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</p:sldIdLst>
  <p:sldSz cx="9144000" cy="5143500" type="screen16x9"/>
  <p:notesSz cx="9144000" cy="51435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715"/>
  </p:normalViewPr>
  <p:slideViewPr>
    <p:cSldViewPr>
      <p:cViewPr varScale="1">
        <p:scale>
          <a:sx n="133" d="100"/>
          <a:sy n="133" d="100"/>
        </p:scale>
        <p:origin x="144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4138"/>
            <a:ext cx="753904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1237" y="1556437"/>
            <a:ext cx="4377055" cy="309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Supervised</a:t>
            </a:r>
            <a:r>
              <a:rPr spc="-305" dirty="0"/>
              <a:t> </a:t>
            </a:r>
            <a:r>
              <a:rPr spc="20" dirty="0"/>
              <a:t>Learning: </a:t>
            </a:r>
            <a:r>
              <a:rPr spc="-1250" dirty="0"/>
              <a:t> </a:t>
            </a:r>
            <a:r>
              <a:rPr spc="125" dirty="0"/>
              <a:t>Regression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2650" y="3237796"/>
            <a:ext cx="2981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IBM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earning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-10" dirty="0">
                <a:solidFill>
                  <a:srgbClr val="595959"/>
                </a:solidFill>
                <a:latin typeface="Tahoma"/>
                <a:cs typeface="Tahoma"/>
              </a:rPr>
              <a:t>Mohammed Qasim K.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spc="55" dirty="0">
                <a:solidFill>
                  <a:srgbClr val="595959"/>
                </a:solidFill>
                <a:latin typeface="Tahoma"/>
                <a:cs typeface="Tahoma"/>
              </a:rPr>
              <a:t>October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202</a:t>
            </a:r>
            <a:r>
              <a:rPr lang="en-US" sz="1600" spc="50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95757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20" dirty="0"/>
              <a:t>Feature</a:t>
            </a:r>
            <a:r>
              <a:rPr sz="2300" spc="-135" dirty="0"/>
              <a:t> </a:t>
            </a:r>
            <a:r>
              <a:rPr lang="en-US" sz="2300" spc="70" dirty="0"/>
              <a:t>E</a:t>
            </a:r>
            <a:r>
              <a:rPr sz="2300" spc="70" dirty="0"/>
              <a:t>ngineering</a:t>
            </a:r>
            <a:r>
              <a:rPr sz="2300" spc="-130" dirty="0"/>
              <a:t> </a:t>
            </a:r>
            <a:r>
              <a:rPr sz="2300" spc="114" dirty="0"/>
              <a:t>and</a:t>
            </a:r>
            <a:r>
              <a:rPr sz="2300" spc="-135" dirty="0"/>
              <a:t> </a:t>
            </a:r>
            <a:r>
              <a:rPr lang="en-US" sz="2300" spc="125" dirty="0"/>
              <a:t>M</a:t>
            </a:r>
            <a:r>
              <a:rPr sz="2300" spc="125" dirty="0"/>
              <a:t>odel</a:t>
            </a:r>
            <a:r>
              <a:rPr sz="2300" spc="-260" dirty="0"/>
              <a:t> </a:t>
            </a:r>
            <a:r>
              <a:rPr lang="en-US" sz="2300" spc="30" dirty="0"/>
              <a:t>V</a:t>
            </a:r>
            <a:r>
              <a:rPr sz="2300" spc="30" dirty="0"/>
              <a:t>ariations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38461"/>
            <a:ext cx="7526020" cy="18447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Feature engineering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applied in order to create model variations. Each model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evaluated based on its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oot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ean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 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quare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rror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 (RMSE)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469900" marR="532765" indent="-321310">
              <a:lnSpc>
                <a:spcPts val="1480"/>
              </a:lnSpc>
              <a:spcBef>
                <a:spcPts val="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endParaRPr lang="en-US" sz="1200" spc="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marR="532765" indent="-321310">
              <a:lnSpc>
                <a:spcPts val="1480"/>
              </a:lnSpc>
              <a:spcBef>
                <a:spcPts val="7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Appl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ied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quare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oot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ransformation to features that have a skew value greater than 0.75 (</a:t>
            </a:r>
            <a:r>
              <a:rPr lang="en-US" sz="1200" i="1" spc="10" dirty="0">
                <a:solidFill>
                  <a:srgbClr val="595959"/>
                </a:solidFill>
                <a:latin typeface="Tahoma"/>
                <a:cs typeface="Tahoma"/>
              </a:rPr>
              <a:t>coolant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</a:p>
          <a:p>
            <a:pPr marL="469900" indent="-321310">
              <a:lnSpc>
                <a:spcPts val="13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Scale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d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numerical features</a:t>
            </a:r>
          </a:p>
          <a:p>
            <a:pPr marL="469900" indent="-321310">
              <a:lnSpc>
                <a:spcPts val="140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Add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polynomial features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All these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feature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engineering steps 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performed on training and validation sets, using</a:t>
            </a:r>
            <a:r>
              <a:rPr lang="en-US" sz="1200" spc="10" dirty="0">
                <a:solidFill>
                  <a:srgbClr val="595959"/>
                </a:solidFill>
                <a:latin typeface="Tahoma"/>
                <a:cs typeface="Tahoma"/>
              </a:rPr>
              <a:t> a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 K-fold cross-validation with k=5.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95757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20" dirty="0"/>
              <a:t>Feature</a:t>
            </a:r>
            <a:r>
              <a:rPr lang="en-US" sz="2300" spc="-135" dirty="0"/>
              <a:t> </a:t>
            </a:r>
            <a:r>
              <a:rPr lang="en-US" sz="2300" spc="70" dirty="0"/>
              <a:t>Engineering</a:t>
            </a:r>
            <a:r>
              <a:rPr lang="en-US" sz="2300" spc="-130" dirty="0"/>
              <a:t> </a:t>
            </a:r>
            <a:r>
              <a:rPr lang="en-US" sz="2300" spc="114" dirty="0"/>
              <a:t>and</a:t>
            </a:r>
            <a:r>
              <a:rPr lang="en-US" sz="2300" spc="-135" dirty="0"/>
              <a:t> </a:t>
            </a:r>
            <a:r>
              <a:rPr lang="en-US" sz="2300" spc="125" dirty="0"/>
              <a:t>Model</a:t>
            </a:r>
            <a:r>
              <a:rPr lang="en-US" sz="2300" spc="-260" dirty="0"/>
              <a:t> </a:t>
            </a:r>
            <a:r>
              <a:rPr lang="en-US" sz="2300" spc="30" dirty="0"/>
              <a:t>Variations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531658" y="1983678"/>
            <a:ext cx="3481070" cy="1853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939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RMSEs of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training 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sets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slightly higher than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validation 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sets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but 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here </a:t>
            </a: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are 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no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sign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of overﬁtting.</a:t>
            </a:r>
          </a:p>
          <a:p>
            <a:pPr marL="340360" marR="240665" indent="-328295" algn="just">
              <a:lnSpc>
                <a:spcPct val="114999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transformation</a:t>
            </a: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doesn’t 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improves </a:t>
            </a: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model.</a:t>
            </a:r>
            <a:endParaRPr lang="en-US" sz="1300" spc="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40360" marR="240665" indent="-328295" algn="just">
              <a:lnSpc>
                <a:spcPct val="114999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Scaling features is for  regularization later. RMSEs of both training  set and validation set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stay the same.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6" t="12212" r="5226" b="14516"/>
          <a:stretch/>
        </p:blipFill>
        <p:spPr>
          <a:xfrm>
            <a:off x="4572000" y="2419350"/>
            <a:ext cx="3733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95757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20" dirty="0"/>
              <a:t>Feature</a:t>
            </a:r>
            <a:r>
              <a:rPr lang="en-US" sz="2300" spc="-135" dirty="0"/>
              <a:t> </a:t>
            </a:r>
            <a:r>
              <a:rPr lang="en-US" sz="2300" spc="70" dirty="0"/>
              <a:t>Engineering</a:t>
            </a:r>
            <a:r>
              <a:rPr lang="en-US" sz="2300" spc="-130" dirty="0"/>
              <a:t> </a:t>
            </a:r>
            <a:r>
              <a:rPr lang="en-US" sz="2300" spc="114" dirty="0"/>
              <a:t>and</a:t>
            </a:r>
            <a:r>
              <a:rPr lang="en-US" sz="2300" spc="-135" dirty="0"/>
              <a:t> </a:t>
            </a:r>
            <a:r>
              <a:rPr lang="en-US" sz="2300" spc="125" dirty="0"/>
              <a:t>Model</a:t>
            </a:r>
            <a:r>
              <a:rPr lang="en-US" sz="2300" spc="-260" dirty="0"/>
              <a:t> </a:t>
            </a:r>
            <a:r>
              <a:rPr lang="en-US" sz="2300" spc="30" dirty="0"/>
              <a:t>Variations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494558" y="2057878"/>
            <a:ext cx="4344035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17475" indent="-32829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995" algn="l"/>
              </a:tabLst>
            </a:pP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were added 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 smtClean="0">
                <a:solidFill>
                  <a:srgbClr val="595959"/>
                </a:solidFill>
                <a:latin typeface="Tahoma"/>
                <a:cs typeface="Tahoma"/>
              </a:rPr>
              <a:t>model</a:t>
            </a:r>
            <a:r>
              <a:rPr sz="1300" spc="-16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3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lang="en-US" sz="1300" spc="-1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ransformed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caled)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model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 fit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again.</a:t>
            </a:r>
            <a:endParaRPr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-20" dirty="0">
                <a:solidFill>
                  <a:srgbClr val="595959"/>
                </a:solidFill>
                <a:latin typeface="Tahoma"/>
                <a:cs typeface="Tahoma"/>
              </a:rPr>
              <a:t>Only up to </a:t>
            </a:r>
            <a:r>
              <a:rPr lang="en-US" sz="1300" spc="25" dirty="0" smtClean="0">
                <a:solidFill>
                  <a:srgbClr val="595959"/>
                </a:solidFill>
                <a:latin typeface="Tahoma"/>
                <a:cs typeface="Tahoma"/>
              </a:rPr>
              <a:t>second</a:t>
            </a:r>
            <a:r>
              <a:rPr sz="1300" spc="-16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ansformation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 was possible due to system restrictions using such a large data set and is assumed to be provide the best result as a greater degree transformation would lead to a higher number of features and complexity risking </a:t>
            </a:r>
            <a:r>
              <a:rPr lang="en-US" sz="1300" spc="5" dirty="0" smtClean="0">
                <a:solidFill>
                  <a:srgbClr val="595959"/>
                </a:solidFill>
                <a:latin typeface="Tahoma"/>
                <a:cs typeface="Tahoma"/>
              </a:rPr>
              <a:t>overfitting but it does reduce the RMSE score </a:t>
            </a:r>
            <a:r>
              <a:rPr lang="en-US" sz="1300" spc="5" dirty="0" err="1" smtClean="0">
                <a:solidFill>
                  <a:srgbClr val="595959"/>
                </a:solidFill>
                <a:latin typeface="Tahoma"/>
                <a:cs typeface="Tahoma"/>
              </a:rPr>
              <a:t>signioficantly</a:t>
            </a:r>
            <a:r>
              <a:rPr lang="en-US" sz="1300" spc="5" dirty="0" smtClean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48" t="14284" r="2759" b="4775"/>
          <a:stretch/>
        </p:blipFill>
        <p:spPr>
          <a:xfrm>
            <a:off x="4838593" y="2451873"/>
            <a:ext cx="4114801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961640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2300" spc="70" dirty="0"/>
              <a:t>C</a:t>
            </a:r>
            <a:r>
              <a:rPr sz="2300" spc="30" dirty="0"/>
              <a:t>r</a:t>
            </a:r>
            <a:r>
              <a:rPr sz="2300" spc="150" dirty="0"/>
              <a:t>oss</a:t>
            </a:r>
            <a:r>
              <a:rPr sz="2300" spc="90" dirty="0"/>
              <a:t>-</a:t>
            </a:r>
            <a:r>
              <a:rPr lang="en-US" sz="2300" spc="35" dirty="0"/>
              <a:t>V</a:t>
            </a:r>
            <a:r>
              <a:rPr sz="2300" spc="70" dirty="0"/>
              <a:t>alid</a:t>
            </a:r>
            <a:r>
              <a:rPr sz="2300" spc="75" dirty="0"/>
              <a:t>a</a:t>
            </a:r>
            <a:r>
              <a:rPr sz="2300" spc="15" dirty="0"/>
              <a:t>tion</a:t>
            </a:r>
            <a:r>
              <a:rPr sz="2300" spc="-135" dirty="0"/>
              <a:t> </a:t>
            </a:r>
            <a:r>
              <a:rPr sz="2300" spc="90" dirty="0"/>
              <a:t>and</a:t>
            </a:r>
            <a:r>
              <a:rPr lang="en-US" sz="2300" spc="90" dirty="0"/>
              <a:t> </a:t>
            </a:r>
            <a:r>
              <a:rPr sz="2300" spc="50" dirty="0"/>
              <a:t>Regularization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29583" y="2305153"/>
            <a:ext cx="7206615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Us</a:t>
            </a:r>
            <a:r>
              <a:rPr lang="en-US" sz="1300" spc="25" dirty="0">
                <a:solidFill>
                  <a:srgbClr val="595959"/>
                </a:solidFill>
                <a:latin typeface="Tahoma"/>
                <a:cs typeface="Tahoma"/>
              </a:rPr>
              <a:t>ing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same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pipeline:</a:t>
            </a:r>
            <a:r>
              <a:rPr lang="en-US" sz="1300" spc="-15" dirty="0">
                <a:solidFill>
                  <a:srgbClr val="595959"/>
                </a:solidFill>
                <a:latin typeface="Tahoma"/>
                <a:cs typeface="Tahoma"/>
              </a:rPr>
              <a:t> 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4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ransformation,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tandard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caling,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olynomial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25" dirty="0">
                <a:solidFill>
                  <a:srgbClr val="595959"/>
                </a:solidFill>
                <a:latin typeface="Tahoma"/>
                <a:cs typeface="Tahoma"/>
              </a:rPr>
              <a:t>Addition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  <a:p>
            <a:pPr marL="340360" marR="1905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ross-validation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is used to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ﬁt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linear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regression model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again,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then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hyperparameters are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tune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d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ﬁnd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proper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combination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lpha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regularization.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Regularized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models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include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Lasso,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Ridge,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Elastic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Net.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model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evaluated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based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its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ean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5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rror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(from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5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folds).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5" y="1379787"/>
            <a:ext cx="2961640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lang="en-US" sz="2300" spc="70" dirty="0"/>
              <a:t>C</a:t>
            </a:r>
            <a:r>
              <a:rPr lang="en-US" sz="2300" spc="30" dirty="0"/>
              <a:t>r</a:t>
            </a:r>
            <a:r>
              <a:rPr lang="en-US" sz="2300" spc="150" dirty="0"/>
              <a:t>oss</a:t>
            </a:r>
            <a:r>
              <a:rPr lang="en-US" sz="2300" spc="90" dirty="0"/>
              <a:t>-</a:t>
            </a:r>
            <a:r>
              <a:rPr lang="en-US" sz="2300" spc="35" dirty="0"/>
              <a:t>V</a:t>
            </a:r>
            <a:r>
              <a:rPr lang="en-US" sz="2300" spc="70" dirty="0"/>
              <a:t>alid</a:t>
            </a:r>
            <a:r>
              <a:rPr lang="en-US" sz="2300" spc="75" dirty="0"/>
              <a:t>a</a:t>
            </a:r>
            <a:r>
              <a:rPr lang="en-US" sz="2300" spc="15" dirty="0"/>
              <a:t>tion</a:t>
            </a:r>
            <a:r>
              <a:rPr lang="en-US" sz="2300" spc="-135" dirty="0"/>
              <a:t> </a:t>
            </a:r>
            <a:r>
              <a:rPr lang="en-US" sz="2300" spc="90" dirty="0"/>
              <a:t>and </a:t>
            </a:r>
            <a:r>
              <a:rPr lang="en-US" sz="2300" spc="50" dirty="0"/>
              <a:t>Regularization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383" y="2410628"/>
            <a:ext cx="2734945" cy="1163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4925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Iterations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ov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65" dirty="0">
                <a:solidFill>
                  <a:srgbClr val="595959"/>
                </a:solidFill>
                <a:latin typeface="Tahoma"/>
                <a:cs typeface="Tahoma"/>
              </a:rPr>
              <a:t>(1,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 smtClean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1300" spc="-35" dirty="0" smtClean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r>
              <a:rPr sz="1300" spc="-16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alphas.</a:t>
            </a:r>
            <a:endParaRPr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Result</a:t>
            </a:r>
            <a:r>
              <a:rPr lang="en-US" sz="1300" spc="-160" dirty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sorted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RMSE 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ascending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orde</a:t>
            </a:r>
            <a:r>
              <a:rPr sz="1300" spc="-6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-12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5088" y="679852"/>
            <a:ext cx="516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15" dirty="0">
                <a:solidFill>
                  <a:srgbClr val="595959"/>
                </a:solidFill>
                <a:latin typeface="Tahoma"/>
                <a:cs typeface="Tahoma"/>
              </a:rPr>
              <a:t>Linear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381" y="2026017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Ridge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2026017"/>
            <a:ext cx="8648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Elastic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Net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8729" y="679852"/>
            <a:ext cx="460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Tahoma"/>
                <a:cs typeface="Tahoma"/>
              </a:rPr>
              <a:t>Lasso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315" t="3478" r="12304" b="4361"/>
          <a:stretch/>
        </p:blipFill>
        <p:spPr>
          <a:xfrm>
            <a:off x="3534381" y="2264777"/>
            <a:ext cx="1553925" cy="2656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1650" t="22857" r="10680" b="16190"/>
          <a:stretch/>
        </p:blipFill>
        <p:spPr>
          <a:xfrm>
            <a:off x="3795088" y="918612"/>
            <a:ext cx="1524001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5094" t="1899" r="13515" b="3682"/>
          <a:stretch/>
        </p:blipFill>
        <p:spPr>
          <a:xfrm>
            <a:off x="5598134" y="910364"/>
            <a:ext cx="1600200" cy="2924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963" t="1899" r="12595" b="3682"/>
          <a:stretch/>
        </p:blipFill>
        <p:spPr>
          <a:xfrm>
            <a:off x="7391400" y="2264777"/>
            <a:ext cx="1541195" cy="28166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158" y="2255728"/>
            <a:ext cx="6400165" cy="1320232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error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metrics among Lasso, Ridge, and Linear regression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not signiﬁcantly different.</a:t>
            </a: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best model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found was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Ridge Regression with polynomial degree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and alpha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equal to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0.0</a:t>
            </a: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lang="en-US" sz="1300" spc="15" dirty="0" smtClean="0">
              <a:solidFill>
                <a:srgbClr val="595959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 smtClean="0">
                <a:solidFill>
                  <a:srgbClr val="595959"/>
                </a:solidFill>
                <a:latin typeface="Tahoma"/>
                <a:cs typeface="Tahoma"/>
              </a:rPr>
              <a:t>Ridge Regression had the highest R2 score.</a:t>
            </a:r>
            <a:endParaRPr sz="1300" spc="1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Elastic Net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had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the highest RMSE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value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961640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lang="en-US" sz="2300" spc="70" dirty="0"/>
              <a:t>C</a:t>
            </a:r>
            <a:r>
              <a:rPr lang="en-US" sz="2300" spc="30" dirty="0"/>
              <a:t>r</a:t>
            </a:r>
            <a:r>
              <a:rPr lang="en-US" sz="2300" spc="150" dirty="0"/>
              <a:t>oss</a:t>
            </a:r>
            <a:r>
              <a:rPr lang="en-US" sz="2300" spc="90" dirty="0"/>
              <a:t>-</a:t>
            </a:r>
            <a:r>
              <a:rPr lang="en-US" sz="2300" spc="35" dirty="0"/>
              <a:t>V</a:t>
            </a:r>
            <a:r>
              <a:rPr lang="en-US" sz="2300" spc="70" dirty="0"/>
              <a:t>alid</a:t>
            </a:r>
            <a:r>
              <a:rPr lang="en-US" sz="2300" spc="75" dirty="0"/>
              <a:t>a</a:t>
            </a:r>
            <a:r>
              <a:rPr lang="en-US" sz="2300" spc="15" dirty="0"/>
              <a:t>tion</a:t>
            </a:r>
            <a:r>
              <a:rPr lang="en-US" sz="2300" spc="-135" dirty="0"/>
              <a:t> </a:t>
            </a:r>
            <a:r>
              <a:rPr lang="en-US" sz="2300" spc="90" dirty="0"/>
              <a:t>and </a:t>
            </a:r>
            <a:r>
              <a:rPr lang="en-US" sz="2300" spc="50" dirty="0"/>
              <a:t>Regularization</a:t>
            </a:r>
            <a:endParaRPr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12" t="7622" r="2762" b="7622"/>
          <a:stretch/>
        </p:blipFill>
        <p:spPr>
          <a:xfrm>
            <a:off x="6553200" y="3103161"/>
            <a:ext cx="2209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0" dirty="0"/>
              <a:t>Predict</a:t>
            </a:r>
            <a:r>
              <a:rPr lang="en-US" sz="2300" spc="40" dirty="0"/>
              <a:t>ions</a:t>
            </a:r>
            <a:r>
              <a:rPr sz="2300" spc="-145" dirty="0"/>
              <a:t> </a:t>
            </a:r>
            <a:r>
              <a:rPr sz="2300" spc="85" dirty="0"/>
              <a:t>on</a:t>
            </a:r>
            <a:r>
              <a:rPr sz="2300" spc="-140" dirty="0"/>
              <a:t> </a:t>
            </a:r>
            <a:r>
              <a:rPr sz="2300" spc="35" dirty="0"/>
              <a:t>the</a:t>
            </a:r>
            <a:r>
              <a:rPr sz="2300" spc="-145" dirty="0"/>
              <a:t> </a:t>
            </a:r>
            <a:r>
              <a:rPr lang="en-US" sz="2300" spc="45" dirty="0"/>
              <a:t>T</a:t>
            </a:r>
            <a:r>
              <a:rPr sz="2300" spc="45" dirty="0"/>
              <a:t>est</a:t>
            </a:r>
            <a:r>
              <a:rPr sz="2300" spc="-140" dirty="0"/>
              <a:t> </a:t>
            </a:r>
            <a:r>
              <a:rPr lang="en-US" sz="2300" spc="70" dirty="0"/>
              <a:t>S</a:t>
            </a:r>
            <a:r>
              <a:rPr sz="2300" spc="70" dirty="0"/>
              <a:t>et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6436525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four models </a:t>
            </a:r>
            <a:r>
              <a:rPr lang="en-US" sz="1300" dirty="0" smtClean="0">
                <a:solidFill>
                  <a:srgbClr val="595959"/>
                </a:solidFill>
                <a:latin typeface="Tahoma"/>
                <a:cs typeface="Tahoma"/>
              </a:rPr>
              <a:t>were then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fit on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the unseen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est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et and the R2 score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was calculated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for each model.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Linear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25" dirty="0" smtClean="0">
                <a:solidFill>
                  <a:srgbClr val="595959"/>
                </a:solidFill>
                <a:latin typeface="Tahoma"/>
                <a:cs typeface="Tahoma"/>
              </a:rPr>
              <a:t>second </a:t>
            </a:r>
            <a:r>
              <a:rPr sz="1300" dirty="0" smtClean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Lasso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25" dirty="0">
                <a:solidFill>
                  <a:srgbClr val="595959"/>
                </a:solidFill>
                <a:latin typeface="Tahoma"/>
                <a:cs typeface="Tahoma"/>
              </a:rPr>
              <a:t>second </a:t>
            </a:r>
            <a:r>
              <a:rPr sz="1300" dirty="0" smtClean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alpha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 smtClean="0">
                <a:solidFill>
                  <a:srgbClr val="595959"/>
                </a:solidFill>
                <a:latin typeface="Tahoma"/>
                <a:cs typeface="Tahoma"/>
              </a:rPr>
              <a:t>0.</a:t>
            </a:r>
            <a:r>
              <a:rPr lang="en-US" sz="1300" spc="-10" dirty="0" smtClean="0">
                <a:solidFill>
                  <a:srgbClr val="595959"/>
                </a:solidFill>
                <a:latin typeface="Tahoma"/>
                <a:cs typeface="Tahoma"/>
              </a:rPr>
              <a:t>005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Ridge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25" dirty="0">
                <a:solidFill>
                  <a:srgbClr val="595959"/>
                </a:solidFill>
                <a:latin typeface="Tahoma"/>
                <a:cs typeface="Tahoma"/>
              </a:rPr>
              <a:t>second </a:t>
            </a:r>
            <a:r>
              <a:rPr sz="1300" dirty="0" smtClean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alpha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 smtClean="0">
                <a:solidFill>
                  <a:srgbClr val="595959"/>
                </a:solidFill>
                <a:latin typeface="Tahoma"/>
                <a:cs typeface="Tahoma"/>
              </a:rPr>
              <a:t>0.0</a:t>
            </a:r>
            <a:r>
              <a:rPr lang="en-US" sz="1300" spc="10" dirty="0" smtClean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Elastic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Net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25" dirty="0">
                <a:solidFill>
                  <a:srgbClr val="595959"/>
                </a:solidFill>
                <a:latin typeface="Tahoma"/>
                <a:cs typeface="Tahoma"/>
              </a:rPr>
              <a:t>second </a:t>
            </a:r>
            <a:r>
              <a:rPr sz="1300" dirty="0" smtClean="0">
                <a:solidFill>
                  <a:srgbClr val="595959"/>
                </a:solidFill>
                <a:latin typeface="Tahoma"/>
                <a:cs typeface="Tahoma"/>
              </a:rPr>
              <a:t>degree</a:t>
            </a:r>
            <a:r>
              <a:rPr sz="1300" spc="-160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alpha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0.005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Next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page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shows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the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scatter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plots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(true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predicted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i="1" spc="-10" dirty="0">
                <a:solidFill>
                  <a:srgbClr val="595959"/>
                </a:solidFill>
                <a:latin typeface="Tahoma"/>
                <a:cs typeface="Tahoma"/>
              </a:rPr>
              <a:t>pm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R2 scores.</a:t>
            </a:r>
            <a:endParaRPr sz="1300" spc="-160" dirty="0">
              <a:solidFill>
                <a:srgbClr val="595959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0" y="594500"/>
            <a:ext cx="4503359" cy="4491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31" y="787875"/>
            <a:ext cx="3519830" cy="35586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60555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40" dirty="0"/>
              <a:t>Predictions</a:t>
            </a:r>
            <a:r>
              <a:rPr lang="en-US" sz="2300" spc="-145" dirty="0"/>
              <a:t> </a:t>
            </a:r>
            <a:r>
              <a:rPr lang="en-US" sz="2300" spc="85" dirty="0"/>
              <a:t>on</a:t>
            </a:r>
            <a:r>
              <a:rPr lang="en-US" sz="2300" spc="-140" dirty="0"/>
              <a:t> </a:t>
            </a:r>
            <a:r>
              <a:rPr lang="en-US" sz="2300" spc="35" dirty="0"/>
              <a:t>the</a:t>
            </a:r>
            <a:r>
              <a:rPr lang="en-US" sz="2300" spc="-145" dirty="0"/>
              <a:t> </a:t>
            </a:r>
            <a:r>
              <a:rPr lang="en-US" sz="2300" spc="45" dirty="0"/>
              <a:t>Test</a:t>
            </a:r>
            <a:r>
              <a:rPr lang="en-US" sz="2300" spc="-140" dirty="0"/>
              <a:t> </a:t>
            </a:r>
            <a:r>
              <a:rPr lang="en-US" sz="2300" spc="70" dirty="0"/>
              <a:t>Set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4403090" cy="1180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plots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show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16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four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models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perform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pretty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well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sign</a:t>
            </a:r>
            <a:r>
              <a:rPr lang="en-US" sz="1300" spc="-1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ov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erﬁtting.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R2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scores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 smtClean="0">
                <a:solidFill>
                  <a:srgbClr val="595959"/>
                </a:solidFill>
                <a:latin typeface="Tahoma"/>
                <a:cs typeface="Tahoma"/>
              </a:rPr>
              <a:t>among</a:t>
            </a:r>
            <a:r>
              <a:rPr lang="en-US" sz="1300" spc="-25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Ridge,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Linear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egression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not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signiﬁcantly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different.</a:t>
            </a:r>
            <a:endParaRPr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-5" dirty="0" smtClean="0">
                <a:solidFill>
                  <a:srgbClr val="595959"/>
                </a:solidFill>
                <a:latin typeface="Tahoma"/>
                <a:cs typeface="Tahoma"/>
              </a:rPr>
              <a:t>Ridge </a:t>
            </a:r>
            <a:r>
              <a:rPr sz="1300" dirty="0" smtClean="0">
                <a:solidFill>
                  <a:srgbClr val="595959"/>
                </a:solidFill>
                <a:latin typeface="Tahoma"/>
                <a:cs typeface="Tahoma"/>
              </a:rPr>
              <a:t>Regression </a:t>
            </a:r>
            <a:r>
              <a:rPr lang="en-US" sz="1300" spc="5" dirty="0" smtClean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5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 smtClean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best model (</a:t>
            </a:r>
            <a:r>
              <a:rPr sz="1300" spc="5" dirty="0" smtClean="0">
                <a:solidFill>
                  <a:srgbClr val="595959"/>
                </a:solidFill>
                <a:latin typeface="Tahoma"/>
                <a:cs typeface="Tahoma"/>
              </a:rPr>
              <a:t>R2=</a:t>
            </a:r>
            <a:r>
              <a:rPr lang="en-US" sz="1300" spc="5" dirty="0" smtClean="0">
                <a:solidFill>
                  <a:srgbClr val="595959"/>
                </a:solidFill>
                <a:latin typeface="Tahoma"/>
                <a:cs typeface="Tahoma"/>
              </a:rPr>
              <a:t>0.89836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1300" spc="5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31802"/>
              </p:ext>
            </p:extLst>
          </p:nvPr>
        </p:nvGraphicFramePr>
        <p:xfrm>
          <a:off x="5181600" y="1751684"/>
          <a:ext cx="388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AVERAGE R2</a:t>
                      </a:r>
                      <a:r>
                        <a:rPr lang="en-US" sz="1400" baseline="0" dirty="0" smtClean="0"/>
                        <a:t> SCORE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 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0.8983</a:t>
                      </a:r>
                      <a:r>
                        <a:rPr lang="en-US" sz="1400" dirty="0" smtClean="0"/>
                        <a:t>599425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0.8983599426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LASSO 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0.8351891955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ELASTIC</a:t>
                      </a:r>
                      <a:r>
                        <a:rPr lang="en-US" sz="1400" baseline="0" dirty="0" smtClean="0"/>
                        <a:t> NET </a:t>
                      </a:r>
                      <a:r>
                        <a:rPr lang="en-US" sz="1400" dirty="0" smtClean="0"/>
                        <a:t>REGRESSION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0.8738715783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6167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90" dirty="0"/>
              <a:t>C</a:t>
            </a:r>
            <a:r>
              <a:rPr sz="2300" spc="75" dirty="0"/>
              <a:t>onclusion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5" y="1960371"/>
            <a:ext cx="7986395" cy="176073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0"/>
              </a:spcBef>
            </a:pP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analysis shows that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eature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ngineering ha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a large effect on the model performance, and if the data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 is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sufﬁciently large,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ross-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alidation should be preferred over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rain-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est-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plit to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perform the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model evaluation. In 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case, even though the predictors have high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ulticollinearity, their coefﬁcients were not shrunk by the Lasso 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odel, and it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shown that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egularization does not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drastically improve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a given model.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lang="en-US" sz="1300" spc="20" dirty="0" smtClean="0">
                <a:solidFill>
                  <a:srgbClr val="595959"/>
                </a:solidFill>
                <a:latin typeface="Tahoma"/>
                <a:cs typeface="Tahoma"/>
              </a:rPr>
              <a:t>Ridge R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egression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had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the highest R2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when predicting on the test </a:t>
            </a:r>
            <a:r>
              <a:rPr sz="1300" spc="20" dirty="0" smtClean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lang="en-US" sz="1300" spc="20" dirty="0" smtClean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spc="2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endParaRPr lang="en-US" sz="1300" spc="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300" spc="10" dirty="0" err="1">
                <a:solidFill>
                  <a:srgbClr val="595959"/>
                </a:solidFill>
                <a:latin typeface="Tahoma"/>
                <a:cs typeface="Tahoma"/>
              </a:rPr>
              <a:t>Ju</a:t>
            </a:r>
            <a:r>
              <a:rPr sz="1300" spc="-10" dirty="0" err="1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300" spc="30" dirty="0" err="1">
                <a:solidFill>
                  <a:srgbClr val="595959"/>
                </a:solidFill>
                <a:latin typeface="Tahoma"/>
                <a:cs typeface="Tahoma"/>
              </a:rPr>
              <a:t>yter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Notebook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found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here</a:t>
            </a:r>
            <a:r>
              <a:rPr sz="1300" spc="-20" dirty="0" smtClean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2169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90" dirty="0"/>
              <a:t>Main</a:t>
            </a:r>
            <a:r>
              <a:rPr sz="2300" spc="-175" dirty="0"/>
              <a:t> </a:t>
            </a:r>
            <a:r>
              <a:rPr lang="en-US" sz="2300" spc="25" dirty="0"/>
              <a:t>O</a:t>
            </a:r>
            <a:r>
              <a:rPr sz="2300" spc="25" dirty="0"/>
              <a:t>bjective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364730" cy="1635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main objective of this analysis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to predict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the Temperature of the permanent magnet synchronous motor (PMSM)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using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Linear Regression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Method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and different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egularization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egression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techniques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340360" marR="7683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Both 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rain-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est-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plit and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ross-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alidation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were used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used to understand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how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these methods can lead to different decisions in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selecting the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model.</a:t>
            </a:r>
          </a:p>
          <a:p>
            <a:pPr marL="340360" marR="15811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data set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split into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raining set (60%),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alidation set (20%), and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est set (20%) for 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ross-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alidation purpose.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1513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85" dirty="0"/>
              <a:t>About</a:t>
            </a:r>
            <a:r>
              <a:rPr sz="2300" spc="-165" dirty="0"/>
              <a:t> </a:t>
            </a:r>
            <a:r>
              <a:rPr sz="2300" spc="35" dirty="0"/>
              <a:t>the</a:t>
            </a:r>
            <a:r>
              <a:rPr sz="2300" spc="-165" dirty="0"/>
              <a:t> </a:t>
            </a:r>
            <a:r>
              <a:rPr lang="en-US" sz="2300" spc="95" dirty="0"/>
              <a:t>D</a:t>
            </a:r>
            <a:r>
              <a:rPr sz="2300" spc="95" dirty="0"/>
              <a:t>ata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424483" y="1890553"/>
            <a:ext cx="3968750" cy="2077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45134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 data set comprises of several sensor data collected from a permanent magnet synchronous motor (PMSM) deployed on a test bench. Test bench measurements were collected by the LEA department at Paderborn University.</a:t>
            </a:r>
          </a:p>
          <a:p>
            <a:pPr marL="340360" marR="4762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This data set has </a:t>
            </a:r>
            <a:r>
              <a:rPr lang="en-AE" sz="1300" dirty="0">
                <a:solidFill>
                  <a:srgbClr val="595959"/>
                </a:solidFill>
                <a:latin typeface="Tahoma"/>
                <a:cs typeface="Tahoma"/>
              </a:rPr>
              <a:t>1330816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records and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13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variables.  During the analysis,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duplicates were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detected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43742"/>
              </p:ext>
            </p:extLst>
          </p:nvPr>
        </p:nvGraphicFramePr>
        <p:xfrm>
          <a:off x="4572000" y="666750"/>
          <a:ext cx="4363085" cy="4365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9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52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0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ariabl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Type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u_q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 q-component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 (in V)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coolant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Coolant temperature (in °C)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stator_winding</a:t>
                      </a:r>
                      <a:endParaRPr lang="en-US"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Stator winding temperature (in °C) measured with thermocouples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u_d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 d-component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stator_tooth</a:t>
                      </a:r>
                      <a:endParaRPr lang="en-US"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Stator tooth temperature (in °C) measured with thermocouples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10" dirty="0" err="1">
                          <a:latin typeface="Arial MT"/>
                          <a:cs typeface="Arial MT"/>
                        </a:rPr>
                        <a:t>motor_speed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float</a:t>
                      </a:r>
                      <a:endParaRPr sz="8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 speed (in rpm)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 err="1">
                          <a:latin typeface="Arial MT"/>
                          <a:cs typeface="Arial MT"/>
                        </a:rPr>
                        <a:t>i_d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d-component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stator_yoke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Stator yoke temperature (in °C) measured with thermocouples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 err="1">
                          <a:latin typeface="Arial MT"/>
                          <a:cs typeface="Arial MT"/>
                        </a:rPr>
                        <a:t>i_q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q-component measurement in 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-coordinates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ambient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 temperature (in °C)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223844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torque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 torque (in Nm)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0041009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profile</a:t>
                      </a:r>
                      <a:r>
                        <a:rPr lang="en-US" sz="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_id</a:t>
                      </a:r>
                      <a:endParaRPr lang="en-US" sz="8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int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 session id. Each distinct measurement session can be identified through this integer id.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8167787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dirty="0">
                          <a:latin typeface="Arial MT"/>
                          <a:cs typeface="Arial MT"/>
                        </a:rPr>
                        <a:t>pm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Permanent magnet temperature (in °C) measured with thermocouples and transmitted wirelessly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57825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3640618" cy="668772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After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checking 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duplicates,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595959"/>
                </a:solidFill>
                <a:latin typeface="Tahoma"/>
                <a:cs typeface="Tahoma"/>
              </a:rPr>
              <a:t>EDA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conducted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training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set.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description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follows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0C4C9AC5-A6D3-92EB-2CB5-987AAB6CB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28750"/>
            <a:ext cx="3200400" cy="3000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25" y="1404512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708808" y="2016493"/>
            <a:ext cx="3066415" cy="219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Dropped </a:t>
            </a:r>
            <a:r>
              <a:rPr lang="en-US" sz="1300" i="1" spc="5" dirty="0" err="1">
                <a:solidFill>
                  <a:srgbClr val="595959"/>
                </a:solidFill>
                <a:latin typeface="Tahoma"/>
                <a:cs typeface="Tahoma"/>
              </a:rPr>
              <a:t>profile_id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column.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A91C1418-A7C8-DC08-949A-F0C29450C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54" y="2945496"/>
            <a:ext cx="2035446" cy="124874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="" xmlns:a16="http://schemas.microsoft.com/office/drawing/2014/main" id="{1B0C832B-CBE1-0883-77F0-F4C35992F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" y="2945496"/>
            <a:ext cx="7086600" cy="1248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, bar chart&#10;&#10;Description automatically generated">
            <a:extLst>
              <a:ext uri="{FF2B5EF4-FFF2-40B4-BE49-F238E27FC236}">
                <a16:creationId xmlns="" xmlns:a16="http://schemas.microsoft.com/office/drawing/2014/main" id="{B4C3ACA3-C6CA-D882-8CC5-540F8FE9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1" y="824180"/>
            <a:ext cx="8541898" cy="3495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281545" cy="92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Distributions of 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coolant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lang="en-US" sz="1300" i="1" spc="5" dirty="0" err="1">
                <a:solidFill>
                  <a:srgbClr val="595959"/>
                </a:solidFill>
                <a:latin typeface="Tahoma"/>
                <a:cs typeface="Tahoma"/>
              </a:rPr>
              <a:t>motor_speed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found to be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right-skewed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 and the </a:t>
            </a:r>
            <a:r>
              <a:rPr lang="en-US" sz="1300" i="1" spc="-5" dirty="0" err="1">
                <a:solidFill>
                  <a:srgbClr val="595959"/>
                </a:solidFill>
                <a:latin typeface="Tahoma"/>
                <a:cs typeface="Tahoma"/>
              </a:rPr>
              <a:t>i_d</a:t>
            </a:r>
            <a:r>
              <a:rPr lang="en-US" sz="1300" i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distribution was found to be left-skewed.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Square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3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ransformation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was used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eliminate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skewness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case</a:t>
            </a:r>
            <a:r>
              <a:rPr lang="en-US" sz="1300" spc="-3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target</a:t>
            </a:r>
            <a:r>
              <a:rPr lang="en-US" sz="1300" spc="10" dirty="0">
                <a:solidFill>
                  <a:srgbClr val="595959"/>
                </a:solidFill>
                <a:latin typeface="Tahoma"/>
                <a:cs typeface="Tahoma"/>
              </a:rPr>
              <a:t> variable (pm)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ept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unchanged.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25" y="1986996"/>
            <a:ext cx="3555475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After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applying 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quare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oot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Tahoma"/>
                <a:cs typeface="Tahoma"/>
              </a:rPr>
              <a:t>Rransformations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of skewed features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(only </a:t>
            </a:r>
            <a:r>
              <a:rPr lang="en-US" sz="1300" i="1" dirty="0">
                <a:solidFill>
                  <a:srgbClr val="595959"/>
                </a:solidFill>
                <a:latin typeface="Tahoma"/>
                <a:cs typeface="Tahoma"/>
              </a:rPr>
              <a:t>coolant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skewness was above threshold value of 0.75)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pair plot shows that: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69900" marR="14732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torque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has a linear relationship with </a:t>
            </a:r>
            <a:r>
              <a:rPr lang="en-US" sz="1300" i="1" dirty="0" err="1">
                <a:solidFill>
                  <a:srgbClr val="595959"/>
                </a:solidFill>
                <a:latin typeface="Tahoma"/>
                <a:cs typeface="Tahoma"/>
              </a:rPr>
              <a:t>i_q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endParaRPr lang="en-US"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41605" marR="14732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sz="12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="" xmlns:a16="http://schemas.microsoft.com/office/drawing/2014/main" id="{357CA76B-F003-9714-5143-D11BA563F0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6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25" y="1986996"/>
            <a:ext cx="355547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300" spc="45" dirty="0">
                <a:solidFill>
                  <a:srgbClr val="595959"/>
                </a:solidFill>
                <a:latin typeface="Tahoma"/>
                <a:cs typeface="Tahoma"/>
              </a:rPr>
              <a:t>Severe Multicollinearity was found to exist in the data set based on the Variation Inflation Factor(VIF)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values.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6F07DE07-B954-A056-FF9D-ED173468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25" y="917234"/>
            <a:ext cx="2794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5945</TotalTime>
  <Words>1113</Words>
  <Application>Microsoft Office PowerPoint</Application>
  <PresentationFormat>On-screen Show (16:9)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Tahoma</vt:lpstr>
      <vt:lpstr>Trebuchet MS</vt:lpstr>
      <vt:lpstr>Office Theme</vt:lpstr>
      <vt:lpstr>Supervised Learning:  Regression</vt:lpstr>
      <vt:lpstr>Main Objective</vt:lpstr>
      <vt:lpstr>About the Data</vt:lpstr>
      <vt:lpstr>Data Exploration</vt:lpstr>
      <vt:lpstr>Data Exploration</vt:lpstr>
      <vt:lpstr>PowerPoint Presentation</vt:lpstr>
      <vt:lpstr>Data Exploration</vt:lpstr>
      <vt:lpstr>Data Exploration</vt:lpstr>
      <vt:lpstr>Data Exploration</vt:lpstr>
      <vt:lpstr>Feature Engineering and Model Variations</vt:lpstr>
      <vt:lpstr>Feature Engineering and Model Variations</vt:lpstr>
      <vt:lpstr>Feature Engineering and Model Variations</vt:lpstr>
      <vt:lpstr>Cross-Validation and Regularization</vt:lpstr>
      <vt:lpstr>Linear</vt:lpstr>
      <vt:lpstr>Cross-Validation and Regularization</vt:lpstr>
      <vt:lpstr>Predictions on the Test Set</vt:lpstr>
      <vt:lpstr>PowerPoint Presentation</vt:lpstr>
      <vt:lpstr>Predictions on the Test Set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Learning:  Regression</dc:title>
  <dc:creator>qasim</dc:creator>
  <cp:lastModifiedBy>20180006540 Mohammed Karjatwala</cp:lastModifiedBy>
  <cp:revision>10</cp:revision>
  <dcterms:created xsi:type="dcterms:W3CDTF">2022-10-07T19:52:20Z</dcterms:created>
  <dcterms:modified xsi:type="dcterms:W3CDTF">2022-10-16T04:34:33Z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