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9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</p:sldIdLst>
  <p:sldSz cx="9144000" cy="5143500" type="screen16x9"/>
  <p:notesSz cx="9144000" cy="5143500"/>
  <p:defaultTextStyle>
    <a:defPPr>
      <a:defRPr lang="en-A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15"/>
  </p:normalViewPr>
  <p:slideViewPr>
    <p:cSldViewPr>
      <p:cViewPr varScale="1">
        <p:scale>
          <a:sx n="133" d="100"/>
          <a:sy n="133" d="100"/>
        </p:scale>
        <p:origin x="1040" y="19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10/22/22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1" i="0">
                <a:solidFill>
                  <a:srgbClr val="1A1A1A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10/22/22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1" i="0">
                <a:solidFill>
                  <a:srgbClr val="1A1A1A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10/22/22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1" i="0">
                <a:solidFill>
                  <a:srgbClr val="1A1A1A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10/22/22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10/22/22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488315"/>
          </a:xfrm>
          <a:custGeom>
            <a:avLst/>
            <a:gdLst/>
            <a:ahLst/>
            <a:cxnLst/>
            <a:rect l="l" t="t" r="r" b="b"/>
            <a:pathLst>
              <a:path w="9144000" h="488315">
                <a:moveTo>
                  <a:pt x="9143999" y="487799"/>
                </a:moveTo>
                <a:lnTo>
                  <a:pt x="0" y="4877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487799"/>
                </a:lnTo>
                <a:close/>
              </a:path>
            </a:pathLst>
          </a:custGeom>
          <a:solidFill>
            <a:srgbClr val="E9ED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203295" y="1191255"/>
            <a:ext cx="373380" cy="46355"/>
          </a:xfrm>
          <a:custGeom>
            <a:avLst/>
            <a:gdLst/>
            <a:ahLst/>
            <a:cxnLst/>
            <a:rect l="l" t="t" r="r" b="b"/>
            <a:pathLst>
              <a:path w="373380" h="46355">
                <a:moveTo>
                  <a:pt x="372859" y="45826"/>
                </a:moveTo>
                <a:lnTo>
                  <a:pt x="0" y="45826"/>
                </a:lnTo>
                <a:lnTo>
                  <a:pt x="0" y="0"/>
                </a:lnTo>
                <a:lnTo>
                  <a:pt x="372859" y="0"/>
                </a:lnTo>
                <a:lnTo>
                  <a:pt x="372859" y="45826"/>
                </a:lnTo>
                <a:close/>
              </a:path>
            </a:pathLst>
          </a:custGeom>
          <a:solidFill>
            <a:srgbClr val="EB5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830391" y="1191255"/>
            <a:ext cx="376555" cy="46355"/>
          </a:xfrm>
          <a:custGeom>
            <a:avLst/>
            <a:gdLst/>
            <a:ahLst/>
            <a:cxnLst/>
            <a:rect l="l" t="t" r="r" b="b"/>
            <a:pathLst>
              <a:path w="376555" h="46355">
                <a:moveTo>
                  <a:pt x="376012" y="45826"/>
                </a:moveTo>
                <a:lnTo>
                  <a:pt x="0" y="45826"/>
                </a:lnTo>
                <a:lnTo>
                  <a:pt x="0" y="0"/>
                </a:lnTo>
                <a:lnTo>
                  <a:pt x="376012" y="0"/>
                </a:lnTo>
                <a:lnTo>
                  <a:pt x="376012" y="45826"/>
                </a:lnTo>
                <a:close/>
              </a:path>
            </a:pathLst>
          </a:custGeom>
          <a:solidFill>
            <a:srgbClr val="1A998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02475" y="1374138"/>
            <a:ext cx="7539049" cy="1305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00" b="1" i="0">
                <a:solidFill>
                  <a:srgbClr val="1A1A1A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681237" y="1556437"/>
            <a:ext cx="4377055" cy="30956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10/22/22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huynh323/IBM-Machine-Learning/blob/master/2-Supervised-Learning-Regression/Project-2.ipynb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wkirgsn/electric-motor-temperatur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87800"/>
            <a:ext cx="9144000" cy="4655820"/>
          </a:xfrm>
          <a:custGeom>
            <a:avLst/>
            <a:gdLst/>
            <a:ahLst/>
            <a:cxnLst/>
            <a:rect l="l" t="t" r="r" b="b"/>
            <a:pathLst>
              <a:path w="9144000" h="4655820">
                <a:moveTo>
                  <a:pt x="0" y="4655699"/>
                </a:moveTo>
                <a:lnTo>
                  <a:pt x="9143999" y="4655699"/>
                </a:lnTo>
                <a:lnTo>
                  <a:pt x="9143999" y="0"/>
                </a:lnTo>
                <a:lnTo>
                  <a:pt x="0" y="0"/>
                </a:lnTo>
                <a:lnTo>
                  <a:pt x="0" y="4655699"/>
                </a:lnTo>
                <a:close/>
              </a:path>
            </a:pathLst>
          </a:custGeom>
          <a:solidFill>
            <a:srgbClr val="E9ED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488315"/>
          </a:xfrm>
          <a:custGeom>
            <a:avLst/>
            <a:gdLst/>
            <a:ahLst/>
            <a:cxnLst/>
            <a:rect l="l" t="t" r="r" b="b"/>
            <a:pathLst>
              <a:path w="9144000" h="488315">
                <a:moveTo>
                  <a:pt x="9143999" y="487799"/>
                </a:moveTo>
                <a:lnTo>
                  <a:pt x="0" y="4877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4877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830391" y="1191255"/>
            <a:ext cx="746125" cy="46355"/>
            <a:chOff x="830391" y="1191255"/>
            <a:chExt cx="746125" cy="46355"/>
          </a:xfrm>
        </p:grpSpPr>
        <p:sp>
          <p:nvSpPr>
            <p:cNvPr id="5" name="object 5"/>
            <p:cNvSpPr/>
            <p:nvPr/>
          </p:nvSpPr>
          <p:spPr>
            <a:xfrm>
              <a:off x="1203295" y="1191255"/>
              <a:ext cx="373380" cy="46355"/>
            </a:xfrm>
            <a:custGeom>
              <a:avLst/>
              <a:gdLst/>
              <a:ahLst/>
              <a:cxnLst/>
              <a:rect l="l" t="t" r="r" b="b"/>
              <a:pathLst>
                <a:path w="373380" h="46355">
                  <a:moveTo>
                    <a:pt x="372859" y="45826"/>
                  </a:moveTo>
                  <a:lnTo>
                    <a:pt x="0" y="45826"/>
                  </a:lnTo>
                  <a:lnTo>
                    <a:pt x="0" y="0"/>
                  </a:lnTo>
                  <a:lnTo>
                    <a:pt x="372859" y="0"/>
                  </a:lnTo>
                  <a:lnTo>
                    <a:pt x="372859" y="45826"/>
                  </a:lnTo>
                  <a:close/>
                </a:path>
              </a:pathLst>
            </a:custGeom>
            <a:solidFill>
              <a:srgbClr val="EB55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30391" y="1191255"/>
              <a:ext cx="376555" cy="46355"/>
            </a:xfrm>
            <a:custGeom>
              <a:avLst/>
              <a:gdLst/>
              <a:ahLst/>
              <a:cxnLst/>
              <a:rect l="l" t="t" r="r" b="b"/>
              <a:pathLst>
                <a:path w="376555" h="46355">
                  <a:moveTo>
                    <a:pt x="376012" y="45826"/>
                  </a:moveTo>
                  <a:lnTo>
                    <a:pt x="0" y="45826"/>
                  </a:lnTo>
                  <a:lnTo>
                    <a:pt x="0" y="0"/>
                  </a:lnTo>
                  <a:lnTo>
                    <a:pt x="376012" y="0"/>
                  </a:lnTo>
                  <a:lnTo>
                    <a:pt x="376012" y="45826"/>
                  </a:lnTo>
                  <a:close/>
                </a:path>
              </a:pathLst>
            </a:custGeom>
            <a:solidFill>
              <a:srgbClr val="1A998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120" dirty="0"/>
              <a:t>Supervised</a:t>
            </a:r>
            <a:r>
              <a:rPr spc="-305" dirty="0"/>
              <a:t> </a:t>
            </a:r>
            <a:r>
              <a:rPr spc="20" dirty="0"/>
              <a:t>Learning: </a:t>
            </a:r>
            <a:r>
              <a:rPr spc="-1250" dirty="0"/>
              <a:t> </a:t>
            </a:r>
            <a:r>
              <a:rPr spc="125" dirty="0"/>
              <a:t>Regression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802650" y="3237796"/>
            <a:ext cx="298196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600" spc="75" dirty="0">
                <a:solidFill>
                  <a:srgbClr val="595959"/>
                </a:solidFill>
                <a:latin typeface="Tahoma"/>
                <a:cs typeface="Tahoma"/>
              </a:rPr>
              <a:t>IBM</a:t>
            </a:r>
            <a:r>
              <a:rPr sz="1600" spc="-19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spc="35" dirty="0">
                <a:solidFill>
                  <a:srgbClr val="595959"/>
                </a:solidFill>
                <a:latin typeface="Tahoma"/>
                <a:cs typeface="Tahoma"/>
              </a:rPr>
              <a:t>Machine</a:t>
            </a:r>
            <a:r>
              <a:rPr sz="1600" spc="-19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595959"/>
                </a:solidFill>
                <a:latin typeface="Tahoma"/>
                <a:cs typeface="Tahoma"/>
              </a:rPr>
              <a:t>L</a:t>
            </a:r>
            <a:r>
              <a:rPr sz="1600" dirty="0">
                <a:solidFill>
                  <a:srgbClr val="595959"/>
                </a:solidFill>
                <a:latin typeface="Tahoma"/>
                <a:cs typeface="Tahoma"/>
              </a:rPr>
              <a:t>earning</a:t>
            </a:r>
            <a:r>
              <a:rPr sz="1600" spc="-19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spc="-30" dirty="0">
                <a:solidFill>
                  <a:srgbClr val="595959"/>
                </a:solidFill>
                <a:latin typeface="Tahoma"/>
                <a:cs typeface="Tahoma"/>
              </a:rPr>
              <a:t>-</a:t>
            </a:r>
            <a:r>
              <a:rPr sz="1600" spc="-19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spc="25" dirty="0">
                <a:solidFill>
                  <a:srgbClr val="595959"/>
                </a:solidFill>
                <a:latin typeface="Tahoma"/>
                <a:cs typeface="Tahoma"/>
              </a:rPr>
              <a:t>Project</a:t>
            </a:r>
            <a:r>
              <a:rPr sz="1600" spc="35" dirty="0">
                <a:solidFill>
                  <a:srgbClr val="595959"/>
                </a:solidFill>
                <a:latin typeface="Tahoma"/>
                <a:cs typeface="Tahoma"/>
              </a:rPr>
              <a:t>  </a:t>
            </a:r>
            <a:r>
              <a:rPr lang="en-US" sz="1600" spc="-10" dirty="0">
                <a:solidFill>
                  <a:srgbClr val="595959"/>
                </a:solidFill>
                <a:latin typeface="Tahoma"/>
                <a:cs typeface="Tahoma"/>
              </a:rPr>
              <a:t>Mohammed Qasim K.</a:t>
            </a:r>
            <a:endParaRPr sz="16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lang="en-US" sz="1600" spc="55" dirty="0">
                <a:solidFill>
                  <a:srgbClr val="595959"/>
                </a:solidFill>
                <a:latin typeface="Tahoma"/>
                <a:cs typeface="Tahoma"/>
              </a:rPr>
              <a:t>October</a:t>
            </a:r>
            <a:r>
              <a:rPr sz="1600" spc="-19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spc="50" dirty="0">
                <a:solidFill>
                  <a:srgbClr val="595959"/>
                </a:solidFill>
                <a:latin typeface="Tahoma"/>
                <a:cs typeface="Tahoma"/>
              </a:rPr>
              <a:t>202</a:t>
            </a:r>
            <a:r>
              <a:rPr lang="en-US" sz="1600" spc="50" dirty="0">
                <a:solidFill>
                  <a:srgbClr val="595959"/>
                </a:solidFill>
                <a:latin typeface="Tahoma"/>
                <a:cs typeface="Tahoma"/>
              </a:rPr>
              <a:t>2</a:t>
            </a:r>
            <a:endParaRPr sz="16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2475" y="1379787"/>
            <a:ext cx="5957570" cy="38227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300" spc="20" dirty="0"/>
              <a:t>Feature</a:t>
            </a:r>
            <a:r>
              <a:rPr sz="2300" spc="-135" dirty="0"/>
              <a:t> </a:t>
            </a:r>
            <a:r>
              <a:rPr lang="en-US" sz="2300" spc="70" dirty="0"/>
              <a:t>E</a:t>
            </a:r>
            <a:r>
              <a:rPr sz="2300" spc="70" dirty="0"/>
              <a:t>ngineering</a:t>
            </a:r>
            <a:r>
              <a:rPr sz="2300" spc="-130" dirty="0"/>
              <a:t> </a:t>
            </a:r>
            <a:r>
              <a:rPr sz="2300" spc="114" dirty="0"/>
              <a:t>and</a:t>
            </a:r>
            <a:r>
              <a:rPr sz="2300" spc="-135" dirty="0"/>
              <a:t> </a:t>
            </a:r>
            <a:r>
              <a:rPr lang="en-US" sz="2300" spc="125" dirty="0"/>
              <a:t>M</a:t>
            </a:r>
            <a:r>
              <a:rPr sz="2300" spc="125" dirty="0"/>
              <a:t>odel</a:t>
            </a:r>
            <a:r>
              <a:rPr sz="2300" spc="-260" dirty="0"/>
              <a:t> </a:t>
            </a:r>
            <a:r>
              <a:rPr lang="en-US" sz="2300" spc="30" dirty="0"/>
              <a:t>V</a:t>
            </a:r>
            <a:r>
              <a:rPr sz="2300" spc="30" dirty="0"/>
              <a:t>ariations</a:t>
            </a:r>
            <a:endParaRPr sz="2300" dirty="0"/>
          </a:p>
        </p:txBody>
      </p:sp>
      <p:sp>
        <p:nvSpPr>
          <p:cNvPr id="3" name="object 3"/>
          <p:cNvSpPr txBox="1"/>
          <p:nvPr/>
        </p:nvSpPr>
        <p:spPr>
          <a:xfrm>
            <a:off x="802475" y="2138461"/>
            <a:ext cx="7526020" cy="1844735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 marR="5080">
              <a:lnSpc>
                <a:spcPts val="1370"/>
              </a:lnSpc>
              <a:spcBef>
                <a:spcPts val="204"/>
              </a:spcBef>
            </a:pPr>
            <a:r>
              <a:rPr sz="1200" spc="10" dirty="0">
                <a:solidFill>
                  <a:srgbClr val="595959"/>
                </a:solidFill>
                <a:latin typeface="Tahoma"/>
                <a:cs typeface="Tahoma"/>
              </a:rPr>
              <a:t>Feature engineering </a:t>
            </a:r>
            <a:r>
              <a:rPr lang="en-US" sz="1200" spc="10" dirty="0">
                <a:solidFill>
                  <a:srgbClr val="595959"/>
                </a:solidFill>
                <a:latin typeface="Tahoma"/>
                <a:cs typeface="Tahoma"/>
              </a:rPr>
              <a:t>was</a:t>
            </a:r>
            <a:r>
              <a:rPr sz="1200" spc="10" dirty="0">
                <a:solidFill>
                  <a:srgbClr val="595959"/>
                </a:solidFill>
                <a:latin typeface="Tahoma"/>
                <a:cs typeface="Tahoma"/>
              </a:rPr>
              <a:t> applied in order to create model variations. Each model </a:t>
            </a:r>
            <a:r>
              <a:rPr lang="en-US" sz="1200" spc="10" dirty="0">
                <a:solidFill>
                  <a:srgbClr val="595959"/>
                </a:solidFill>
                <a:latin typeface="Tahoma"/>
                <a:cs typeface="Tahoma"/>
              </a:rPr>
              <a:t>was</a:t>
            </a:r>
            <a:r>
              <a:rPr sz="1200" spc="10" dirty="0">
                <a:solidFill>
                  <a:srgbClr val="595959"/>
                </a:solidFill>
                <a:latin typeface="Tahoma"/>
                <a:cs typeface="Tahoma"/>
              </a:rPr>
              <a:t> evaluated based on its </a:t>
            </a:r>
            <a:r>
              <a:rPr lang="en-US" sz="1200" spc="10" dirty="0">
                <a:solidFill>
                  <a:srgbClr val="595959"/>
                </a:solidFill>
                <a:latin typeface="Tahoma"/>
                <a:cs typeface="Tahoma"/>
              </a:rPr>
              <a:t>R</a:t>
            </a:r>
            <a:r>
              <a:rPr sz="1200" spc="10" dirty="0">
                <a:solidFill>
                  <a:srgbClr val="595959"/>
                </a:solidFill>
                <a:latin typeface="Tahoma"/>
                <a:cs typeface="Tahoma"/>
              </a:rPr>
              <a:t>oot </a:t>
            </a:r>
            <a:r>
              <a:rPr lang="en-US" sz="1200" spc="10" dirty="0">
                <a:solidFill>
                  <a:srgbClr val="595959"/>
                </a:solidFill>
                <a:latin typeface="Tahoma"/>
                <a:cs typeface="Tahoma"/>
              </a:rPr>
              <a:t>M</a:t>
            </a:r>
            <a:r>
              <a:rPr sz="1200" spc="10" dirty="0">
                <a:solidFill>
                  <a:srgbClr val="595959"/>
                </a:solidFill>
                <a:latin typeface="Tahoma"/>
                <a:cs typeface="Tahoma"/>
              </a:rPr>
              <a:t>ean</a:t>
            </a:r>
            <a:r>
              <a:rPr lang="en-US" sz="1200" spc="10" dirty="0">
                <a:solidFill>
                  <a:srgbClr val="595959"/>
                </a:solidFill>
                <a:latin typeface="Tahoma"/>
                <a:cs typeface="Tahoma"/>
              </a:rPr>
              <a:t> S</a:t>
            </a:r>
            <a:r>
              <a:rPr sz="1200" spc="10" dirty="0">
                <a:solidFill>
                  <a:srgbClr val="595959"/>
                </a:solidFill>
                <a:latin typeface="Tahoma"/>
                <a:cs typeface="Tahoma"/>
              </a:rPr>
              <a:t>quare </a:t>
            </a:r>
            <a:r>
              <a:rPr lang="en-US" sz="1200" spc="10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1200" spc="10" dirty="0">
                <a:solidFill>
                  <a:srgbClr val="595959"/>
                </a:solidFill>
                <a:latin typeface="Tahoma"/>
                <a:cs typeface="Tahoma"/>
              </a:rPr>
              <a:t>rror</a:t>
            </a:r>
            <a:r>
              <a:rPr lang="en-US" sz="1200" spc="10" dirty="0">
                <a:solidFill>
                  <a:srgbClr val="595959"/>
                </a:solidFill>
                <a:latin typeface="Tahoma"/>
                <a:cs typeface="Tahoma"/>
              </a:rPr>
              <a:t> (RMSE)</a:t>
            </a:r>
            <a:r>
              <a:rPr sz="1200" spc="10" dirty="0">
                <a:solidFill>
                  <a:srgbClr val="595959"/>
                </a:solidFill>
                <a:latin typeface="Tahoma"/>
                <a:cs typeface="Tahoma"/>
              </a:rPr>
              <a:t>.</a:t>
            </a:r>
          </a:p>
          <a:p>
            <a:pPr marL="469900" marR="532765" indent="-321310">
              <a:lnSpc>
                <a:spcPts val="1480"/>
              </a:lnSpc>
              <a:spcBef>
                <a:spcPts val="70"/>
              </a:spcBef>
              <a:buFont typeface="Arial MT"/>
              <a:buChar char="●"/>
              <a:tabLst>
                <a:tab pos="469265" algn="l"/>
                <a:tab pos="469900" algn="l"/>
              </a:tabLst>
            </a:pPr>
            <a:endParaRPr lang="en-US" sz="1200" spc="10" dirty="0">
              <a:solidFill>
                <a:srgbClr val="595959"/>
              </a:solidFill>
              <a:latin typeface="Tahoma"/>
              <a:cs typeface="Tahoma"/>
            </a:endParaRPr>
          </a:p>
          <a:p>
            <a:pPr marL="469900" marR="532765" indent="-321310">
              <a:lnSpc>
                <a:spcPts val="1480"/>
              </a:lnSpc>
              <a:spcBef>
                <a:spcPts val="70"/>
              </a:spcBef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sz="1200" spc="10" dirty="0">
                <a:solidFill>
                  <a:srgbClr val="595959"/>
                </a:solidFill>
                <a:latin typeface="Tahoma"/>
                <a:cs typeface="Tahoma"/>
              </a:rPr>
              <a:t>Appl</a:t>
            </a:r>
            <a:r>
              <a:rPr lang="en-US" sz="1200" spc="10" dirty="0">
                <a:solidFill>
                  <a:srgbClr val="595959"/>
                </a:solidFill>
                <a:latin typeface="Tahoma"/>
                <a:cs typeface="Tahoma"/>
              </a:rPr>
              <a:t>ied</a:t>
            </a:r>
            <a:r>
              <a:rPr sz="1200" spc="1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200" spc="10" dirty="0">
                <a:solidFill>
                  <a:srgbClr val="595959"/>
                </a:solidFill>
                <a:latin typeface="Tahoma"/>
                <a:cs typeface="Tahoma"/>
              </a:rPr>
              <a:t>S</a:t>
            </a:r>
            <a:r>
              <a:rPr sz="1200" spc="10" dirty="0">
                <a:solidFill>
                  <a:srgbClr val="595959"/>
                </a:solidFill>
                <a:latin typeface="Tahoma"/>
                <a:cs typeface="Tahoma"/>
              </a:rPr>
              <a:t>quare </a:t>
            </a:r>
            <a:r>
              <a:rPr lang="en-US" sz="1200" spc="10" dirty="0">
                <a:solidFill>
                  <a:srgbClr val="595959"/>
                </a:solidFill>
                <a:latin typeface="Tahoma"/>
                <a:cs typeface="Tahoma"/>
              </a:rPr>
              <a:t>R</a:t>
            </a:r>
            <a:r>
              <a:rPr sz="1200" spc="10" dirty="0">
                <a:solidFill>
                  <a:srgbClr val="595959"/>
                </a:solidFill>
                <a:latin typeface="Tahoma"/>
                <a:cs typeface="Tahoma"/>
              </a:rPr>
              <a:t>oot </a:t>
            </a:r>
            <a:r>
              <a:rPr lang="en-US" sz="1200" spc="10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1200" spc="10" dirty="0">
                <a:solidFill>
                  <a:srgbClr val="595959"/>
                </a:solidFill>
                <a:latin typeface="Tahoma"/>
                <a:cs typeface="Tahoma"/>
              </a:rPr>
              <a:t>ransformation to features that have a skew value greater than 0.75 (</a:t>
            </a:r>
            <a:r>
              <a:rPr lang="en-US" sz="1200" i="1" spc="10" dirty="0">
                <a:solidFill>
                  <a:srgbClr val="595959"/>
                </a:solidFill>
                <a:latin typeface="Tahoma"/>
                <a:cs typeface="Tahoma"/>
              </a:rPr>
              <a:t>coolant</a:t>
            </a:r>
            <a:r>
              <a:rPr sz="1200" spc="10" dirty="0">
                <a:solidFill>
                  <a:srgbClr val="595959"/>
                </a:solidFill>
                <a:latin typeface="Tahoma"/>
                <a:cs typeface="Tahoma"/>
              </a:rPr>
              <a:t>)</a:t>
            </a:r>
          </a:p>
          <a:p>
            <a:pPr marL="469900" indent="-321310">
              <a:lnSpc>
                <a:spcPts val="1300"/>
              </a:lnSpc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sz="1200" spc="10" dirty="0">
                <a:solidFill>
                  <a:srgbClr val="595959"/>
                </a:solidFill>
                <a:latin typeface="Tahoma"/>
                <a:cs typeface="Tahoma"/>
              </a:rPr>
              <a:t>Scale</a:t>
            </a:r>
            <a:r>
              <a:rPr lang="en-US" sz="1200" spc="10" dirty="0">
                <a:solidFill>
                  <a:srgbClr val="595959"/>
                </a:solidFill>
                <a:latin typeface="Tahoma"/>
                <a:cs typeface="Tahoma"/>
              </a:rPr>
              <a:t>d</a:t>
            </a:r>
            <a:r>
              <a:rPr sz="1200" spc="10" dirty="0">
                <a:solidFill>
                  <a:srgbClr val="595959"/>
                </a:solidFill>
                <a:latin typeface="Tahoma"/>
                <a:cs typeface="Tahoma"/>
              </a:rPr>
              <a:t> numerical features</a:t>
            </a:r>
          </a:p>
          <a:p>
            <a:pPr marL="469900" indent="-321310">
              <a:lnSpc>
                <a:spcPts val="1405"/>
              </a:lnSpc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sz="1200" spc="10" dirty="0">
                <a:solidFill>
                  <a:srgbClr val="595959"/>
                </a:solidFill>
                <a:latin typeface="Tahoma"/>
                <a:cs typeface="Tahoma"/>
              </a:rPr>
              <a:t>Add</a:t>
            </a:r>
            <a:r>
              <a:rPr lang="en-US" sz="1200" spc="10" dirty="0">
                <a:solidFill>
                  <a:srgbClr val="595959"/>
                </a:solidFill>
                <a:latin typeface="Tahoma"/>
                <a:cs typeface="Tahoma"/>
              </a:rPr>
              <a:t>ed</a:t>
            </a:r>
            <a:r>
              <a:rPr sz="1200" spc="10" dirty="0">
                <a:solidFill>
                  <a:srgbClr val="595959"/>
                </a:solidFill>
                <a:latin typeface="Tahoma"/>
                <a:cs typeface="Tahoma"/>
              </a:rPr>
              <a:t> polynomial features</a:t>
            </a:r>
          </a:p>
          <a:p>
            <a:pPr marL="12700">
              <a:lnSpc>
                <a:spcPct val="100000"/>
              </a:lnSpc>
              <a:spcBef>
                <a:spcPts val="1130"/>
              </a:spcBef>
            </a:pPr>
            <a:r>
              <a:rPr sz="1200" spc="10" dirty="0">
                <a:solidFill>
                  <a:srgbClr val="595959"/>
                </a:solidFill>
                <a:latin typeface="Tahoma"/>
                <a:cs typeface="Tahoma"/>
              </a:rPr>
              <a:t>All these </a:t>
            </a:r>
            <a:r>
              <a:rPr lang="en-US" sz="1200" spc="10" dirty="0">
                <a:solidFill>
                  <a:srgbClr val="595959"/>
                </a:solidFill>
                <a:latin typeface="Tahoma"/>
                <a:cs typeface="Tahoma"/>
              </a:rPr>
              <a:t>feature </a:t>
            </a:r>
            <a:r>
              <a:rPr sz="1200" spc="10" dirty="0">
                <a:solidFill>
                  <a:srgbClr val="595959"/>
                </a:solidFill>
                <a:latin typeface="Tahoma"/>
                <a:cs typeface="Tahoma"/>
              </a:rPr>
              <a:t>engineering steps </a:t>
            </a:r>
            <a:r>
              <a:rPr lang="en-US" sz="1200" spc="10" dirty="0">
                <a:solidFill>
                  <a:srgbClr val="595959"/>
                </a:solidFill>
                <a:latin typeface="Tahoma"/>
                <a:cs typeface="Tahoma"/>
              </a:rPr>
              <a:t>were</a:t>
            </a:r>
            <a:r>
              <a:rPr sz="1200" spc="10" dirty="0">
                <a:solidFill>
                  <a:srgbClr val="595959"/>
                </a:solidFill>
                <a:latin typeface="Tahoma"/>
                <a:cs typeface="Tahoma"/>
              </a:rPr>
              <a:t> performed on training and validation sets, using</a:t>
            </a:r>
            <a:r>
              <a:rPr lang="en-US" sz="1200" spc="10" dirty="0">
                <a:solidFill>
                  <a:srgbClr val="595959"/>
                </a:solidFill>
                <a:latin typeface="Tahoma"/>
                <a:cs typeface="Tahoma"/>
              </a:rPr>
              <a:t> a</a:t>
            </a:r>
            <a:r>
              <a:rPr sz="1200" spc="10" dirty="0">
                <a:solidFill>
                  <a:srgbClr val="595959"/>
                </a:solidFill>
                <a:latin typeface="Tahoma"/>
                <a:cs typeface="Tahoma"/>
              </a:rPr>
              <a:t> K-fold cross-validation with k=5.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2475" y="1379787"/>
            <a:ext cx="5957570" cy="38227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lang="en-US" sz="2300" spc="20" dirty="0"/>
              <a:t>Feature</a:t>
            </a:r>
            <a:r>
              <a:rPr lang="en-US" sz="2300" spc="-135" dirty="0"/>
              <a:t> </a:t>
            </a:r>
            <a:r>
              <a:rPr lang="en-US" sz="2300" spc="70" dirty="0"/>
              <a:t>Engineering</a:t>
            </a:r>
            <a:r>
              <a:rPr lang="en-US" sz="2300" spc="-130" dirty="0"/>
              <a:t> </a:t>
            </a:r>
            <a:r>
              <a:rPr lang="en-US" sz="2300" spc="114" dirty="0"/>
              <a:t>and</a:t>
            </a:r>
            <a:r>
              <a:rPr lang="en-US" sz="2300" spc="-135" dirty="0"/>
              <a:t> </a:t>
            </a:r>
            <a:r>
              <a:rPr lang="en-US" sz="2300" spc="125" dirty="0"/>
              <a:t>Model</a:t>
            </a:r>
            <a:r>
              <a:rPr lang="en-US" sz="2300" spc="-260" dirty="0"/>
              <a:t> </a:t>
            </a:r>
            <a:r>
              <a:rPr lang="en-US" sz="2300" spc="30" dirty="0"/>
              <a:t>Variations</a:t>
            </a:r>
            <a:endParaRPr sz="2300" dirty="0"/>
          </a:p>
        </p:txBody>
      </p:sp>
      <p:sp>
        <p:nvSpPr>
          <p:cNvPr id="3" name="object 3"/>
          <p:cNvSpPr txBox="1"/>
          <p:nvPr/>
        </p:nvSpPr>
        <p:spPr>
          <a:xfrm>
            <a:off x="531658" y="1983678"/>
            <a:ext cx="3481070" cy="206011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0360" marR="93980" indent="-328295">
              <a:lnSpc>
                <a:spcPct val="114999"/>
              </a:lnSpc>
              <a:spcBef>
                <a:spcPts val="100"/>
              </a:spcBef>
              <a:buFont typeface="Arial MT"/>
              <a:buChar char="●"/>
              <a:tabLst>
                <a:tab pos="340360" algn="l"/>
                <a:tab pos="340995" algn="l"/>
              </a:tabLst>
            </a:pPr>
            <a:r>
              <a:rPr sz="1300" spc="15" dirty="0">
                <a:solidFill>
                  <a:srgbClr val="595959"/>
                </a:solidFill>
                <a:latin typeface="Tahoma"/>
                <a:cs typeface="Tahoma"/>
              </a:rPr>
              <a:t>RMSEs of validation sets </a:t>
            </a:r>
            <a:r>
              <a:rPr lang="en-US" sz="1300" spc="15" dirty="0">
                <a:solidFill>
                  <a:srgbClr val="595959"/>
                </a:solidFill>
                <a:latin typeface="Tahoma"/>
                <a:cs typeface="Tahoma"/>
              </a:rPr>
              <a:t>were</a:t>
            </a:r>
            <a:r>
              <a:rPr sz="1300" spc="15" dirty="0">
                <a:solidFill>
                  <a:srgbClr val="595959"/>
                </a:solidFill>
                <a:latin typeface="Tahoma"/>
                <a:cs typeface="Tahoma"/>
              </a:rPr>
              <a:t> slightly higher than training sets, which is  expected </a:t>
            </a:r>
            <a:r>
              <a:rPr lang="en-US" sz="1300" spc="15" dirty="0">
                <a:solidFill>
                  <a:srgbClr val="595959"/>
                </a:solidFill>
                <a:latin typeface="Tahoma"/>
                <a:cs typeface="Tahoma"/>
              </a:rPr>
              <a:t>but  t</a:t>
            </a:r>
            <a:r>
              <a:rPr sz="1300" spc="15" dirty="0">
                <a:solidFill>
                  <a:srgbClr val="595959"/>
                </a:solidFill>
                <a:latin typeface="Tahoma"/>
                <a:cs typeface="Tahoma"/>
              </a:rPr>
              <a:t>here </a:t>
            </a:r>
            <a:r>
              <a:rPr lang="en-US" sz="1300" spc="15" dirty="0">
                <a:solidFill>
                  <a:srgbClr val="595959"/>
                </a:solidFill>
                <a:latin typeface="Tahoma"/>
                <a:cs typeface="Tahoma"/>
              </a:rPr>
              <a:t>were</a:t>
            </a:r>
            <a:r>
              <a:rPr sz="1300" spc="15" dirty="0">
                <a:solidFill>
                  <a:srgbClr val="595959"/>
                </a:solidFill>
                <a:latin typeface="Tahoma"/>
                <a:cs typeface="Tahoma"/>
              </a:rPr>
              <a:t> no sign</a:t>
            </a:r>
            <a:r>
              <a:rPr lang="en-US" sz="1300" spc="15" dirty="0">
                <a:solidFill>
                  <a:srgbClr val="595959"/>
                </a:solidFill>
                <a:latin typeface="Tahoma"/>
                <a:cs typeface="Tahoma"/>
              </a:rPr>
              <a:t>s</a:t>
            </a:r>
            <a:r>
              <a:rPr sz="1300" spc="15" dirty="0">
                <a:solidFill>
                  <a:srgbClr val="595959"/>
                </a:solidFill>
                <a:latin typeface="Tahoma"/>
                <a:cs typeface="Tahoma"/>
              </a:rPr>
              <a:t> of overﬁtting.</a:t>
            </a:r>
          </a:p>
          <a:p>
            <a:pPr marL="340360" marR="240665" indent="-328295" algn="just">
              <a:lnSpc>
                <a:spcPct val="114999"/>
              </a:lnSpc>
              <a:buFont typeface="Arial MT"/>
              <a:buChar char="●"/>
              <a:tabLst>
                <a:tab pos="340995" algn="l"/>
              </a:tabLst>
            </a:pPr>
            <a:r>
              <a:rPr sz="1300" spc="15" dirty="0">
                <a:solidFill>
                  <a:srgbClr val="595959"/>
                </a:solidFill>
                <a:latin typeface="Tahoma"/>
                <a:cs typeface="Tahoma"/>
              </a:rPr>
              <a:t>The transformation</a:t>
            </a:r>
            <a:r>
              <a:rPr lang="en-US" sz="1300" spc="15" dirty="0">
                <a:solidFill>
                  <a:srgbClr val="595959"/>
                </a:solidFill>
                <a:latin typeface="Tahoma"/>
                <a:cs typeface="Tahoma"/>
              </a:rPr>
              <a:t>s</a:t>
            </a:r>
            <a:r>
              <a:rPr sz="1300" spc="15" dirty="0">
                <a:solidFill>
                  <a:srgbClr val="595959"/>
                </a:solidFill>
                <a:latin typeface="Tahoma"/>
                <a:cs typeface="Tahoma"/>
              </a:rPr>
              <a:t> improves all models.</a:t>
            </a:r>
            <a:endParaRPr lang="en-US" sz="1300" spc="15" dirty="0">
              <a:solidFill>
                <a:srgbClr val="595959"/>
              </a:solidFill>
              <a:latin typeface="Tahoma"/>
              <a:cs typeface="Tahoma"/>
            </a:endParaRPr>
          </a:p>
          <a:p>
            <a:pPr marL="340360" marR="240665" indent="-328295" algn="just">
              <a:lnSpc>
                <a:spcPct val="114999"/>
              </a:lnSpc>
              <a:buFont typeface="Arial MT"/>
              <a:buChar char="●"/>
              <a:tabLst>
                <a:tab pos="340995" algn="l"/>
              </a:tabLst>
            </a:pPr>
            <a:r>
              <a:rPr sz="1300" spc="15" dirty="0">
                <a:solidFill>
                  <a:srgbClr val="595959"/>
                </a:solidFill>
                <a:latin typeface="Tahoma"/>
                <a:cs typeface="Tahoma"/>
              </a:rPr>
              <a:t>Scaling features is for  regularization later. RMSEs of both training  set and validation set </a:t>
            </a:r>
            <a:r>
              <a:rPr lang="en-US" sz="1300" spc="15" dirty="0">
                <a:solidFill>
                  <a:srgbClr val="595959"/>
                </a:solidFill>
                <a:latin typeface="Tahoma"/>
                <a:cs typeface="Tahoma"/>
              </a:rPr>
              <a:t>will</a:t>
            </a:r>
            <a:r>
              <a:rPr sz="1300" spc="15" dirty="0">
                <a:solidFill>
                  <a:srgbClr val="595959"/>
                </a:solidFill>
                <a:latin typeface="Tahoma"/>
                <a:cs typeface="Tahoma"/>
              </a:rPr>
              <a:t> stay the same.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2475" y="1379787"/>
            <a:ext cx="5957570" cy="38227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lang="en-US" sz="2300" spc="20" dirty="0"/>
              <a:t>Feature</a:t>
            </a:r>
            <a:r>
              <a:rPr lang="en-US" sz="2300" spc="-135" dirty="0"/>
              <a:t> </a:t>
            </a:r>
            <a:r>
              <a:rPr lang="en-US" sz="2300" spc="70" dirty="0"/>
              <a:t>Engineering</a:t>
            </a:r>
            <a:r>
              <a:rPr lang="en-US" sz="2300" spc="-130" dirty="0"/>
              <a:t> </a:t>
            </a:r>
            <a:r>
              <a:rPr lang="en-US" sz="2300" spc="114" dirty="0"/>
              <a:t>and</a:t>
            </a:r>
            <a:r>
              <a:rPr lang="en-US" sz="2300" spc="-135" dirty="0"/>
              <a:t> </a:t>
            </a:r>
            <a:r>
              <a:rPr lang="en-US" sz="2300" spc="125" dirty="0"/>
              <a:t>Model</a:t>
            </a:r>
            <a:r>
              <a:rPr lang="en-US" sz="2300" spc="-260" dirty="0"/>
              <a:t> </a:t>
            </a:r>
            <a:r>
              <a:rPr lang="en-US" sz="2300" spc="30" dirty="0"/>
              <a:t>Variations</a:t>
            </a:r>
            <a:endParaRPr sz="2300" dirty="0"/>
          </a:p>
        </p:txBody>
      </p:sp>
      <p:sp>
        <p:nvSpPr>
          <p:cNvPr id="3" name="object 3"/>
          <p:cNvSpPr txBox="1"/>
          <p:nvPr/>
        </p:nvSpPr>
        <p:spPr>
          <a:xfrm>
            <a:off x="494558" y="2057878"/>
            <a:ext cx="4344035" cy="206011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0360" marR="117475" indent="-328295" algn="just">
              <a:lnSpc>
                <a:spcPct val="114999"/>
              </a:lnSpc>
              <a:spcBef>
                <a:spcPts val="100"/>
              </a:spcBef>
              <a:buFont typeface="Arial MT"/>
              <a:buChar char="●"/>
              <a:tabLst>
                <a:tab pos="340995" algn="l"/>
              </a:tabLst>
            </a:pPr>
            <a:r>
              <a:rPr lang="en-US" sz="1300" spc="10" dirty="0">
                <a:solidFill>
                  <a:srgbClr val="595959"/>
                </a:solidFill>
                <a:latin typeface="Tahoma"/>
                <a:cs typeface="Tahoma"/>
              </a:rPr>
              <a:t>P</a:t>
            </a:r>
            <a:r>
              <a:rPr sz="1300" spc="10" dirty="0">
                <a:solidFill>
                  <a:srgbClr val="595959"/>
                </a:solidFill>
                <a:latin typeface="Tahoma"/>
                <a:cs typeface="Tahoma"/>
              </a:rPr>
              <a:t>olynomial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300" spc="10" dirty="0">
                <a:solidFill>
                  <a:srgbClr val="595959"/>
                </a:solidFill>
                <a:latin typeface="Tahoma"/>
                <a:cs typeface="Tahoma"/>
              </a:rPr>
              <a:t>F</a:t>
            </a:r>
            <a:r>
              <a:rPr sz="1300" spc="10" dirty="0">
                <a:solidFill>
                  <a:srgbClr val="595959"/>
                </a:solidFill>
                <a:latin typeface="Tahoma"/>
                <a:cs typeface="Tahoma"/>
              </a:rPr>
              <a:t>eatures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300" spc="30" dirty="0">
                <a:solidFill>
                  <a:srgbClr val="595959"/>
                </a:solidFill>
                <a:latin typeface="Tahoma"/>
                <a:cs typeface="Tahoma"/>
              </a:rPr>
              <a:t>were added to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595959"/>
                </a:solidFill>
                <a:latin typeface="Tahoma"/>
                <a:cs typeface="Tahoma"/>
              </a:rPr>
              <a:t>the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595959"/>
                </a:solidFill>
                <a:latin typeface="Tahoma"/>
                <a:cs typeface="Tahoma"/>
              </a:rPr>
              <a:t>latest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595959"/>
                </a:solidFill>
                <a:latin typeface="Tahoma"/>
                <a:cs typeface="Tahoma"/>
              </a:rPr>
              <a:t>model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-130" dirty="0">
                <a:solidFill>
                  <a:srgbClr val="595959"/>
                </a:solidFill>
                <a:latin typeface="Tahoma"/>
                <a:cs typeface="Tahoma"/>
              </a:rPr>
              <a:t>(</a:t>
            </a:r>
            <a:r>
              <a:rPr lang="en-US" sz="1300" spc="-130" dirty="0">
                <a:solidFill>
                  <a:srgbClr val="595959"/>
                </a:solidFill>
                <a:latin typeface="Tahoma"/>
                <a:cs typeface="Tahoma"/>
              </a:rPr>
              <a:t>S</a:t>
            </a:r>
            <a:r>
              <a:rPr sz="1300" dirty="0">
                <a:solidFill>
                  <a:srgbClr val="595959"/>
                </a:solidFill>
                <a:latin typeface="Tahoma"/>
                <a:cs typeface="Tahoma"/>
              </a:rPr>
              <a:t>quare</a:t>
            </a:r>
            <a:r>
              <a:rPr sz="1300" spc="-15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300" spc="30" dirty="0">
                <a:solidFill>
                  <a:srgbClr val="595959"/>
                </a:solidFill>
                <a:latin typeface="Tahoma"/>
                <a:cs typeface="Tahoma"/>
              </a:rPr>
              <a:t>R</a:t>
            </a:r>
            <a:r>
              <a:rPr sz="1300" spc="30" dirty="0">
                <a:solidFill>
                  <a:srgbClr val="595959"/>
                </a:solidFill>
                <a:latin typeface="Tahoma"/>
                <a:cs typeface="Tahoma"/>
              </a:rPr>
              <a:t>oot</a:t>
            </a:r>
            <a:r>
              <a:rPr sz="1300" spc="-15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300" spc="-5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1300" spc="-5" dirty="0">
                <a:solidFill>
                  <a:srgbClr val="595959"/>
                </a:solidFill>
                <a:latin typeface="Tahoma"/>
                <a:cs typeface="Tahoma"/>
              </a:rPr>
              <a:t>ransformed</a:t>
            </a:r>
            <a:r>
              <a:rPr sz="1300" spc="-15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595959"/>
                </a:solidFill>
                <a:latin typeface="Tahoma"/>
                <a:cs typeface="Tahoma"/>
              </a:rPr>
              <a:t>and</a:t>
            </a:r>
            <a:r>
              <a:rPr sz="1300" spc="-15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300" spc="-15" dirty="0">
                <a:solidFill>
                  <a:srgbClr val="595959"/>
                </a:solidFill>
                <a:latin typeface="Tahoma"/>
                <a:cs typeface="Tahoma"/>
              </a:rPr>
              <a:t>S</a:t>
            </a:r>
            <a:r>
              <a:rPr sz="1300" spc="-15" dirty="0">
                <a:solidFill>
                  <a:srgbClr val="595959"/>
                </a:solidFill>
                <a:latin typeface="Tahoma"/>
                <a:cs typeface="Tahoma"/>
              </a:rPr>
              <a:t>caled)</a:t>
            </a:r>
            <a:r>
              <a:rPr sz="1300" spc="-15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595959"/>
                </a:solidFill>
                <a:latin typeface="Tahoma"/>
                <a:cs typeface="Tahoma"/>
              </a:rPr>
              <a:t>and</a:t>
            </a:r>
            <a:r>
              <a:rPr sz="1300" spc="-15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595959"/>
                </a:solidFill>
                <a:latin typeface="Tahoma"/>
                <a:cs typeface="Tahoma"/>
              </a:rPr>
              <a:t>the</a:t>
            </a:r>
            <a:r>
              <a:rPr sz="1300" spc="-15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595959"/>
                </a:solidFill>
                <a:latin typeface="Tahoma"/>
                <a:cs typeface="Tahoma"/>
              </a:rPr>
              <a:t>model </a:t>
            </a:r>
            <a:r>
              <a:rPr lang="en-US" sz="1300" spc="5" dirty="0">
                <a:solidFill>
                  <a:srgbClr val="595959"/>
                </a:solidFill>
                <a:latin typeface="Tahoma"/>
                <a:cs typeface="Tahoma"/>
              </a:rPr>
              <a:t>was fit </a:t>
            </a:r>
            <a:r>
              <a:rPr sz="1300" spc="-39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-35" dirty="0">
                <a:solidFill>
                  <a:srgbClr val="595959"/>
                </a:solidFill>
                <a:latin typeface="Tahoma"/>
                <a:cs typeface="Tahoma"/>
              </a:rPr>
              <a:t>again.</a:t>
            </a:r>
            <a:endParaRPr sz="1300" dirty="0">
              <a:latin typeface="Tahoma"/>
              <a:cs typeface="Tahoma"/>
            </a:endParaRPr>
          </a:p>
          <a:p>
            <a:pPr marL="340360" marR="5080" indent="-328295">
              <a:lnSpc>
                <a:spcPct val="114999"/>
              </a:lnSpc>
              <a:buFont typeface="Arial MT"/>
              <a:buChar char="●"/>
              <a:tabLst>
                <a:tab pos="340360" algn="l"/>
                <a:tab pos="340995" algn="l"/>
              </a:tabLst>
            </a:pPr>
            <a:r>
              <a:rPr lang="en-US" sz="1300" spc="-20" dirty="0">
                <a:solidFill>
                  <a:srgbClr val="595959"/>
                </a:solidFill>
                <a:latin typeface="Tahoma"/>
                <a:cs typeface="Tahoma"/>
              </a:rPr>
              <a:t>Only up to </a:t>
            </a:r>
            <a:r>
              <a:rPr lang="en-US" sz="1300" spc="25" dirty="0" err="1">
                <a:solidFill>
                  <a:srgbClr val="595959"/>
                </a:solidFill>
                <a:latin typeface="Tahoma"/>
                <a:cs typeface="Tahoma"/>
              </a:rPr>
              <a:t>seconf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595959"/>
                </a:solidFill>
                <a:latin typeface="Tahoma"/>
                <a:cs typeface="Tahoma"/>
              </a:rPr>
              <a:t>polynomial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595959"/>
                </a:solidFill>
                <a:latin typeface="Tahoma"/>
                <a:cs typeface="Tahoma"/>
              </a:rPr>
              <a:t>degree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50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1300" spc="25" dirty="0">
                <a:solidFill>
                  <a:srgbClr val="595959"/>
                </a:solidFill>
                <a:latin typeface="Tahoma"/>
                <a:cs typeface="Tahoma"/>
              </a:rPr>
              <a:t>r</a:t>
            </a:r>
            <a:r>
              <a:rPr sz="1300" spc="5" dirty="0">
                <a:solidFill>
                  <a:srgbClr val="595959"/>
                </a:solidFill>
                <a:latin typeface="Tahoma"/>
                <a:cs typeface="Tahoma"/>
              </a:rPr>
              <a:t>ansformation</a:t>
            </a:r>
            <a:r>
              <a:rPr lang="en-US" sz="1300" spc="5" dirty="0">
                <a:solidFill>
                  <a:srgbClr val="595959"/>
                </a:solidFill>
                <a:latin typeface="Tahoma"/>
                <a:cs typeface="Tahoma"/>
              </a:rPr>
              <a:t> was possible due to system restrictions using such a large data set and is assumed to be provide the best result as a greater degree transformation would lead to a higher number of features and complexity risking overfitting.</a:t>
            </a:r>
            <a:endParaRPr sz="13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2475" y="1379787"/>
            <a:ext cx="2961640" cy="73914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1699"/>
              </a:lnSpc>
              <a:spcBef>
                <a:spcPts val="90"/>
              </a:spcBef>
            </a:pPr>
            <a:r>
              <a:rPr sz="2300" spc="70" dirty="0"/>
              <a:t>C</a:t>
            </a:r>
            <a:r>
              <a:rPr sz="2300" spc="30" dirty="0"/>
              <a:t>r</a:t>
            </a:r>
            <a:r>
              <a:rPr sz="2300" spc="150" dirty="0"/>
              <a:t>oss</a:t>
            </a:r>
            <a:r>
              <a:rPr sz="2300" spc="90" dirty="0"/>
              <a:t>-</a:t>
            </a:r>
            <a:r>
              <a:rPr lang="en-US" sz="2300" spc="35" dirty="0"/>
              <a:t>V</a:t>
            </a:r>
            <a:r>
              <a:rPr sz="2300" spc="70" dirty="0"/>
              <a:t>alid</a:t>
            </a:r>
            <a:r>
              <a:rPr sz="2300" spc="75" dirty="0"/>
              <a:t>a</a:t>
            </a:r>
            <a:r>
              <a:rPr sz="2300" spc="15" dirty="0"/>
              <a:t>tion</a:t>
            </a:r>
            <a:r>
              <a:rPr sz="2300" spc="-135" dirty="0"/>
              <a:t> </a:t>
            </a:r>
            <a:r>
              <a:rPr sz="2300" spc="90" dirty="0"/>
              <a:t>and</a:t>
            </a:r>
            <a:r>
              <a:rPr lang="en-US" sz="2300" spc="90" dirty="0"/>
              <a:t> </a:t>
            </a:r>
            <a:r>
              <a:rPr sz="2300" spc="50" dirty="0"/>
              <a:t>Regularization</a:t>
            </a:r>
            <a:endParaRPr sz="2300" dirty="0"/>
          </a:p>
        </p:txBody>
      </p:sp>
      <p:sp>
        <p:nvSpPr>
          <p:cNvPr id="3" name="object 3"/>
          <p:cNvSpPr txBox="1"/>
          <p:nvPr/>
        </p:nvSpPr>
        <p:spPr>
          <a:xfrm>
            <a:off x="929583" y="2305153"/>
            <a:ext cx="7206615" cy="1392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0360" marR="5080" indent="-328295">
              <a:lnSpc>
                <a:spcPct val="114999"/>
              </a:lnSpc>
              <a:spcBef>
                <a:spcPts val="100"/>
              </a:spcBef>
              <a:buFont typeface="Arial MT"/>
              <a:buChar char="●"/>
              <a:tabLst>
                <a:tab pos="340360" algn="l"/>
                <a:tab pos="340995" algn="l"/>
              </a:tabLst>
            </a:pPr>
            <a:r>
              <a:rPr sz="1300" spc="25" dirty="0">
                <a:solidFill>
                  <a:srgbClr val="595959"/>
                </a:solidFill>
                <a:latin typeface="Tahoma"/>
                <a:cs typeface="Tahoma"/>
              </a:rPr>
              <a:t>Us</a:t>
            </a:r>
            <a:r>
              <a:rPr lang="en-US" sz="1300" spc="25" dirty="0">
                <a:solidFill>
                  <a:srgbClr val="595959"/>
                </a:solidFill>
                <a:latin typeface="Tahoma"/>
                <a:cs typeface="Tahoma"/>
              </a:rPr>
              <a:t>ing</a:t>
            </a:r>
            <a:r>
              <a:rPr sz="1300" spc="-15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595959"/>
                </a:solidFill>
                <a:latin typeface="Tahoma"/>
                <a:cs typeface="Tahoma"/>
              </a:rPr>
              <a:t>the</a:t>
            </a:r>
            <a:r>
              <a:rPr sz="1300" spc="-15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-20" dirty="0">
                <a:solidFill>
                  <a:srgbClr val="595959"/>
                </a:solidFill>
                <a:latin typeface="Tahoma"/>
                <a:cs typeface="Tahoma"/>
              </a:rPr>
              <a:t>same</a:t>
            </a:r>
            <a:r>
              <a:rPr sz="1300" spc="-14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595959"/>
                </a:solidFill>
                <a:latin typeface="Tahoma"/>
                <a:cs typeface="Tahoma"/>
              </a:rPr>
              <a:t>data</a:t>
            </a:r>
            <a:r>
              <a:rPr sz="1300" spc="-15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595959"/>
                </a:solidFill>
                <a:latin typeface="Tahoma"/>
                <a:cs typeface="Tahoma"/>
              </a:rPr>
              <a:t>pipeline:</a:t>
            </a:r>
            <a:r>
              <a:rPr lang="en-US" sz="1300" spc="-15" dirty="0">
                <a:solidFill>
                  <a:srgbClr val="595959"/>
                </a:solidFill>
                <a:latin typeface="Tahoma"/>
                <a:cs typeface="Tahoma"/>
              </a:rPr>
              <a:t> S</a:t>
            </a:r>
            <a:r>
              <a:rPr sz="1300" dirty="0">
                <a:solidFill>
                  <a:srgbClr val="595959"/>
                </a:solidFill>
                <a:latin typeface="Tahoma"/>
                <a:cs typeface="Tahoma"/>
              </a:rPr>
              <a:t>quare</a:t>
            </a:r>
            <a:r>
              <a:rPr sz="1300" spc="-15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300" spc="30" dirty="0">
                <a:solidFill>
                  <a:srgbClr val="595959"/>
                </a:solidFill>
                <a:latin typeface="Tahoma"/>
                <a:cs typeface="Tahoma"/>
              </a:rPr>
              <a:t>R</a:t>
            </a:r>
            <a:r>
              <a:rPr sz="1300" spc="30" dirty="0">
                <a:solidFill>
                  <a:srgbClr val="595959"/>
                </a:solidFill>
                <a:latin typeface="Tahoma"/>
                <a:cs typeface="Tahoma"/>
              </a:rPr>
              <a:t>oot</a:t>
            </a:r>
            <a:r>
              <a:rPr sz="1300" spc="-14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300" spc="-145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1300" dirty="0">
                <a:solidFill>
                  <a:srgbClr val="595959"/>
                </a:solidFill>
                <a:latin typeface="Tahoma"/>
                <a:cs typeface="Tahoma"/>
              </a:rPr>
              <a:t>ransformation,</a:t>
            </a:r>
            <a:r>
              <a:rPr sz="1300" spc="-15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300" spc="5" dirty="0">
                <a:solidFill>
                  <a:srgbClr val="595959"/>
                </a:solidFill>
                <a:latin typeface="Tahoma"/>
                <a:cs typeface="Tahoma"/>
              </a:rPr>
              <a:t>S</a:t>
            </a:r>
            <a:r>
              <a:rPr sz="1300" spc="5" dirty="0">
                <a:solidFill>
                  <a:srgbClr val="595959"/>
                </a:solidFill>
                <a:latin typeface="Tahoma"/>
                <a:cs typeface="Tahoma"/>
              </a:rPr>
              <a:t>tandard</a:t>
            </a:r>
            <a:r>
              <a:rPr sz="1300" spc="-14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300" spc="-20" dirty="0">
                <a:solidFill>
                  <a:srgbClr val="595959"/>
                </a:solidFill>
                <a:latin typeface="Tahoma"/>
                <a:cs typeface="Tahoma"/>
              </a:rPr>
              <a:t>S</a:t>
            </a:r>
            <a:r>
              <a:rPr sz="1300" spc="-20" dirty="0">
                <a:solidFill>
                  <a:srgbClr val="595959"/>
                </a:solidFill>
                <a:latin typeface="Tahoma"/>
                <a:cs typeface="Tahoma"/>
              </a:rPr>
              <a:t>caling,</a:t>
            </a:r>
            <a:r>
              <a:rPr sz="1300" spc="-15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595959"/>
                </a:solidFill>
                <a:latin typeface="Tahoma"/>
                <a:cs typeface="Tahoma"/>
              </a:rPr>
              <a:t>and </a:t>
            </a:r>
            <a:r>
              <a:rPr sz="1300" spc="-39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300" spc="10" dirty="0">
                <a:solidFill>
                  <a:srgbClr val="595959"/>
                </a:solidFill>
                <a:latin typeface="Tahoma"/>
                <a:cs typeface="Tahoma"/>
              </a:rPr>
              <a:t>P</a:t>
            </a:r>
            <a:r>
              <a:rPr sz="1300" spc="10" dirty="0">
                <a:solidFill>
                  <a:srgbClr val="595959"/>
                </a:solidFill>
                <a:latin typeface="Tahoma"/>
                <a:cs typeface="Tahoma"/>
              </a:rPr>
              <a:t>olynomial</a:t>
            </a:r>
            <a:r>
              <a:rPr sz="1300" spc="-16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300" spc="10" dirty="0">
                <a:solidFill>
                  <a:srgbClr val="595959"/>
                </a:solidFill>
                <a:latin typeface="Tahoma"/>
                <a:cs typeface="Tahoma"/>
              </a:rPr>
              <a:t>F</a:t>
            </a:r>
            <a:r>
              <a:rPr sz="1300" spc="10" dirty="0">
                <a:solidFill>
                  <a:srgbClr val="595959"/>
                </a:solidFill>
                <a:latin typeface="Tahoma"/>
                <a:cs typeface="Tahoma"/>
              </a:rPr>
              <a:t>eatures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300" spc="-25" dirty="0">
                <a:solidFill>
                  <a:srgbClr val="595959"/>
                </a:solidFill>
                <a:latin typeface="Tahoma"/>
                <a:cs typeface="Tahoma"/>
              </a:rPr>
              <a:t>Addition</a:t>
            </a:r>
            <a:r>
              <a:rPr sz="1300" spc="-25" dirty="0">
                <a:solidFill>
                  <a:srgbClr val="595959"/>
                </a:solidFill>
                <a:latin typeface="Tahoma"/>
                <a:cs typeface="Tahoma"/>
              </a:rPr>
              <a:t>.</a:t>
            </a:r>
            <a:endParaRPr sz="1300" dirty="0">
              <a:latin typeface="Tahoma"/>
              <a:cs typeface="Tahoma"/>
            </a:endParaRPr>
          </a:p>
          <a:p>
            <a:pPr marL="340360" marR="19050" indent="-328295">
              <a:lnSpc>
                <a:spcPct val="114999"/>
              </a:lnSpc>
              <a:buFont typeface="Arial MT"/>
              <a:buChar char="●"/>
              <a:tabLst>
                <a:tab pos="340360" algn="l"/>
                <a:tab pos="340995" algn="l"/>
              </a:tabLst>
            </a:pPr>
            <a:r>
              <a:rPr lang="en-US" sz="1300" spc="10" dirty="0">
                <a:solidFill>
                  <a:srgbClr val="595959"/>
                </a:solidFill>
                <a:latin typeface="Tahoma"/>
                <a:cs typeface="Tahoma"/>
              </a:rPr>
              <a:t>C</a:t>
            </a:r>
            <a:r>
              <a:rPr sz="1300" spc="10" dirty="0">
                <a:solidFill>
                  <a:srgbClr val="595959"/>
                </a:solidFill>
                <a:latin typeface="Tahoma"/>
                <a:cs typeface="Tahoma"/>
              </a:rPr>
              <a:t>ross-validation </a:t>
            </a:r>
            <a:r>
              <a:rPr lang="en-US" sz="1300" spc="30" dirty="0">
                <a:solidFill>
                  <a:srgbClr val="595959"/>
                </a:solidFill>
                <a:latin typeface="Tahoma"/>
                <a:cs typeface="Tahoma"/>
              </a:rPr>
              <a:t>is used to</a:t>
            </a:r>
            <a:r>
              <a:rPr sz="1300" spc="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45" dirty="0">
                <a:solidFill>
                  <a:srgbClr val="595959"/>
                </a:solidFill>
                <a:latin typeface="Tahoma"/>
                <a:cs typeface="Tahoma"/>
              </a:rPr>
              <a:t>ﬁt </a:t>
            </a:r>
            <a:r>
              <a:rPr sz="1300" spc="15" dirty="0">
                <a:solidFill>
                  <a:srgbClr val="595959"/>
                </a:solidFill>
                <a:latin typeface="Tahoma"/>
                <a:cs typeface="Tahoma"/>
              </a:rPr>
              <a:t>the linear </a:t>
            </a:r>
            <a:r>
              <a:rPr sz="1300" spc="5" dirty="0">
                <a:solidFill>
                  <a:srgbClr val="595959"/>
                </a:solidFill>
                <a:latin typeface="Tahoma"/>
                <a:cs typeface="Tahoma"/>
              </a:rPr>
              <a:t>regression model </a:t>
            </a:r>
            <a:r>
              <a:rPr sz="1300" spc="-35" dirty="0">
                <a:solidFill>
                  <a:srgbClr val="595959"/>
                </a:solidFill>
                <a:latin typeface="Tahoma"/>
                <a:cs typeface="Tahoma"/>
              </a:rPr>
              <a:t>again, </a:t>
            </a:r>
            <a:r>
              <a:rPr sz="1300" spc="-10" dirty="0">
                <a:solidFill>
                  <a:srgbClr val="595959"/>
                </a:solidFill>
                <a:latin typeface="Tahoma"/>
                <a:cs typeface="Tahoma"/>
              </a:rPr>
              <a:t>and </a:t>
            </a:r>
            <a:r>
              <a:rPr sz="1300" spc="10" dirty="0">
                <a:solidFill>
                  <a:srgbClr val="595959"/>
                </a:solidFill>
                <a:latin typeface="Tahoma"/>
                <a:cs typeface="Tahoma"/>
              </a:rPr>
              <a:t>then </a:t>
            </a:r>
            <a:r>
              <a:rPr lang="en-US" sz="1300" spc="10" dirty="0">
                <a:solidFill>
                  <a:srgbClr val="595959"/>
                </a:solidFill>
                <a:latin typeface="Tahoma"/>
                <a:cs typeface="Tahoma"/>
              </a:rPr>
              <a:t>the </a:t>
            </a:r>
            <a:r>
              <a:rPr lang="en-US" sz="1300" spc="5" dirty="0">
                <a:solidFill>
                  <a:srgbClr val="595959"/>
                </a:solidFill>
                <a:latin typeface="Tahoma"/>
                <a:cs typeface="Tahoma"/>
              </a:rPr>
              <a:t>hyperparameters are </a:t>
            </a:r>
            <a:r>
              <a:rPr sz="1300" spc="10" dirty="0">
                <a:solidFill>
                  <a:srgbClr val="595959"/>
                </a:solidFill>
                <a:latin typeface="Tahoma"/>
                <a:cs typeface="Tahoma"/>
              </a:rPr>
              <a:t>tune</a:t>
            </a:r>
            <a:r>
              <a:rPr lang="en-US" sz="1300" spc="10" dirty="0">
                <a:solidFill>
                  <a:srgbClr val="595959"/>
                </a:solidFill>
                <a:latin typeface="Tahoma"/>
                <a:cs typeface="Tahoma"/>
              </a:rPr>
              <a:t>d </a:t>
            </a:r>
            <a:r>
              <a:rPr sz="1300" spc="30" dirty="0">
                <a:solidFill>
                  <a:srgbClr val="595959"/>
                </a:solidFill>
                <a:latin typeface="Tahoma"/>
                <a:cs typeface="Tahoma"/>
              </a:rPr>
              <a:t>to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595959"/>
                </a:solidFill>
                <a:latin typeface="Tahoma"/>
                <a:cs typeface="Tahoma"/>
              </a:rPr>
              <a:t>ﬁnd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-25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20" dirty="0">
                <a:solidFill>
                  <a:srgbClr val="595959"/>
                </a:solidFill>
                <a:latin typeface="Tahoma"/>
                <a:cs typeface="Tahoma"/>
              </a:rPr>
              <a:t>proper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595959"/>
                </a:solidFill>
                <a:latin typeface="Tahoma"/>
                <a:cs typeface="Tahoma"/>
              </a:rPr>
              <a:t>combination</a:t>
            </a:r>
            <a:r>
              <a:rPr sz="1300" spc="-15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20" dirty="0">
                <a:solidFill>
                  <a:srgbClr val="595959"/>
                </a:solidFill>
                <a:latin typeface="Tahoma"/>
                <a:cs typeface="Tahoma"/>
              </a:rPr>
              <a:t>of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300" spc="-5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300" spc="-5" dirty="0">
                <a:solidFill>
                  <a:srgbClr val="595959"/>
                </a:solidFill>
                <a:latin typeface="Tahoma"/>
                <a:cs typeface="Tahoma"/>
              </a:rPr>
              <a:t>lpha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595959"/>
                </a:solidFill>
                <a:latin typeface="Tahoma"/>
                <a:cs typeface="Tahoma"/>
              </a:rPr>
              <a:t>and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595959"/>
                </a:solidFill>
                <a:latin typeface="Tahoma"/>
                <a:cs typeface="Tahoma"/>
              </a:rPr>
              <a:t>polynomial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595959"/>
                </a:solidFill>
                <a:latin typeface="Tahoma"/>
                <a:cs typeface="Tahoma"/>
              </a:rPr>
              <a:t>degree</a:t>
            </a:r>
            <a:r>
              <a:rPr sz="1300" spc="-15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30" dirty="0">
                <a:solidFill>
                  <a:srgbClr val="595959"/>
                </a:solidFill>
                <a:latin typeface="Tahoma"/>
                <a:cs typeface="Tahoma"/>
              </a:rPr>
              <a:t>for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595959"/>
                </a:solidFill>
                <a:latin typeface="Tahoma"/>
                <a:cs typeface="Tahoma"/>
              </a:rPr>
              <a:t>regularization. </a:t>
            </a:r>
            <a:r>
              <a:rPr sz="1300" spc="-39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595959"/>
                </a:solidFill>
                <a:latin typeface="Tahoma"/>
                <a:cs typeface="Tahoma"/>
              </a:rPr>
              <a:t>Regularized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595959"/>
                </a:solidFill>
                <a:latin typeface="Tahoma"/>
                <a:cs typeface="Tahoma"/>
              </a:rPr>
              <a:t>models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595959"/>
                </a:solidFill>
                <a:latin typeface="Tahoma"/>
                <a:cs typeface="Tahoma"/>
              </a:rPr>
              <a:t>include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-25" dirty="0">
                <a:solidFill>
                  <a:srgbClr val="595959"/>
                </a:solidFill>
                <a:latin typeface="Tahoma"/>
                <a:cs typeface="Tahoma"/>
              </a:rPr>
              <a:t>Lasso,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-20" dirty="0">
                <a:solidFill>
                  <a:srgbClr val="595959"/>
                </a:solidFill>
                <a:latin typeface="Tahoma"/>
                <a:cs typeface="Tahoma"/>
              </a:rPr>
              <a:t>Ridge,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595959"/>
                </a:solidFill>
                <a:latin typeface="Tahoma"/>
                <a:cs typeface="Tahoma"/>
              </a:rPr>
              <a:t>and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595959"/>
                </a:solidFill>
                <a:latin typeface="Tahoma"/>
                <a:cs typeface="Tahoma"/>
              </a:rPr>
              <a:t>Elastic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595959"/>
                </a:solidFill>
                <a:latin typeface="Tahoma"/>
                <a:cs typeface="Tahoma"/>
              </a:rPr>
              <a:t>Net.</a:t>
            </a:r>
            <a:endParaRPr sz="1300" dirty="0">
              <a:latin typeface="Tahoma"/>
              <a:cs typeface="Tahoma"/>
            </a:endParaRPr>
          </a:p>
          <a:p>
            <a:pPr marL="340995" indent="-328295">
              <a:lnSpc>
                <a:spcPct val="100000"/>
              </a:lnSpc>
              <a:spcBef>
                <a:spcPts val="229"/>
              </a:spcBef>
              <a:buFont typeface="Arial MT"/>
              <a:buChar char="●"/>
              <a:tabLst>
                <a:tab pos="340360" algn="l"/>
                <a:tab pos="340995" algn="l"/>
              </a:tabLst>
            </a:pPr>
            <a:r>
              <a:rPr sz="1300" dirty="0">
                <a:solidFill>
                  <a:srgbClr val="595959"/>
                </a:solidFill>
                <a:latin typeface="Tahoma"/>
                <a:cs typeface="Tahoma"/>
              </a:rPr>
              <a:t>Each</a:t>
            </a:r>
            <a:r>
              <a:rPr sz="1300" spc="-15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595959"/>
                </a:solidFill>
                <a:latin typeface="Tahoma"/>
                <a:cs typeface="Tahoma"/>
              </a:rPr>
              <a:t>model</a:t>
            </a:r>
            <a:r>
              <a:rPr sz="1300" spc="-15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300" spc="5" dirty="0">
                <a:solidFill>
                  <a:srgbClr val="595959"/>
                </a:solidFill>
                <a:latin typeface="Tahoma"/>
                <a:cs typeface="Tahoma"/>
              </a:rPr>
              <a:t>was</a:t>
            </a:r>
            <a:r>
              <a:rPr sz="1300" spc="-15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595959"/>
                </a:solidFill>
                <a:latin typeface="Tahoma"/>
                <a:cs typeface="Tahoma"/>
              </a:rPr>
              <a:t>evaluated</a:t>
            </a:r>
            <a:r>
              <a:rPr sz="1300" spc="-15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595959"/>
                </a:solidFill>
                <a:latin typeface="Tahoma"/>
                <a:cs typeface="Tahoma"/>
              </a:rPr>
              <a:t>based</a:t>
            </a:r>
            <a:r>
              <a:rPr sz="1300" spc="-15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595959"/>
                </a:solidFill>
                <a:latin typeface="Tahoma"/>
                <a:cs typeface="Tahoma"/>
              </a:rPr>
              <a:t>on</a:t>
            </a:r>
            <a:r>
              <a:rPr sz="1300" spc="-15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20" dirty="0">
                <a:solidFill>
                  <a:srgbClr val="595959"/>
                </a:solidFill>
                <a:latin typeface="Tahoma"/>
                <a:cs typeface="Tahoma"/>
              </a:rPr>
              <a:t>its</a:t>
            </a:r>
            <a:r>
              <a:rPr sz="1300" spc="-15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-15" dirty="0">
                <a:solidFill>
                  <a:srgbClr val="595959"/>
                </a:solidFill>
                <a:latin typeface="Tahoma"/>
                <a:cs typeface="Tahoma"/>
              </a:rPr>
              <a:t>average</a:t>
            </a:r>
            <a:r>
              <a:rPr sz="1300" spc="-15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300" spc="30" dirty="0">
                <a:solidFill>
                  <a:srgbClr val="595959"/>
                </a:solidFill>
                <a:latin typeface="Tahoma"/>
                <a:cs typeface="Tahoma"/>
              </a:rPr>
              <a:t>R</a:t>
            </a:r>
            <a:r>
              <a:rPr sz="1300" spc="30" dirty="0">
                <a:solidFill>
                  <a:srgbClr val="595959"/>
                </a:solidFill>
                <a:latin typeface="Tahoma"/>
                <a:cs typeface="Tahoma"/>
              </a:rPr>
              <a:t>oot</a:t>
            </a:r>
            <a:r>
              <a:rPr sz="1300" spc="-15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300" spc="-15" dirty="0">
                <a:solidFill>
                  <a:srgbClr val="595959"/>
                </a:solidFill>
                <a:latin typeface="Tahoma"/>
                <a:cs typeface="Tahoma"/>
              </a:rPr>
              <a:t>M</a:t>
            </a:r>
            <a:r>
              <a:rPr sz="1300" spc="-15" dirty="0">
                <a:solidFill>
                  <a:srgbClr val="595959"/>
                </a:solidFill>
                <a:latin typeface="Tahoma"/>
                <a:cs typeface="Tahoma"/>
              </a:rPr>
              <a:t>ean</a:t>
            </a:r>
            <a:r>
              <a:rPr sz="1300" spc="-15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300" spc="-150" dirty="0">
                <a:solidFill>
                  <a:srgbClr val="595959"/>
                </a:solidFill>
                <a:latin typeface="Tahoma"/>
                <a:cs typeface="Tahoma"/>
              </a:rPr>
              <a:t>S</a:t>
            </a:r>
            <a:r>
              <a:rPr sz="1300" dirty="0">
                <a:solidFill>
                  <a:srgbClr val="595959"/>
                </a:solidFill>
                <a:latin typeface="Tahoma"/>
                <a:cs typeface="Tahoma"/>
              </a:rPr>
              <a:t>quared</a:t>
            </a:r>
            <a:r>
              <a:rPr sz="1300" spc="-15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300" spc="35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1300" spc="35" dirty="0">
                <a:solidFill>
                  <a:srgbClr val="595959"/>
                </a:solidFill>
                <a:latin typeface="Tahoma"/>
                <a:cs typeface="Tahoma"/>
              </a:rPr>
              <a:t>rror</a:t>
            </a:r>
            <a:r>
              <a:rPr sz="1300" spc="-15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595959"/>
                </a:solidFill>
                <a:latin typeface="Tahoma"/>
                <a:cs typeface="Tahoma"/>
              </a:rPr>
              <a:t>(from</a:t>
            </a:r>
            <a:r>
              <a:rPr sz="1300" spc="-15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40" dirty="0">
                <a:solidFill>
                  <a:srgbClr val="595959"/>
                </a:solidFill>
                <a:latin typeface="Tahoma"/>
                <a:cs typeface="Tahoma"/>
              </a:rPr>
              <a:t>5</a:t>
            </a:r>
            <a:r>
              <a:rPr sz="1300" spc="-15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-25" dirty="0">
                <a:solidFill>
                  <a:srgbClr val="595959"/>
                </a:solidFill>
                <a:latin typeface="Tahoma"/>
                <a:cs typeface="Tahoma"/>
              </a:rPr>
              <a:t>folds).</a:t>
            </a:r>
            <a:endParaRPr sz="13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02475" y="1379787"/>
            <a:ext cx="2961640" cy="73914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1699"/>
              </a:lnSpc>
              <a:spcBef>
                <a:spcPts val="90"/>
              </a:spcBef>
            </a:pPr>
            <a:r>
              <a:rPr lang="en-US" sz="2300" spc="70" dirty="0"/>
              <a:t>C</a:t>
            </a:r>
            <a:r>
              <a:rPr lang="en-US" sz="2300" spc="30" dirty="0"/>
              <a:t>r</a:t>
            </a:r>
            <a:r>
              <a:rPr lang="en-US" sz="2300" spc="150" dirty="0"/>
              <a:t>oss</a:t>
            </a:r>
            <a:r>
              <a:rPr lang="en-US" sz="2300" spc="90" dirty="0"/>
              <a:t>-</a:t>
            </a:r>
            <a:r>
              <a:rPr lang="en-US" sz="2300" spc="35" dirty="0"/>
              <a:t>V</a:t>
            </a:r>
            <a:r>
              <a:rPr lang="en-US" sz="2300" spc="70" dirty="0"/>
              <a:t>alid</a:t>
            </a:r>
            <a:r>
              <a:rPr lang="en-US" sz="2300" spc="75" dirty="0"/>
              <a:t>a</a:t>
            </a:r>
            <a:r>
              <a:rPr lang="en-US" sz="2300" spc="15" dirty="0"/>
              <a:t>tion</a:t>
            </a:r>
            <a:r>
              <a:rPr lang="en-US" sz="2300" spc="-135" dirty="0"/>
              <a:t> </a:t>
            </a:r>
            <a:r>
              <a:rPr lang="en-US" sz="2300" spc="90" dirty="0"/>
              <a:t>and </a:t>
            </a:r>
            <a:r>
              <a:rPr lang="en-US" sz="2300" spc="50" dirty="0"/>
              <a:t>Regularization</a:t>
            </a:r>
            <a:endParaRPr sz="23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31383" y="2410628"/>
            <a:ext cx="2734945" cy="11398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0360" marR="34925" indent="-328295">
              <a:lnSpc>
                <a:spcPct val="114999"/>
              </a:lnSpc>
              <a:spcBef>
                <a:spcPts val="100"/>
              </a:spcBef>
              <a:buFont typeface="Arial MT"/>
              <a:buChar char="●"/>
              <a:tabLst>
                <a:tab pos="340360" algn="l"/>
                <a:tab pos="340995" algn="l"/>
              </a:tabLst>
            </a:pPr>
            <a:r>
              <a:rPr lang="en-US" sz="1300" dirty="0">
                <a:solidFill>
                  <a:srgbClr val="595959"/>
                </a:solidFill>
                <a:latin typeface="Tahoma"/>
                <a:cs typeface="Tahoma"/>
              </a:rPr>
              <a:t>Iterations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595959"/>
                </a:solidFill>
                <a:latin typeface="Tahoma"/>
                <a:cs typeface="Tahoma"/>
              </a:rPr>
              <a:t>ov</a:t>
            </a:r>
            <a:r>
              <a:rPr sz="1300" spc="25" dirty="0">
                <a:solidFill>
                  <a:srgbClr val="595959"/>
                </a:solidFill>
                <a:latin typeface="Tahoma"/>
                <a:cs typeface="Tahoma"/>
              </a:rPr>
              <a:t>er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20" dirty="0">
                <a:solidFill>
                  <a:srgbClr val="595959"/>
                </a:solidFill>
                <a:latin typeface="Tahoma"/>
                <a:cs typeface="Tahoma"/>
              </a:rPr>
              <a:t>different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10">
                <a:solidFill>
                  <a:srgbClr val="595959"/>
                </a:solidFill>
                <a:latin typeface="Tahoma"/>
                <a:cs typeface="Tahoma"/>
              </a:rPr>
              <a:t>polynomial </a:t>
            </a:r>
            <a:r>
              <a:rPr sz="1300">
                <a:solidFill>
                  <a:srgbClr val="595959"/>
                </a:solidFill>
                <a:latin typeface="Tahoma"/>
                <a:cs typeface="Tahoma"/>
              </a:rPr>
              <a:t>degree</a:t>
            </a:r>
            <a:r>
              <a:rPr lang="en-US" sz="1300">
                <a:solidFill>
                  <a:srgbClr val="595959"/>
                </a:solidFill>
                <a:latin typeface="Tahoma"/>
                <a:cs typeface="Tahoma"/>
              </a:rPr>
              <a:t>s</a:t>
            </a:r>
            <a:r>
              <a:rPr sz="1300" spc="-16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-65" dirty="0">
                <a:solidFill>
                  <a:srgbClr val="595959"/>
                </a:solidFill>
                <a:latin typeface="Tahoma"/>
                <a:cs typeface="Tahoma"/>
              </a:rPr>
              <a:t>(1,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-40">
                <a:solidFill>
                  <a:srgbClr val="595959"/>
                </a:solidFill>
                <a:latin typeface="Tahoma"/>
                <a:cs typeface="Tahoma"/>
              </a:rPr>
              <a:t>2,</a:t>
            </a:r>
            <a:r>
              <a:rPr sz="1300" spc="-35">
                <a:solidFill>
                  <a:srgbClr val="595959"/>
                </a:solidFill>
                <a:latin typeface="Tahoma"/>
                <a:cs typeface="Tahoma"/>
              </a:rPr>
              <a:t>)</a:t>
            </a:r>
            <a:r>
              <a:rPr sz="1300" spc="-16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595959"/>
                </a:solidFill>
                <a:latin typeface="Tahoma"/>
                <a:cs typeface="Tahoma"/>
              </a:rPr>
              <a:t>and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-25" dirty="0">
                <a:solidFill>
                  <a:srgbClr val="595959"/>
                </a:solidFill>
                <a:latin typeface="Tahoma"/>
                <a:cs typeface="Tahoma"/>
              </a:rPr>
              <a:t>alphas.</a:t>
            </a:r>
            <a:endParaRPr sz="1300" dirty="0">
              <a:latin typeface="Tahoma"/>
              <a:cs typeface="Tahoma"/>
            </a:endParaRPr>
          </a:p>
          <a:p>
            <a:pPr marL="340360" marR="5080" indent="-328295">
              <a:lnSpc>
                <a:spcPct val="114999"/>
              </a:lnSpc>
              <a:buFont typeface="Arial MT"/>
              <a:buChar char="●"/>
              <a:tabLst>
                <a:tab pos="340360" algn="l"/>
                <a:tab pos="340995" algn="l"/>
              </a:tabLst>
            </a:pPr>
            <a:r>
              <a:rPr sz="1300" spc="15" dirty="0">
                <a:solidFill>
                  <a:srgbClr val="595959"/>
                </a:solidFill>
                <a:latin typeface="Tahoma"/>
                <a:cs typeface="Tahoma"/>
              </a:rPr>
              <a:t>Result</a:t>
            </a:r>
            <a:r>
              <a:rPr lang="en-US" sz="1300" spc="-160" dirty="0">
                <a:solidFill>
                  <a:srgbClr val="595959"/>
                </a:solidFill>
                <a:latin typeface="Tahoma"/>
                <a:cs typeface="Tahoma"/>
              </a:rPr>
              <a:t>s </a:t>
            </a:r>
            <a:r>
              <a:rPr sz="1300" spc="5" dirty="0">
                <a:solidFill>
                  <a:srgbClr val="595959"/>
                </a:solidFill>
                <a:latin typeface="Tahoma"/>
                <a:cs typeface="Tahoma"/>
              </a:rPr>
              <a:t>are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595959"/>
                </a:solidFill>
                <a:latin typeface="Tahoma"/>
                <a:cs typeface="Tahoma"/>
              </a:rPr>
              <a:t>sorted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-15" dirty="0">
                <a:solidFill>
                  <a:srgbClr val="595959"/>
                </a:solidFill>
                <a:latin typeface="Tahoma"/>
                <a:cs typeface="Tahoma"/>
              </a:rPr>
              <a:t>b</a:t>
            </a:r>
            <a:r>
              <a:rPr sz="1300" spc="15" dirty="0">
                <a:solidFill>
                  <a:srgbClr val="595959"/>
                </a:solidFill>
                <a:latin typeface="Tahoma"/>
                <a:cs typeface="Tahoma"/>
              </a:rPr>
              <a:t>y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40" dirty="0">
                <a:solidFill>
                  <a:srgbClr val="595959"/>
                </a:solidFill>
                <a:latin typeface="Tahoma"/>
                <a:cs typeface="Tahoma"/>
              </a:rPr>
              <a:t>RMSE  </a:t>
            </a:r>
            <a:r>
              <a:rPr sz="1300" spc="15" dirty="0">
                <a:solidFill>
                  <a:srgbClr val="595959"/>
                </a:solidFill>
                <a:latin typeface="Tahoma"/>
                <a:cs typeface="Tahoma"/>
              </a:rPr>
              <a:t>in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595959"/>
                </a:solidFill>
                <a:latin typeface="Tahoma"/>
                <a:cs typeface="Tahoma"/>
              </a:rPr>
              <a:t>ascending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25" dirty="0">
                <a:solidFill>
                  <a:srgbClr val="595959"/>
                </a:solidFill>
                <a:latin typeface="Tahoma"/>
                <a:cs typeface="Tahoma"/>
              </a:rPr>
              <a:t>orde</a:t>
            </a:r>
            <a:r>
              <a:rPr sz="1300" spc="-65" dirty="0">
                <a:solidFill>
                  <a:srgbClr val="595959"/>
                </a:solidFill>
                <a:latin typeface="Tahoma"/>
                <a:cs typeface="Tahoma"/>
              </a:rPr>
              <a:t>r</a:t>
            </a:r>
            <a:r>
              <a:rPr sz="1300" spc="-120" dirty="0">
                <a:solidFill>
                  <a:srgbClr val="595959"/>
                </a:solidFill>
                <a:latin typeface="Tahoma"/>
                <a:cs typeface="Tahoma"/>
              </a:rPr>
              <a:t>.</a:t>
            </a:r>
            <a:endParaRPr sz="1300" dirty="0"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309825" y="1238987"/>
            <a:ext cx="51625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0" spc="15" dirty="0">
                <a:solidFill>
                  <a:srgbClr val="595959"/>
                </a:solidFill>
                <a:latin typeface="Tahoma"/>
                <a:cs typeface="Tahoma"/>
              </a:rPr>
              <a:t>Linear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31450" y="3272488"/>
            <a:ext cx="46926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595959"/>
                </a:solidFill>
                <a:latin typeface="Tahoma"/>
                <a:cs typeface="Tahoma"/>
              </a:rPr>
              <a:t>Ridge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930900" y="3272488"/>
            <a:ext cx="864869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15" dirty="0">
                <a:solidFill>
                  <a:srgbClr val="595959"/>
                </a:solidFill>
                <a:latin typeface="Tahoma"/>
                <a:cs typeface="Tahoma"/>
              </a:rPr>
              <a:t>Elastic</a:t>
            </a:r>
            <a:r>
              <a:rPr sz="1400" spc="-17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400" spc="55" dirty="0">
                <a:solidFill>
                  <a:srgbClr val="595959"/>
                </a:solidFill>
                <a:latin typeface="Tahoma"/>
                <a:cs typeface="Tahoma"/>
              </a:rPr>
              <a:t>Net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213550" y="1238987"/>
            <a:ext cx="46037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595959"/>
                </a:solidFill>
                <a:latin typeface="Tahoma"/>
                <a:cs typeface="Tahoma"/>
              </a:rPr>
              <a:t>Lasso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24515" y="1627925"/>
            <a:ext cx="1520086" cy="145399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063287" y="3690142"/>
            <a:ext cx="2246737" cy="115546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609932" y="1692707"/>
            <a:ext cx="2267372" cy="1230861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680799" y="3490375"/>
            <a:ext cx="2277316" cy="1427449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0158" y="2255728"/>
            <a:ext cx="6400165" cy="1094529"/>
          </a:xfrm>
          <a:prstGeom prst="rect">
            <a:avLst/>
          </a:prstGeom>
        </p:spPr>
        <p:txBody>
          <a:bodyPr vert="horz" wrap="square" lIns="0" tIns="42544" rIns="0" bIns="0" rtlCol="0">
            <a:spAutoFit/>
          </a:bodyPr>
          <a:lstStyle/>
          <a:p>
            <a:pPr marL="340995" indent="-328295">
              <a:lnSpc>
                <a:spcPct val="100000"/>
              </a:lnSpc>
              <a:spcBef>
                <a:spcPts val="334"/>
              </a:spcBef>
              <a:buFont typeface="Arial MT"/>
              <a:buChar char="●"/>
              <a:tabLst>
                <a:tab pos="340360" algn="l"/>
                <a:tab pos="340995" algn="l"/>
              </a:tabLst>
            </a:pPr>
            <a:r>
              <a:rPr sz="1300" spc="15" dirty="0">
                <a:solidFill>
                  <a:srgbClr val="595959"/>
                </a:solidFill>
                <a:latin typeface="Tahoma"/>
                <a:cs typeface="Tahoma"/>
              </a:rPr>
              <a:t>The </a:t>
            </a:r>
            <a:r>
              <a:rPr lang="en-US" sz="1300" spc="15" dirty="0">
                <a:solidFill>
                  <a:srgbClr val="595959"/>
                </a:solidFill>
                <a:latin typeface="Tahoma"/>
                <a:cs typeface="Tahoma"/>
              </a:rPr>
              <a:t>error </a:t>
            </a:r>
            <a:r>
              <a:rPr sz="1300" spc="15" dirty="0">
                <a:solidFill>
                  <a:srgbClr val="595959"/>
                </a:solidFill>
                <a:latin typeface="Tahoma"/>
                <a:cs typeface="Tahoma"/>
              </a:rPr>
              <a:t>metrics among Lasso, Ridge, and Linear regression </a:t>
            </a:r>
            <a:r>
              <a:rPr lang="en-US" sz="1300" spc="15" dirty="0">
                <a:solidFill>
                  <a:srgbClr val="595959"/>
                </a:solidFill>
                <a:latin typeface="Tahoma"/>
                <a:cs typeface="Tahoma"/>
              </a:rPr>
              <a:t>were</a:t>
            </a:r>
            <a:r>
              <a:rPr sz="1300" spc="15" dirty="0">
                <a:solidFill>
                  <a:srgbClr val="595959"/>
                </a:solidFill>
                <a:latin typeface="Tahoma"/>
                <a:cs typeface="Tahoma"/>
              </a:rPr>
              <a:t> not signiﬁcantly different.</a:t>
            </a:r>
          </a:p>
          <a:p>
            <a:pPr marL="340995" indent="-328295">
              <a:lnSpc>
                <a:spcPct val="100000"/>
              </a:lnSpc>
              <a:spcBef>
                <a:spcPts val="229"/>
              </a:spcBef>
              <a:buFont typeface="Arial MT"/>
              <a:buChar char="●"/>
              <a:tabLst>
                <a:tab pos="340360" algn="l"/>
                <a:tab pos="340995" algn="l"/>
              </a:tabLst>
            </a:pPr>
            <a:r>
              <a:rPr sz="1300" spc="15" dirty="0">
                <a:solidFill>
                  <a:srgbClr val="595959"/>
                </a:solidFill>
                <a:latin typeface="Tahoma"/>
                <a:cs typeface="Tahoma"/>
              </a:rPr>
              <a:t>The best model </a:t>
            </a:r>
            <a:r>
              <a:rPr lang="en-US" sz="1300" spc="15" dirty="0">
                <a:solidFill>
                  <a:srgbClr val="595959"/>
                </a:solidFill>
                <a:latin typeface="Tahoma"/>
                <a:cs typeface="Tahoma"/>
              </a:rPr>
              <a:t>found was </a:t>
            </a:r>
            <a:r>
              <a:rPr sz="1300" spc="15" dirty="0">
                <a:solidFill>
                  <a:srgbClr val="595959"/>
                </a:solidFill>
                <a:latin typeface="Tahoma"/>
                <a:cs typeface="Tahoma"/>
              </a:rPr>
              <a:t>Ridge Regression with polynomial degree </a:t>
            </a:r>
            <a:r>
              <a:rPr lang="en-US" sz="1300" spc="15" dirty="0">
                <a:solidFill>
                  <a:srgbClr val="595959"/>
                </a:solidFill>
                <a:latin typeface="Tahoma"/>
                <a:cs typeface="Tahoma"/>
              </a:rPr>
              <a:t>of</a:t>
            </a:r>
            <a:r>
              <a:rPr sz="1300" spc="15" dirty="0">
                <a:solidFill>
                  <a:srgbClr val="595959"/>
                </a:solidFill>
                <a:latin typeface="Tahoma"/>
                <a:cs typeface="Tahoma"/>
              </a:rPr>
              <a:t> 3 and alpha </a:t>
            </a:r>
            <a:r>
              <a:rPr lang="en-US" sz="1300" spc="15" dirty="0">
                <a:solidFill>
                  <a:srgbClr val="595959"/>
                </a:solidFill>
                <a:latin typeface="Tahoma"/>
                <a:cs typeface="Tahoma"/>
              </a:rPr>
              <a:t>equal to</a:t>
            </a:r>
            <a:r>
              <a:rPr sz="1300" spc="15" dirty="0">
                <a:solidFill>
                  <a:srgbClr val="595959"/>
                </a:solidFill>
                <a:latin typeface="Tahoma"/>
                <a:cs typeface="Tahoma"/>
              </a:rPr>
              <a:t> 0.005.</a:t>
            </a:r>
          </a:p>
          <a:p>
            <a:pPr marL="340995" indent="-328295">
              <a:lnSpc>
                <a:spcPct val="100000"/>
              </a:lnSpc>
              <a:spcBef>
                <a:spcPts val="235"/>
              </a:spcBef>
              <a:buFont typeface="Arial MT"/>
              <a:buChar char="●"/>
              <a:tabLst>
                <a:tab pos="340360" algn="l"/>
                <a:tab pos="340995" algn="l"/>
              </a:tabLst>
            </a:pPr>
            <a:r>
              <a:rPr sz="1300" spc="15" dirty="0">
                <a:solidFill>
                  <a:srgbClr val="595959"/>
                </a:solidFill>
                <a:latin typeface="Tahoma"/>
                <a:cs typeface="Tahoma"/>
              </a:rPr>
              <a:t>Elastic Net </a:t>
            </a:r>
            <a:r>
              <a:rPr lang="en-US" sz="1300" spc="15" dirty="0">
                <a:solidFill>
                  <a:srgbClr val="595959"/>
                </a:solidFill>
                <a:latin typeface="Tahoma"/>
                <a:cs typeface="Tahoma"/>
              </a:rPr>
              <a:t>had</a:t>
            </a:r>
            <a:r>
              <a:rPr sz="1300" spc="15" dirty="0">
                <a:solidFill>
                  <a:srgbClr val="595959"/>
                </a:solidFill>
                <a:latin typeface="Tahoma"/>
                <a:cs typeface="Tahoma"/>
              </a:rPr>
              <a:t> the highest RMSE</a:t>
            </a:r>
            <a:r>
              <a:rPr lang="en-US" sz="1300" spc="15" dirty="0">
                <a:solidFill>
                  <a:srgbClr val="595959"/>
                </a:solidFill>
                <a:latin typeface="Tahoma"/>
                <a:cs typeface="Tahoma"/>
              </a:rPr>
              <a:t> value</a:t>
            </a:r>
            <a:r>
              <a:rPr sz="1300" spc="15" dirty="0">
                <a:solidFill>
                  <a:srgbClr val="595959"/>
                </a:solidFill>
                <a:latin typeface="Tahoma"/>
                <a:cs typeface="Tahoma"/>
              </a:rPr>
              <a:t>.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02475" y="1379787"/>
            <a:ext cx="2961640" cy="73914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1699"/>
              </a:lnSpc>
              <a:spcBef>
                <a:spcPts val="90"/>
              </a:spcBef>
            </a:pPr>
            <a:r>
              <a:rPr lang="en-US" sz="2300" spc="70" dirty="0"/>
              <a:t>C</a:t>
            </a:r>
            <a:r>
              <a:rPr lang="en-US" sz="2300" spc="30" dirty="0"/>
              <a:t>r</a:t>
            </a:r>
            <a:r>
              <a:rPr lang="en-US" sz="2300" spc="150" dirty="0"/>
              <a:t>oss</a:t>
            </a:r>
            <a:r>
              <a:rPr lang="en-US" sz="2300" spc="90" dirty="0"/>
              <a:t>-</a:t>
            </a:r>
            <a:r>
              <a:rPr lang="en-US" sz="2300" spc="35" dirty="0"/>
              <a:t>V</a:t>
            </a:r>
            <a:r>
              <a:rPr lang="en-US" sz="2300" spc="70" dirty="0"/>
              <a:t>alid</a:t>
            </a:r>
            <a:r>
              <a:rPr lang="en-US" sz="2300" spc="75" dirty="0"/>
              <a:t>a</a:t>
            </a:r>
            <a:r>
              <a:rPr lang="en-US" sz="2300" spc="15" dirty="0"/>
              <a:t>tion</a:t>
            </a:r>
            <a:r>
              <a:rPr lang="en-US" sz="2300" spc="-135" dirty="0"/>
              <a:t> </a:t>
            </a:r>
            <a:r>
              <a:rPr lang="en-US" sz="2300" spc="90" dirty="0"/>
              <a:t>and </a:t>
            </a:r>
            <a:r>
              <a:rPr lang="en-US" sz="2300" spc="50" dirty="0"/>
              <a:t>Regularization</a:t>
            </a:r>
            <a:endParaRPr sz="2300"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0600" y="3489779"/>
            <a:ext cx="2182328" cy="1190366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2474" y="1379787"/>
            <a:ext cx="3845726" cy="371897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300" spc="40" dirty="0"/>
              <a:t>Predict</a:t>
            </a:r>
            <a:r>
              <a:rPr lang="en-US" sz="2300" spc="40" dirty="0"/>
              <a:t>ions</a:t>
            </a:r>
            <a:r>
              <a:rPr sz="2300" spc="-145" dirty="0"/>
              <a:t> </a:t>
            </a:r>
            <a:r>
              <a:rPr sz="2300" spc="85" dirty="0"/>
              <a:t>on</a:t>
            </a:r>
            <a:r>
              <a:rPr sz="2300" spc="-140" dirty="0"/>
              <a:t> </a:t>
            </a:r>
            <a:r>
              <a:rPr sz="2300" spc="35" dirty="0"/>
              <a:t>the</a:t>
            </a:r>
            <a:r>
              <a:rPr sz="2300" spc="-145" dirty="0"/>
              <a:t> </a:t>
            </a:r>
            <a:r>
              <a:rPr lang="en-US" sz="2300" spc="45" dirty="0"/>
              <a:t>T</a:t>
            </a:r>
            <a:r>
              <a:rPr sz="2300" spc="45" dirty="0"/>
              <a:t>est</a:t>
            </a:r>
            <a:r>
              <a:rPr sz="2300" spc="-140" dirty="0"/>
              <a:t> </a:t>
            </a:r>
            <a:r>
              <a:rPr lang="en-US" sz="2300" spc="70" dirty="0"/>
              <a:t>S</a:t>
            </a:r>
            <a:r>
              <a:rPr sz="2300" spc="70" dirty="0"/>
              <a:t>et</a:t>
            </a:r>
            <a:endParaRPr sz="2300" dirty="0"/>
          </a:p>
        </p:txBody>
      </p:sp>
      <p:sp>
        <p:nvSpPr>
          <p:cNvPr id="3" name="object 3"/>
          <p:cNvSpPr txBox="1"/>
          <p:nvPr/>
        </p:nvSpPr>
        <p:spPr>
          <a:xfrm>
            <a:off x="802475" y="2145296"/>
            <a:ext cx="6436525" cy="18440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300" spc="45" dirty="0">
                <a:solidFill>
                  <a:srgbClr val="595959"/>
                </a:solidFill>
                <a:latin typeface="Tahoma"/>
                <a:cs typeface="Tahoma"/>
              </a:rPr>
              <a:t>The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20" dirty="0">
                <a:solidFill>
                  <a:srgbClr val="595959"/>
                </a:solidFill>
                <a:latin typeface="Tahoma"/>
                <a:cs typeface="Tahoma"/>
              </a:rPr>
              <a:t>four</a:t>
            </a:r>
            <a:r>
              <a:rPr sz="1300" spc="-15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595959"/>
                </a:solidFill>
                <a:latin typeface="Tahoma"/>
                <a:cs typeface="Tahoma"/>
              </a:rPr>
              <a:t>models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300" spc="-160" dirty="0">
                <a:solidFill>
                  <a:srgbClr val="595959"/>
                </a:solidFill>
                <a:latin typeface="Tahoma"/>
                <a:cs typeface="Tahoma"/>
              </a:rPr>
              <a:t>were  then fit </a:t>
            </a:r>
            <a:r>
              <a:rPr lang="en-US" sz="1300" spc="30" dirty="0">
                <a:solidFill>
                  <a:srgbClr val="595959"/>
                </a:solidFill>
                <a:latin typeface="Tahoma"/>
                <a:cs typeface="Tahoma"/>
              </a:rPr>
              <a:t>on</a:t>
            </a:r>
            <a:r>
              <a:rPr sz="1300" spc="-15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595959"/>
                </a:solidFill>
                <a:latin typeface="Tahoma"/>
                <a:cs typeface="Tahoma"/>
              </a:rPr>
              <a:t>the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595959"/>
                </a:solidFill>
                <a:latin typeface="Tahoma"/>
                <a:cs typeface="Tahoma"/>
              </a:rPr>
              <a:t>unseen</a:t>
            </a:r>
            <a:r>
              <a:rPr sz="1300" spc="-15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300" spc="20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1300" spc="20" dirty="0">
                <a:solidFill>
                  <a:srgbClr val="595959"/>
                </a:solidFill>
                <a:latin typeface="Tahoma"/>
                <a:cs typeface="Tahoma"/>
              </a:rPr>
              <a:t>est</a:t>
            </a:r>
            <a:r>
              <a:rPr sz="1300" spc="-15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300" spc="10" dirty="0">
                <a:solidFill>
                  <a:srgbClr val="595959"/>
                </a:solidFill>
                <a:latin typeface="Tahoma"/>
                <a:cs typeface="Tahoma"/>
              </a:rPr>
              <a:t>S</a:t>
            </a:r>
            <a:r>
              <a:rPr sz="1300" spc="10" dirty="0">
                <a:solidFill>
                  <a:srgbClr val="595959"/>
                </a:solidFill>
                <a:latin typeface="Tahoma"/>
                <a:cs typeface="Tahoma"/>
              </a:rPr>
              <a:t>et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595959"/>
                </a:solidFill>
                <a:latin typeface="Tahoma"/>
                <a:cs typeface="Tahoma"/>
              </a:rPr>
              <a:t>and</a:t>
            </a:r>
            <a:r>
              <a:rPr sz="1300" spc="-15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595959"/>
                </a:solidFill>
                <a:latin typeface="Tahoma"/>
                <a:cs typeface="Tahoma"/>
              </a:rPr>
              <a:t>the</a:t>
            </a:r>
            <a:r>
              <a:rPr sz="1300" spc="-15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35" dirty="0">
                <a:solidFill>
                  <a:srgbClr val="595959"/>
                </a:solidFill>
                <a:latin typeface="Tahoma"/>
                <a:cs typeface="Tahoma"/>
              </a:rPr>
              <a:t>R2</a:t>
            </a:r>
            <a:r>
              <a:rPr sz="1300" spc="-15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595959"/>
                </a:solidFill>
                <a:latin typeface="Tahoma"/>
                <a:cs typeface="Tahoma"/>
              </a:rPr>
              <a:t>score</a:t>
            </a:r>
            <a:r>
              <a:rPr lang="en-US" sz="1300" spc="10" dirty="0">
                <a:solidFill>
                  <a:srgbClr val="595959"/>
                </a:solidFill>
                <a:latin typeface="Tahoma"/>
                <a:cs typeface="Tahoma"/>
              </a:rPr>
              <a:t> was calculated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30" dirty="0">
                <a:solidFill>
                  <a:srgbClr val="595959"/>
                </a:solidFill>
                <a:latin typeface="Tahoma"/>
                <a:cs typeface="Tahoma"/>
              </a:rPr>
              <a:t>for</a:t>
            </a:r>
            <a:r>
              <a:rPr sz="1300" spc="-15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595959"/>
                </a:solidFill>
                <a:latin typeface="Tahoma"/>
                <a:cs typeface="Tahoma"/>
              </a:rPr>
              <a:t>each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-15" dirty="0">
                <a:solidFill>
                  <a:srgbClr val="595959"/>
                </a:solidFill>
                <a:latin typeface="Tahoma"/>
                <a:cs typeface="Tahoma"/>
              </a:rPr>
              <a:t>model.</a:t>
            </a:r>
            <a:endParaRPr sz="13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50" dirty="0">
              <a:latin typeface="Tahoma"/>
              <a:cs typeface="Tahoma"/>
            </a:endParaRPr>
          </a:p>
          <a:p>
            <a:pPr marL="469900" indent="-328295">
              <a:lnSpc>
                <a:spcPct val="100000"/>
              </a:lnSpc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sz="1300" spc="10" dirty="0">
                <a:solidFill>
                  <a:srgbClr val="595959"/>
                </a:solidFill>
                <a:latin typeface="Tahoma"/>
                <a:cs typeface="Tahoma"/>
              </a:rPr>
              <a:t>Linear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300" spc="5" dirty="0">
                <a:solidFill>
                  <a:srgbClr val="595959"/>
                </a:solidFill>
                <a:latin typeface="Tahoma"/>
                <a:cs typeface="Tahoma"/>
              </a:rPr>
              <a:t>R</a:t>
            </a:r>
            <a:r>
              <a:rPr sz="1300" spc="5" dirty="0">
                <a:solidFill>
                  <a:srgbClr val="595959"/>
                </a:solidFill>
                <a:latin typeface="Tahoma"/>
                <a:cs typeface="Tahoma"/>
              </a:rPr>
              <a:t>egression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25" dirty="0">
                <a:solidFill>
                  <a:srgbClr val="595959"/>
                </a:solidFill>
                <a:latin typeface="Tahoma"/>
                <a:cs typeface="Tahoma"/>
              </a:rPr>
              <a:t>with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25" dirty="0">
                <a:solidFill>
                  <a:srgbClr val="595959"/>
                </a:solidFill>
                <a:latin typeface="Tahoma"/>
                <a:cs typeface="Tahoma"/>
              </a:rPr>
              <a:t>third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595959"/>
                </a:solidFill>
                <a:latin typeface="Tahoma"/>
                <a:cs typeface="Tahoma"/>
              </a:rPr>
              <a:t>degree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595959"/>
                </a:solidFill>
                <a:latin typeface="Tahoma"/>
                <a:cs typeface="Tahoma"/>
              </a:rPr>
              <a:t>polynomial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595959"/>
                </a:solidFill>
                <a:latin typeface="Tahoma"/>
                <a:cs typeface="Tahoma"/>
              </a:rPr>
              <a:t>features</a:t>
            </a:r>
            <a:endParaRPr sz="1300" dirty="0">
              <a:latin typeface="Tahoma"/>
              <a:cs typeface="Tahoma"/>
            </a:endParaRPr>
          </a:p>
          <a:p>
            <a:pPr marL="469900" indent="-328295">
              <a:lnSpc>
                <a:spcPct val="100000"/>
              </a:lnSpc>
              <a:spcBef>
                <a:spcPts val="234"/>
              </a:spcBef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sz="1300" spc="-5" dirty="0">
                <a:solidFill>
                  <a:srgbClr val="595959"/>
                </a:solidFill>
                <a:latin typeface="Tahoma"/>
                <a:cs typeface="Tahoma"/>
              </a:rPr>
              <a:t>Lasso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300" spc="5" dirty="0">
                <a:solidFill>
                  <a:srgbClr val="595959"/>
                </a:solidFill>
                <a:latin typeface="Tahoma"/>
                <a:cs typeface="Tahoma"/>
              </a:rPr>
              <a:t>R</a:t>
            </a:r>
            <a:r>
              <a:rPr sz="1300" spc="5" dirty="0">
                <a:solidFill>
                  <a:srgbClr val="595959"/>
                </a:solidFill>
                <a:latin typeface="Tahoma"/>
                <a:cs typeface="Tahoma"/>
              </a:rPr>
              <a:t>egression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25" dirty="0">
                <a:solidFill>
                  <a:srgbClr val="595959"/>
                </a:solidFill>
                <a:latin typeface="Tahoma"/>
                <a:cs typeface="Tahoma"/>
              </a:rPr>
              <a:t>with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25" dirty="0">
                <a:solidFill>
                  <a:srgbClr val="595959"/>
                </a:solidFill>
                <a:latin typeface="Tahoma"/>
                <a:cs typeface="Tahoma"/>
              </a:rPr>
              <a:t>third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595959"/>
                </a:solidFill>
                <a:latin typeface="Tahoma"/>
                <a:cs typeface="Tahoma"/>
              </a:rPr>
              <a:t>degree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595959"/>
                </a:solidFill>
                <a:latin typeface="Tahoma"/>
                <a:cs typeface="Tahoma"/>
              </a:rPr>
              <a:t>polynomial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595959"/>
                </a:solidFill>
                <a:latin typeface="Tahoma"/>
                <a:cs typeface="Tahoma"/>
              </a:rPr>
              <a:t>features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595959"/>
                </a:solidFill>
                <a:latin typeface="Tahoma"/>
                <a:cs typeface="Tahoma"/>
              </a:rPr>
              <a:t>and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595959"/>
                </a:solidFill>
                <a:latin typeface="Tahoma"/>
                <a:cs typeface="Tahoma"/>
              </a:rPr>
              <a:t>alpha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-195" dirty="0">
                <a:solidFill>
                  <a:srgbClr val="595959"/>
                </a:solidFill>
                <a:latin typeface="Tahoma"/>
                <a:cs typeface="Tahoma"/>
              </a:rPr>
              <a:t>=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595959"/>
                </a:solidFill>
                <a:latin typeface="Tahoma"/>
                <a:cs typeface="Tahoma"/>
              </a:rPr>
              <a:t>0.3</a:t>
            </a:r>
            <a:endParaRPr sz="1300" dirty="0">
              <a:latin typeface="Tahoma"/>
              <a:cs typeface="Tahoma"/>
            </a:endParaRPr>
          </a:p>
          <a:p>
            <a:pPr marL="469900" indent="-328295">
              <a:lnSpc>
                <a:spcPct val="100000"/>
              </a:lnSpc>
              <a:spcBef>
                <a:spcPts val="229"/>
              </a:spcBef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sz="1300" dirty="0">
                <a:solidFill>
                  <a:srgbClr val="595959"/>
                </a:solidFill>
                <a:latin typeface="Tahoma"/>
                <a:cs typeface="Tahoma"/>
              </a:rPr>
              <a:t>Ridge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300" spc="5" dirty="0">
                <a:solidFill>
                  <a:srgbClr val="595959"/>
                </a:solidFill>
                <a:latin typeface="Tahoma"/>
                <a:cs typeface="Tahoma"/>
              </a:rPr>
              <a:t>R</a:t>
            </a:r>
            <a:r>
              <a:rPr sz="1300" spc="5" dirty="0">
                <a:solidFill>
                  <a:srgbClr val="595959"/>
                </a:solidFill>
                <a:latin typeface="Tahoma"/>
                <a:cs typeface="Tahoma"/>
              </a:rPr>
              <a:t>egression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25" dirty="0">
                <a:solidFill>
                  <a:srgbClr val="595959"/>
                </a:solidFill>
                <a:latin typeface="Tahoma"/>
                <a:cs typeface="Tahoma"/>
              </a:rPr>
              <a:t>with</a:t>
            </a:r>
            <a:r>
              <a:rPr sz="1300" spc="-15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25" dirty="0">
                <a:solidFill>
                  <a:srgbClr val="595959"/>
                </a:solidFill>
                <a:latin typeface="Tahoma"/>
                <a:cs typeface="Tahoma"/>
              </a:rPr>
              <a:t>third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595959"/>
                </a:solidFill>
                <a:latin typeface="Tahoma"/>
                <a:cs typeface="Tahoma"/>
              </a:rPr>
              <a:t>degree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595959"/>
                </a:solidFill>
                <a:latin typeface="Tahoma"/>
                <a:cs typeface="Tahoma"/>
              </a:rPr>
              <a:t>polynomial</a:t>
            </a:r>
            <a:r>
              <a:rPr sz="1300" spc="-15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595959"/>
                </a:solidFill>
                <a:latin typeface="Tahoma"/>
                <a:cs typeface="Tahoma"/>
              </a:rPr>
              <a:t>features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595959"/>
                </a:solidFill>
                <a:latin typeface="Tahoma"/>
                <a:cs typeface="Tahoma"/>
              </a:rPr>
              <a:t>and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595959"/>
                </a:solidFill>
                <a:latin typeface="Tahoma"/>
                <a:cs typeface="Tahoma"/>
              </a:rPr>
              <a:t>alpha</a:t>
            </a:r>
            <a:r>
              <a:rPr sz="1300" spc="-15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-195" dirty="0">
                <a:solidFill>
                  <a:srgbClr val="595959"/>
                </a:solidFill>
                <a:latin typeface="Tahoma"/>
                <a:cs typeface="Tahoma"/>
              </a:rPr>
              <a:t>=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595959"/>
                </a:solidFill>
                <a:latin typeface="Tahoma"/>
                <a:cs typeface="Tahoma"/>
              </a:rPr>
              <a:t>0.005</a:t>
            </a:r>
            <a:endParaRPr sz="1300" dirty="0">
              <a:latin typeface="Tahoma"/>
              <a:cs typeface="Tahoma"/>
            </a:endParaRPr>
          </a:p>
          <a:p>
            <a:pPr marL="469900" indent="-328295">
              <a:lnSpc>
                <a:spcPct val="100000"/>
              </a:lnSpc>
              <a:spcBef>
                <a:spcPts val="235"/>
              </a:spcBef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sz="1300" spc="15" dirty="0">
                <a:solidFill>
                  <a:srgbClr val="595959"/>
                </a:solidFill>
                <a:latin typeface="Tahoma"/>
                <a:cs typeface="Tahoma"/>
              </a:rPr>
              <a:t>Elastic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50" dirty="0">
                <a:solidFill>
                  <a:srgbClr val="595959"/>
                </a:solidFill>
                <a:latin typeface="Tahoma"/>
                <a:cs typeface="Tahoma"/>
              </a:rPr>
              <a:t>Net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300" spc="5" dirty="0">
                <a:solidFill>
                  <a:srgbClr val="595959"/>
                </a:solidFill>
                <a:latin typeface="Tahoma"/>
                <a:cs typeface="Tahoma"/>
              </a:rPr>
              <a:t>R</a:t>
            </a:r>
            <a:r>
              <a:rPr sz="1300" spc="5" dirty="0">
                <a:solidFill>
                  <a:srgbClr val="595959"/>
                </a:solidFill>
                <a:latin typeface="Tahoma"/>
                <a:cs typeface="Tahoma"/>
              </a:rPr>
              <a:t>egression</a:t>
            </a:r>
            <a:r>
              <a:rPr sz="1300" spc="-15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25" dirty="0">
                <a:solidFill>
                  <a:srgbClr val="595959"/>
                </a:solidFill>
                <a:latin typeface="Tahoma"/>
                <a:cs typeface="Tahoma"/>
              </a:rPr>
              <a:t>with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25" dirty="0">
                <a:solidFill>
                  <a:srgbClr val="595959"/>
                </a:solidFill>
                <a:latin typeface="Tahoma"/>
                <a:cs typeface="Tahoma"/>
              </a:rPr>
              <a:t>third</a:t>
            </a:r>
            <a:r>
              <a:rPr sz="1300" spc="-15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595959"/>
                </a:solidFill>
                <a:latin typeface="Tahoma"/>
                <a:cs typeface="Tahoma"/>
              </a:rPr>
              <a:t>degree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595959"/>
                </a:solidFill>
                <a:latin typeface="Tahoma"/>
                <a:cs typeface="Tahoma"/>
              </a:rPr>
              <a:t>polynomial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595959"/>
                </a:solidFill>
                <a:latin typeface="Tahoma"/>
                <a:cs typeface="Tahoma"/>
              </a:rPr>
              <a:t>features</a:t>
            </a:r>
            <a:r>
              <a:rPr sz="1300" spc="10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595959"/>
                </a:solidFill>
                <a:latin typeface="Tahoma"/>
                <a:cs typeface="Tahoma"/>
              </a:rPr>
              <a:t>and</a:t>
            </a:r>
            <a:r>
              <a:rPr sz="1300" spc="-15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595959"/>
                </a:solidFill>
                <a:latin typeface="Tahoma"/>
                <a:cs typeface="Tahoma"/>
              </a:rPr>
              <a:t>alpha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-195" dirty="0">
                <a:solidFill>
                  <a:srgbClr val="595959"/>
                </a:solidFill>
                <a:latin typeface="Tahoma"/>
                <a:cs typeface="Tahoma"/>
              </a:rPr>
              <a:t>=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595959"/>
                </a:solidFill>
                <a:latin typeface="Tahoma"/>
                <a:cs typeface="Tahoma"/>
              </a:rPr>
              <a:t>0.005</a:t>
            </a:r>
            <a:endParaRPr sz="13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5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300" spc="30" dirty="0">
                <a:solidFill>
                  <a:srgbClr val="595959"/>
                </a:solidFill>
                <a:latin typeface="Tahoma"/>
                <a:cs typeface="Tahoma"/>
              </a:rPr>
              <a:t>Next</a:t>
            </a:r>
            <a:r>
              <a:rPr sz="1300" spc="-15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-25" dirty="0">
                <a:solidFill>
                  <a:srgbClr val="595959"/>
                </a:solidFill>
                <a:latin typeface="Tahoma"/>
                <a:cs typeface="Tahoma"/>
              </a:rPr>
              <a:t>page</a:t>
            </a:r>
            <a:r>
              <a:rPr sz="1300" spc="-15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595959"/>
                </a:solidFill>
                <a:latin typeface="Tahoma"/>
                <a:cs typeface="Tahoma"/>
              </a:rPr>
              <a:t>shows</a:t>
            </a:r>
            <a:r>
              <a:rPr lang="en-US" sz="1300" dirty="0">
                <a:solidFill>
                  <a:srgbClr val="595959"/>
                </a:solidFill>
                <a:latin typeface="Tahoma"/>
                <a:cs typeface="Tahoma"/>
              </a:rPr>
              <a:t> the</a:t>
            </a:r>
            <a:r>
              <a:rPr sz="1300" spc="-15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595959"/>
                </a:solidFill>
                <a:latin typeface="Tahoma"/>
                <a:cs typeface="Tahoma"/>
              </a:rPr>
              <a:t>scatter</a:t>
            </a:r>
            <a:r>
              <a:rPr sz="1300" spc="-15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595959"/>
                </a:solidFill>
                <a:latin typeface="Tahoma"/>
                <a:cs typeface="Tahoma"/>
              </a:rPr>
              <a:t>plots</a:t>
            </a:r>
            <a:r>
              <a:rPr sz="1300" spc="-15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595959"/>
                </a:solidFill>
                <a:latin typeface="Tahoma"/>
                <a:cs typeface="Tahoma"/>
              </a:rPr>
              <a:t>(true</a:t>
            </a:r>
            <a:r>
              <a:rPr sz="1300" spc="-15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595959"/>
                </a:solidFill>
                <a:latin typeface="Tahoma"/>
                <a:cs typeface="Tahoma"/>
              </a:rPr>
              <a:t>vs</a:t>
            </a:r>
            <a:r>
              <a:rPr sz="1300" spc="-15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595959"/>
                </a:solidFill>
                <a:latin typeface="Tahoma"/>
                <a:cs typeface="Tahoma"/>
              </a:rPr>
              <a:t>predicted</a:t>
            </a:r>
            <a:r>
              <a:rPr sz="1300" spc="-15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300" i="1" spc="-10" dirty="0">
                <a:solidFill>
                  <a:srgbClr val="595959"/>
                </a:solidFill>
                <a:latin typeface="Tahoma"/>
                <a:cs typeface="Tahoma"/>
              </a:rPr>
              <a:t>pm</a:t>
            </a:r>
            <a:r>
              <a:rPr sz="1300" spc="-10" dirty="0">
                <a:solidFill>
                  <a:srgbClr val="595959"/>
                </a:solidFill>
                <a:latin typeface="Tahoma"/>
                <a:cs typeface="Tahoma"/>
              </a:rPr>
              <a:t>)</a:t>
            </a:r>
            <a:r>
              <a:rPr sz="1300" spc="-15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595959"/>
                </a:solidFill>
                <a:latin typeface="Tahoma"/>
                <a:cs typeface="Tahoma"/>
              </a:rPr>
              <a:t>and </a:t>
            </a:r>
            <a:r>
              <a:rPr lang="en-US" sz="1300" spc="10" dirty="0">
                <a:solidFill>
                  <a:srgbClr val="595959"/>
                </a:solidFill>
                <a:latin typeface="Tahoma"/>
                <a:cs typeface="Tahoma"/>
              </a:rPr>
              <a:t>the </a:t>
            </a:r>
            <a:r>
              <a:rPr sz="1300" spc="10" dirty="0">
                <a:solidFill>
                  <a:srgbClr val="595959"/>
                </a:solidFill>
                <a:latin typeface="Tahoma"/>
                <a:cs typeface="Tahoma"/>
              </a:rPr>
              <a:t>R2 scores.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900" y="594500"/>
            <a:ext cx="4673299" cy="449192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992713" y="787875"/>
            <a:ext cx="3725466" cy="3558652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2474" y="1379787"/>
            <a:ext cx="6055525" cy="371897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lang="en-US" sz="2300" spc="40" dirty="0"/>
              <a:t>Predictions</a:t>
            </a:r>
            <a:r>
              <a:rPr lang="en-US" sz="2300" spc="-145" dirty="0"/>
              <a:t> </a:t>
            </a:r>
            <a:r>
              <a:rPr lang="en-US" sz="2300" spc="85" dirty="0"/>
              <a:t>on</a:t>
            </a:r>
            <a:r>
              <a:rPr lang="en-US" sz="2300" spc="-140" dirty="0"/>
              <a:t> </a:t>
            </a:r>
            <a:r>
              <a:rPr lang="en-US" sz="2300" spc="35" dirty="0"/>
              <a:t>the</a:t>
            </a:r>
            <a:r>
              <a:rPr lang="en-US" sz="2300" spc="-145" dirty="0"/>
              <a:t> </a:t>
            </a:r>
            <a:r>
              <a:rPr lang="en-US" sz="2300" spc="45" dirty="0"/>
              <a:t>Test</a:t>
            </a:r>
            <a:r>
              <a:rPr lang="en-US" sz="2300" spc="-140" dirty="0"/>
              <a:t> </a:t>
            </a:r>
            <a:r>
              <a:rPr lang="en-US" sz="2300" spc="70" dirty="0"/>
              <a:t>Set</a:t>
            </a:r>
            <a:endParaRPr sz="2300" dirty="0"/>
          </a:p>
        </p:txBody>
      </p:sp>
      <p:sp>
        <p:nvSpPr>
          <p:cNvPr id="3" name="object 3"/>
          <p:cNvSpPr txBox="1"/>
          <p:nvPr/>
        </p:nvSpPr>
        <p:spPr>
          <a:xfrm>
            <a:off x="931383" y="2115578"/>
            <a:ext cx="4403090" cy="136992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0360" marR="137160" indent="-328295">
              <a:lnSpc>
                <a:spcPct val="114999"/>
              </a:lnSpc>
              <a:spcBef>
                <a:spcPts val="100"/>
              </a:spcBef>
              <a:buFont typeface="Arial MT"/>
              <a:buChar char="●"/>
              <a:tabLst>
                <a:tab pos="340360" algn="l"/>
                <a:tab pos="340995" algn="l"/>
              </a:tabLst>
            </a:pPr>
            <a:r>
              <a:rPr lang="en-US" sz="1300" spc="-5" dirty="0">
                <a:solidFill>
                  <a:srgbClr val="595959"/>
                </a:solidFill>
                <a:latin typeface="Tahoma"/>
                <a:cs typeface="Tahoma"/>
              </a:rPr>
              <a:t>The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595959"/>
                </a:solidFill>
                <a:latin typeface="Tahoma"/>
                <a:cs typeface="Tahoma"/>
              </a:rPr>
              <a:t>plots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595959"/>
                </a:solidFill>
                <a:latin typeface="Tahoma"/>
                <a:cs typeface="Tahoma"/>
              </a:rPr>
              <a:t>show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595959"/>
                </a:solidFill>
                <a:latin typeface="Tahoma"/>
                <a:cs typeface="Tahoma"/>
              </a:rPr>
              <a:t>that</a:t>
            </a:r>
            <a:r>
              <a:rPr sz="1300" spc="-15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595959"/>
                </a:solidFill>
                <a:latin typeface="Tahoma"/>
                <a:cs typeface="Tahoma"/>
              </a:rPr>
              <a:t>all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300" spc="-160" dirty="0">
                <a:solidFill>
                  <a:srgbClr val="595959"/>
                </a:solidFill>
                <a:latin typeface="Tahoma"/>
                <a:cs typeface="Tahoma"/>
              </a:rPr>
              <a:t>the </a:t>
            </a:r>
            <a:r>
              <a:rPr sz="1300" spc="20" dirty="0">
                <a:solidFill>
                  <a:srgbClr val="595959"/>
                </a:solidFill>
                <a:latin typeface="Tahoma"/>
                <a:cs typeface="Tahoma"/>
              </a:rPr>
              <a:t>four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595959"/>
                </a:solidFill>
                <a:latin typeface="Tahoma"/>
                <a:cs typeface="Tahoma"/>
              </a:rPr>
              <a:t>models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595959"/>
                </a:solidFill>
                <a:latin typeface="Tahoma"/>
                <a:cs typeface="Tahoma"/>
              </a:rPr>
              <a:t>perform</a:t>
            </a:r>
            <a:r>
              <a:rPr lang="en-US" sz="1300" spc="15" dirty="0">
                <a:solidFill>
                  <a:srgbClr val="595959"/>
                </a:solidFill>
                <a:latin typeface="Tahoma"/>
                <a:cs typeface="Tahoma"/>
              </a:rPr>
              <a:t>ed</a:t>
            </a:r>
            <a:r>
              <a:rPr sz="1300" spc="-15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25" dirty="0">
                <a:solidFill>
                  <a:srgbClr val="595959"/>
                </a:solidFill>
                <a:latin typeface="Tahoma"/>
                <a:cs typeface="Tahoma"/>
              </a:rPr>
              <a:t>pretty </a:t>
            </a:r>
            <a:r>
              <a:rPr sz="1300" spc="20" dirty="0">
                <a:solidFill>
                  <a:srgbClr val="595959"/>
                </a:solidFill>
                <a:latin typeface="Tahoma"/>
                <a:cs typeface="Tahoma"/>
              </a:rPr>
              <a:t>well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25" dirty="0">
                <a:solidFill>
                  <a:srgbClr val="595959"/>
                </a:solidFill>
                <a:latin typeface="Tahoma"/>
                <a:cs typeface="Tahoma"/>
              </a:rPr>
              <a:t>with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595959"/>
                </a:solidFill>
                <a:latin typeface="Tahoma"/>
                <a:cs typeface="Tahoma"/>
              </a:rPr>
              <a:t>no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595959"/>
                </a:solidFill>
                <a:latin typeface="Tahoma"/>
                <a:cs typeface="Tahoma"/>
              </a:rPr>
              <a:t>sign</a:t>
            </a:r>
            <a:r>
              <a:rPr lang="en-US" sz="1300" spc="-10" dirty="0">
                <a:solidFill>
                  <a:srgbClr val="595959"/>
                </a:solidFill>
                <a:latin typeface="Tahoma"/>
                <a:cs typeface="Tahoma"/>
              </a:rPr>
              <a:t>s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20" dirty="0">
                <a:solidFill>
                  <a:srgbClr val="595959"/>
                </a:solidFill>
                <a:latin typeface="Tahoma"/>
                <a:cs typeface="Tahoma"/>
              </a:rPr>
              <a:t>of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595959"/>
                </a:solidFill>
                <a:latin typeface="Tahoma"/>
                <a:cs typeface="Tahoma"/>
              </a:rPr>
              <a:t>ov</a:t>
            </a:r>
            <a:r>
              <a:rPr sz="1300" spc="5" dirty="0">
                <a:solidFill>
                  <a:srgbClr val="595959"/>
                </a:solidFill>
                <a:latin typeface="Tahoma"/>
                <a:cs typeface="Tahoma"/>
              </a:rPr>
              <a:t>erﬁtting.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35" dirty="0">
                <a:solidFill>
                  <a:srgbClr val="595959"/>
                </a:solidFill>
                <a:latin typeface="Tahoma"/>
                <a:cs typeface="Tahoma"/>
              </a:rPr>
              <a:t>R2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595959"/>
                </a:solidFill>
                <a:latin typeface="Tahoma"/>
                <a:cs typeface="Tahoma"/>
              </a:rPr>
              <a:t>scores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-20" dirty="0">
                <a:solidFill>
                  <a:srgbClr val="595959"/>
                </a:solidFill>
                <a:latin typeface="Tahoma"/>
                <a:cs typeface="Tahoma"/>
              </a:rPr>
              <a:t>among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-25" dirty="0">
                <a:solidFill>
                  <a:srgbClr val="595959"/>
                </a:solidFill>
                <a:latin typeface="Tahoma"/>
                <a:cs typeface="Tahoma"/>
              </a:rPr>
              <a:t>Lasso,</a:t>
            </a:r>
            <a:r>
              <a:rPr lang="en-US" sz="1300" spc="-2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-20" dirty="0">
                <a:solidFill>
                  <a:srgbClr val="595959"/>
                </a:solidFill>
                <a:latin typeface="Tahoma"/>
                <a:cs typeface="Tahoma"/>
              </a:rPr>
              <a:t>Ridge, </a:t>
            </a:r>
            <a:r>
              <a:rPr sz="1300" spc="-10" dirty="0">
                <a:solidFill>
                  <a:srgbClr val="595959"/>
                </a:solidFill>
                <a:latin typeface="Tahoma"/>
                <a:cs typeface="Tahoma"/>
              </a:rPr>
              <a:t>and </a:t>
            </a:r>
            <a:r>
              <a:rPr sz="1300" spc="10" dirty="0">
                <a:solidFill>
                  <a:srgbClr val="595959"/>
                </a:solidFill>
                <a:latin typeface="Tahoma"/>
                <a:cs typeface="Tahoma"/>
              </a:rPr>
              <a:t>Linear </a:t>
            </a:r>
            <a:r>
              <a:rPr lang="en-US" sz="1300" spc="5" dirty="0">
                <a:solidFill>
                  <a:srgbClr val="595959"/>
                </a:solidFill>
                <a:latin typeface="Tahoma"/>
                <a:cs typeface="Tahoma"/>
              </a:rPr>
              <a:t>R</a:t>
            </a:r>
            <a:r>
              <a:rPr sz="1300" spc="5" dirty="0">
                <a:solidFill>
                  <a:srgbClr val="595959"/>
                </a:solidFill>
                <a:latin typeface="Tahoma"/>
                <a:cs typeface="Tahoma"/>
              </a:rPr>
              <a:t>egression </a:t>
            </a:r>
            <a:r>
              <a:rPr lang="en-US" sz="1300" spc="5" dirty="0">
                <a:solidFill>
                  <a:srgbClr val="595959"/>
                </a:solidFill>
                <a:latin typeface="Tahoma"/>
                <a:cs typeface="Tahoma"/>
              </a:rPr>
              <a:t>were</a:t>
            </a:r>
            <a:r>
              <a:rPr sz="1300" spc="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20" dirty="0">
                <a:solidFill>
                  <a:srgbClr val="595959"/>
                </a:solidFill>
                <a:latin typeface="Tahoma"/>
                <a:cs typeface="Tahoma"/>
              </a:rPr>
              <a:t>not </a:t>
            </a:r>
            <a:r>
              <a:rPr sz="1300" spc="10" dirty="0">
                <a:solidFill>
                  <a:srgbClr val="595959"/>
                </a:solidFill>
                <a:latin typeface="Tahoma"/>
                <a:cs typeface="Tahoma"/>
              </a:rPr>
              <a:t>signiﬁcantly</a:t>
            </a:r>
            <a:r>
              <a:rPr lang="en-US" sz="1300" spc="1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595959"/>
                </a:solidFill>
                <a:latin typeface="Tahoma"/>
                <a:cs typeface="Tahoma"/>
              </a:rPr>
              <a:t>different.</a:t>
            </a:r>
            <a:endParaRPr sz="1300" dirty="0">
              <a:latin typeface="Tahoma"/>
              <a:cs typeface="Tahoma"/>
            </a:endParaRPr>
          </a:p>
          <a:p>
            <a:pPr marL="340360" marR="5080" indent="-328295">
              <a:lnSpc>
                <a:spcPct val="114999"/>
              </a:lnSpc>
              <a:buFont typeface="Arial MT"/>
              <a:buChar char="●"/>
              <a:tabLst>
                <a:tab pos="340360" algn="l"/>
                <a:tab pos="340995" algn="l"/>
              </a:tabLst>
            </a:pPr>
            <a:r>
              <a:rPr sz="1300" spc="-5" dirty="0">
                <a:solidFill>
                  <a:srgbClr val="595959"/>
                </a:solidFill>
                <a:latin typeface="Tahoma"/>
                <a:cs typeface="Tahoma"/>
              </a:rPr>
              <a:t>Lasso </a:t>
            </a:r>
            <a:r>
              <a:rPr sz="1300" dirty="0">
                <a:solidFill>
                  <a:srgbClr val="595959"/>
                </a:solidFill>
                <a:latin typeface="Tahoma"/>
                <a:cs typeface="Tahoma"/>
              </a:rPr>
              <a:t>Regression </a:t>
            </a:r>
            <a:r>
              <a:rPr lang="en-US" sz="1300" spc="5" dirty="0">
                <a:solidFill>
                  <a:srgbClr val="595959"/>
                </a:solidFill>
                <a:latin typeface="Tahoma"/>
                <a:cs typeface="Tahoma"/>
              </a:rPr>
              <a:t>was</a:t>
            </a:r>
            <a:r>
              <a:rPr sz="1300" spc="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595959"/>
                </a:solidFill>
                <a:latin typeface="Tahoma"/>
                <a:cs typeface="Tahoma"/>
              </a:rPr>
              <a:t>the </a:t>
            </a:r>
            <a:r>
              <a:rPr sz="1300" spc="5" dirty="0">
                <a:solidFill>
                  <a:srgbClr val="595959"/>
                </a:solidFill>
                <a:latin typeface="Tahoma"/>
                <a:cs typeface="Tahoma"/>
              </a:rPr>
              <a:t>best model </a:t>
            </a:r>
            <a:r>
              <a:rPr sz="1300" spc="-30" dirty="0">
                <a:solidFill>
                  <a:srgbClr val="595959"/>
                </a:solidFill>
                <a:latin typeface="Tahoma"/>
                <a:cs typeface="Tahoma"/>
              </a:rPr>
              <a:t>(R2=0.8837), </a:t>
            </a:r>
            <a:r>
              <a:rPr sz="1300" spc="-10" dirty="0">
                <a:solidFill>
                  <a:srgbClr val="595959"/>
                </a:solidFill>
                <a:latin typeface="Tahoma"/>
                <a:cs typeface="Tahoma"/>
              </a:rPr>
              <a:t>and </a:t>
            </a:r>
            <a:r>
              <a:rPr sz="1300" spc="40" dirty="0">
                <a:solidFill>
                  <a:srgbClr val="595959"/>
                </a:solidFill>
                <a:latin typeface="Tahoma"/>
                <a:cs typeface="Tahoma"/>
              </a:rPr>
              <a:t>it </a:t>
            </a:r>
            <a:r>
              <a:rPr sz="1300" spc="-39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595959"/>
                </a:solidFill>
                <a:latin typeface="Tahoma"/>
                <a:cs typeface="Tahoma"/>
              </a:rPr>
              <a:t>also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300" spc="10" dirty="0">
                <a:solidFill>
                  <a:srgbClr val="595959"/>
                </a:solidFill>
                <a:latin typeface="Tahoma"/>
                <a:cs typeface="Tahoma"/>
              </a:rPr>
              <a:t>shrunk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595959"/>
                </a:solidFill>
                <a:latin typeface="Tahoma"/>
                <a:cs typeface="Tahoma"/>
              </a:rPr>
              <a:t>some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20" dirty="0">
                <a:solidFill>
                  <a:srgbClr val="595959"/>
                </a:solidFill>
                <a:latin typeface="Tahoma"/>
                <a:cs typeface="Tahoma"/>
              </a:rPr>
              <a:t>of</a:t>
            </a:r>
            <a:r>
              <a:rPr sz="1300" spc="-15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595959"/>
                </a:solidFill>
                <a:latin typeface="Tahoma"/>
                <a:cs typeface="Tahoma"/>
              </a:rPr>
              <a:t>the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595959"/>
                </a:solidFill>
                <a:latin typeface="Tahoma"/>
                <a:cs typeface="Tahoma"/>
              </a:rPr>
              <a:t>coefﬁcients.</a:t>
            </a:r>
            <a:endParaRPr sz="1300" dirty="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28509" y="2149734"/>
            <a:ext cx="2196652" cy="1558909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2474" y="1379787"/>
            <a:ext cx="3845725" cy="371897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lang="en-US" sz="2300" spc="40" dirty="0"/>
              <a:t>Predictions</a:t>
            </a:r>
            <a:r>
              <a:rPr lang="en-US" sz="2300" spc="-145" dirty="0"/>
              <a:t> </a:t>
            </a:r>
            <a:r>
              <a:rPr lang="en-US" sz="2300" spc="85" dirty="0"/>
              <a:t>on</a:t>
            </a:r>
            <a:r>
              <a:rPr lang="en-US" sz="2300" spc="-140" dirty="0"/>
              <a:t> </a:t>
            </a:r>
            <a:r>
              <a:rPr lang="en-US" sz="2300" spc="35" dirty="0"/>
              <a:t>the</a:t>
            </a:r>
            <a:r>
              <a:rPr lang="en-US" sz="2300" spc="-145" dirty="0"/>
              <a:t> </a:t>
            </a:r>
            <a:r>
              <a:rPr lang="en-US" sz="2300" spc="45" dirty="0"/>
              <a:t>Test</a:t>
            </a:r>
            <a:r>
              <a:rPr lang="en-US" sz="2300" spc="-140" dirty="0"/>
              <a:t> </a:t>
            </a:r>
            <a:r>
              <a:rPr lang="en-US" sz="2300" spc="70" dirty="0"/>
              <a:t>Set</a:t>
            </a:r>
            <a:endParaRPr sz="2300" dirty="0"/>
          </a:p>
        </p:txBody>
      </p:sp>
      <p:sp>
        <p:nvSpPr>
          <p:cNvPr id="3" name="object 3"/>
          <p:cNvSpPr txBox="1"/>
          <p:nvPr/>
        </p:nvSpPr>
        <p:spPr>
          <a:xfrm>
            <a:off x="802475" y="2115578"/>
            <a:ext cx="7489190" cy="6797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lang="en-US" sz="1300" spc="30" dirty="0">
                <a:solidFill>
                  <a:srgbClr val="595959"/>
                </a:solidFill>
                <a:latin typeface="Tahoma"/>
                <a:cs typeface="Tahoma"/>
              </a:rPr>
              <a:t>The n</a:t>
            </a:r>
            <a:r>
              <a:rPr sz="1300" spc="30" dirty="0">
                <a:solidFill>
                  <a:srgbClr val="595959"/>
                </a:solidFill>
                <a:latin typeface="Tahoma"/>
                <a:cs typeface="Tahoma"/>
              </a:rPr>
              <a:t>ext</a:t>
            </a:r>
            <a:r>
              <a:rPr sz="1300" spc="-15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-25" dirty="0">
                <a:solidFill>
                  <a:srgbClr val="595959"/>
                </a:solidFill>
                <a:latin typeface="Tahoma"/>
                <a:cs typeface="Tahoma"/>
              </a:rPr>
              <a:t>page</a:t>
            </a:r>
            <a:r>
              <a:rPr sz="1300" spc="-15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595959"/>
                </a:solidFill>
                <a:latin typeface="Tahoma"/>
                <a:cs typeface="Tahoma"/>
              </a:rPr>
              <a:t>shows</a:t>
            </a:r>
            <a:r>
              <a:rPr sz="1300" spc="-15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-25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300" spc="-15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25" dirty="0">
                <a:solidFill>
                  <a:srgbClr val="595959"/>
                </a:solidFill>
                <a:latin typeface="Tahoma"/>
                <a:cs typeface="Tahoma"/>
              </a:rPr>
              <a:t>plot</a:t>
            </a:r>
            <a:r>
              <a:rPr sz="1300" spc="-15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20" dirty="0">
                <a:solidFill>
                  <a:srgbClr val="595959"/>
                </a:solidFill>
                <a:latin typeface="Tahoma"/>
                <a:cs typeface="Tahoma"/>
              </a:rPr>
              <a:t>of</a:t>
            </a:r>
            <a:r>
              <a:rPr sz="1300" spc="-15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595959"/>
                </a:solidFill>
                <a:latin typeface="Tahoma"/>
                <a:cs typeface="Tahoma"/>
              </a:rPr>
              <a:t>feature</a:t>
            </a:r>
            <a:r>
              <a:rPr sz="1300" spc="-15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595959"/>
                </a:solidFill>
                <a:latin typeface="Tahoma"/>
                <a:cs typeface="Tahoma"/>
              </a:rPr>
              <a:t>importance</a:t>
            </a:r>
            <a:r>
              <a:rPr sz="1300" spc="-15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20" dirty="0">
                <a:solidFill>
                  <a:srgbClr val="595959"/>
                </a:solidFill>
                <a:latin typeface="Tahoma"/>
                <a:cs typeface="Tahoma"/>
              </a:rPr>
              <a:t>of</a:t>
            </a:r>
            <a:r>
              <a:rPr sz="1300" spc="-15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595959"/>
                </a:solidFill>
                <a:latin typeface="Tahoma"/>
                <a:cs typeface="Tahoma"/>
              </a:rPr>
              <a:t>the</a:t>
            </a:r>
            <a:r>
              <a:rPr sz="1300" spc="-15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595959"/>
                </a:solidFill>
                <a:latin typeface="Tahoma"/>
                <a:cs typeface="Tahoma"/>
              </a:rPr>
              <a:t>Lasso</a:t>
            </a:r>
            <a:r>
              <a:rPr sz="1300" spc="-15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595959"/>
                </a:solidFill>
                <a:latin typeface="Tahoma"/>
                <a:cs typeface="Tahoma"/>
              </a:rPr>
              <a:t>Regression.</a:t>
            </a:r>
            <a:r>
              <a:rPr sz="1300" spc="-16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595959"/>
                </a:solidFill>
                <a:latin typeface="Tahoma"/>
                <a:cs typeface="Tahoma"/>
              </a:rPr>
              <a:t>Among </a:t>
            </a:r>
            <a:r>
              <a:rPr sz="1300" spc="-39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300" spc="5" dirty="0">
                <a:solidFill>
                  <a:srgbClr val="595959"/>
                </a:solidFill>
                <a:latin typeface="Tahoma"/>
                <a:cs typeface="Tahoma"/>
              </a:rPr>
              <a:t>the different</a:t>
            </a:r>
            <a:r>
              <a:rPr sz="1300" spc="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595959"/>
                </a:solidFill>
                <a:latin typeface="Tahoma"/>
                <a:cs typeface="Tahoma"/>
              </a:rPr>
              <a:t>features, </a:t>
            </a:r>
            <a:r>
              <a:rPr lang="en-US" sz="1300" spc="-30" dirty="0">
                <a:solidFill>
                  <a:srgbClr val="595959"/>
                </a:solidFill>
                <a:latin typeface="Tahoma"/>
                <a:cs typeface="Tahoma"/>
              </a:rPr>
              <a:t>xxx</a:t>
            </a:r>
            <a:r>
              <a:rPr sz="1300" spc="-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595959"/>
                </a:solidFill>
                <a:latin typeface="Tahoma"/>
                <a:cs typeface="Tahoma"/>
              </a:rPr>
              <a:t>and </a:t>
            </a:r>
            <a:r>
              <a:rPr lang="en-US" sz="1300" spc="-10" dirty="0">
                <a:solidFill>
                  <a:srgbClr val="595959"/>
                </a:solidFill>
                <a:latin typeface="Tahoma"/>
                <a:cs typeface="Tahoma"/>
              </a:rPr>
              <a:t>xxx</a:t>
            </a:r>
            <a:r>
              <a:rPr sz="1300" spc="-1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-15" dirty="0">
                <a:solidFill>
                  <a:srgbClr val="595959"/>
                </a:solidFill>
                <a:latin typeface="Tahoma"/>
                <a:cs typeface="Tahoma"/>
              </a:rPr>
              <a:t>have </a:t>
            </a:r>
            <a:r>
              <a:rPr sz="1300" spc="15" dirty="0">
                <a:solidFill>
                  <a:srgbClr val="595959"/>
                </a:solidFill>
                <a:latin typeface="Tahoma"/>
                <a:cs typeface="Tahoma"/>
              </a:rPr>
              <a:t>the </a:t>
            </a:r>
            <a:r>
              <a:rPr sz="1300" spc="5" dirty="0">
                <a:solidFill>
                  <a:srgbClr val="595959"/>
                </a:solidFill>
                <a:latin typeface="Tahoma"/>
                <a:cs typeface="Tahoma"/>
              </a:rPr>
              <a:t>strongest </a:t>
            </a:r>
            <a:r>
              <a:rPr sz="1300" spc="15" dirty="0">
                <a:solidFill>
                  <a:srgbClr val="595959"/>
                </a:solidFill>
                <a:latin typeface="Tahoma"/>
                <a:cs typeface="Tahoma"/>
              </a:rPr>
              <a:t>predictive </a:t>
            </a:r>
            <a:r>
              <a:rPr sz="1300" spc="-20" dirty="0">
                <a:solidFill>
                  <a:srgbClr val="595959"/>
                </a:solidFill>
                <a:latin typeface="Tahoma"/>
                <a:cs typeface="Tahoma"/>
              </a:rPr>
              <a:t>power. </a:t>
            </a:r>
            <a:r>
              <a:rPr sz="1300" spc="60" dirty="0">
                <a:solidFill>
                  <a:srgbClr val="595959"/>
                </a:solidFill>
                <a:latin typeface="Tahoma"/>
                <a:cs typeface="Tahoma"/>
              </a:rPr>
              <a:t>Most </a:t>
            </a:r>
            <a:r>
              <a:rPr sz="1300" spc="15" dirty="0">
                <a:solidFill>
                  <a:srgbClr val="595959"/>
                </a:solidFill>
                <a:latin typeface="Tahoma"/>
                <a:cs typeface="Tahoma"/>
              </a:rPr>
              <a:t>interaction </a:t>
            </a:r>
            <a:r>
              <a:rPr sz="1300" spc="10" dirty="0">
                <a:solidFill>
                  <a:srgbClr val="595959"/>
                </a:solidFill>
                <a:latin typeface="Tahoma"/>
                <a:cs typeface="Tahoma"/>
              </a:rPr>
              <a:t>terms </a:t>
            </a:r>
            <a:r>
              <a:rPr sz="1300" spc="-10" dirty="0">
                <a:solidFill>
                  <a:srgbClr val="595959"/>
                </a:solidFill>
                <a:latin typeface="Tahoma"/>
                <a:cs typeface="Tahoma"/>
              </a:rPr>
              <a:t>and </a:t>
            </a:r>
            <a:r>
              <a:rPr sz="1300" spc="-39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595959"/>
                </a:solidFill>
                <a:latin typeface="Tahoma"/>
                <a:cs typeface="Tahoma"/>
              </a:rPr>
              <a:t>polynomial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595959"/>
                </a:solidFill>
                <a:latin typeface="Tahoma"/>
                <a:cs typeface="Tahoma"/>
              </a:rPr>
              <a:t>features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-15" dirty="0">
                <a:solidFill>
                  <a:srgbClr val="595959"/>
                </a:solidFill>
                <a:latin typeface="Tahoma"/>
                <a:cs typeface="Tahoma"/>
              </a:rPr>
              <a:t>h</a:t>
            </a:r>
            <a:r>
              <a:rPr sz="1300" spc="-35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300" spc="-5" dirty="0">
                <a:solidFill>
                  <a:srgbClr val="595959"/>
                </a:solidFill>
                <a:latin typeface="Tahoma"/>
                <a:cs typeface="Tahoma"/>
              </a:rPr>
              <a:t>ve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25" dirty="0">
                <a:solidFill>
                  <a:srgbClr val="595959"/>
                </a:solidFill>
                <a:latin typeface="Tahoma"/>
                <a:cs typeface="Tahoma"/>
              </a:rPr>
              <a:t>low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595959"/>
                </a:solidFill>
                <a:latin typeface="Tahoma"/>
                <a:cs typeface="Tahoma"/>
              </a:rPr>
              <a:t>estimates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595959"/>
                </a:solidFill>
                <a:latin typeface="Tahoma"/>
                <a:cs typeface="Tahoma"/>
              </a:rPr>
              <a:t>in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595959"/>
                </a:solidFill>
                <a:latin typeface="Tahoma"/>
                <a:cs typeface="Tahoma"/>
              </a:rPr>
              <a:t>comparison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30" dirty="0">
                <a:solidFill>
                  <a:srgbClr val="595959"/>
                </a:solidFill>
                <a:latin typeface="Tahoma"/>
                <a:cs typeface="Tahoma"/>
              </a:rPr>
              <a:t>to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595959"/>
                </a:solidFill>
                <a:latin typeface="Tahoma"/>
                <a:cs typeface="Tahoma"/>
              </a:rPr>
              <a:t>others.</a:t>
            </a:r>
            <a:endParaRPr sz="13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2474" y="1379787"/>
            <a:ext cx="2169325" cy="371897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300" spc="90" dirty="0"/>
              <a:t>Main</a:t>
            </a:r>
            <a:r>
              <a:rPr sz="2300" spc="-175" dirty="0"/>
              <a:t> </a:t>
            </a:r>
            <a:r>
              <a:rPr lang="en-US" sz="2300" spc="25" dirty="0"/>
              <a:t>O</a:t>
            </a:r>
            <a:r>
              <a:rPr sz="2300" spc="25" dirty="0"/>
              <a:t>bjective</a:t>
            </a:r>
            <a:endParaRPr sz="2300" dirty="0"/>
          </a:p>
        </p:txBody>
      </p:sp>
      <p:sp>
        <p:nvSpPr>
          <p:cNvPr id="3" name="object 3"/>
          <p:cNvSpPr txBox="1"/>
          <p:nvPr/>
        </p:nvSpPr>
        <p:spPr>
          <a:xfrm>
            <a:off x="931383" y="2115578"/>
            <a:ext cx="7364730" cy="163538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0360" marR="5080" indent="-328295">
              <a:lnSpc>
                <a:spcPct val="114999"/>
              </a:lnSpc>
              <a:spcBef>
                <a:spcPts val="100"/>
              </a:spcBef>
              <a:buFont typeface="Arial MT"/>
              <a:buChar char="●"/>
              <a:tabLst>
                <a:tab pos="340360" algn="l"/>
                <a:tab pos="340995" algn="l"/>
              </a:tabLst>
            </a:pPr>
            <a:r>
              <a:rPr sz="1300" spc="15" dirty="0">
                <a:solidFill>
                  <a:srgbClr val="595959"/>
                </a:solidFill>
                <a:latin typeface="Tahoma"/>
                <a:cs typeface="Tahoma"/>
              </a:rPr>
              <a:t>The main objective of this analysis </a:t>
            </a:r>
            <a:r>
              <a:rPr lang="en-US" sz="1300" spc="15" dirty="0">
                <a:solidFill>
                  <a:srgbClr val="595959"/>
                </a:solidFill>
                <a:latin typeface="Tahoma"/>
                <a:cs typeface="Tahoma"/>
              </a:rPr>
              <a:t>was</a:t>
            </a:r>
            <a:r>
              <a:rPr sz="1300" spc="15" dirty="0">
                <a:solidFill>
                  <a:srgbClr val="595959"/>
                </a:solidFill>
                <a:latin typeface="Tahoma"/>
                <a:cs typeface="Tahoma"/>
              </a:rPr>
              <a:t> to predict</a:t>
            </a:r>
            <a:r>
              <a:rPr lang="en-US" sz="1300" spc="15" dirty="0">
                <a:solidFill>
                  <a:srgbClr val="595959"/>
                </a:solidFill>
                <a:latin typeface="Tahoma"/>
                <a:cs typeface="Tahoma"/>
              </a:rPr>
              <a:t> the Temperature of the permanent magnet synchronous motor (PMSM) </a:t>
            </a:r>
            <a:r>
              <a:rPr sz="1300" spc="15" dirty="0">
                <a:solidFill>
                  <a:srgbClr val="595959"/>
                </a:solidFill>
                <a:latin typeface="Tahoma"/>
                <a:cs typeface="Tahoma"/>
              </a:rPr>
              <a:t>using </a:t>
            </a:r>
            <a:r>
              <a:rPr lang="en-US" sz="1300" spc="15" dirty="0">
                <a:solidFill>
                  <a:srgbClr val="595959"/>
                </a:solidFill>
                <a:latin typeface="Tahoma"/>
                <a:cs typeface="Tahoma"/>
              </a:rPr>
              <a:t>the</a:t>
            </a:r>
            <a:r>
              <a:rPr sz="1300" spc="15" dirty="0">
                <a:solidFill>
                  <a:srgbClr val="595959"/>
                </a:solidFill>
                <a:latin typeface="Tahoma"/>
                <a:cs typeface="Tahoma"/>
              </a:rPr>
              <a:t> Linear Regression </a:t>
            </a:r>
            <a:r>
              <a:rPr lang="en-US" sz="1300" spc="15" dirty="0">
                <a:solidFill>
                  <a:srgbClr val="595959"/>
                </a:solidFill>
                <a:latin typeface="Tahoma"/>
                <a:cs typeface="Tahoma"/>
              </a:rPr>
              <a:t>Method </a:t>
            </a:r>
            <a:r>
              <a:rPr sz="1300" spc="15" dirty="0">
                <a:solidFill>
                  <a:srgbClr val="595959"/>
                </a:solidFill>
                <a:latin typeface="Tahoma"/>
                <a:cs typeface="Tahoma"/>
              </a:rPr>
              <a:t> and different </a:t>
            </a:r>
            <a:r>
              <a:rPr lang="en-US" sz="1300" spc="15" dirty="0">
                <a:solidFill>
                  <a:srgbClr val="595959"/>
                </a:solidFill>
                <a:latin typeface="Tahoma"/>
                <a:cs typeface="Tahoma"/>
              </a:rPr>
              <a:t>R</a:t>
            </a:r>
            <a:r>
              <a:rPr sz="1300" spc="15" dirty="0">
                <a:solidFill>
                  <a:srgbClr val="595959"/>
                </a:solidFill>
                <a:latin typeface="Tahoma"/>
                <a:cs typeface="Tahoma"/>
              </a:rPr>
              <a:t>egularization </a:t>
            </a:r>
            <a:r>
              <a:rPr lang="en-US" sz="1300" spc="15" dirty="0">
                <a:solidFill>
                  <a:srgbClr val="595959"/>
                </a:solidFill>
                <a:latin typeface="Tahoma"/>
                <a:cs typeface="Tahoma"/>
              </a:rPr>
              <a:t>R</a:t>
            </a:r>
            <a:r>
              <a:rPr sz="1300" spc="15" dirty="0">
                <a:solidFill>
                  <a:srgbClr val="595959"/>
                </a:solidFill>
                <a:latin typeface="Tahoma"/>
                <a:cs typeface="Tahoma"/>
              </a:rPr>
              <a:t>egression</a:t>
            </a:r>
            <a:r>
              <a:rPr lang="en-US" sz="1300" spc="15" dirty="0">
                <a:solidFill>
                  <a:srgbClr val="595959"/>
                </a:solidFill>
                <a:latin typeface="Tahoma"/>
                <a:cs typeface="Tahoma"/>
              </a:rPr>
              <a:t> techniques</a:t>
            </a:r>
            <a:r>
              <a:rPr sz="1300" spc="15" dirty="0">
                <a:solidFill>
                  <a:srgbClr val="595959"/>
                </a:solidFill>
                <a:latin typeface="Tahoma"/>
                <a:cs typeface="Tahoma"/>
              </a:rPr>
              <a:t>.</a:t>
            </a:r>
          </a:p>
          <a:p>
            <a:pPr marL="340360" marR="76835" indent="-328295">
              <a:lnSpc>
                <a:spcPct val="114999"/>
              </a:lnSpc>
              <a:buFont typeface="Arial MT"/>
              <a:buChar char="●"/>
              <a:tabLst>
                <a:tab pos="340360" algn="l"/>
                <a:tab pos="340995" algn="l"/>
              </a:tabLst>
            </a:pPr>
            <a:r>
              <a:rPr lang="en-US" sz="1300" spc="15" dirty="0">
                <a:solidFill>
                  <a:srgbClr val="595959"/>
                </a:solidFill>
                <a:latin typeface="Tahoma"/>
                <a:cs typeface="Tahoma"/>
              </a:rPr>
              <a:t>Both T</a:t>
            </a:r>
            <a:r>
              <a:rPr sz="1300" spc="15" dirty="0">
                <a:solidFill>
                  <a:srgbClr val="595959"/>
                </a:solidFill>
                <a:latin typeface="Tahoma"/>
                <a:cs typeface="Tahoma"/>
              </a:rPr>
              <a:t>rain-</a:t>
            </a:r>
            <a:r>
              <a:rPr lang="en-US" sz="1300" spc="15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1300" spc="15" dirty="0">
                <a:solidFill>
                  <a:srgbClr val="595959"/>
                </a:solidFill>
                <a:latin typeface="Tahoma"/>
                <a:cs typeface="Tahoma"/>
              </a:rPr>
              <a:t>est-</a:t>
            </a:r>
            <a:r>
              <a:rPr lang="en-US" sz="1300" spc="15" dirty="0">
                <a:solidFill>
                  <a:srgbClr val="595959"/>
                </a:solidFill>
                <a:latin typeface="Tahoma"/>
                <a:cs typeface="Tahoma"/>
              </a:rPr>
              <a:t>S</a:t>
            </a:r>
            <a:r>
              <a:rPr sz="1300" spc="15" dirty="0">
                <a:solidFill>
                  <a:srgbClr val="595959"/>
                </a:solidFill>
                <a:latin typeface="Tahoma"/>
                <a:cs typeface="Tahoma"/>
              </a:rPr>
              <a:t>plit and </a:t>
            </a:r>
            <a:r>
              <a:rPr lang="en-US" sz="1300" spc="15" dirty="0">
                <a:solidFill>
                  <a:srgbClr val="595959"/>
                </a:solidFill>
                <a:latin typeface="Tahoma"/>
                <a:cs typeface="Tahoma"/>
              </a:rPr>
              <a:t>C</a:t>
            </a:r>
            <a:r>
              <a:rPr sz="1300" spc="15" dirty="0">
                <a:solidFill>
                  <a:srgbClr val="595959"/>
                </a:solidFill>
                <a:latin typeface="Tahoma"/>
                <a:cs typeface="Tahoma"/>
              </a:rPr>
              <a:t>ross-</a:t>
            </a:r>
            <a:r>
              <a:rPr lang="en-US" sz="1300" spc="15" dirty="0">
                <a:solidFill>
                  <a:srgbClr val="595959"/>
                </a:solidFill>
                <a:latin typeface="Tahoma"/>
                <a:cs typeface="Tahoma"/>
              </a:rPr>
              <a:t>V</a:t>
            </a:r>
            <a:r>
              <a:rPr sz="1300" spc="15" dirty="0">
                <a:solidFill>
                  <a:srgbClr val="595959"/>
                </a:solidFill>
                <a:latin typeface="Tahoma"/>
                <a:cs typeface="Tahoma"/>
              </a:rPr>
              <a:t>alidation </a:t>
            </a:r>
            <a:r>
              <a:rPr lang="en-US" sz="1300" spc="15" dirty="0">
                <a:solidFill>
                  <a:srgbClr val="595959"/>
                </a:solidFill>
                <a:latin typeface="Tahoma"/>
                <a:cs typeface="Tahoma"/>
              </a:rPr>
              <a:t>were used </a:t>
            </a:r>
            <a:r>
              <a:rPr sz="1300" spc="15" dirty="0">
                <a:solidFill>
                  <a:srgbClr val="595959"/>
                </a:solidFill>
                <a:latin typeface="Tahoma"/>
                <a:cs typeface="Tahoma"/>
              </a:rPr>
              <a:t>to </a:t>
            </a:r>
            <a:r>
              <a:rPr lang="en-US" sz="1300" spc="15" dirty="0">
                <a:solidFill>
                  <a:srgbClr val="595959"/>
                </a:solidFill>
                <a:latin typeface="Tahoma"/>
                <a:cs typeface="Tahoma"/>
              </a:rPr>
              <a:t>used to understand</a:t>
            </a:r>
            <a:r>
              <a:rPr sz="1300" spc="15" dirty="0">
                <a:solidFill>
                  <a:srgbClr val="595959"/>
                </a:solidFill>
                <a:latin typeface="Tahoma"/>
                <a:cs typeface="Tahoma"/>
              </a:rPr>
              <a:t> how</a:t>
            </a:r>
            <a:r>
              <a:rPr lang="en-US" sz="1300" spc="1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595959"/>
                </a:solidFill>
                <a:latin typeface="Tahoma"/>
                <a:cs typeface="Tahoma"/>
              </a:rPr>
              <a:t>these methods can lead to different decisions in </a:t>
            </a:r>
            <a:r>
              <a:rPr lang="en-US" sz="1300" spc="15" dirty="0">
                <a:solidFill>
                  <a:srgbClr val="595959"/>
                </a:solidFill>
                <a:latin typeface="Tahoma"/>
                <a:cs typeface="Tahoma"/>
              </a:rPr>
              <a:t>selecting the</a:t>
            </a:r>
            <a:r>
              <a:rPr sz="1300" spc="15" dirty="0">
                <a:solidFill>
                  <a:srgbClr val="595959"/>
                </a:solidFill>
                <a:latin typeface="Tahoma"/>
                <a:cs typeface="Tahoma"/>
              </a:rPr>
              <a:t> model.</a:t>
            </a:r>
          </a:p>
          <a:p>
            <a:pPr marL="340360" marR="158115" indent="-328295">
              <a:lnSpc>
                <a:spcPct val="114999"/>
              </a:lnSpc>
              <a:buFont typeface="Arial MT"/>
              <a:buChar char="●"/>
              <a:tabLst>
                <a:tab pos="340360" algn="l"/>
                <a:tab pos="340995" algn="l"/>
              </a:tabLst>
            </a:pPr>
            <a:r>
              <a:rPr sz="1300" spc="15" dirty="0">
                <a:solidFill>
                  <a:srgbClr val="595959"/>
                </a:solidFill>
                <a:latin typeface="Tahoma"/>
                <a:cs typeface="Tahoma"/>
              </a:rPr>
              <a:t>The data set </a:t>
            </a:r>
            <a:r>
              <a:rPr lang="en-US" sz="1300" spc="15" dirty="0">
                <a:solidFill>
                  <a:srgbClr val="595959"/>
                </a:solidFill>
                <a:latin typeface="Tahoma"/>
                <a:cs typeface="Tahoma"/>
              </a:rPr>
              <a:t>was</a:t>
            </a:r>
            <a:r>
              <a:rPr sz="1300" spc="15" dirty="0">
                <a:solidFill>
                  <a:srgbClr val="595959"/>
                </a:solidFill>
                <a:latin typeface="Tahoma"/>
                <a:cs typeface="Tahoma"/>
              </a:rPr>
              <a:t> split into </a:t>
            </a:r>
            <a:r>
              <a:rPr lang="en-US" sz="1300" spc="15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1300" spc="15" dirty="0">
                <a:solidFill>
                  <a:srgbClr val="595959"/>
                </a:solidFill>
                <a:latin typeface="Tahoma"/>
                <a:cs typeface="Tahoma"/>
              </a:rPr>
              <a:t>raining set (60%), </a:t>
            </a:r>
            <a:r>
              <a:rPr lang="en-US" sz="1300" spc="15" dirty="0">
                <a:solidFill>
                  <a:srgbClr val="595959"/>
                </a:solidFill>
                <a:latin typeface="Tahoma"/>
                <a:cs typeface="Tahoma"/>
              </a:rPr>
              <a:t>V</a:t>
            </a:r>
            <a:r>
              <a:rPr sz="1300" spc="15" dirty="0">
                <a:solidFill>
                  <a:srgbClr val="595959"/>
                </a:solidFill>
                <a:latin typeface="Tahoma"/>
                <a:cs typeface="Tahoma"/>
              </a:rPr>
              <a:t>alidation set (20%), and </a:t>
            </a:r>
            <a:r>
              <a:rPr lang="en-US" sz="1300" spc="15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1300" spc="15" dirty="0">
                <a:solidFill>
                  <a:srgbClr val="595959"/>
                </a:solidFill>
                <a:latin typeface="Tahoma"/>
                <a:cs typeface="Tahoma"/>
              </a:rPr>
              <a:t>est set (20%) for  </a:t>
            </a:r>
            <a:r>
              <a:rPr lang="en-US" sz="1300" spc="15" dirty="0">
                <a:solidFill>
                  <a:srgbClr val="595959"/>
                </a:solidFill>
                <a:latin typeface="Tahoma"/>
                <a:cs typeface="Tahoma"/>
              </a:rPr>
              <a:t>C</a:t>
            </a:r>
            <a:r>
              <a:rPr sz="1300" spc="15" dirty="0">
                <a:solidFill>
                  <a:srgbClr val="595959"/>
                </a:solidFill>
                <a:latin typeface="Tahoma"/>
                <a:cs typeface="Tahoma"/>
              </a:rPr>
              <a:t>ross-</a:t>
            </a:r>
            <a:r>
              <a:rPr lang="en-US" sz="1300" spc="15" dirty="0">
                <a:solidFill>
                  <a:srgbClr val="595959"/>
                </a:solidFill>
                <a:latin typeface="Tahoma"/>
                <a:cs typeface="Tahoma"/>
              </a:rPr>
              <a:t>V</a:t>
            </a:r>
            <a:r>
              <a:rPr sz="1300" spc="15" dirty="0">
                <a:solidFill>
                  <a:srgbClr val="595959"/>
                </a:solidFill>
                <a:latin typeface="Tahoma"/>
                <a:cs typeface="Tahoma"/>
              </a:rPr>
              <a:t>alidation purpose.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4399" y="552625"/>
            <a:ext cx="8435201" cy="4450949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2475" y="1379787"/>
            <a:ext cx="1616710" cy="38227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300" spc="190" dirty="0"/>
              <a:t>C</a:t>
            </a:r>
            <a:r>
              <a:rPr sz="2300" spc="75" dirty="0"/>
              <a:t>onclusion</a:t>
            </a:r>
            <a:endParaRPr sz="2300"/>
          </a:p>
        </p:txBody>
      </p:sp>
      <p:sp>
        <p:nvSpPr>
          <p:cNvPr id="3" name="object 3"/>
          <p:cNvSpPr txBox="1"/>
          <p:nvPr/>
        </p:nvSpPr>
        <p:spPr>
          <a:xfrm>
            <a:off x="802475" y="1960371"/>
            <a:ext cx="7986395" cy="2582695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 marR="5080">
              <a:lnSpc>
                <a:spcPct val="105000"/>
              </a:lnSpc>
              <a:spcBef>
                <a:spcPts val="20"/>
              </a:spcBef>
            </a:pPr>
            <a:r>
              <a:rPr lang="en-US" sz="1300" spc="20" dirty="0">
                <a:solidFill>
                  <a:srgbClr val="595959"/>
                </a:solidFill>
                <a:latin typeface="Tahoma"/>
                <a:cs typeface="Tahoma"/>
              </a:rPr>
              <a:t>The</a:t>
            </a:r>
            <a:r>
              <a:rPr sz="1300" spc="20" dirty="0">
                <a:solidFill>
                  <a:srgbClr val="595959"/>
                </a:solidFill>
                <a:latin typeface="Tahoma"/>
                <a:cs typeface="Tahoma"/>
              </a:rPr>
              <a:t> analysis shows that </a:t>
            </a:r>
            <a:r>
              <a:rPr lang="en-US" sz="1300" spc="20" dirty="0">
                <a:solidFill>
                  <a:srgbClr val="595959"/>
                </a:solidFill>
                <a:latin typeface="Tahoma"/>
                <a:cs typeface="Tahoma"/>
              </a:rPr>
              <a:t>F</a:t>
            </a:r>
            <a:r>
              <a:rPr sz="1300" spc="20" dirty="0">
                <a:solidFill>
                  <a:srgbClr val="595959"/>
                </a:solidFill>
                <a:latin typeface="Tahoma"/>
                <a:cs typeface="Tahoma"/>
              </a:rPr>
              <a:t>eature </a:t>
            </a:r>
            <a:r>
              <a:rPr lang="en-US" sz="1300" spc="20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1300" spc="20" dirty="0">
                <a:solidFill>
                  <a:srgbClr val="595959"/>
                </a:solidFill>
                <a:latin typeface="Tahoma"/>
                <a:cs typeface="Tahoma"/>
              </a:rPr>
              <a:t>ngineering ha</a:t>
            </a:r>
            <a:r>
              <a:rPr lang="en-US" sz="1300" spc="20" dirty="0">
                <a:solidFill>
                  <a:srgbClr val="595959"/>
                </a:solidFill>
                <a:latin typeface="Tahoma"/>
                <a:cs typeface="Tahoma"/>
              </a:rPr>
              <a:t>s</a:t>
            </a:r>
            <a:r>
              <a:rPr sz="1300" spc="20" dirty="0">
                <a:solidFill>
                  <a:srgbClr val="595959"/>
                </a:solidFill>
                <a:latin typeface="Tahoma"/>
                <a:cs typeface="Tahoma"/>
              </a:rPr>
              <a:t> a large effect on the model performance, and if the data</a:t>
            </a:r>
            <a:r>
              <a:rPr lang="en-US" sz="1300" spc="20" dirty="0">
                <a:solidFill>
                  <a:srgbClr val="595959"/>
                </a:solidFill>
                <a:latin typeface="Tahoma"/>
                <a:cs typeface="Tahoma"/>
              </a:rPr>
              <a:t> is </a:t>
            </a:r>
            <a:r>
              <a:rPr sz="1300" spc="20" dirty="0">
                <a:solidFill>
                  <a:srgbClr val="595959"/>
                </a:solidFill>
                <a:latin typeface="Tahoma"/>
                <a:cs typeface="Tahoma"/>
              </a:rPr>
              <a:t>sufﬁciently large, </a:t>
            </a:r>
            <a:r>
              <a:rPr lang="en-US" sz="1300" spc="20" dirty="0">
                <a:solidFill>
                  <a:srgbClr val="595959"/>
                </a:solidFill>
                <a:latin typeface="Tahoma"/>
                <a:cs typeface="Tahoma"/>
              </a:rPr>
              <a:t>C</a:t>
            </a:r>
            <a:r>
              <a:rPr sz="1300" spc="20" dirty="0">
                <a:solidFill>
                  <a:srgbClr val="595959"/>
                </a:solidFill>
                <a:latin typeface="Tahoma"/>
                <a:cs typeface="Tahoma"/>
              </a:rPr>
              <a:t>ross-</a:t>
            </a:r>
            <a:r>
              <a:rPr lang="en-US" sz="1300" spc="20" dirty="0">
                <a:solidFill>
                  <a:srgbClr val="595959"/>
                </a:solidFill>
                <a:latin typeface="Tahoma"/>
                <a:cs typeface="Tahoma"/>
              </a:rPr>
              <a:t>V</a:t>
            </a:r>
            <a:r>
              <a:rPr sz="1300" spc="20" dirty="0">
                <a:solidFill>
                  <a:srgbClr val="595959"/>
                </a:solidFill>
                <a:latin typeface="Tahoma"/>
                <a:cs typeface="Tahoma"/>
              </a:rPr>
              <a:t>alidation should be preferred over </a:t>
            </a:r>
            <a:r>
              <a:rPr lang="en-US" sz="1300" spc="20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1300" spc="20" dirty="0">
                <a:solidFill>
                  <a:srgbClr val="595959"/>
                </a:solidFill>
                <a:latin typeface="Tahoma"/>
                <a:cs typeface="Tahoma"/>
              </a:rPr>
              <a:t>rain-</a:t>
            </a:r>
            <a:r>
              <a:rPr lang="en-US" sz="1300" spc="20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1300" spc="20" dirty="0">
                <a:solidFill>
                  <a:srgbClr val="595959"/>
                </a:solidFill>
                <a:latin typeface="Tahoma"/>
                <a:cs typeface="Tahoma"/>
              </a:rPr>
              <a:t>est-</a:t>
            </a:r>
            <a:r>
              <a:rPr lang="en-US" sz="1300" spc="20" dirty="0">
                <a:solidFill>
                  <a:srgbClr val="595959"/>
                </a:solidFill>
                <a:latin typeface="Tahoma"/>
                <a:cs typeface="Tahoma"/>
              </a:rPr>
              <a:t>S</a:t>
            </a:r>
            <a:r>
              <a:rPr sz="1300" spc="20" dirty="0">
                <a:solidFill>
                  <a:srgbClr val="595959"/>
                </a:solidFill>
                <a:latin typeface="Tahoma"/>
                <a:cs typeface="Tahoma"/>
              </a:rPr>
              <a:t>plit to </a:t>
            </a:r>
            <a:r>
              <a:rPr lang="en-US" sz="1300" spc="20" dirty="0">
                <a:solidFill>
                  <a:srgbClr val="595959"/>
                </a:solidFill>
                <a:latin typeface="Tahoma"/>
                <a:cs typeface="Tahoma"/>
              </a:rPr>
              <a:t>perform the</a:t>
            </a:r>
            <a:r>
              <a:rPr sz="1300" spc="20" dirty="0">
                <a:solidFill>
                  <a:srgbClr val="595959"/>
                </a:solidFill>
                <a:latin typeface="Tahoma"/>
                <a:cs typeface="Tahoma"/>
              </a:rPr>
              <a:t> model evaluation. In  </a:t>
            </a:r>
            <a:r>
              <a:rPr lang="en-US" sz="1300" spc="20" dirty="0">
                <a:solidFill>
                  <a:srgbClr val="595959"/>
                </a:solidFill>
                <a:latin typeface="Tahoma"/>
                <a:cs typeface="Tahoma"/>
              </a:rPr>
              <a:t>this</a:t>
            </a:r>
            <a:r>
              <a:rPr sz="1300" spc="20" dirty="0">
                <a:solidFill>
                  <a:srgbClr val="595959"/>
                </a:solidFill>
                <a:latin typeface="Tahoma"/>
                <a:cs typeface="Tahoma"/>
              </a:rPr>
              <a:t> case, even though the predictors have high </a:t>
            </a:r>
            <a:r>
              <a:rPr lang="en-US" sz="1300" spc="20" dirty="0">
                <a:solidFill>
                  <a:srgbClr val="595959"/>
                </a:solidFill>
                <a:latin typeface="Tahoma"/>
                <a:cs typeface="Tahoma"/>
              </a:rPr>
              <a:t>M</a:t>
            </a:r>
            <a:r>
              <a:rPr sz="1300" spc="20" dirty="0">
                <a:solidFill>
                  <a:srgbClr val="595959"/>
                </a:solidFill>
                <a:latin typeface="Tahoma"/>
                <a:cs typeface="Tahoma"/>
              </a:rPr>
              <a:t>ulticollinearity, their coefﬁcients were not shrunk by the Lasso  </a:t>
            </a:r>
            <a:r>
              <a:rPr lang="en-US" sz="1300" spc="20" dirty="0">
                <a:solidFill>
                  <a:srgbClr val="595959"/>
                </a:solidFill>
                <a:latin typeface="Tahoma"/>
                <a:cs typeface="Tahoma"/>
              </a:rPr>
              <a:t>M</a:t>
            </a:r>
            <a:r>
              <a:rPr sz="1300" spc="20" dirty="0">
                <a:solidFill>
                  <a:srgbClr val="595959"/>
                </a:solidFill>
                <a:latin typeface="Tahoma"/>
                <a:cs typeface="Tahoma"/>
              </a:rPr>
              <a:t>odel, and it </a:t>
            </a:r>
            <a:r>
              <a:rPr lang="en-US" sz="1300" spc="20" dirty="0">
                <a:solidFill>
                  <a:srgbClr val="595959"/>
                </a:solidFill>
                <a:latin typeface="Tahoma"/>
                <a:cs typeface="Tahoma"/>
              </a:rPr>
              <a:t>was</a:t>
            </a:r>
            <a:r>
              <a:rPr sz="1300" spc="20" dirty="0">
                <a:solidFill>
                  <a:srgbClr val="595959"/>
                </a:solidFill>
                <a:latin typeface="Tahoma"/>
                <a:cs typeface="Tahoma"/>
              </a:rPr>
              <a:t> shown that </a:t>
            </a:r>
            <a:r>
              <a:rPr lang="en-US" sz="1300" spc="20" dirty="0">
                <a:solidFill>
                  <a:srgbClr val="595959"/>
                </a:solidFill>
                <a:latin typeface="Tahoma"/>
                <a:cs typeface="Tahoma"/>
              </a:rPr>
              <a:t>R</a:t>
            </a:r>
            <a:r>
              <a:rPr sz="1300" spc="20" dirty="0">
                <a:solidFill>
                  <a:srgbClr val="595959"/>
                </a:solidFill>
                <a:latin typeface="Tahoma"/>
                <a:cs typeface="Tahoma"/>
              </a:rPr>
              <a:t>egularization does not </a:t>
            </a:r>
            <a:r>
              <a:rPr lang="en-US" sz="1300" spc="20" dirty="0">
                <a:solidFill>
                  <a:srgbClr val="595959"/>
                </a:solidFill>
                <a:latin typeface="Tahoma"/>
                <a:cs typeface="Tahoma"/>
              </a:rPr>
              <a:t>drastically improve </a:t>
            </a:r>
            <a:r>
              <a:rPr sz="1300" spc="20" dirty="0">
                <a:solidFill>
                  <a:srgbClr val="595959"/>
                </a:solidFill>
                <a:latin typeface="Tahoma"/>
                <a:cs typeface="Tahoma"/>
              </a:rPr>
              <a:t>a given model. </a:t>
            </a:r>
            <a:r>
              <a:rPr lang="en-US" sz="1300" spc="20" dirty="0">
                <a:solidFill>
                  <a:srgbClr val="595959"/>
                </a:solidFill>
                <a:latin typeface="Tahoma"/>
                <a:cs typeface="Tahoma"/>
              </a:rPr>
              <a:t>The </a:t>
            </a:r>
            <a:r>
              <a:rPr sz="1300" spc="20" dirty="0">
                <a:solidFill>
                  <a:srgbClr val="595959"/>
                </a:solidFill>
                <a:latin typeface="Tahoma"/>
                <a:cs typeface="Tahoma"/>
              </a:rPr>
              <a:t>Lasso </a:t>
            </a:r>
            <a:r>
              <a:rPr lang="en-US" sz="1300" spc="20" dirty="0">
                <a:solidFill>
                  <a:srgbClr val="595959"/>
                </a:solidFill>
                <a:latin typeface="Tahoma"/>
                <a:cs typeface="Tahoma"/>
              </a:rPr>
              <a:t>R</a:t>
            </a:r>
            <a:r>
              <a:rPr sz="1300" spc="20" dirty="0">
                <a:solidFill>
                  <a:srgbClr val="595959"/>
                </a:solidFill>
                <a:latin typeface="Tahoma"/>
                <a:cs typeface="Tahoma"/>
              </a:rPr>
              <a:t>egression </a:t>
            </a:r>
            <a:r>
              <a:rPr lang="en-US" sz="1300" spc="20" dirty="0">
                <a:solidFill>
                  <a:srgbClr val="595959"/>
                </a:solidFill>
                <a:latin typeface="Tahoma"/>
                <a:cs typeface="Tahoma"/>
              </a:rPr>
              <a:t>had</a:t>
            </a:r>
            <a:r>
              <a:rPr sz="1300" spc="20" dirty="0">
                <a:solidFill>
                  <a:srgbClr val="595959"/>
                </a:solidFill>
                <a:latin typeface="Tahoma"/>
                <a:cs typeface="Tahoma"/>
              </a:rPr>
              <a:t> the highest R2 </a:t>
            </a:r>
            <a:r>
              <a:rPr lang="en-US" sz="1300" spc="20" dirty="0">
                <a:solidFill>
                  <a:srgbClr val="595959"/>
                </a:solidFill>
                <a:latin typeface="Tahoma"/>
                <a:cs typeface="Tahoma"/>
              </a:rPr>
              <a:t>value </a:t>
            </a:r>
            <a:r>
              <a:rPr sz="1300" spc="20" dirty="0">
                <a:solidFill>
                  <a:srgbClr val="595959"/>
                </a:solidFill>
                <a:latin typeface="Tahoma"/>
                <a:cs typeface="Tahoma"/>
              </a:rPr>
              <a:t>when predicting on the test set, and </a:t>
            </a:r>
            <a:r>
              <a:rPr lang="en-US" sz="1300" spc="20" dirty="0">
                <a:solidFill>
                  <a:srgbClr val="595959"/>
                </a:solidFill>
                <a:latin typeface="Tahoma"/>
                <a:cs typeface="Tahoma"/>
              </a:rPr>
              <a:t>xxx</a:t>
            </a:r>
            <a:r>
              <a:rPr sz="1300" spc="20" dirty="0">
                <a:solidFill>
                  <a:srgbClr val="595959"/>
                </a:solidFill>
                <a:latin typeface="Tahoma"/>
                <a:cs typeface="Tahoma"/>
              </a:rPr>
              <a:t> appear to</a:t>
            </a:r>
            <a:r>
              <a:rPr lang="en-US" sz="1300" spc="2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20" dirty="0">
                <a:solidFill>
                  <a:srgbClr val="595959"/>
                </a:solidFill>
                <a:latin typeface="Tahoma"/>
                <a:cs typeface="Tahoma"/>
              </a:rPr>
              <a:t>be the most important features to predict </a:t>
            </a:r>
            <a:r>
              <a:rPr lang="en-US" sz="1300" spc="20" dirty="0">
                <a:solidFill>
                  <a:srgbClr val="595959"/>
                </a:solidFill>
                <a:latin typeface="Tahoma"/>
                <a:cs typeface="Tahoma"/>
              </a:rPr>
              <a:t>the motor temperature</a:t>
            </a:r>
            <a:r>
              <a:rPr sz="1300" spc="20" dirty="0">
                <a:solidFill>
                  <a:srgbClr val="595959"/>
                </a:solidFill>
                <a:latin typeface="Tahoma"/>
                <a:cs typeface="Tahoma"/>
              </a:rPr>
              <a:t>. Also, </a:t>
            </a:r>
            <a:r>
              <a:rPr lang="en-US" sz="1300" spc="20" dirty="0">
                <a:solidFill>
                  <a:srgbClr val="595959"/>
                </a:solidFill>
                <a:latin typeface="Tahoma"/>
                <a:cs typeface="Tahoma"/>
              </a:rPr>
              <a:t>the </a:t>
            </a:r>
            <a:r>
              <a:rPr sz="1300" spc="20" dirty="0">
                <a:solidFill>
                  <a:srgbClr val="595959"/>
                </a:solidFill>
                <a:latin typeface="Tahoma"/>
                <a:cs typeface="Tahoma"/>
              </a:rPr>
              <a:t>Lasso </a:t>
            </a:r>
            <a:r>
              <a:rPr lang="en-US" sz="1300" spc="20" dirty="0">
                <a:solidFill>
                  <a:srgbClr val="595959"/>
                </a:solidFill>
                <a:latin typeface="Tahoma"/>
                <a:cs typeface="Tahoma"/>
              </a:rPr>
              <a:t>model </a:t>
            </a:r>
            <a:r>
              <a:rPr sz="1300" spc="20" dirty="0">
                <a:solidFill>
                  <a:srgbClr val="595959"/>
                </a:solidFill>
                <a:latin typeface="Tahoma"/>
                <a:cs typeface="Tahoma"/>
              </a:rPr>
              <a:t>shr</a:t>
            </a:r>
            <a:r>
              <a:rPr lang="en-US" sz="1300" spc="20" dirty="0">
                <a:solidFill>
                  <a:srgbClr val="595959"/>
                </a:solidFill>
                <a:latin typeface="Tahoma"/>
                <a:cs typeface="Tahoma"/>
              </a:rPr>
              <a:t>u</a:t>
            </a:r>
            <a:r>
              <a:rPr sz="1300" spc="20" dirty="0">
                <a:solidFill>
                  <a:srgbClr val="595959"/>
                </a:solidFill>
                <a:latin typeface="Tahoma"/>
                <a:cs typeface="Tahoma"/>
              </a:rPr>
              <a:t>nk some of the features that </a:t>
            </a:r>
            <a:r>
              <a:rPr lang="en-US" sz="1300" spc="20" dirty="0">
                <a:solidFill>
                  <a:srgbClr val="595959"/>
                </a:solidFill>
                <a:latin typeface="Tahoma"/>
                <a:cs typeface="Tahoma"/>
              </a:rPr>
              <a:t>do not contribute significantly to the</a:t>
            </a:r>
            <a:r>
              <a:rPr sz="1300" spc="20" dirty="0">
                <a:solidFill>
                  <a:srgbClr val="595959"/>
                </a:solidFill>
                <a:latin typeface="Tahoma"/>
                <a:cs typeface="Tahoma"/>
              </a:rPr>
              <a:t> prediction.</a:t>
            </a:r>
          </a:p>
          <a:p>
            <a:pPr marL="12700">
              <a:lnSpc>
                <a:spcPct val="100000"/>
              </a:lnSpc>
              <a:spcBef>
                <a:spcPts val="1180"/>
              </a:spcBef>
            </a:pPr>
            <a:endParaRPr lang="en-US" sz="1300" spc="10" dirty="0">
              <a:solidFill>
                <a:srgbClr val="595959"/>
              </a:solidFill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180"/>
              </a:spcBef>
            </a:pPr>
            <a:r>
              <a:rPr sz="1300" spc="10" dirty="0" err="1">
                <a:solidFill>
                  <a:srgbClr val="595959"/>
                </a:solidFill>
                <a:latin typeface="Tahoma"/>
                <a:cs typeface="Tahoma"/>
              </a:rPr>
              <a:t>Ju</a:t>
            </a:r>
            <a:r>
              <a:rPr sz="1300" spc="-10" dirty="0" err="1">
                <a:solidFill>
                  <a:srgbClr val="595959"/>
                </a:solidFill>
                <a:latin typeface="Tahoma"/>
                <a:cs typeface="Tahoma"/>
              </a:rPr>
              <a:t>p</a:t>
            </a:r>
            <a:r>
              <a:rPr sz="1300" spc="30" dirty="0" err="1">
                <a:solidFill>
                  <a:srgbClr val="595959"/>
                </a:solidFill>
                <a:latin typeface="Tahoma"/>
                <a:cs typeface="Tahoma"/>
              </a:rPr>
              <a:t>yter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30" dirty="0">
                <a:solidFill>
                  <a:srgbClr val="595959"/>
                </a:solidFill>
                <a:latin typeface="Tahoma"/>
                <a:cs typeface="Tahoma"/>
              </a:rPr>
              <a:t>Notebook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595959"/>
                </a:solidFill>
                <a:latin typeface="Tahoma"/>
                <a:cs typeface="Tahoma"/>
              </a:rPr>
              <a:t>can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595959"/>
                </a:solidFill>
                <a:latin typeface="Tahoma"/>
                <a:cs typeface="Tahoma"/>
              </a:rPr>
              <a:t>be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595959"/>
                </a:solidFill>
                <a:latin typeface="Tahoma"/>
                <a:cs typeface="Tahoma"/>
              </a:rPr>
              <a:t>found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-20" dirty="0">
                <a:solidFill>
                  <a:srgbClr val="595959"/>
                </a:solidFill>
                <a:latin typeface="Tahoma"/>
                <a:cs typeface="Tahoma"/>
              </a:rPr>
              <a:t>here:</a:t>
            </a:r>
            <a:endParaRPr sz="1300" dirty="0">
              <a:latin typeface="Tahoma"/>
              <a:cs typeface="Tahoma"/>
            </a:endParaRPr>
          </a:p>
          <a:p>
            <a:pPr marL="12700" marR="17780">
              <a:lnSpc>
                <a:spcPct val="105000"/>
              </a:lnSpc>
            </a:pPr>
            <a:r>
              <a:rPr sz="1300" u="heavy" dirty="0">
                <a:solidFill>
                  <a:srgbClr val="1B3678"/>
                </a:solidFill>
                <a:uFill>
                  <a:solidFill>
                    <a:srgbClr val="1B3678"/>
                  </a:solidFill>
                </a:uFill>
                <a:latin typeface="Tahoma"/>
                <a:cs typeface="Tahoma"/>
                <a:hlinkClick r:id="rId2"/>
              </a:rPr>
              <a:t>https://github.com/thuynh323/IBM-Machine-Learning/blob/master/2-Supervised-Learning-Regression/Projec </a:t>
            </a:r>
            <a:r>
              <a:rPr sz="1300" spc="-395" dirty="0">
                <a:solidFill>
                  <a:srgbClr val="1B3678"/>
                </a:solidFill>
                <a:latin typeface="Tahoma"/>
                <a:cs typeface="Tahoma"/>
              </a:rPr>
              <a:t> </a:t>
            </a:r>
            <a:r>
              <a:rPr sz="1300" u="heavy" spc="-5" dirty="0">
                <a:solidFill>
                  <a:srgbClr val="1B3678"/>
                </a:solidFill>
                <a:uFill>
                  <a:solidFill>
                    <a:srgbClr val="1B3678"/>
                  </a:solidFill>
                </a:uFill>
                <a:latin typeface="Tahoma"/>
                <a:cs typeface="Tahoma"/>
                <a:hlinkClick r:id="rId2"/>
              </a:rPr>
              <a:t>t-2.ipynb</a:t>
            </a:r>
            <a:endParaRPr sz="13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2475" y="1379787"/>
            <a:ext cx="2151380" cy="38227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300" spc="85" dirty="0"/>
              <a:t>About</a:t>
            </a:r>
            <a:r>
              <a:rPr sz="2300" spc="-165" dirty="0"/>
              <a:t> </a:t>
            </a:r>
            <a:r>
              <a:rPr sz="2300" spc="35" dirty="0"/>
              <a:t>the</a:t>
            </a:r>
            <a:r>
              <a:rPr sz="2300" spc="-165" dirty="0"/>
              <a:t> </a:t>
            </a:r>
            <a:r>
              <a:rPr lang="en-US" sz="2300" spc="95" dirty="0"/>
              <a:t>D</a:t>
            </a:r>
            <a:r>
              <a:rPr sz="2300" spc="95" dirty="0"/>
              <a:t>ata</a:t>
            </a:r>
            <a:endParaRPr sz="2300" dirty="0"/>
          </a:p>
        </p:txBody>
      </p:sp>
      <p:sp>
        <p:nvSpPr>
          <p:cNvPr id="3" name="object 3"/>
          <p:cNvSpPr txBox="1"/>
          <p:nvPr/>
        </p:nvSpPr>
        <p:spPr>
          <a:xfrm>
            <a:off x="424483" y="1890553"/>
            <a:ext cx="3968750" cy="27503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0360" marR="445134" indent="-328295">
              <a:lnSpc>
                <a:spcPct val="114999"/>
              </a:lnSpc>
              <a:spcBef>
                <a:spcPts val="100"/>
              </a:spcBef>
              <a:buFont typeface="Arial MT"/>
              <a:buChar char="●"/>
              <a:tabLst>
                <a:tab pos="340360" algn="l"/>
                <a:tab pos="340995" algn="l"/>
              </a:tabLst>
            </a:pPr>
            <a:r>
              <a:rPr lang="en-US" sz="1300" dirty="0">
                <a:solidFill>
                  <a:srgbClr val="595959"/>
                </a:solidFill>
                <a:latin typeface="Tahoma"/>
                <a:cs typeface="Tahoma"/>
              </a:rPr>
              <a:t>The data set comprises of several sensor data collected from a permanent magnet synchronous motor (PMSM) deployed on a test bench. Test bench measurements were collected by the LEA department at Paderborn University.</a:t>
            </a:r>
          </a:p>
          <a:p>
            <a:pPr marL="340360" marR="47625" indent="-328295">
              <a:lnSpc>
                <a:spcPct val="114999"/>
              </a:lnSpc>
              <a:buFont typeface="Arial MT"/>
              <a:buChar char="●"/>
              <a:tabLst>
                <a:tab pos="340360" algn="l"/>
                <a:tab pos="340995" algn="l"/>
              </a:tabLst>
            </a:pPr>
            <a:r>
              <a:rPr sz="1300" dirty="0">
                <a:solidFill>
                  <a:srgbClr val="595959"/>
                </a:solidFill>
                <a:latin typeface="Tahoma"/>
                <a:cs typeface="Tahoma"/>
              </a:rPr>
              <a:t>This data set has </a:t>
            </a:r>
            <a:r>
              <a:rPr lang="en-AE" sz="1300" dirty="0">
                <a:solidFill>
                  <a:srgbClr val="595959"/>
                </a:solidFill>
                <a:latin typeface="Tahoma"/>
                <a:cs typeface="Tahoma"/>
              </a:rPr>
              <a:t>1330816</a:t>
            </a:r>
            <a:r>
              <a:rPr sz="1300" dirty="0">
                <a:solidFill>
                  <a:srgbClr val="595959"/>
                </a:solidFill>
                <a:latin typeface="Tahoma"/>
                <a:cs typeface="Tahoma"/>
              </a:rPr>
              <a:t> records and </a:t>
            </a:r>
            <a:r>
              <a:rPr lang="en-US" sz="1300" dirty="0">
                <a:solidFill>
                  <a:srgbClr val="595959"/>
                </a:solidFill>
                <a:latin typeface="Tahoma"/>
                <a:cs typeface="Tahoma"/>
              </a:rPr>
              <a:t>13</a:t>
            </a:r>
            <a:r>
              <a:rPr sz="1300" dirty="0">
                <a:solidFill>
                  <a:srgbClr val="595959"/>
                </a:solidFill>
                <a:latin typeface="Tahoma"/>
                <a:cs typeface="Tahoma"/>
              </a:rPr>
              <a:t> variables.  During the analysis, </a:t>
            </a:r>
            <a:r>
              <a:rPr lang="en-US" sz="1300" dirty="0">
                <a:solidFill>
                  <a:srgbClr val="595959"/>
                </a:solidFill>
                <a:latin typeface="Tahoma"/>
                <a:cs typeface="Tahoma"/>
              </a:rPr>
              <a:t>no</a:t>
            </a:r>
            <a:r>
              <a:rPr sz="1300" dirty="0">
                <a:solidFill>
                  <a:srgbClr val="595959"/>
                </a:solidFill>
                <a:latin typeface="Tahoma"/>
                <a:cs typeface="Tahoma"/>
              </a:rPr>
              <a:t> duplicates were</a:t>
            </a:r>
            <a:r>
              <a:rPr lang="en-US" sz="130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595959"/>
                </a:solidFill>
                <a:latin typeface="Tahoma"/>
                <a:cs typeface="Tahoma"/>
              </a:rPr>
              <a:t>detected</a:t>
            </a:r>
            <a:r>
              <a:rPr lang="en-US" sz="1300" dirty="0">
                <a:solidFill>
                  <a:srgbClr val="595959"/>
                </a:solidFill>
                <a:latin typeface="Tahoma"/>
                <a:cs typeface="Tahoma"/>
              </a:rPr>
              <a:t>.</a:t>
            </a:r>
          </a:p>
          <a:p>
            <a:pPr marL="340360" marR="47625" indent="-328295">
              <a:lnSpc>
                <a:spcPct val="114999"/>
              </a:lnSpc>
              <a:buFont typeface="Arial MT"/>
              <a:buChar char="●"/>
              <a:tabLst>
                <a:tab pos="340360" algn="l"/>
                <a:tab pos="340995" algn="l"/>
              </a:tabLst>
            </a:pPr>
            <a:endParaRPr lang="en-US" sz="1300" dirty="0">
              <a:solidFill>
                <a:srgbClr val="595959"/>
              </a:solidFill>
              <a:latin typeface="Tahoma"/>
              <a:cs typeface="Tahoma"/>
            </a:endParaRPr>
          </a:p>
          <a:p>
            <a:pPr marL="12065" marR="47625">
              <a:lnSpc>
                <a:spcPct val="114999"/>
              </a:lnSpc>
              <a:tabLst>
                <a:tab pos="340360" algn="l"/>
                <a:tab pos="340995" algn="l"/>
              </a:tabLst>
            </a:pPr>
            <a:r>
              <a:rPr lang="en-US" sz="1300" dirty="0">
                <a:solidFill>
                  <a:srgbClr val="595959"/>
                </a:solidFill>
                <a:latin typeface="Tahoma"/>
                <a:cs typeface="Tahoma"/>
                <a:hlinkClick r:id="rId2"/>
              </a:rPr>
              <a:t>https://www.kaggle.com/datasets/wkirgsn</a:t>
            </a:r>
            <a:r>
              <a:rPr lang="en-US" sz="1300">
                <a:solidFill>
                  <a:srgbClr val="595959"/>
                </a:solidFill>
                <a:latin typeface="Tahoma"/>
                <a:cs typeface="Tahoma"/>
                <a:hlinkClick r:id="rId2"/>
              </a:rPr>
              <a:t>/electric-motor-temperature</a:t>
            </a:r>
            <a:endParaRPr lang="en-US" sz="1300">
              <a:solidFill>
                <a:srgbClr val="595959"/>
              </a:solidFill>
              <a:latin typeface="Tahoma"/>
              <a:cs typeface="Tahoma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3143742"/>
              </p:ext>
            </p:extLst>
          </p:nvPr>
        </p:nvGraphicFramePr>
        <p:xfrm>
          <a:off x="4572000" y="666750"/>
          <a:ext cx="4363085" cy="43656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39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38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152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602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800" b="1" spc="-45" dirty="0">
                          <a:latin typeface="Arial"/>
                          <a:cs typeface="Arial"/>
                        </a:rPr>
                        <a:t>V</a:t>
                      </a:r>
                      <a:r>
                        <a:rPr sz="800" b="1" spc="-5" dirty="0">
                          <a:latin typeface="Arial"/>
                          <a:cs typeface="Arial"/>
                        </a:rPr>
                        <a:t>ariabl</a:t>
                      </a:r>
                      <a:r>
                        <a:rPr sz="800" b="1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800" b="1" spc="-5" dirty="0">
                          <a:latin typeface="Arial"/>
                          <a:cs typeface="Arial"/>
                        </a:rPr>
                        <a:t> name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812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800" b="1" spc="-20" dirty="0">
                          <a:latin typeface="Arial"/>
                          <a:cs typeface="Arial"/>
                        </a:rPr>
                        <a:t>Type</a:t>
                      </a:r>
                      <a:endParaRPr sz="800" dirty="0">
                        <a:latin typeface="Arial"/>
                        <a:cs typeface="Arial"/>
                      </a:endParaRPr>
                    </a:p>
                  </a:txBody>
                  <a:tcPr marL="0" marR="0" marT="812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800" b="1" spc="-5" dirty="0">
                          <a:latin typeface="Arial"/>
                          <a:cs typeface="Arial"/>
                        </a:rPr>
                        <a:t>Description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812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7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lang="en-US" sz="800" dirty="0" err="1">
                          <a:latin typeface="Arial MT"/>
                          <a:cs typeface="Arial MT"/>
                        </a:rPr>
                        <a:t>u_q</a:t>
                      </a:r>
                      <a:endParaRPr sz="800" dirty="0">
                        <a:latin typeface="Arial MT"/>
                        <a:cs typeface="Arial MT"/>
                      </a:endParaRPr>
                    </a:p>
                  </a:txBody>
                  <a:tcPr marL="0" marR="0" marT="812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lang="en-US" sz="800" spc="-5" dirty="0">
                          <a:latin typeface="Arial MT"/>
                          <a:cs typeface="Arial MT"/>
                        </a:rPr>
                        <a:t>float</a:t>
                      </a:r>
                      <a:endParaRPr sz="800" dirty="0">
                        <a:latin typeface="Arial MT"/>
                        <a:cs typeface="Arial MT"/>
                      </a:endParaRPr>
                    </a:p>
                  </a:txBody>
                  <a:tcPr marL="0" marR="0" marT="812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lang="en-US" sz="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Voltage q-component measurement in </a:t>
                      </a:r>
                      <a:r>
                        <a:rPr lang="en-US" sz="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dq</a:t>
                      </a:r>
                      <a:r>
                        <a:rPr lang="en-US" sz="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-coordinates (in V)</a:t>
                      </a:r>
                      <a:endParaRPr sz="800" dirty="0">
                        <a:latin typeface="Arial MT"/>
                        <a:cs typeface="Arial MT"/>
                      </a:endParaRPr>
                    </a:p>
                  </a:txBody>
                  <a:tcPr marL="0" marR="0" marT="812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7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lang="en-US" sz="800" dirty="0">
                          <a:latin typeface="Arial MT"/>
                          <a:cs typeface="Arial MT"/>
                        </a:rPr>
                        <a:t>coolant</a:t>
                      </a:r>
                      <a:endParaRPr sz="800" dirty="0">
                        <a:latin typeface="Arial MT"/>
                        <a:cs typeface="Arial MT"/>
                      </a:endParaRPr>
                    </a:p>
                  </a:txBody>
                  <a:tcPr marL="0" marR="0" marT="812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lang="en-US" sz="800" spc="-5" dirty="0">
                          <a:latin typeface="Arial MT"/>
                          <a:cs typeface="Arial MT"/>
                        </a:rPr>
                        <a:t>float</a:t>
                      </a:r>
                      <a:endParaRPr sz="800" dirty="0">
                        <a:latin typeface="Arial MT"/>
                        <a:cs typeface="Arial MT"/>
                      </a:endParaRPr>
                    </a:p>
                  </a:txBody>
                  <a:tcPr marL="0" marR="0" marT="812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lang="en-US" sz="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Coolant temperature (in °C)</a:t>
                      </a:r>
                      <a:endParaRPr sz="800" dirty="0">
                        <a:latin typeface="Arial MT"/>
                        <a:cs typeface="Arial MT"/>
                      </a:endParaRPr>
                    </a:p>
                  </a:txBody>
                  <a:tcPr marL="0" marR="0" marT="812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774">
                <a:tc>
                  <a:txBody>
                    <a:bodyPr/>
                    <a:lstStyle/>
                    <a:p>
                      <a:pPr marL="85725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64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err="1">
                          <a:latin typeface="Arial MT"/>
                          <a:cs typeface="Arial MT"/>
                        </a:rPr>
                        <a:t>stator_winding</a:t>
                      </a:r>
                      <a:endParaRPr lang="en-US" sz="800" dirty="0">
                        <a:latin typeface="Arial MT"/>
                        <a:cs typeface="Arial MT"/>
                      </a:endParaRPr>
                    </a:p>
                  </a:txBody>
                  <a:tcPr marL="0" marR="0" marT="812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lang="en-US" sz="800" spc="-5" dirty="0">
                          <a:latin typeface="Arial MT"/>
                          <a:cs typeface="Arial MT"/>
                        </a:rPr>
                        <a:t>float</a:t>
                      </a:r>
                      <a:endParaRPr sz="800" dirty="0">
                        <a:latin typeface="Arial MT"/>
                        <a:cs typeface="Arial MT"/>
                      </a:endParaRPr>
                    </a:p>
                  </a:txBody>
                  <a:tcPr marL="0" marR="0" marT="812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lang="en-US" sz="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Stator winding temperature (in °C) measured with thermocouples</a:t>
                      </a:r>
                      <a:endParaRPr sz="800" dirty="0">
                        <a:latin typeface="Arial MT"/>
                        <a:cs typeface="Arial MT"/>
                      </a:endParaRPr>
                    </a:p>
                  </a:txBody>
                  <a:tcPr marL="0" marR="0" marT="812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7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lang="en-US" sz="800" dirty="0" err="1">
                          <a:latin typeface="Arial MT"/>
                          <a:cs typeface="Arial MT"/>
                        </a:rPr>
                        <a:t>u_d</a:t>
                      </a:r>
                      <a:endParaRPr sz="800" dirty="0">
                        <a:latin typeface="Arial MT"/>
                        <a:cs typeface="Arial MT"/>
                      </a:endParaRPr>
                    </a:p>
                  </a:txBody>
                  <a:tcPr marL="0" marR="0" marT="812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lang="en-US" sz="800" spc="-5" dirty="0">
                          <a:latin typeface="Arial MT"/>
                          <a:cs typeface="Arial MT"/>
                        </a:rPr>
                        <a:t>float</a:t>
                      </a:r>
                      <a:endParaRPr sz="800" dirty="0">
                        <a:latin typeface="Arial MT"/>
                        <a:cs typeface="Arial MT"/>
                      </a:endParaRPr>
                    </a:p>
                  </a:txBody>
                  <a:tcPr marL="0" marR="0" marT="812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lang="en-US" sz="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Voltage d-component measurement in </a:t>
                      </a:r>
                      <a:r>
                        <a:rPr lang="en-US" sz="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dq</a:t>
                      </a:r>
                      <a:r>
                        <a:rPr lang="en-US" sz="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-coordinates</a:t>
                      </a:r>
                      <a:endParaRPr sz="800" dirty="0">
                        <a:latin typeface="Arial MT"/>
                        <a:cs typeface="Arial MT"/>
                      </a:endParaRPr>
                    </a:p>
                  </a:txBody>
                  <a:tcPr marL="0" marR="0" marT="812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774">
                <a:tc>
                  <a:txBody>
                    <a:bodyPr/>
                    <a:lstStyle/>
                    <a:p>
                      <a:pPr marL="85725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64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err="1">
                          <a:latin typeface="Arial MT"/>
                          <a:cs typeface="Arial MT"/>
                        </a:rPr>
                        <a:t>stator_tooth</a:t>
                      </a:r>
                      <a:endParaRPr lang="en-US" sz="800" dirty="0">
                        <a:latin typeface="Arial MT"/>
                        <a:cs typeface="Arial MT"/>
                      </a:endParaRPr>
                    </a:p>
                  </a:txBody>
                  <a:tcPr marL="0" marR="0" marT="812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lang="en-US" sz="800" spc="-5" dirty="0">
                          <a:latin typeface="Arial MT"/>
                          <a:cs typeface="Arial MT"/>
                        </a:rPr>
                        <a:t>float</a:t>
                      </a:r>
                      <a:endParaRPr sz="800" dirty="0">
                        <a:latin typeface="Arial MT"/>
                        <a:cs typeface="Arial MT"/>
                      </a:endParaRPr>
                    </a:p>
                  </a:txBody>
                  <a:tcPr marL="0" marR="0" marT="812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lang="en-US" sz="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Stator tooth temperature (in °C) measured with thermocouples</a:t>
                      </a:r>
                      <a:endParaRPr sz="800" dirty="0">
                        <a:latin typeface="Arial MT"/>
                        <a:cs typeface="Arial MT"/>
                      </a:endParaRPr>
                    </a:p>
                  </a:txBody>
                  <a:tcPr marL="0" marR="0" marT="812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7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lang="en-US" sz="800" spc="-10" dirty="0" err="1">
                          <a:latin typeface="Arial MT"/>
                          <a:cs typeface="Arial MT"/>
                        </a:rPr>
                        <a:t>motor_speed</a:t>
                      </a:r>
                      <a:endParaRPr sz="800" dirty="0">
                        <a:latin typeface="Arial MT"/>
                        <a:cs typeface="Arial MT"/>
                      </a:endParaRPr>
                    </a:p>
                  </a:txBody>
                  <a:tcPr marL="0" marR="0" marT="812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lang="en-US" sz="800" spc="-5" dirty="0">
                          <a:solidFill>
                            <a:schemeClr val="tx1"/>
                          </a:solidFill>
                          <a:latin typeface="Arial MT"/>
                          <a:ea typeface="+mn-ea"/>
                          <a:cs typeface="Arial MT"/>
                        </a:rPr>
                        <a:t>float</a:t>
                      </a:r>
                      <a:endParaRPr sz="800" spc="-5" dirty="0">
                        <a:solidFill>
                          <a:schemeClr val="tx1"/>
                        </a:solidFill>
                        <a:latin typeface="Arial MT"/>
                        <a:ea typeface="+mn-ea"/>
                        <a:cs typeface="Arial MT"/>
                      </a:endParaRPr>
                    </a:p>
                  </a:txBody>
                  <a:tcPr marL="0" marR="0" marT="812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lang="en-US" sz="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Motor speed (in rpm)</a:t>
                      </a:r>
                      <a:endParaRPr sz="800" dirty="0">
                        <a:latin typeface="Arial MT"/>
                        <a:cs typeface="Arial MT"/>
                      </a:endParaRPr>
                    </a:p>
                  </a:txBody>
                  <a:tcPr marL="0" marR="0" marT="812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47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lang="en-US" sz="800" spc="-5" dirty="0" err="1">
                          <a:latin typeface="Arial MT"/>
                          <a:cs typeface="Arial MT"/>
                        </a:rPr>
                        <a:t>i_d</a:t>
                      </a:r>
                      <a:endParaRPr sz="800" dirty="0">
                        <a:latin typeface="Arial MT"/>
                        <a:cs typeface="Arial MT"/>
                      </a:endParaRPr>
                    </a:p>
                  </a:txBody>
                  <a:tcPr marL="0" marR="0" marT="812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lang="en-US" sz="800" spc="-5" dirty="0">
                          <a:latin typeface="Arial MT"/>
                          <a:cs typeface="Arial MT"/>
                        </a:rPr>
                        <a:t>float</a:t>
                      </a:r>
                      <a:endParaRPr sz="800" dirty="0">
                        <a:latin typeface="Arial MT"/>
                        <a:cs typeface="Arial MT"/>
                      </a:endParaRPr>
                    </a:p>
                  </a:txBody>
                  <a:tcPr marL="0" marR="0" marT="812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lang="en-US" sz="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Current d-component measurement in </a:t>
                      </a:r>
                      <a:r>
                        <a:rPr lang="en-US" sz="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dq</a:t>
                      </a:r>
                      <a:r>
                        <a:rPr lang="en-US" sz="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-coordinates</a:t>
                      </a:r>
                      <a:endParaRPr sz="800" dirty="0">
                        <a:latin typeface="Arial MT"/>
                        <a:cs typeface="Arial MT"/>
                      </a:endParaRPr>
                    </a:p>
                  </a:txBody>
                  <a:tcPr marL="0" marR="0" marT="812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129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lang="en-US" sz="800" dirty="0" err="1">
                          <a:latin typeface="Arial MT"/>
                          <a:cs typeface="Arial MT"/>
                        </a:rPr>
                        <a:t>stator_yoke</a:t>
                      </a:r>
                      <a:endParaRPr sz="800" dirty="0">
                        <a:latin typeface="Arial MT"/>
                        <a:cs typeface="Arial MT"/>
                      </a:endParaRPr>
                    </a:p>
                  </a:txBody>
                  <a:tcPr marL="0" marR="0" marT="812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800" spc="-5" dirty="0">
                          <a:latin typeface="Arial MT"/>
                          <a:cs typeface="Arial MT"/>
                        </a:rPr>
                        <a:t>float</a:t>
                      </a:r>
                      <a:endParaRPr sz="800" dirty="0">
                        <a:latin typeface="Arial MT"/>
                        <a:cs typeface="Arial MT"/>
                      </a:endParaRPr>
                    </a:p>
                  </a:txBody>
                  <a:tcPr marL="0" marR="0" marT="812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lang="en-US" sz="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Stator yoke temperature (in °C) measured with thermocouples</a:t>
                      </a:r>
                      <a:endParaRPr sz="800" dirty="0">
                        <a:latin typeface="Arial MT"/>
                        <a:cs typeface="Arial MT"/>
                      </a:endParaRPr>
                    </a:p>
                  </a:txBody>
                  <a:tcPr marL="0" marR="0" marT="812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47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lang="en-US" sz="800" spc="-5" dirty="0" err="1">
                          <a:latin typeface="Arial MT"/>
                          <a:cs typeface="Arial MT"/>
                        </a:rPr>
                        <a:t>i_q</a:t>
                      </a:r>
                      <a:endParaRPr sz="800" dirty="0">
                        <a:latin typeface="Arial MT"/>
                        <a:cs typeface="Arial MT"/>
                      </a:endParaRPr>
                    </a:p>
                  </a:txBody>
                  <a:tcPr marL="0" marR="0" marT="812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800" spc="-5" dirty="0">
                          <a:latin typeface="Arial MT"/>
                          <a:cs typeface="Arial MT"/>
                        </a:rPr>
                        <a:t>float</a:t>
                      </a:r>
                      <a:endParaRPr sz="800" dirty="0">
                        <a:latin typeface="Arial MT"/>
                        <a:cs typeface="Arial MT"/>
                      </a:endParaRPr>
                    </a:p>
                  </a:txBody>
                  <a:tcPr marL="0" marR="0" marT="812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lang="en-US" sz="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Current q-component measurement in </a:t>
                      </a:r>
                      <a:r>
                        <a:rPr lang="en-US" sz="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dq</a:t>
                      </a:r>
                      <a:r>
                        <a:rPr lang="en-US" sz="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-coordinates</a:t>
                      </a:r>
                      <a:endParaRPr sz="800" dirty="0">
                        <a:latin typeface="Arial MT"/>
                        <a:cs typeface="Arial MT"/>
                      </a:endParaRPr>
                    </a:p>
                  </a:txBody>
                  <a:tcPr marL="0" marR="0" marT="812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47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lang="en-US" sz="800" dirty="0">
                          <a:latin typeface="Arial MT"/>
                          <a:cs typeface="Arial MT"/>
                        </a:rPr>
                        <a:t>ambient</a:t>
                      </a:r>
                      <a:endParaRPr sz="800" dirty="0">
                        <a:latin typeface="Arial MT"/>
                        <a:cs typeface="Arial MT"/>
                      </a:endParaRPr>
                    </a:p>
                  </a:txBody>
                  <a:tcPr marL="0" marR="0" marT="812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lang="en-US" sz="800" spc="-5" dirty="0">
                          <a:latin typeface="Arial MT"/>
                          <a:cs typeface="Arial MT"/>
                        </a:rPr>
                        <a:t>float</a:t>
                      </a:r>
                      <a:endParaRPr sz="800" dirty="0">
                        <a:latin typeface="Arial MT"/>
                        <a:cs typeface="Arial MT"/>
                      </a:endParaRPr>
                    </a:p>
                  </a:txBody>
                  <a:tcPr marL="0" marR="0" marT="81280" marB="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lang="en-US" sz="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Ambient temperature (in °C)</a:t>
                      </a:r>
                      <a:endParaRPr sz="800" dirty="0">
                        <a:latin typeface="Arial MT"/>
                        <a:cs typeface="Arial MT"/>
                      </a:endParaRPr>
                    </a:p>
                  </a:txBody>
                  <a:tcPr marL="0" marR="0" marT="81280" marB="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2238444"/>
                  </a:ext>
                </a:extLst>
              </a:tr>
              <a:tr h="3047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lang="en-US" sz="800" dirty="0">
                          <a:latin typeface="Arial MT"/>
                          <a:cs typeface="Arial MT"/>
                        </a:rPr>
                        <a:t>torque</a:t>
                      </a:r>
                      <a:endParaRPr sz="800" dirty="0">
                        <a:latin typeface="Arial MT"/>
                        <a:cs typeface="Arial MT"/>
                      </a:endParaRPr>
                    </a:p>
                  </a:txBody>
                  <a:tcPr marL="0" marR="0" marT="812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lang="en-US" sz="800" spc="-5" dirty="0">
                          <a:latin typeface="Arial MT"/>
                          <a:cs typeface="Arial MT"/>
                        </a:rPr>
                        <a:t>float</a:t>
                      </a:r>
                      <a:endParaRPr sz="800" dirty="0">
                        <a:latin typeface="Arial MT"/>
                        <a:cs typeface="Arial MT"/>
                      </a:endParaRPr>
                    </a:p>
                  </a:txBody>
                  <a:tcPr marL="0" marR="0" marT="81280" marB="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lang="en-US" sz="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Motor torque (in Nm)</a:t>
                      </a:r>
                      <a:endParaRPr sz="800" dirty="0">
                        <a:latin typeface="Arial MT"/>
                        <a:cs typeface="Arial MT"/>
                      </a:endParaRPr>
                    </a:p>
                  </a:txBody>
                  <a:tcPr marL="0" marR="0" marT="81280" marB="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0041009"/>
                  </a:ext>
                </a:extLst>
              </a:tr>
              <a:tr h="304774"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 dirty="0">
                          <a:solidFill>
                            <a:schemeClr val="tx1"/>
                          </a:solidFill>
                          <a:latin typeface="Arial MT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sz="800" dirty="0" err="1">
                          <a:solidFill>
                            <a:schemeClr val="tx1"/>
                          </a:solidFill>
                          <a:latin typeface="Arial MT"/>
                          <a:ea typeface="+mn-ea"/>
                          <a:cs typeface="+mn-cs"/>
                        </a:rPr>
                        <a:t>profile</a:t>
                      </a:r>
                      <a:r>
                        <a:rPr lang="en-US" sz="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_id</a:t>
                      </a:r>
                      <a:endParaRPr lang="en-US" sz="800" b="0" i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812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lang="en-US" sz="800" spc="-5" dirty="0">
                          <a:latin typeface="Arial MT"/>
                          <a:cs typeface="Arial MT"/>
                        </a:rPr>
                        <a:t>int</a:t>
                      </a:r>
                      <a:endParaRPr sz="800" dirty="0">
                        <a:latin typeface="Arial MT"/>
                        <a:cs typeface="Arial MT"/>
                      </a:endParaRPr>
                    </a:p>
                  </a:txBody>
                  <a:tcPr marL="0" marR="0" marT="81280" marB="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lang="en-US" sz="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Measurement session id. Each distinct measurement session can be identified through this integer id.</a:t>
                      </a:r>
                      <a:endParaRPr sz="800" dirty="0">
                        <a:latin typeface="Arial MT"/>
                        <a:cs typeface="Arial MT"/>
                      </a:endParaRPr>
                    </a:p>
                  </a:txBody>
                  <a:tcPr marL="0" marR="0" marT="81280" marB="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8167787"/>
                  </a:ext>
                </a:extLst>
              </a:tr>
              <a:tr h="3047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lang="en-US" sz="800" dirty="0">
                          <a:latin typeface="Arial MT"/>
                          <a:cs typeface="Arial MT"/>
                        </a:rPr>
                        <a:t>pm</a:t>
                      </a:r>
                      <a:endParaRPr sz="800" dirty="0">
                        <a:latin typeface="Arial MT"/>
                        <a:cs typeface="Arial MT"/>
                      </a:endParaRPr>
                    </a:p>
                  </a:txBody>
                  <a:tcPr marL="0" marR="0" marT="812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lang="en-US" sz="800" spc="-5" dirty="0">
                          <a:latin typeface="Arial MT"/>
                          <a:cs typeface="Arial MT"/>
                        </a:rPr>
                        <a:t>float</a:t>
                      </a:r>
                      <a:endParaRPr sz="800" dirty="0">
                        <a:latin typeface="Arial MT"/>
                        <a:cs typeface="Arial MT"/>
                      </a:endParaRPr>
                    </a:p>
                  </a:txBody>
                  <a:tcPr marL="0" marR="0" marT="81280" marB="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lang="en-US" sz="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Permanent magnet temperature (in °C) measured with thermocouples and transmitted wirelessly</a:t>
                      </a:r>
                      <a:endParaRPr sz="800" dirty="0">
                        <a:latin typeface="Arial MT"/>
                        <a:cs typeface="Arial MT"/>
                      </a:endParaRPr>
                    </a:p>
                  </a:txBody>
                  <a:tcPr marL="0" marR="0" marT="81280" marB="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578258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2475" y="1379787"/>
            <a:ext cx="2388235" cy="38227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300" spc="180" dirty="0"/>
              <a:t>D</a:t>
            </a:r>
            <a:r>
              <a:rPr sz="2300" spc="100" dirty="0"/>
              <a:t>a</a:t>
            </a:r>
            <a:r>
              <a:rPr sz="2300" spc="50" dirty="0"/>
              <a:t>ta</a:t>
            </a:r>
            <a:r>
              <a:rPr sz="2300" spc="-135" dirty="0"/>
              <a:t> </a:t>
            </a:r>
            <a:r>
              <a:rPr lang="en-US" sz="2300" spc="30" dirty="0"/>
              <a:t>E</a:t>
            </a:r>
            <a:r>
              <a:rPr sz="2300" spc="45" dirty="0"/>
              <a:t>xplo</a:t>
            </a:r>
            <a:r>
              <a:rPr sz="2300" spc="30" dirty="0"/>
              <a:t>r</a:t>
            </a:r>
            <a:r>
              <a:rPr sz="2300" spc="100" dirty="0"/>
              <a:t>a</a:t>
            </a:r>
            <a:r>
              <a:rPr sz="2300" spc="15" dirty="0"/>
              <a:t>tion</a:t>
            </a:r>
            <a:endParaRPr sz="2300" dirty="0"/>
          </a:p>
        </p:txBody>
      </p:sp>
      <p:sp>
        <p:nvSpPr>
          <p:cNvPr id="3" name="object 3"/>
          <p:cNvSpPr txBox="1"/>
          <p:nvPr/>
        </p:nvSpPr>
        <p:spPr>
          <a:xfrm>
            <a:off x="931383" y="2115578"/>
            <a:ext cx="3640618" cy="668772"/>
          </a:xfrm>
          <a:prstGeom prst="rect">
            <a:avLst/>
          </a:prstGeom>
        </p:spPr>
        <p:txBody>
          <a:bodyPr vert="horz" wrap="square" lIns="0" tIns="42544" rIns="0" bIns="0" rtlCol="0">
            <a:spAutoFit/>
          </a:bodyPr>
          <a:lstStyle/>
          <a:p>
            <a:pPr marL="340995" indent="-328295">
              <a:lnSpc>
                <a:spcPct val="100000"/>
              </a:lnSpc>
              <a:spcBef>
                <a:spcPts val="334"/>
              </a:spcBef>
              <a:buFont typeface="Arial MT"/>
              <a:buChar char="●"/>
              <a:tabLst>
                <a:tab pos="340360" algn="l"/>
                <a:tab pos="340995" algn="l"/>
              </a:tabLst>
            </a:pPr>
            <a:r>
              <a:rPr sz="1300" spc="45" dirty="0">
                <a:solidFill>
                  <a:srgbClr val="595959"/>
                </a:solidFill>
                <a:latin typeface="Tahoma"/>
                <a:cs typeface="Tahoma"/>
              </a:rPr>
              <a:t>After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300" dirty="0">
                <a:solidFill>
                  <a:srgbClr val="595959"/>
                </a:solidFill>
                <a:latin typeface="Tahoma"/>
                <a:cs typeface="Tahoma"/>
              </a:rPr>
              <a:t>checking for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595959"/>
                </a:solidFill>
                <a:latin typeface="Tahoma"/>
                <a:cs typeface="Tahoma"/>
              </a:rPr>
              <a:t>duplicates,</a:t>
            </a:r>
            <a:r>
              <a:rPr sz="1300" spc="-15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595959"/>
                </a:solidFill>
                <a:latin typeface="Tahoma"/>
                <a:cs typeface="Tahoma"/>
              </a:rPr>
              <a:t>the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65" dirty="0">
                <a:solidFill>
                  <a:srgbClr val="595959"/>
                </a:solidFill>
                <a:latin typeface="Tahoma"/>
                <a:cs typeface="Tahoma"/>
              </a:rPr>
              <a:t>EDA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300" spc="5" dirty="0">
                <a:solidFill>
                  <a:srgbClr val="595959"/>
                </a:solidFill>
                <a:latin typeface="Tahoma"/>
                <a:cs typeface="Tahoma"/>
              </a:rPr>
              <a:t>was</a:t>
            </a:r>
            <a:r>
              <a:rPr sz="1300" spc="-15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595959"/>
                </a:solidFill>
                <a:latin typeface="Tahoma"/>
                <a:cs typeface="Tahoma"/>
              </a:rPr>
              <a:t>conducted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595959"/>
                </a:solidFill>
                <a:latin typeface="Tahoma"/>
                <a:cs typeface="Tahoma"/>
              </a:rPr>
              <a:t>on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595959"/>
                </a:solidFill>
                <a:latin typeface="Tahoma"/>
                <a:cs typeface="Tahoma"/>
              </a:rPr>
              <a:t>the</a:t>
            </a:r>
            <a:r>
              <a:rPr sz="1300" spc="-15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595959"/>
                </a:solidFill>
                <a:latin typeface="Tahoma"/>
                <a:cs typeface="Tahoma"/>
              </a:rPr>
              <a:t>training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-25" dirty="0">
                <a:solidFill>
                  <a:srgbClr val="595959"/>
                </a:solidFill>
                <a:latin typeface="Tahoma"/>
                <a:cs typeface="Tahoma"/>
              </a:rPr>
              <a:t>set.</a:t>
            </a:r>
            <a:endParaRPr sz="1300" dirty="0">
              <a:latin typeface="Tahoma"/>
              <a:cs typeface="Tahoma"/>
            </a:endParaRPr>
          </a:p>
          <a:p>
            <a:pPr marL="340995" indent="-328295">
              <a:lnSpc>
                <a:spcPct val="100000"/>
              </a:lnSpc>
              <a:spcBef>
                <a:spcPts val="229"/>
              </a:spcBef>
              <a:buFont typeface="Arial MT"/>
              <a:buChar char="●"/>
              <a:tabLst>
                <a:tab pos="340360" algn="l"/>
                <a:tab pos="340995" algn="l"/>
              </a:tabLst>
            </a:pPr>
            <a:r>
              <a:rPr sz="1300" dirty="0">
                <a:solidFill>
                  <a:srgbClr val="595959"/>
                </a:solidFill>
                <a:latin typeface="Tahoma"/>
                <a:cs typeface="Tahoma"/>
              </a:rPr>
              <a:t>The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595959"/>
                </a:solidFill>
                <a:latin typeface="Tahoma"/>
                <a:cs typeface="Tahoma"/>
              </a:rPr>
              <a:t>data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595959"/>
                </a:solidFill>
                <a:latin typeface="Tahoma"/>
                <a:cs typeface="Tahoma"/>
              </a:rPr>
              <a:t>description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595959"/>
                </a:solidFill>
                <a:latin typeface="Tahoma"/>
                <a:cs typeface="Tahoma"/>
              </a:rPr>
              <a:t>is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-20" dirty="0">
                <a:solidFill>
                  <a:srgbClr val="595959"/>
                </a:solidFill>
                <a:latin typeface="Tahoma"/>
                <a:cs typeface="Tahoma"/>
              </a:rPr>
              <a:t>as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595959"/>
                </a:solidFill>
                <a:latin typeface="Tahoma"/>
                <a:cs typeface="Tahoma"/>
              </a:rPr>
              <a:t>follows</a:t>
            </a:r>
            <a:r>
              <a:rPr lang="en-US" sz="1300" dirty="0">
                <a:solidFill>
                  <a:srgbClr val="595959"/>
                </a:solidFill>
                <a:latin typeface="Tahoma"/>
                <a:cs typeface="Tahoma"/>
              </a:rPr>
              <a:t>:</a:t>
            </a:r>
            <a:endParaRPr sz="1300" dirty="0">
              <a:latin typeface="Tahoma"/>
              <a:cs typeface="Tahoma"/>
            </a:endParaRPr>
          </a:p>
        </p:txBody>
      </p:sp>
      <p:pic>
        <p:nvPicPr>
          <p:cNvPr id="6" name="Picture 5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0C4C9AC5-A6D3-92EB-2CB5-987AAB6CB1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1428750"/>
            <a:ext cx="3200400" cy="300037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8825" y="1404512"/>
            <a:ext cx="2388235" cy="38227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300" spc="180" dirty="0"/>
              <a:t>D</a:t>
            </a:r>
            <a:r>
              <a:rPr sz="2300" spc="100" dirty="0"/>
              <a:t>a</a:t>
            </a:r>
            <a:r>
              <a:rPr sz="2300" spc="50" dirty="0"/>
              <a:t>ta</a:t>
            </a:r>
            <a:r>
              <a:rPr sz="2300" spc="-135" dirty="0"/>
              <a:t> </a:t>
            </a:r>
            <a:r>
              <a:rPr lang="en-US" sz="2300" spc="30" dirty="0"/>
              <a:t>E</a:t>
            </a:r>
            <a:r>
              <a:rPr sz="2300" spc="45" dirty="0"/>
              <a:t>xplo</a:t>
            </a:r>
            <a:r>
              <a:rPr sz="2300" spc="30" dirty="0"/>
              <a:t>r</a:t>
            </a:r>
            <a:r>
              <a:rPr sz="2300" spc="100" dirty="0"/>
              <a:t>a</a:t>
            </a:r>
            <a:r>
              <a:rPr sz="2300" spc="15" dirty="0"/>
              <a:t>tion</a:t>
            </a:r>
            <a:endParaRPr sz="2300" dirty="0"/>
          </a:p>
        </p:txBody>
      </p:sp>
      <p:sp>
        <p:nvSpPr>
          <p:cNvPr id="3" name="object 3"/>
          <p:cNvSpPr txBox="1"/>
          <p:nvPr/>
        </p:nvSpPr>
        <p:spPr>
          <a:xfrm>
            <a:off x="708808" y="2016493"/>
            <a:ext cx="3066415" cy="2196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0360" marR="53340" indent="-328295">
              <a:lnSpc>
                <a:spcPct val="114999"/>
              </a:lnSpc>
              <a:spcBef>
                <a:spcPts val="100"/>
              </a:spcBef>
              <a:buFont typeface="Arial MT"/>
              <a:buChar char="●"/>
              <a:tabLst>
                <a:tab pos="340360" algn="l"/>
                <a:tab pos="340995" algn="l"/>
              </a:tabLst>
            </a:pPr>
            <a:r>
              <a:rPr lang="en-US" sz="1300" spc="5" dirty="0">
                <a:solidFill>
                  <a:srgbClr val="595959"/>
                </a:solidFill>
                <a:latin typeface="Tahoma"/>
                <a:cs typeface="Tahoma"/>
              </a:rPr>
              <a:t>Dropped </a:t>
            </a:r>
            <a:r>
              <a:rPr lang="en-US" sz="1300" i="1" spc="5" dirty="0" err="1">
                <a:solidFill>
                  <a:srgbClr val="595959"/>
                </a:solidFill>
                <a:latin typeface="Tahoma"/>
                <a:cs typeface="Tahoma"/>
              </a:rPr>
              <a:t>profile_id</a:t>
            </a:r>
            <a:r>
              <a:rPr lang="en-US" sz="1300" i="1" spc="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300" spc="5" dirty="0">
                <a:solidFill>
                  <a:srgbClr val="595959"/>
                </a:solidFill>
                <a:latin typeface="Tahoma"/>
                <a:cs typeface="Tahoma"/>
              </a:rPr>
              <a:t>column.</a:t>
            </a:r>
            <a:endParaRPr sz="1300" dirty="0">
              <a:latin typeface="Tahoma"/>
              <a:cs typeface="Tahoma"/>
            </a:endParaRPr>
          </a:p>
        </p:txBody>
      </p:sp>
      <p:pic>
        <p:nvPicPr>
          <p:cNvPr id="8" name="Picture 7" descr="A black background with white text&#10;&#10;Description automatically generated with low confidence">
            <a:extLst>
              <a:ext uri="{FF2B5EF4-FFF2-40B4-BE49-F238E27FC236}">
                <a16:creationId xmlns:a16="http://schemas.microsoft.com/office/drawing/2014/main" id="{A91C1418-A7C8-DC08-949A-F0C29450C4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8554" y="2945496"/>
            <a:ext cx="2035446" cy="1248740"/>
          </a:xfrm>
          <a:prstGeom prst="rect">
            <a:avLst/>
          </a:prstGeom>
        </p:spPr>
      </p:pic>
      <p:pic>
        <p:nvPicPr>
          <p:cNvPr id="10" name="Picture 9" descr="Text&#10;&#10;Description automatically generated with low confidence">
            <a:extLst>
              <a:ext uri="{FF2B5EF4-FFF2-40B4-BE49-F238E27FC236}">
                <a16:creationId xmlns:a16="http://schemas.microsoft.com/office/drawing/2014/main" id="{1B0C832B-CBE1-0883-77F0-F4C35992FA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4" y="2945496"/>
            <a:ext cx="7086600" cy="12487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phical user interface, chart, bar chart&#10;&#10;Description automatically generated">
            <a:extLst>
              <a:ext uri="{FF2B5EF4-FFF2-40B4-BE49-F238E27FC236}">
                <a16:creationId xmlns:a16="http://schemas.microsoft.com/office/drawing/2014/main" id="{B4C3ACA3-C6CA-D882-8CC5-540F8FE917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051" y="824180"/>
            <a:ext cx="8541898" cy="34951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2475" y="1379787"/>
            <a:ext cx="2388235" cy="38227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300" spc="180" dirty="0"/>
              <a:t>D</a:t>
            </a:r>
            <a:r>
              <a:rPr sz="2300" spc="100" dirty="0"/>
              <a:t>a</a:t>
            </a:r>
            <a:r>
              <a:rPr sz="2300" spc="50" dirty="0"/>
              <a:t>ta</a:t>
            </a:r>
            <a:r>
              <a:rPr sz="2300" spc="-135" dirty="0"/>
              <a:t> </a:t>
            </a:r>
            <a:r>
              <a:rPr lang="en-US" sz="2300" spc="30" dirty="0"/>
              <a:t>E</a:t>
            </a:r>
            <a:r>
              <a:rPr sz="2300" spc="45" dirty="0"/>
              <a:t>xplo</a:t>
            </a:r>
            <a:r>
              <a:rPr sz="2300" spc="30" dirty="0"/>
              <a:t>r</a:t>
            </a:r>
            <a:r>
              <a:rPr sz="2300" spc="100" dirty="0"/>
              <a:t>a</a:t>
            </a:r>
            <a:r>
              <a:rPr sz="2300" spc="15" dirty="0"/>
              <a:t>tion</a:t>
            </a:r>
            <a:endParaRPr sz="2300" dirty="0"/>
          </a:p>
        </p:txBody>
      </p:sp>
      <p:sp>
        <p:nvSpPr>
          <p:cNvPr id="3" name="object 3"/>
          <p:cNvSpPr txBox="1"/>
          <p:nvPr/>
        </p:nvSpPr>
        <p:spPr>
          <a:xfrm>
            <a:off x="931383" y="2115578"/>
            <a:ext cx="7281545" cy="9243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0360" marR="5080" indent="-328295" algn="just">
              <a:lnSpc>
                <a:spcPct val="114999"/>
              </a:lnSpc>
              <a:spcBef>
                <a:spcPts val="100"/>
              </a:spcBef>
              <a:buFont typeface="Arial MT"/>
              <a:buChar char="●"/>
              <a:tabLst>
                <a:tab pos="340360" algn="l"/>
                <a:tab pos="340995" algn="l"/>
              </a:tabLst>
            </a:pPr>
            <a:r>
              <a:rPr lang="en-US" sz="1300" spc="5" dirty="0">
                <a:solidFill>
                  <a:srgbClr val="595959"/>
                </a:solidFill>
                <a:latin typeface="Tahoma"/>
                <a:cs typeface="Tahoma"/>
              </a:rPr>
              <a:t>Distributions of </a:t>
            </a:r>
            <a:r>
              <a:rPr lang="en-US" sz="1300" i="1" spc="5" dirty="0">
                <a:solidFill>
                  <a:srgbClr val="595959"/>
                </a:solidFill>
                <a:latin typeface="Tahoma"/>
                <a:cs typeface="Tahoma"/>
              </a:rPr>
              <a:t>coolant </a:t>
            </a:r>
            <a:r>
              <a:rPr lang="en-US" sz="1300" spc="5" dirty="0">
                <a:solidFill>
                  <a:srgbClr val="595959"/>
                </a:solidFill>
                <a:latin typeface="Tahoma"/>
                <a:cs typeface="Tahoma"/>
              </a:rPr>
              <a:t>and </a:t>
            </a:r>
            <a:r>
              <a:rPr lang="en-US" sz="1300" i="1" spc="5" dirty="0" err="1">
                <a:solidFill>
                  <a:srgbClr val="595959"/>
                </a:solidFill>
                <a:latin typeface="Tahoma"/>
                <a:cs typeface="Tahoma"/>
              </a:rPr>
              <a:t>motor_speed</a:t>
            </a:r>
            <a:r>
              <a:rPr lang="en-US" sz="1300" i="1" spc="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300" spc="-5" dirty="0">
                <a:solidFill>
                  <a:srgbClr val="595959"/>
                </a:solidFill>
                <a:latin typeface="Tahoma"/>
                <a:cs typeface="Tahoma"/>
              </a:rPr>
              <a:t>were</a:t>
            </a:r>
            <a:r>
              <a:rPr sz="1300" spc="-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300" spc="-5" dirty="0">
                <a:solidFill>
                  <a:srgbClr val="595959"/>
                </a:solidFill>
                <a:latin typeface="Tahoma"/>
                <a:cs typeface="Tahoma"/>
              </a:rPr>
              <a:t>found to be </a:t>
            </a:r>
            <a:r>
              <a:rPr sz="1300" spc="-5" dirty="0">
                <a:solidFill>
                  <a:srgbClr val="595959"/>
                </a:solidFill>
                <a:latin typeface="Tahoma"/>
                <a:cs typeface="Tahoma"/>
              </a:rPr>
              <a:t>right-skewed</a:t>
            </a:r>
            <a:r>
              <a:rPr lang="en-US" sz="1300" spc="-5" dirty="0">
                <a:solidFill>
                  <a:srgbClr val="595959"/>
                </a:solidFill>
                <a:latin typeface="Tahoma"/>
                <a:cs typeface="Tahoma"/>
              </a:rPr>
              <a:t> and the </a:t>
            </a:r>
            <a:r>
              <a:rPr lang="en-US" sz="1300" i="1" spc="-5" dirty="0" err="1">
                <a:solidFill>
                  <a:srgbClr val="595959"/>
                </a:solidFill>
                <a:latin typeface="Tahoma"/>
                <a:cs typeface="Tahoma"/>
              </a:rPr>
              <a:t>i_d</a:t>
            </a:r>
            <a:r>
              <a:rPr lang="en-US" sz="1300" i="1" spc="-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300" spc="-5" dirty="0">
                <a:solidFill>
                  <a:srgbClr val="595959"/>
                </a:solidFill>
                <a:latin typeface="Tahoma"/>
                <a:cs typeface="Tahoma"/>
              </a:rPr>
              <a:t>distribution was found to be left-skewed.</a:t>
            </a:r>
            <a:endParaRPr sz="1300" dirty="0">
              <a:latin typeface="Tahoma"/>
              <a:cs typeface="Tahoma"/>
            </a:endParaRPr>
          </a:p>
          <a:p>
            <a:pPr marL="340995" indent="-328295" algn="just">
              <a:lnSpc>
                <a:spcPct val="100000"/>
              </a:lnSpc>
              <a:spcBef>
                <a:spcPts val="229"/>
              </a:spcBef>
              <a:buFont typeface="Arial MT"/>
              <a:buChar char="●"/>
              <a:tabLst>
                <a:tab pos="340360" algn="l"/>
                <a:tab pos="340995" algn="l"/>
              </a:tabLst>
            </a:pPr>
            <a:r>
              <a:rPr sz="1300" dirty="0">
                <a:solidFill>
                  <a:srgbClr val="595959"/>
                </a:solidFill>
                <a:latin typeface="Tahoma"/>
                <a:cs typeface="Tahoma"/>
              </a:rPr>
              <a:t>Square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300" spc="30" dirty="0">
                <a:solidFill>
                  <a:srgbClr val="595959"/>
                </a:solidFill>
                <a:latin typeface="Tahoma"/>
                <a:cs typeface="Tahoma"/>
              </a:rPr>
              <a:t>S</a:t>
            </a:r>
            <a:r>
              <a:rPr sz="1300" spc="30" dirty="0">
                <a:solidFill>
                  <a:srgbClr val="595959"/>
                </a:solidFill>
                <a:latin typeface="Tahoma"/>
                <a:cs typeface="Tahoma"/>
              </a:rPr>
              <a:t>oot</a:t>
            </a:r>
            <a:r>
              <a:rPr sz="1300" spc="-15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300" spc="10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1300" spc="10" dirty="0">
                <a:solidFill>
                  <a:srgbClr val="595959"/>
                </a:solidFill>
                <a:latin typeface="Tahoma"/>
                <a:cs typeface="Tahoma"/>
              </a:rPr>
              <a:t>ransformation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300" dirty="0">
                <a:solidFill>
                  <a:srgbClr val="595959"/>
                </a:solidFill>
                <a:latin typeface="Tahoma"/>
                <a:cs typeface="Tahoma"/>
              </a:rPr>
              <a:t>was used </a:t>
            </a:r>
            <a:r>
              <a:rPr sz="1300" spc="30" dirty="0">
                <a:solidFill>
                  <a:srgbClr val="595959"/>
                </a:solidFill>
                <a:latin typeface="Tahoma"/>
                <a:cs typeface="Tahoma"/>
              </a:rPr>
              <a:t>to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595959"/>
                </a:solidFill>
                <a:latin typeface="Tahoma"/>
                <a:cs typeface="Tahoma"/>
              </a:rPr>
              <a:t>eliminate</a:t>
            </a:r>
            <a:r>
              <a:rPr sz="1300" spc="-15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595959"/>
                </a:solidFill>
                <a:latin typeface="Tahoma"/>
                <a:cs typeface="Tahoma"/>
              </a:rPr>
              <a:t>the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595959"/>
                </a:solidFill>
                <a:latin typeface="Tahoma"/>
                <a:cs typeface="Tahoma"/>
              </a:rPr>
              <a:t>skewness</a:t>
            </a:r>
            <a:r>
              <a:rPr sz="1300" spc="-15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595959"/>
                </a:solidFill>
                <a:latin typeface="Tahoma"/>
                <a:cs typeface="Tahoma"/>
              </a:rPr>
              <a:t>in</a:t>
            </a:r>
            <a:r>
              <a:rPr sz="1300" spc="-15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300" spc="15" dirty="0">
                <a:solidFill>
                  <a:srgbClr val="595959"/>
                </a:solidFill>
                <a:latin typeface="Tahoma"/>
                <a:cs typeface="Tahoma"/>
              </a:rPr>
              <a:t>these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-35" dirty="0">
                <a:solidFill>
                  <a:srgbClr val="595959"/>
                </a:solidFill>
                <a:latin typeface="Tahoma"/>
                <a:cs typeface="Tahoma"/>
              </a:rPr>
              <a:t>case</a:t>
            </a:r>
            <a:r>
              <a:rPr lang="en-US" sz="1300" spc="-35" dirty="0">
                <a:solidFill>
                  <a:srgbClr val="595959"/>
                </a:solidFill>
                <a:latin typeface="Tahoma"/>
                <a:cs typeface="Tahoma"/>
              </a:rPr>
              <a:t>s</a:t>
            </a:r>
            <a:r>
              <a:rPr sz="1300" spc="-35" dirty="0">
                <a:solidFill>
                  <a:srgbClr val="595959"/>
                </a:solidFill>
                <a:latin typeface="Tahoma"/>
                <a:cs typeface="Tahoma"/>
              </a:rPr>
              <a:t>.</a:t>
            </a:r>
            <a:endParaRPr sz="1300" dirty="0">
              <a:latin typeface="Tahoma"/>
              <a:cs typeface="Tahoma"/>
            </a:endParaRPr>
          </a:p>
          <a:p>
            <a:pPr marL="340995" indent="-328295" algn="just">
              <a:lnSpc>
                <a:spcPct val="100000"/>
              </a:lnSpc>
              <a:spcBef>
                <a:spcPts val="235"/>
              </a:spcBef>
              <a:buFont typeface="Arial MT"/>
              <a:buChar char="●"/>
              <a:tabLst>
                <a:tab pos="340360" algn="l"/>
                <a:tab pos="340995" algn="l"/>
              </a:tabLst>
            </a:pPr>
            <a:r>
              <a:rPr sz="1300" dirty="0">
                <a:solidFill>
                  <a:srgbClr val="595959"/>
                </a:solidFill>
                <a:latin typeface="Tahoma"/>
                <a:cs typeface="Tahoma"/>
              </a:rPr>
              <a:t>The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595959"/>
                </a:solidFill>
                <a:latin typeface="Tahoma"/>
                <a:cs typeface="Tahoma"/>
              </a:rPr>
              <a:t>target</a:t>
            </a:r>
            <a:r>
              <a:rPr lang="en-US" sz="1300" spc="10" dirty="0">
                <a:solidFill>
                  <a:srgbClr val="595959"/>
                </a:solidFill>
                <a:latin typeface="Tahoma"/>
                <a:cs typeface="Tahoma"/>
              </a:rPr>
              <a:t> variable (pm)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300" spc="5" dirty="0">
                <a:solidFill>
                  <a:srgbClr val="595959"/>
                </a:solidFill>
                <a:latin typeface="Tahoma"/>
                <a:cs typeface="Tahoma"/>
              </a:rPr>
              <a:t>was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595959"/>
                </a:solidFill>
                <a:latin typeface="Tahoma"/>
                <a:cs typeface="Tahoma"/>
              </a:rPr>
              <a:t>k</a:t>
            </a:r>
            <a:r>
              <a:rPr sz="1300" spc="15" dirty="0">
                <a:solidFill>
                  <a:srgbClr val="595959"/>
                </a:solidFill>
                <a:latin typeface="Tahoma"/>
                <a:cs typeface="Tahoma"/>
              </a:rPr>
              <a:t>ept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595959"/>
                </a:solidFill>
                <a:latin typeface="Tahoma"/>
                <a:cs typeface="Tahoma"/>
              </a:rPr>
              <a:t>the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-20" dirty="0">
                <a:solidFill>
                  <a:srgbClr val="595959"/>
                </a:solidFill>
                <a:latin typeface="Tahoma"/>
                <a:cs typeface="Tahoma"/>
              </a:rPr>
              <a:t>unchanged.</a:t>
            </a:r>
            <a:endParaRPr sz="13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6925" y="1986996"/>
            <a:ext cx="3555475" cy="18440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300" dirty="0">
                <a:solidFill>
                  <a:srgbClr val="595959"/>
                </a:solidFill>
                <a:latin typeface="Tahoma"/>
                <a:cs typeface="Tahoma"/>
              </a:rPr>
              <a:t>After </a:t>
            </a:r>
            <a:r>
              <a:rPr lang="en-US" sz="1300" dirty="0">
                <a:solidFill>
                  <a:srgbClr val="595959"/>
                </a:solidFill>
                <a:latin typeface="Tahoma"/>
                <a:cs typeface="Tahoma"/>
              </a:rPr>
              <a:t>applying S</a:t>
            </a:r>
            <a:r>
              <a:rPr sz="1300" dirty="0">
                <a:solidFill>
                  <a:srgbClr val="595959"/>
                </a:solidFill>
                <a:latin typeface="Tahoma"/>
                <a:cs typeface="Tahoma"/>
              </a:rPr>
              <a:t>quare </a:t>
            </a:r>
            <a:r>
              <a:rPr lang="en-US" sz="1300" dirty="0">
                <a:solidFill>
                  <a:srgbClr val="595959"/>
                </a:solidFill>
                <a:latin typeface="Tahoma"/>
                <a:cs typeface="Tahoma"/>
              </a:rPr>
              <a:t>R</a:t>
            </a:r>
            <a:r>
              <a:rPr sz="1300" dirty="0">
                <a:solidFill>
                  <a:srgbClr val="595959"/>
                </a:solidFill>
                <a:latin typeface="Tahoma"/>
                <a:cs typeface="Tahoma"/>
              </a:rPr>
              <a:t>oot</a:t>
            </a:r>
            <a:r>
              <a:rPr lang="en-US" sz="130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300" dirty="0" err="1">
                <a:solidFill>
                  <a:srgbClr val="595959"/>
                </a:solidFill>
                <a:latin typeface="Tahoma"/>
                <a:cs typeface="Tahoma"/>
              </a:rPr>
              <a:t>Rransformations</a:t>
            </a:r>
            <a:r>
              <a:rPr sz="1300" dirty="0">
                <a:solidFill>
                  <a:srgbClr val="595959"/>
                </a:solidFill>
                <a:latin typeface="Tahoma"/>
                <a:cs typeface="Tahoma"/>
              </a:rPr>
              <a:t> of skewed features</a:t>
            </a:r>
            <a:r>
              <a:rPr lang="en-US" sz="1300" dirty="0">
                <a:solidFill>
                  <a:srgbClr val="595959"/>
                </a:solidFill>
                <a:latin typeface="Tahoma"/>
                <a:cs typeface="Tahoma"/>
              </a:rPr>
              <a:t> (only </a:t>
            </a:r>
            <a:r>
              <a:rPr lang="en-US" sz="1300" i="1" dirty="0">
                <a:solidFill>
                  <a:srgbClr val="595959"/>
                </a:solidFill>
                <a:latin typeface="Tahoma"/>
                <a:cs typeface="Tahoma"/>
              </a:rPr>
              <a:t>coolant</a:t>
            </a:r>
            <a:r>
              <a:rPr lang="en-US" sz="1300" dirty="0">
                <a:solidFill>
                  <a:srgbClr val="595959"/>
                </a:solidFill>
                <a:latin typeface="Tahoma"/>
                <a:cs typeface="Tahoma"/>
              </a:rPr>
              <a:t> skewness was above threshold value of 0.75)</a:t>
            </a: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endParaRPr lang="en-US" sz="1300" dirty="0">
              <a:solidFill>
                <a:srgbClr val="595959"/>
              </a:solidFill>
              <a:latin typeface="Tahoma"/>
              <a:cs typeface="Tahoma"/>
            </a:endParaRP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sz="1300" dirty="0">
                <a:solidFill>
                  <a:srgbClr val="595959"/>
                </a:solidFill>
                <a:latin typeface="Tahoma"/>
                <a:cs typeface="Tahoma"/>
              </a:rPr>
              <a:t>The</a:t>
            </a:r>
            <a:r>
              <a:rPr sz="1300" dirty="0">
                <a:solidFill>
                  <a:srgbClr val="595959"/>
                </a:solidFill>
                <a:latin typeface="Tahoma"/>
                <a:cs typeface="Tahoma"/>
              </a:rPr>
              <a:t> pair plot shows that:</a:t>
            </a: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300" dirty="0">
              <a:solidFill>
                <a:srgbClr val="595959"/>
              </a:solidFill>
              <a:latin typeface="Tahoma"/>
              <a:cs typeface="Tahoma"/>
            </a:endParaRPr>
          </a:p>
          <a:p>
            <a:pPr marL="469900" marR="147320" indent="-328295">
              <a:lnSpc>
                <a:spcPct val="100000"/>
              </a:lnSpc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lang="en-US" sz="1300" dirty="0">
                <a:solidFill>
                  <a:srgbClr val="595959"/>
                </a:solidFill>
                <a:latin typeface="Tahoma"/>
                <a:cs typeface="Tahoma"/>
              </a:rPr>
              <a:t>torque</a:t>
            </a:r>
            <a:r>
              <a:rPr sz="1300" dirty="0">
                <a:solidFill>
                  <a:srgbClr val="595959"/>
                </a:solidFill>
                <a:latin typeface="Tahoma"/>
                <a:cs typeface="Tahoma"/>
              </a:rPr>
              <a:t> has a linear relationship with </a:t>
            </a:r>
            <a:r>
              <a:rPr lang="en-US" sz="1300" i="1" dirty="0" err="1">
                <a:solidFill>
                  <a:srgbClr val="595959"/>
                </a:solidFill>
                <a:latin typeface="Tahoma"/>
                <a:cs typeface="Tahoma"/>
              </a:rPr>
              <a:t>i_q</a:t>
            </a:r>
            <a:r>
              <a:rPr sz="1300" dirty="0">
                <a:solidFill>
                  <a:srgbClr val="595959"/>
                </a:solidFill>
                <a:latin typeface="Tahoma"/>
                <a:cs typeface="Tahoma"/>
              </a:rPr>
              <a:t>. </a:t>
            </a:r>
            <a:endParaRPr lang="en-US" sz="1300" dirty="0">
              <a:solidFill>
                <a:srgbClr val="595959"/>
              </a:solidFill>
              <a:latin typeface="Tahoma"/>
              <a:cs typeface="Tahoma"/>
            </a:endParaRPr>
          </a:p>
          <a:p>
            <a:pPr marL="141605" marR="147320">
              <a:lnSpc>
                <a:spcPct val="100000"/>
              </a:lnSpc>
              <a:tabLst>
                <a:tab pos="469265" algn="l"/>
                <a:tab pos="469900" algn="l"/>
              </a:tabLst>
            </a:pPr>
            <a:endParaRPr sz="1250" dirty="0">
              <a:latin typeface="Tahoma"/>
              <a:cs typeface="Tahom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02475" y="1379787"/>
            <a:ext cx="2388235" cy="38227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300" spc="180" dirty="0"/>
              <a:t>D</a:t>
            </a:r>
            <a:r>
              <a:rPr sz="2300" spc="100" dirty="0"/>
              <a:t>a</a:t>
            </a:r>
            <a:r>
              <a:rPr sz="2300" spc="50" dirty="0"/>
              <a:t>ta</a:t>
            </a:r>
            <a:r>
              <a:rPr sz="2300" spc="-135" dirty="0"/>
              <a:t> </a:t>
            </a:r>
            <a:r>
              <a:rPr lang="en-US" sz="2300" spc="30" dirty="0"/>
              <a:t>E</a:t>
            </a:r>
            <a:r>
              <a:rPr sz="2300" spc="45" dirty="0"/>
              <a:t>xplo</a:t>
            </a:r>
            <a:r>
              <a:rPr sz="2300" spc="30" dirty="0"/>
              <a:t>r</a:t>
            </a:r>
            <a:r>
              <a:rPr sz="2300" spc="100" dirty="0"/>
              <a:t>a</a:t>
            </a:r>
            <a:r>
              <a:rPr sz="2300" spc="15" dirty="0"/>
              <a:t>tion</a:t>
            </a:r>
            <a:endParaRPr sz="2300" dirty="0"/>
          </a:p>
        </p:txBody>
      </p:sp>
      <p:pic>
        <p:nvPicPr>
          <p:cNvPr id="7" name="Picture 6" descr="Shape&#10;&#10;Description automatically generated">
            <a:extLst>
              <a:ext uri="{FF2B5EF4-FFF2-40B4-BE49-F238E27FC236}">
                <a16:creationId xmlns:a16="http://schemas.microsoft.com/office/drawing/2014/main" id="{357CA76B-F003-9714-5143-D11BA563F0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2156" y="0"/>
            <a:ext cx="51435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6925" y="1986996"/>
            <a:ext cx="3555475" cy="6129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sz="1300" spc="45" dirty="0">
                <a:solidFill>
                  <a:srgbClr val="595959"/>
                </a:solidFill>
                <a:latin typeface="Tahoma"/>
                <a:cs typeface="Tahoma"/>
              </a:rPr>
              <a:t>Severe Multicollinearity was found to exist in the data set based on the Variation Inflation Factor(VIF) </a:t>
            </a:r>
            <a:r>
              <a:rPr lang="en-US" sz="1300" spc="-5" dirty="0">
                <a:solidFill>
                  <a:srgbClr val="595959"/>
                </a:solidFill>
                <a:latin typeface="Tahoma"/>
                <a:cs typeface="Tahoma"/>
              </a:rPr>
              <a:t>values.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02475" y="1379787"/>
            <a:ext cx="2388235" cy="38227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300" spc="180" dirty="0"/>
              <a:t>D</a:t>
            </a:r>
            <a:r>
              <a:rPr sz="2300" spc="100" dirty="0"/>
              <a:t>a</a:t>
            </a:r>
            <a:r>
              <a:rPr sz="2300" spc="50" dirty="0"/>
              <a:t>ta</a:t>
            </a:r>
            <a:r>
              <a:rPr sz="2300" spc="-135" dirty="0"/>
              <a:t> </a:t>
            </a:r>
            <a:r>
              <a:rPr lang="en-US" sz="2300" spc="30" dirty="0"/>
              <a:t>E</a:t>
            </a:r>
            <a:r>
              <a:rPr sz="2300" spc="45" dirty="0"/>
              <a:t>xplo</a:t>
            </a:r>
            <a:r>
              <a:rPr sz="2300" spc="30" dirty="0"/>
              <a:t>r</a:t>
            </a:r>
            <a:r>
              <a:rPr sz="2300" spc="100" dirty="0"/>
              <a:t>a</a:t>
            </a:r>
            <a:r>
              <a:rPr sz="2300" spc="15" dirty="0"/>
              <a:t>tion</a:t>
            </a:r>
            <a:endParaRPr sz="2300" dirty="0"/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F07DE07-B954-A056-FF9D-ED17346814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7525" y="917234"/>
            <a:ext cx="2794000" cy="336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640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4405</TotalTime>
  <Words>1262</Words>
  <Application>Microsoft Macintosh PowerPoint</Application>
  <PresentationFormat>On-screen Show (16:9)</PresentationFormat>
  <Paragraphs>119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Arial MT</vt:lpstr>
      <vt:lpstr>Calibri</vt:lpstr>
      <vt:lpstr>Tahoma</vt:lpstr>
      <vt:lpstr>Trebuchet MS</vt:lpstr>
      <vt:lpstr>Office Theme</vt:lpstr>
      <vt:lpstr>Supervised Learning:  Regression</vt:lpstr>
      <vt:lpstr>Main Objective</vt:lpstr>
      <vt:lpstr>About the Data</vt:lpstr>
      <vt:lpstr>Data Exploration</vt:lpstr>
      <vt:lpstr>Data Exploration</vt:lpstr>
      <vt:lpstr>PowerPoint Presentation</vt:lpstr>
      <vt:lpstr>Data Exploration</vt:lpstr>
      <vt:lpstr>Data Exploration</vt:lpstr>
      <vt:lpstr>Data Exploration</vt:lpstr>
      <vt:lpstr>Feature Engineering and Model Variations</vt:lpstr>
      <vt:lpstr>Feature Engineering and Model Variations</vt:lpstr>
      <vt:lpstr>Feature Engineering and Model Variations</vt:lpstr>
      <vt:lpstr>Cross-Validation and Regularization</vt:lpstr>
      <vt:lpstr>Linear</vt:lpstr>
      <vt:lpstr>Cross-Validation and Regularization</vt:lpstr>
      <vt:lpstr>Predictions on the Test Set</vt:lpstr>
      <vt:lpstr>PowerPoint Presentation</vt:lpstr>
      <vt:lpstr>Predictions on the Test Set</vt:lpstr>
      <vt:lpstr>Predictions on the Test Set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Supervised Learning:  Regression</dc:title>
  <cp:lastModifiedBy>Qasim Karjatwala</cp:lastModifiedBy>
  <cp:revision>5</cp:revision>
  <dcterms:created xsi:type="dcterms:W3CDTF">2022-10-07T19:52:20Z</dcterms:created>
  <dcterms:modified xsi:type="dcterms:W3CDTF">2022-10-23T03:22:48Z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