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81" r:id="rId6"/>
    <p:sldId id="260" r:id="rId7"/>
    <p:sldId id="282" r:id="rId8"/>
    <p:sldId id="267" r:id="rId9"/>
    <p:sldId id="272" r:id="rId10"/>
    <p:sldId id="285" r:id="rId11"/>
    <p:sldId id="289" r:id="rId12"/>
    <p:sldId id="286" r:id="rId13"/>
    <p:sldId id="287" r:id="rId14"/>
    <p:sldId id="288" r:id="rId15"/>
    <p:sldId id="277" r:id="rId16"/>
  </p:sldIdLst>
  <p:sldSz cx="9144000" cy="5143500" type="screen16x9"/>
  <p:notesSz cx="9144000" cy="51435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889" autoAdjust="0"/>
    <p:restoredTop sz="94715"/>
  </p:normalViewPr>
  <p:slideViewPr>
    <p:cSldViewPr>
      <p:cViewPr varScale="1">
        <p:scale>
          <a:sx n="163" d="100"/>
          <a:sy n="163" d="100"/>
        </p:scale>
        <p:origin x="184" y="2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3295" y="1191255"/>
            <a:ext cx="373380" cy="46355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6"/>
                </a:moveTo>
                <a:lnTo>
                  <a:pt x="0" y="45826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6"/>
                </a:lnTo>
                <a:close/>
              </a:path>
            </a:pathLst>
          </a:custGeom>
          <a:solidFill>
            <a:srgbClr val="EB5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0391" y="1191255"/>
            <a:ext cx="376555" cy="46355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2" y="45826"/>
                </a:moveTo>
                <a:lnTo>
                  <a:pt x="0" y="45826"/>
                </a:lnTo>
                <a:lnTo>
                  <a:pt x="0" y="0"/>
                </a:lnTo>
                <a:lnTo>
                  <a:pt x="376012" y="0"/>
                </a:lnTo>
                <a:lnTo>
                  <a:pt x="376012" y="45826"/>
                </a:lnTo>
                <a:close/>
              </a:path>
            </a:pathLst>
          </a:custGeom>
          <a:solidFill>
            <a:srgbClr val="1A9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2475" y="1374138"/>
            <a:ext cx="7539049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81237" y="1556437"/>
            <a:ext cx="4377055" cy="3095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qa19/IBM-Machine-Learning/blob/main/ML%203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exiaoze/stranger-social-app-user-behaviour-data?select=user_id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7800"/>
            <a:ext cx="9144000" cy="4655820"/>
          </a:xfrm>
          <a:custGeom>
            <a:avLst/>
            <a:gdLst/>
            <a:ahLst/>
            <a:cxnLst/>
            <a:rect l="l" t="t" r="r" b="b"/>
            <a:pathLst>
              <a:path w="9144000" h="4655820">
                <a:moveTo>
                  <a:pt x="0" y="4655699"/>
                </a:moveTo>
                <a:lnTo>
                  <a:pt x="9143999" y="4655699"/>
                </a:lnTo>
                <a:lnTo>
                  <a:pt x="9143999" y="0"/>
                </a:lnTo>
                <a:lnTo>
                  <a:pt x="0" y="0"/>
                </a:lnTo>
                <a:lnTo>
                  <a:pt x="0" y="4655699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30391" y="1191255"/>
            <a:ext cx="746125" cy="46355"/>
            <a:chOff x="830391" y="1191255"/>
            <a:chExt cx="746125" cy="46355"/>
          </a:xfrm>
        </p:grpSpPr>
        <p:sp>
          <p:nvSpPr>
            <p:cNvPr id="5" name="object 5"/>
            <p:cNvSpPr/>
            <p:nvPr/>
          </p:nvSpPr>
          <p:spPr>
            <a:xfrm>
              <a:off x="1203295" y="1191255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6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0391" y="1191255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2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6012" y="0"/>
                  </a:lnTo>
                  <a:lnTo>
                    <a:pt x="376012" y="45826"/>
                  </a:lnTo>
                  <a:close/>
                </a:path>
              </a:pathLst>
            </a:custGeom>
            <a:solidFill>
              <a:srgbClr val="1A9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02475" y="1374138"/>
            <a:ext cx="7539049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Supervised</a:t>
            </a:r>
            <a:r>
              <a:rPr spc="-305" dirty="0"/>
              <a:t> </a:t>
            </a:r>
            <a:r>
              <a:rPr spc="20" dirty="0"/>
              <a:t>Learning: </a:t>
            </a:r>
            <a:r>
              <a:rPr spc="-1250" dirty="0"/>
              <a:t> </a:t>
            </a:r>
            <a:r>
              <a:rPr lang="en-US" spc="125" dirty="0"/>
              <a:t>Classification	</a:t>
            </a:r>
            <a:endParaRPr spc="125" dirty="0"/>
          </a:p>
        </p:txBody>
      </p:sp>
      <p:sp>
        <p:nvSpPr>
          <p:cNvPr id="8" name="object 8"/>
          <p:cNvSpPr txBox="1"/>
          <p:nvPr/>
        </p:nvSpPr>
        <p:spPr>
          <a:xfrm>
            <a:off x="802650" y="3237796"/>
            <a:ext cx="29819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75" dirty="0">
                <a:solidFill>
                  <a:srgbClr val="595959"/>
                </a:solidFill>
                <a:latin typeface="Tahoma"/>
                <a:cs typeface="Tahoma"/>
              </a:rPr>
              <a:t>IBM</a:t>
            </a:r>
            <a:r>
              <a:rPr sz="1600" spc="-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595959"/>
                </a:solidFill>
                <a:latin typeface="Tahoma"/>
                <a:cs typeface="Tahoma"/>
              </a:rPr>
              <a:t>Machine</a:t>
            </a:r>
            <a:r>
              <a:rPr sz="1600" spc="-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Tahoma"/>
                <a:cs typeface="Tahoma"/>
              </a:rPr>
              <a:t>L</a:t>
            </a:r>
            <a:r>
              <a:rPr sz="1600" dirty="0">
                <a:solidFill>
                  <a:srgbClr val="595959"/>
                </a:solidFill>
                <a:latin typeface="Tahoma"/>
                <a:cs typeface="Tahoma"/>
              </a:rPr>
              <a:t>earning</a:t>
            </a:r>
            <a:r>
              <a:rPr sz="1600" spc="-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595959"/>
                </a:solidFill>
                <a:latin typeface="Tahoma"/>
                <a:cs typeface="Tahoma"/>
              </a:rPr>
              <a:t>-</a:t>
            </a:r>
            <a:r>
              <a:rPr sz="1600" spc="-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595959"/>
                </a:solidFill>
                <a:latin typeface="Tahoma"/>
                <a:cs typeface="Tahoma"/>
              </a:rPr>
              <a:t>Project</a:t>
            </a:r>
            <a:r>
              <a:rPr sz="1600" spc="35" dirty="0">
                <a:solidFill>
                  <a:srgbClr val="595959"/>
                </a:solidFill>
                <a:latin typeface="Tahoma"/>
                <a:cs typeface="Tahoma"/>
              </a:rPr>
              <a:t>  </a:t>
            </a:r>
            <a:r>
              <a:rPr lang="en-US" sz="1600" spc="-10" dirty="0">
                <a:solidFill>
                  <a:srgbClr val="595959"/>
                </a:solidFill>
                <a:latin typeface="Tahoma"/>
                <a:cs typeface="Tahoma"/>
              </a:rPr>
              <a:t>Mohammed Qasim K.</a:t>
            </a:r>
            <a:endParaRPr sz="16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lang="en-US" sz="1600" spc="55" dirty="0">
                <a:solidFill>
                  <a:srgbClr val="595959"/>
                </a:solidFill>
                <a:latin typeface="Tahoma"/>
                <a:cs typeface="Tahoma"/>
              </a:rPr>
              <a:t>October</a:t>
            </a:r>
            <a:r>
              <a:rPr sz="1600" spc="-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595959"/>
                </a:solidFill>
                <a:latin typeface="Tahoma"/>
                <a:cs typeface="Tahoma"/>
              </a:rPr>
              <a:t>202</a:t>
            </a:r>
            <a:r>
              <a:rPr lang="en-US" sz="1600" spc="50" dirty="0">
                <a:solidFill>
                  <a:srgbClr val="595959"/>
                </a:solidFill>
                <a:latin typeface="Tahoma"/>
                <a:cs typeface="Tahoma"/>
              </a:rPr>
              <a:t>2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4" y="1379787"/>
            <a:ext cx="3845726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2300" spc="40" dirty="0"/>
              <a:t>Comparing the Metrics</a:t>
            </a:r>
            <a:endParaRPr sz="2300" dirty="0"/>
          </a:p>
        </p:txBody>
      </p:sp>
      <p:sp>
        <p:nvSpPr>
          <p:cNvPr id="3" name="object 3"/>
          <p:cNvSpPr txBox="1"/>
          <p:nvPr/>
        </p:nvSpPr>
        <p:spPr>
          <a:xfrm>
            <a:off x="802475" y="2145296"/>
            <a:ext cx="2931325" cy="25160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137160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The metrics show that KNN and Logistic Regression performed decently with no signs of overﬁtting. </a:t>
            </a:r>
          </a:p>
          <a:p>
            <a:pPr marL="340360" marR="137160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SVM performed the worst on the validation set and is probably not fit for the data set.</a:t>
            </a:r>
          </a:p>
          <a:p>
            <a:pPr marL="340360" marR="137160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The best classification model is KNN (Jaccard score = 0.635640 &amp; F1-score = 0.755593)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 dirty="0">
              <a:latin typeface="Tahoma"/>
              <a:cs typeface="Tahoma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6DC634C-D8E8-4B98-0DCA-A98C6728D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924" y="2145296"/>
            <a:ext cx="5011575" cy="172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6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4" y="1379787"/>
            <a:ext cx="3845726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2300" spc="40" dirty="0"/>
              <a:t>Comparing the Metrics</a:t>
            </a:r>
            <a:endParaRPr sz="2300" dirty="0"/>
          </a:p>
        </p:txBody>
      </p:sp>
      <p:sp>
        <p:nvSpPr>
          <p:cNvPr id="3" name="object 3"/>
          <p:cNvSpPr txBox="1"/>
          <p:nvPr/>
        </p:nvSpPr>
        <p:spPr>
          <a:xfrm>
            <a:off x="802475" y="2145296"/>
            <a:ext cx="3083725" cy="2286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137160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The confusion matrix shows that KNN and Logistic Regression performed decently with less False Positives &amp; Negatives.</a:t>
            </a:r>
          </a:p>
          <a:p>
            <a:pPr marL="340360" marR="137160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SVM performed the worst on the validation set. </a:t>
            </a:r>
          </a:p>
          <a:p>
            <a:pPr marL="340360" marR="137160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The best classification model is KNN (True Positives= 0.79 &amp; True Negatives = 0.72)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 dirty="0">
              <a:latin typeface="Tahoma"/>
              <a:cs typeface="Tahom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228E39-6748-1602-AEFA-576184270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3651" y="819151"/>
            <a:ext cx="5150349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28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4" y="1379787"/>
            <a:ext cx="3845726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40" dirty="0"/>
              <a:t>Predict</a:t>
            </a:r>
            <a:r>
              <a:rPr lang="en-US" sz="2300" spc="40" dirty="0"/>
              <a:t>ions</a:t>
            </a:r>
            <a:r>
              <a:rPr sz="2300" spc="-145" dirty="0"/>
              <a:t> </a:t>
            </a:r>
            <a:r>
              <a:rPr sz="2300" spc="85" dirty="0"/>
              <a:t>on</a:t>
            </a:r>
            <a:r>
              <a:rPr sz="2300" spc="-140" dirty="0"/>
              <a:t> </a:t>
            </a:r>
            <a:r>
              <a:rPr sz="2300" spc="35" dirty="0"/>
              <a:t>the</a:t>
            </a:r>
            <a:r>
              <a:rPr sz="2300" spc="-145" dirty="0"/>
              <a:t> </a:t>
            </a:r>
            <a:r>
              <a:rPr lang="en-US" sz="2300" spc="45" dirty="0"/>
              <a:t>T</a:t>
            </a:r>
            <a:r>
              <a:rPr sz="2300" spc="45" dirty="0"/>
              <a:t>est</a:t>
            </a:r>
            <a:r>
              <a:rPr sz="2300" spc="-140" dirty="0"/>
              <a:t> </a:t>
            </a:r>
            <a:r>
              <a:rPr lang="en-US" sz="2300" spc="70" dirty="0"/>
              <a:t>S</a:t>
            </a:r>
            <a:r>
              <a:rPr sz="2300" spc="70" dirty="0"/>
              <a:t>et</a:t>
            </a:r>
            <a:endParaRPr sz="2300" dirty="0"/>
          </a:p>
        </p:txBody>
      </p:sp>
      <p:sp>
        <p:nvSpPr>
          <p:cNvPr id="3" name="object 3"/>
          <p:cNvSpPr txBox="1"/>
          <p:nvPr/>
        </p:nvSpPr>
        <p:spPr>
          <a:xfrm>
            <a:off x="802475" y="2145296"/>
            <a:ext cx="6436525" cy="16696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 four models </a:t>
            </a: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were then fit on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 the unseen </a:t>
            </a: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test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et and the </a:t>
            </a: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appropriate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evaluation metrics were calculated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 for each model.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 dirty="0">
              <a:latin typeface="Tahoma"/>
              <a:cs typeface="Tahoma"/>
            </a:endParaRPr>
          </a:p>
          <a:p>
            <a:pPr marL="469900" indent="-328295">
              <a:spcBef>
                <a:spcPts val="234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en-US" sz="1300" spc="-5" dirty="0">
                <a:solidFill>
                  <a:srgbClr val="595959"/>
                </a:solidFill>
                <a:latin typeface="Tahoma"/>
                <a:cs typeface="Tahoma"/>
              </a:rPr>
              <a:t>K Nearest Neighbor with </a:t>
            </a:r>
            <a:r>
              <a:rPr lang="en-US" sz="1300" i="1" spc="-5" dirty="0" err="1">
                <a:solidFill>
                  <a:srgbClr val="595959"/>
                </a:solidFill>
                <a:latin typeface="Tahoma"/>
                <a:cs typeface="Tahoma"/>
              </a:rPr>
              <a:t>n_neighbors</a:t>
            </a:r>
            <a:r>
              <a:rPr lang="en-US" sz="1300" i="1" spc="-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-5" dirty="0">
                <a:solidFill>
                  <a:srgbClr val="595959"/>
                </a:solidFill>
                <a:latin typeface="Tahoma"/>
                <a:cs typeface="Tahoma"/>
              </a:rPr>
              <a:t>= 57</a:t>
            </a:r>
          </a:p>
          <a:p>
            <a:pPr marL="469900" indent="-328295">
              <a:lnSpc>
                <a:spcPct val="100000"/>
              </a:lnSpc>
              <a:spcBef>
                <a:spcPts val="234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en-US" sz="1300" spc="-5" dirty="0">
                <a:solidFill>
                  <a:srgbClr val="595959"/>
                </a:solidFill>
                <a:latin typeface="Tahoma"/>
                <a:cs typeface="Tahoma"/>
              </a:rPr>
              <a:t>Decision Tree with an </a:t>
            </a:r>
            <a:r>
              <a:rPr lang="en-US" sz="1300" i="1" spc="-5" dirty="0">
                <a:solidFill>
                  <a:srgbClr val="595959"/>
                </a:solidFill>
                <a:latin typeface="Tahoma"/>
                <a:cs typeface="Tahoma"/>
              </a:rPr>
              <a:t>Entropy</a:t>
            </a:r>
            <a:r>
              <a:rPr lang="en-US" sz="1300" spc="-5" dirty="0">
                <a:solidFill>
                  <a:srgbClr val="595959"/>
                </a:solidFill>
                <a:latin typeface="Tahoma"/>
                <a:cs typeface="Tahoma"/>
              </a:rPr>
              <a:t> criterion</a:t>
            </a:r>
            <a:endParaRPr sz="1300" dirty="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29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Support Vector Machine with a </a:t>
            </a:r>
            <a:r>
              <a:rPr lang="en-US" sz="1300" i="1" dirty="0">
                <a:solidFill>
                  <a:srgbClr val="595959"/>
                </a:solidFill>
                <a:latin typeface="Tahoma"/>
                <a:cs typeface="Tahoma"/>
              </a:rPr>
              <a:t>Sigmoid</a:t>
            </a: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 kernel</a:t>
            </a:r>
            <a:endParaRPr sz="1300" dirty="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3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Logistic Regression with C = 0.01</a:t>
            </a:r>
            <a:endParaRPr sz="13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274748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4" y="1379787"/>
            <a:ext cx="3845726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2300" spc="40" dirty="0"/>
              <a:t>Comparing the Metrics</a:t>
            </a:r>
            <a:endParaRPr sz="2300" dirty="0"/>
          </a:p>
        </p:txBody>
      </p:sp>
      <p:sp>
        <p:nvSpPr>
          <p:cNvPr id="3" name="object 3"/>
          <p:cNvSpPr txBox="1"/>
          <p:nvPr/>
        </p:nvSpPr>
        <p:spPr>
          <a:xfrm>
            <a:off x="802475" y="2145296"/>
            <a:ext cx="3083725" cy="25160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137160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The metrics show that KNN and Logistic Regression performed decently with no signs of overﬁtting. </a:t>
            </a:r>
          </a:p>
          <a:p>
            <a:pPr marL="340360" marR="137160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SVM performed the worst of the test set and is probably not fit for the data set.</a:t>
            </a:r>
          </a:p>
          <a:p>
            <a:pPr marL="340360" marR="137160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The best classification model is KNN (Jaccard score = 0.643902 &amp; F1-score = 0.756809)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 dirty="0">
              <a:latin typeface="Tahoma"/>
              <a:cs typeface="Tahoma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C8B96263-E266-95F4-97D1-F5635DAF6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145296"/>
            <a:ext cx="4980269" cy="164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07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4" y="1379787"/>
            <a:ext cx="3845726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2300" spc="40" dirty="0"/>
              <a:t>Comparing the Metrics</a:t>
            </a:r>
            <a:endParaRPr sz="2300" dirty="0"/>
          </a:p>
        </p:txBody>
      </p:sp>
      <p:sp>
        <p:nvSpPr>
          <p:cNvPr id="3" name="object 3"/>
          <p:cNvSpPr txBox="1"/>
          <p:nvPr/>
        </p:nvSpPr>
        <p:spPr>
          <a:xfrm>
            <a:off x="802475" y="2145296"/>
            <a:ext cx="2931325" cy="2286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137160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The confusion matrix shows that KNN and Logistic Regression performed decently with less False Positives &amp; Negatives.</a:t>
            </a:r>
          </a:p>
          <a:p>
            <a:pPr marL="340360" marR="137160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SVM performed the worst on the test set. </a:t>
            </a:r>
          </a:p>
          <a:p>
            <a:pPr marL="340360" marR="137160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The best classification model is KNN (True Positives= 0.78 &amp; True Negatives = 0.73)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 dirty="0">
              <a:latin typeface="Tahoma"/>
              <a:cs typeface="Tahom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AF273D-2BF0-3C29-C91A-BEA21B7EC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8600" y="839051"/>
            <a:ext cx="5105400" cy="428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8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161671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190" dirty="0"/>
              <a:t>C</a:t>
            </a:r>
            <a:r>
              <a:rPr sz="2300" spc="75" dirty="0"/>
              <a:t>onclusion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802475" y="1960371"/>
            <a:ext cx="7986395" cy="1960793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20"/>
              </a:spcBef>
            </a:pP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 analysis shows that 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F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eature 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ngineering ha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 a large effect on the model performance, and if the data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 is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sufﬁciently large, 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C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ross-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alidation should be preferred over 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rain-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est-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plit to 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perform the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 model evaluation. In  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this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 case, even though the predictors have high 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ulticollinearity, their coefﬁcients were not shrunk by the Lasso  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M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odel, and it 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was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 shown that 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R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egularization does not 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drastically improve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a given model. 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The Ridge R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egression 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had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 the highest R2 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value </a:t>
            </a:r>
            <a:r>
              <a:rPr sz="1300" spc="20" dirty="0">
                <a:solidFill>
                  <a:srgbClr val="595959"/>
                </a:solidFill>
                <a:latin typeface="Tahoma"/>
                <a:cs typeface="Tahoma"/>
              </a:rPr>
              <a:t>when predicting on the test set</a:t>
            </a:r>
            <a:r>
              <a:rPr lang="en-US" sz="1300" spc="20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  <a:endParaRPr sz="1300" spc="2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endParaRPr lang="en-US" sz="1300" spc="1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300" spc="10" dirty="0" err="1">
                <a:solidFill>
                  <a:srgbClr val="595959"/>
                </a:solidFill>
                <a:latin typeface="Tahoma"/>
                <a:cs typeface="Tahoma"/>
              </a:rPr>
              <a:t>Ju</a:t>
            </a:r>
            <a:r>
              <a:rPr sz="1300" spc="-10" dirty="0" err="1">
                <a:solidFill>
                  <a:srgbClr val="595959"/>
                </a:solidFill>
                <a:latin typeface="Tahoma"/>
                <a:cs typeface="Tahoma"/>
              </a:rPr>
              <a:t>p</a:t>
            </a:r>
            <a:r>
              <a:rPr sz="1300" spc="30" dirty="0" err="1">
                <a:solidFill>
                  <a:srgbClr val="595959"/>
                </a:solidFill>
                <a:latin typeface="Tahoma"/>
                <a:cs typeface="Tahoma"/>
              </a:rPr>
              <a:t>yter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595959"/>
                </a:solidFill>
                <a:latin typeface="Tahoma"/>
                <a:cs typeface="Tahoma"/>
              </a:rPr>
              <a:t>Notebook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Tahoma"/>
                <a:cs typeface="Tahoma"/>
              </a:rPr>
              <a:t>can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be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found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here:</a:t>
            </a:r>
            <a:r>
              <a:rPr lang="en-US" sz="1300" spc="-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-20" dirty="0">
                <a:solidFill>
                  <a:srgbClr val="595959"/>
                </a:solidFill>
                <a:latin typeface="Tahoma"/>
                <a:cs typeface="Tahoma"/>
                <a:hlinkClick r:id="rId2"/>
              </a:rPr>
              <a:t>https://github.com/moqa19/IBM-Machine-Learning/blob/main/ML%203.ipynb</a:t>
            </a:r>
            <a:endParaRPr lang="en-US" sz="1300" spc="-20" dirty="0">
              <a:solidFill>
                <a:srgbClr val="595959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4" y="1379787"/>
            <a:ext cx="2169325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90" dirty="0"/>
              <a:t>Main</a:t>
            </a:r>
            <a:r>
              <a:rPr sz="2300" spc="-175" dirty="0"/>
              <a:t> </a:t>
            </a:r>
            <a:r>
              <a:rPr lang="en-US" sz="2300" spc="25" dirty="0"/>
              <a:t>O</a:t>
            </a:r>
            <a:r>
              <a:rPr sz="2300" spc="25" dirty="0"/>
              <a:t>bjective</a:t>
            </a:r>
            <a:endParaRPr sz="2300" dirty="0"/>
          </a:p>
        </p:txBody>
      </p:sp>
      <p:sp>
        <p:nvSpPr>
          <p:cNvPr id="3" name="object 3"/>
          <p:cNvSpPr txBox="1"/>
          <p:nvPr/>
        </p:nvSpPr>
        <p:spPr>
          <a:xfrm>
            <a:off x="931383" y="2115578"/>
            <a:ext cx="7364730" cy="9098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76835" indent="-328295">
              <a:lnSpc>
                <a:spcPct val="114999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The main objective of this analysis was to classify the fictional users in the data set as likely to spend money or not using Classification Methods</a:t>
            </a:r>
          </a:p>
          <a:p>
            <a:pPr marL="340360" marR="158115" indent="-328295">
              <a:lnSpc>
                <a:spcPct val="114999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The data set was split into Training set (60%), Validation set (20%), and Test set (20%) using Train-Test-Split.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215138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85" dirty="0"/>
              <a:t>About</a:t>
            </a:r>
            <a:r>
              <a:rPr sz="2300" spc="-165" dirty="0"/>
              <a:t> </a:t>
            </a:r>
            <a:r>
              <a:rPr sz="2300" spc="35" dirty="0"/>
              <a:t>the</a:t>
            </a:r>
            <a:r>
              <a:rPr sz="2300" spc="-165" dirty="0"/>
              <a:t> </a:t>
            </a:r>
            <a:r>
              <a:rPr lang="en-US" sz="2300" spc="95" dirty="0"/>
              <a:t>D</a:t>
            </a:r>
            <a:r>
              <a:rPr sz="2300" spc="95" dirty="0"/>
              <a:t>ata</a:t>
            </a:r>
            <a:endParaRPr sz="2300" dirty="0"/>
          </a:p>
        </p:txBody>
      </p:sp>
      <p:sp>
        <p:nvSpPr>
          <p:cNvPr id="3" name="object 3"/>
          <p:cNvSpPr txBox="1"/>
          <p:nvPr/>
        </p:nvSpPr>
        <p:spPr>
          <a:xfrm>
            <a:off x="424483" y="1890553"/>
            <a:ext cx="3968750" cy="22547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445134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The data set comprises of fictional user behaviors on the Stranger social app platform.</a:t>
            </a:r>
          </a:p>
          <a:p>
            <a:pPr marL="340360" marR="47625" indent="-328295">
              <a:lnSpc>
                <a:spcPct val="114999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This data set has </a:t>
            </a:r>
            <a:r>
              <a:rPr lang="en-AE" sz="1300" dirty="0">
                <a:solidFill>
                  <a:srgbClr val="595959"/>
                </a:solidFill>
                <a:latin typeface="Tahoma"/>
                <a:cs typeface="Tahoma"/>
              </a:rPr>
              <a:t>3000000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 records and </a:t>
            </a: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5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 variables.  During the analysis, </a:t>
            </a: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7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 duplicates were</a:t>
            </a: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detected</a:t>
            </a: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 and removed.</a:t>
            </a:r>
          </a:p>
          <a:p>
            <a:pPr marL="340360" marR="47625" indent="-328295">
              <a:lnSpc>
                <a:spcPct val="114999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endParaRPr lang="en-US" sz="130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12065" marR="47625">
              <a:lnSpc>
                <a:spcPct val="114999"/>
              </a:lnSpc>
              <a:tabLst>
                <a:tab pos="340360" algn="l"/>
                <a:tab pos="340995" algn="l"/>
              </a:tabLst>
            </a:pPr>
            <a:r>
              <a:rPr lang="en-US" sz="1200" dirty="0">
                <a:solidFill>
                  <a:srgbClr val="595959"/>
                </a:solidFill>
                <a:latin typeface="Tahoma"/>
                <a:cs typeface="Tahoma"/>
                <a:hlinkClick r:id="rId2"/>
              </a:rPr>
              <a:t>https://www.kaggle.com/datasets/sexiaoze/stranger-social-app-user-behaviour-data?select=user_id.csv</a:t>
            </a:r>
            <a:endParaRPr lang="en-US" sz="120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340360" marR="47625" indent="-328295">
              <a:lnSpc>
                <a:spcPct val="114999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endParaRPr sz="1300" dirty="0">
              <a:solidFill>
                <a:srgbClr val="595959"/>
              </a:solidFill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552061"/>
              </p:ext>
            </p:extLst>
          </p:nvPr>
        </p:nvGraphicFramePr>
        <p:xfrm>
          <a:off x="4572000" y="1379787"/>
          <a:ext cx="4363085" cy="18598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3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5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0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b="1" spc="-4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ariabl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 name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b="1" spc="-20" dirty="0">
                          <a:latin typeface="Arial"/>
                          <a:cs typeface="Arial"/>
                        </a:rPr>
                        <a:t>Type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Description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i="1" dirty="0" err="1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+mn-cs"/>
                        </a:rPr>
                        <a:t>user_id</a:t>
                      </a:r>
                      <a:endParaRPr sz="800" i="1" dirty="0">
                        <a:solidFill>
                          <a:schemeClr val="tx1"/>
                        </a:solidFill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spc="-5" dirty="0">
                          <a:latin typeface="Arial MT"/>
                          <a:cs typeface="Arial MT"/>
                        </a:rPr>
                        <a:t>int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 identifier for a given user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i="1" dirty="0" err="1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+mn-cs"/>
                        </a:rPr>
                        <a:t>ts</a:t>
                      </a:r>
                      <a:endParaRPr sz="800" i="1" dirty="0">
                        <a:solidFill>
                          <a:schemeClr val="tx1"/>
                        </a:solidFill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spc="-5" dirty="0">
                          <a:latin typeface="Arial MT"/>
                          <a:cs typeface="Arial MT"/>
                        </a:rPr>
                        <a:t>object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Stamp of the given behavior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8572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 err="1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+mn-cs"/>
                        </a:rPr>
                        <a:t>behaviour_type</a:t>
                      </a:r>
                      <a:endParaRPr lang="en-US" sz="800" i="1" dirty="0">
                        <a:solidFill>
                          <a:schemeClr val="tx1"/>
                        </a:solidFill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spc="-5" dirty="0">
                          <a:latin typeface="Arial MT"/>
                          <a:cs typeface="Arial MT"/>
                        </a:rPr>
                        <a:t>object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particular behavior of the app (like, disklike, etc.)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i="1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+mn-cs"/>
                        </a:rPr>
                        <a:t>consume</a:t>
                      </a:r>
                      <a:endParaRPr sz="800" i="1" dirty="0">
                        <a:solidFill>
                          <a:schemeClr val="tx1"/>
                        </a:solidFill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spc="-5" dirty="0">
                          <a:latin typeface="Arial MT"/>
                          <a:cs typeface="Arial MT"/>
                        </a:rPr>
                        <a:t>int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Amount of money that occurred for those records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74">
                <a:tc>
                  <a:txBody>
                    <a:bodyPr/>
                    <a:lstStyle/>
                    <a:p>
                      <a:pPr marL="8572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 err="1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+mn-cs"/>
                        </a:rPr>
                        <a:t>target_user</a:t>
                      </a:r>
                      <a:endParaRPr lang="en-US" sz="800" i="1" dirty="0">
                        <a:solidFill>
                          <a:schemeClr val="tx1"/>
                        </a:solidFill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800" spc="-5" dirty="0">
                          <a:latin typeface="Arial MT"/>
                          <a:cs typeface="Arial MT"/>
                        </a:rPr>
                        <a:t>int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 identifier of the receptor </a:t>
                      </a:r>
                      <a:r>
                        <a:rPr lang="en-US" sz="800" b="0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</a:t>
                      </a:r>
                      <a:endParaRPr lang="en-US" sz="800" dirty="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238823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180" dirty="0"/>
              <a:t>D</a:t>
            </a:r>
            <a:r>
              <a:rPr sz="2300" spc="100" dirty="0"/>
              <a:t>a</a:t>
            </a:r>
            <a:r>
              <a:rPr sz="2300" spc="50" dirty="0"/>
              <a:t>ta</a:t>
            </a:r>
            <a:r>
              <a:rPr sz="2300" spc="-135" dirty="0"/>
              <a:t> </a:t>
            </a:r>
            <a:r>
              <a:rPr lang="en-US" sz="2300" spc="30" dirty="0"/>
              <a:t>E</a:t>
            </a:r>
            <a:r>
              <a:rPr sz="2300" spc="45" dirty="0"/>
              <a:t>xplo</a:t>
            </a:r>
            <a:r>
              <a:rPr sz="2300" spc="30" dirty="0"/>
              <a:t>r</a:t>
            </a:r>
            <a:r>
              <a:rPr sz="2300" spc="100" dirty="0"/>
              <a:t>a</a:t>
            </a:r>
            <a:r>
              <a:rPr sz="2300" spc="15" dirty="0"/>
              <a:t>tion</a:t>
            </a:r>
            <a:endParaRPr sz="2300" dirty="0"/>
          </a:p>
        </p:txBody>
      </p:sp>
      <p:sp>
        <p:nvSpPr>
          <p:cNvPr id="3" name="object 3"/>
          <p:cNvSpPr txBox="1"/>
          <p:nvPr/>
        </p:nvSpPr>
        <p:spPr>
          <a:xfrm>
            <a:off x="931383" y="2115578"/>
            <a:ext cx="3640618" cy="668772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34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45" dirty="0">
                <a:solidFill>
                  <a:srgbClr val="595959"/>
                </a:solidFill>
                <a:latin typeface="Tahoma"/>
                <a:cs typeface="Tahoma"/>
              </a:rPr>
              <a:t>After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checking for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Tahoma"/>
                <a:cs typeface="Tahoma"/>
              </a:rPr>
              <a:t>duplicates,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65" dirty="0">
                <a:solidFill>
                  <a:srgbClr val="595959"/>
                </a:solidFill>
                <a:latin typeface="Tahoma"/>
                <a:cs typeface="Tahoma"/>
              </a:rPr>
              <a:t>EDA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was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conducted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on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95959"/>
                </a:solidFill>
                <a:latin typeface="Tahoma"/>
                <a:cs typeface="Tahoma"/>
              </a:rPr>
              <a:t>set.</a:t>
            </a:r>
            <a:endParaRPr sz="1300" dirty="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29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description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as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follows</a:t>
            </a: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: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8D15CE6-B0A4-3F5B-BCBA-830BB68F2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312084"/>
            <a:ext cx="3394242" cy="29445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238823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180" dirty="0"/>
              <a:t>D</a:t>
            </a:r>
            <a:r>
              <a:rPr sz="2300" spc="100" dirty="0"/>
              <a:t>a</a:t>
            </a:r>
            <a:r>
              <a:rPr sz="2300" spc="50" dirty="0"/>
              <a:t>ta</a:t>
            </a:r>
            <a:r>
              <a:rPr sz="2300" spc="-135" dirty="0"/>
              <a:t> </a:t>
            </a:r>
            <a:r>
              <a:rPr lang="en-US" sz="2300" spc="30" dirty="0"/>
              <a:t>E</a:t>
            </a:r>
            <a:r>
              <a:rPr sz="2300" spc="45" dirty="0"/>
              <a:t>xplo</a:t>
            </a:r>
            <a:r>
              <a:rPr sz="2300" spc="30" dirty="0"/>
              <a:t>r</a:t>
            </a:r>
            <a:r>
              <a:rPr sz="2300" spc="100" dirty="0"/>
              <a:t>a</a:t>
            </a:r>
            <a:r>
              <a:rPr sz="2300" spc="15" dirty="0"/>
              <a:t>tion</a:t>
            </a:r>
            <a:endParaRPr sz="2300" dirty="0"/>
          </a:p>
        </p:txBody>
      </p:sp>
      <p:sp>
        <p:nvSpPr>
          <p:cNvPr id="3" name="object 3"/>
          <p:cNvSpPr txBox="1"/>
          <p:nvPr/>
        </p:nvSpPr>
        <p:spPr>
          <a:xfrm>
            <a:off x="931383" y="2115578"/>
            <a:ext cx="3640618" cy="709809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340995" indent="-328295">
              <a:spcBef>
                <a:spcPts val="334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spc="65" dirty="0">
                <a:solidFill>
                  <a:srgbClr val="595959"/>
                </a:solidFill>
                <a:latin typeface="Tahoma"/>
                <a:cs typeface="Tahoma"/>
              </a:rPr>
              <a:t>EDA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was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Tahoma"/>
                <a:cs typeface="Tahoma"/>
              </a:rPr>
              <a:t>conducted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on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400" b="0" i="1" dirty="0" err="1">
                <a:effectLst/>
                <a:latin typeface="inherit"/>
              </a:rPr>
              <a:t>behaviour</a:t>
            </a:r>
            <a:r>
              <a:rPr lang="en-US" sz="1400" i="1" dirty="0" err="1">
                <a:latin typeface="inherit"/>
              </a:rPr>
              <a:t>_</a:t>
            </a:r>
            <a:r>
              <a:rPr lang="en-US" sz="1400" b="0" i="1" dirty="0" err="1">
                <a:effectLst/>
                <a:latin typeface="inherit"/>
              </a:rPr>
              <a:t>type</a:t>
            </a:r>
            <a:r>
              <a:rPr lang="en-US" sz="1400" b="0" i="1" dirty="0">
                <a:effectLst/>
                <a:latin typeface="inherit"/>
              </a:rPr>
              <a:t> </a:t>
            </a:r>
            <a:r>
              <a:rPr lang="en-US" sz="1400" b="0" dirty="0">
                <a:effectLst/>
                <a:latin typeface="inherit"/>
              </a:rPr>
              <a:t>c</a:t>
            </a: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olumn.</a:t>
            </a:r>
          </a:p>
          <a:p>
            <a:pPr marL="340995" indent="-328295">
              <a:lnSpc>
                <a:spcPct val="100000"/>
              </a:lnSpc>
              <a:spcBef>
                <a:spcPts val="229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data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595959"/>
                </a:solidFill>
                <a:latin typeface="Tahoma"/>
                <a:cs typeface="Tahoma"/>
              </a:rPr>
              <a:t>description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Tahoma"/>
                <a:cs typeface="Tahoma"/>
              </a:rPr>
              <a:t>as</a:t>
            </a:r>
            <a:r>
              <a:rPr sz="1300" spc="-16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follows</a:t>
            </a: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:</a:t>
            </a:r>
            <a:endParaRPr sz="1300" dirty="0">
              <a:latin typeface="Tahoma"/>
              <a:cs typeface="Tahoma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22DC5D-9522-7236-E787-430FE06F4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401886"/>
              </p:ext>
            </p:extLst>
          </p:nvPr>
        </p:nvGraphicFramePr>
        <p:xfrm>
          <a:off x="4572000" y="1068880"/>
          <a:ext cx="4267200" cy="3513013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66951127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464805179"/>
                    </a:ext>
                  </a:extLst>
                </a:gridCol>
              </a:tblGrid>
              <a:tr h="22664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 i="1" dirty="0">
                          <a:effectLst/>
                          <a:latin typeface="inherit"/>
                        </a:rPr>
                        <a:t>behaviour</a:t>
                      </a:r>
                      <a:r>
                        <a:rPr lang="en-US" sz="800" i="1" dirty="0">
                          <a:latin typeface="inherit"/>
                        </a:rPr>
                        <a:t>_</a:t>
                      </a:r>
                      <a:r>
                        <a:rPr lang="en-US" sz="800" b="0" i="1" dirty="0">
                          <a:effectLst/>
                          <a:latin typeface="inherit"/>
                        </a:rPr>
                        <a:t>type </a:t>
                      </a:r>
                      <a:endParaRPr lang="en-US" sz="800" b="0" dirty="0">
                        <a:effectLst/>
                        <a:latin typeface="inherit"/>
                      </a:endParaRPr>
                    </a:p>
                  </a:txBody>
                  <a:tcPr marL="106992" marR="106992" marT="40122" marB="312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 dirty="0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106992" marR="106992" marT="40122" marB="312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458883"/>
                  </a:ext>
                </a:extLst>
              </a:tr>
              <a:tr h="372347">
                <a:tc>
                  <a:txBody>
                    <a:bodyPr/>
                    <a:lstStyle/>
                    <a:p>
                      <a:pPr fontAlgn="t"/>
                      <a:r>
                        <a:rPr lang="en-US" sz="800" b="0" dirty="0">
                          <a:effectLst/>
                          <a:latin typeface="inherit"/>
                        </a:rPr>
                        <a:t>dislike</a:t>
                      </a:r>
                    </a:p>
                  </a:txBody>
                  <a:tcPr marL="106992" marR="106992" marT="40122" marB="312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b="0">
                          <a:effectLst/>
                          <a:latin typeface="inherit"/>
                        </a:rPr>
                        <a:t>the user doesn't want to match with the target user</a:t>
                      </a:r>
                    </a:p>
                  </a:txBody>
                  <a:tcPr marL="106992" marR="106992" marT="40122" marB="312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296027"/>
                  </a:ext>
                </a:extLst>
              </a:tr>
              <a:tr h="372347">
                <a:tc>
                  <a:txBody>
                    <a:bodyPr/>
                    <a:lstStyle/>
                    <a:p>
                      <a:pPr fontAlgn="t"/>
                      <a:r>
                        <a:rPr lang="en-US" sz="800" b="0">
                          <a:effectLst/>
                          <a:latin typeface="inherit"/>
                        </a:rPr>
                        <a:t>like</a:t>
                      </a:r>
                    </a:p>
                  </a:txBody>
                  <a:tcPr marL="106992" marR="106992" marT="40122" marB="312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b="0">
                          <a:effectLst/>
                          <a:latin typeface="inherit"/>
                        </a:rPr>
                        <a:t>the user feels ok to match the target user</a:t>
                      </a:r>
                    </a:p>
                  </a:txBody>
                  <a:tcPr marL="106992" marR="106992" marT="40122" marB="312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875222"/>
                  </a:ext>
                </a:extLst>
              </a:tr>
              <a:tr h="226646">
                <a:tc>
                  <a:txBody>
                    <a:bodyPr/>
                    <a:lstStyle/>
                    <a:p>
                      <a:pPr fontAlgn="t"/>
                      <a:r>
                        <a:rPr lang="en-US" sz="800" b="0" dirty="0" err="1">
                          <a:effectLst/>
                          <a:latin typeface="inherit"/>
                        </a:rPr>
                        <a:t>zan</a:t>
                      </a:r>
                      <a:endParaRPr lang="en-US" sz="800" b="0" dirty="0">
                        <a:effectLst/>
                        <a:latin typeface="inherit"/>
                      </a:endParaRPr>
                    </a:p>
                  </a:txBody>
                  <a:tcPr marL="106992" marR="106992" marT="40122" marB="312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b="0">
                          <a:effectLst/>
                          <a:latin typeface="inherit"/>
                        </a:rPr>
                        <a:t>a like given by the user to any post</a:t>
                      </a:r>
                    </a:p>
                  </a:txBody>
                  <a:tcPr marL="106992" marR="106992" marT="40122" marB="312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109745"/>
                  </a:ext>
                </a:extLst>
              </a:tr>
              <a:tr h="663749">
                <a:tc>
                  <a:txBody>
                    <a:bodyPr/>
                    <a:lstStyle/>
                    <a:p>
                      <a:pPr fontAlgn="t"/>
                      <a:r>
                        <a:rPr lang="en-US" sz="800" b="0">
                          <a:effectLst/>
                          <a:latin typeface="inherit"/>
                        </a:rPr>
                        <a:t>view</a:t>
                      </a:r>
                    </a:p>
                  </a:txBody>
                  <a:tcPr marL="106992" marR="106992" marT="40122" marB="312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b="0" dirty="0">
                          <a:effectLst/>
                          <a:latin typeface="inherit"/>
                        </a:rPr>
                        <a:t>browse for recommended items, ads, posts, and any things you could imagine here with staying for at least a few seconds</a:t>
                      </a:r>
                    </a:p>
                  </a:txBody>
                  <a:tcPr marL="106992" marR="106992" marT="40122" marB="312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030054"/>
                  </a:ext>
                </a:extLst>
              </a:tr>
              <a:tr h="226646">
                <a:tc>
                  <a:txBody>
                    <a:bodyPr/>
                    <a:lstStyle/>
                    <a:p>
                      <a:pPr fontAlgn="t"/>
                      <a:r>
                        <a:rPr lang="en-US" sz="800" b="0">
                          <a:effectLst/>
                          <a:latin typeface="inherit"/>
                        </a:rPr>
                        <a:t>post</a:t>
                      </a:r>
                    </a:p>
                  </a:txBody>
                  <a:tcPr marL="106992" marR="106992" marT="40122" marB="312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b="0">
                          <a:effectLst/>
                          <a:latin typeface="inherit"/>
                        </a:rPr>
                        <a:t>put up a post</a:t>
                      </a:r>
                    </a:p>
                  </a:txBody>
                  <a:tcPr marL="106992" marR="106992" marT="40122" marB="312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881912"/>
                  </a:ext>
                </a:extLst>
              </a:tr>
              <a:tr h="372347">
                <a:tc>
                  <a:txBody>
                    <a:bodyPr/>
                    <a:lstStyle/>
                    <a:p>
                      <a:pPr fontAlgn="t"/>
                      <a:r>
                        <a:rPr lang="en-US" sz="800" b="0">
                          <a:effectLst/>
                          <a:latin typeface="inherit"/>
                        </a:rPr>
                        <a:t>voiceroom</a:t>
                      </a:r>
                    </a:p>
                  </a:txBody>
                  <a:tcPr marL="106992" marR="106992" marT="40122" marB="312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b="0">
                          <a:effectLst/>
                          <a:latin typeface="inherit"/>
                        </a:rPr>
                        <a:t>the user enters a voice chatting room</a:t>
                      </a:r>
                    </a:p>
                  </a:txBody>
                  <a:tcPr marL="106992" marR="106992" marT="40122" marB="312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801690"/>
                  </a:ext>
                </a:extLst>
              </a:tr>
              <a:tr h="226646">
                <a:tc>
                  <a:txBody>
                    <a:bodyPr/>
                    <a:lstStyle/>
                    <a:p>
                      <a:pPr fontAlgn="t"/>
                      <a:r>
                        <a:rPr lang="en-US" sz="800" b="0">
                          <a:effectLst/>
                          <a:latin typeface="inherit"/>
                        </a:rPr>
                        <a:t>click</a:t>
                      </a:r>
                    </a:p>
                  </a:txBody>
                  <a:tcPr marL="106992" marR="106992" marT="40122" marB="312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b="0">
                          <a:effectLst/>
                          <a:latin typeface="inherit"/>
                        </a:rPr>
                        <a:t>click a banner or an ad</a:t>
                      </a:r>
                    </a:p>
                  </a:txBody>
                  <a:tcPr marL="106992" marR="106992" marT="40122" marB="312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049597"/>
                  </a:ext>
                </a:extLst>
              </a:tr>
              <a:tr h="226646">
                <a:tc>
                  <a:txBody>
                    <a:bodyPr/>
                    <a:lstStyle/>
                    <a:p>
                      <a:pPr fontAlgn="t"/>
                      <a:r>
                        <a:rPr lang="en-US" sz="800" b="0">
                          <a:effectLst/>
                          <a:latin typeface="inherit"/>
                        </a:rPr>
                        <a:t>buy</a:t>
                      </a:r>
                    </a:p>
                  </a:txBody>
                  <a:tcPr marL="106992" marR="106992" marT="40122" marB="312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b="0">
                          <a:effectLst/>
                          <a:latin typeface="inherit"/>
                        </a:rPr>
                        <a:t>spend money on something</a:t>
                      </a:r>
                    </a:p>
                  </a:txBody>
                  <a:tcPr marL="106992" marR="106992" marT="40122" marB="312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293032"/>
                  </a:ext>
                </a:extLst>
              </a:tr>
              <a:tr h="226646">
                <a:tc>
                  <a:txBody>
                    <a:bodyPr/>
                    <a:lstStyle/>
                    <a:p>
                      <a:pPr fontAlgn="t"/>
                      <a:r>
                        <a:rPr lang="en-US" sz="800" b="0">
                          <a:effectLst/>
                          <a:latin typeface="inherit"/>
                        </a:rPr>
                        <a:t>comment</a:t>
                      </a:r>
                    </a:p>
                  </a:txBody>
                  <a:tcPr marL="106992" marR="106992" marT="40122" marB="312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b="0">
                          <a:effectLst/>
                          <a:latin typeface="inherit"/>
                        </a:rPr>
                        <a:t>comment a post</a:t>
                      </a:r>
                    </a:p>
                  </a:txBody>
                  <a:tcPr marL="106992" marR="106992" marT="40122" marB="312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392400"/>
                  </a:ext>
                </a:extLst>
              </a:tr>
              <a:tr h="372347">
                <a:tc>
                  <a:txBody>
                    <a:bodyPr/>
                    <a:lstStyle/>
                    <a:p>
                      <a:pPr fontAlgn="t"/>
                      <a:r>
                        <a:rPr lang="en-US" sz="800" b="0">
                          <a:effectLst/>
                          <a:latin typeface="inherit"/>
                        </a:rPr>
                        <a:t>follow</a:t>
                      </a:r>
                    </a:p>
                  </a:txBody>
                  <a:tcPr marL="106992" marR="106992" marT="40122" marB="312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b="0" dirty="0">
                          <a:effectLst/>
                          <a:latin typeface="inherit"/>
                        </a:rPr>
                        <a:t>follow a topic, a user, a group or something else</a:t>
                      </a:r>
                    </a:p>
                  </a:txBody>
                  <a:tcPr marL="106992" marR="106992" marT="40122" marB="312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939372"/>
                  </a:ext>
                </a:extLst>
              </a:tr>
            </a:tbl>
          </a:graphicData>
        </a:graphic>
      </p:graphicFrame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E227EAF3-D959-7399-5F40-7179EA5FA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738" y="2906066"/>
            <a:ext cx="2063944" cy="193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90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8825" y="1404512"/>
            <a:ext cx="238823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180" dirty="0"/>
              <a:t>D</a:t>
            </a:r>
            <a:r>
              <a:rPr sz="2300" spc="100" dirty="0"/>
              <a:t>a</a:t>
            </a:r>
            <a:r>
              <a:rPr sz="2300" spc="50" dirty="0"/>
              <a:t>ta</a:t>
            </a:r>
            <a:r>
              <a:rPr sz="2300" spc="-135" dirty="0"/>
              <a:t> </a:t>
            </a:r>
            <a:r>
              <a:rPr lang="en-US" sz="2300" spc="30" dirty="0"/>
              <a:t>E</a:t>
            </a:r>
            <a:r>
              <a:rPr sz="2300" spc="45" dirty="0"/>
              <a:t>xplo</a:t>
            </a:r>
            <a:r>
              <a:rPr sz="2300" spc="30" dirty="0"/>
              <a:t>r</a:t>
            </a:r>
            <a:r>
              <a:rPr sz="2300" spc="100" dirty="0"/>
              <a:t>a</a:t>
            </a:r>
            <a:r>
              <a:rPr sz="2300" spc="15" dirty="0"/>
              <a:t>tion</a:t>
            </a:r>
            <a:endParaRPr sz="2300" dirty="0"/>
          </a:p>
        </p:txBody>
      </p:sp>
      <p:sp>
        <p:nvSpPr>
          <p:cNvPr id="3" name="object 3"/>
          <p:cNvSpPr txBox="1"/>
          <p:nvPr/>
        </p:nvSpPr>
        <p:spPr>
          <a:xfrm>
            <a:off x="708808" y="2016493"/>
            <a:ext cx="3253592" cy="23542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3340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One Hot Encoded the </a:t>
            </a:r>
            <a:r>
              <a:rPr lang="en-US" sz="1300" i="1" spc="5" dirty="0">
                <a:solidFill>
                  <a:srgbClr val="595959"/>
                </a:solidFill>
                <a:latin typeface="Tahoma"/>
                <a:cs typeface="Tahoma"/>
              </a:rPr>
              <a:t>behaviour_type </a:t>
            </a: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column and summed the column based on the </a:t>
            </a:r>
            <a:r>
              <a:rPr lang="en-US" sz="1300" i="1" spc="5" dirty="0" err="1">
                <a:solidFill>
                  <a:srgbClr val="595959"/>
                </a:solidFill>
                <a:latin typeface="Tahoma"/>
                <a:cs typeface="Tahoma"/>
              </a:rPr>
              <a:t>user_id</a:t>
            </a:r>
            <a:r>
              <a:rPr lang="en-US" sz="1300" i="1" spc="5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</a:p>
          <a:p>
            <a:pPr marL="340360" marR="53340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Dropped </a:t>
            </a:r>
            <a:r>
              <a:rPr lang="en-US" sz="1300" i="1" spc="5" dirty="0" err="1">
                <a:solidFill>
                  <a:srgbClr val="595959"/>
                </a:solidFill>
                <a:latin typeface="Tahoma"/>
                <a:cs typeface="Tahoma"/>
              </a:rPr>
              <a:t>ts</a:t>
            </a: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, </a:t>
            </a:r>
            <a:r>
              <a:rPr lang="en-US" sz="1300" i="1" spc="5" dirty="0" err="1">
                <a:solidFill>
                  <a:srgbClr val="595959"/>
                </a:solidFill>
                <a:latin typeface="Tahoma"/>
                <a:cs typeface="Tahoma"/>
              </a:rPr>
              <a:t>target_user</a:t>
            </a:r>
            <a:r>
              <a:rPr lang="en-US" sz="1300" i="1" spc="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and </a:t>
            </a:r>
            <a:r>
              <a:rPr lang="en-US" sz="1300" i="1" spc="5" dirty="0">
                <a:solidFill>
                  <a:srgbClr val="595959"/>
                </a:solidFill>
                <a:latin typeface="Tahoma"/>
                <a:cs typeface="Tahoma"/>
              </a:rPr>
              <a:t>consume</a:t>
            </a: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 columns.</a:t>
            </a:r>
          </a:p>
          <a:p>
            <a:pPr marL="340360" marR="53340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Encoded the buy column into a Binary decision.</a:t>
            </a:r>
          </a:p>
          <a:p>
            <a:pPr marL="340360" marR="53340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endParaRPr lang="en-US" sz="1300" spc="5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12065" marR="53340">
              <a:lnSpc>
                <a:spcPct val="114999"/>
              </a:lnSpc>
              <a:spcBef>
                <a:spcPts val="100"/>
              </a:spcBef>
              <a:tabLst>
                <a:tab pos="340360" algn="l"/>
                <a:tab pos="340995" algn="l"/>
              </a:tabLst>
            </a:pP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0 : Not Likely to perform In app purchases</a:t>
            </a:r>
          </a:p>
          <a:p>
            <a:pPr marL="12065" marR="53340">
              <a:lnSpc>
                <a:spcPct val="114999"/>
              </a:lnSpc>
              <a:spcBef>
                <a:spcPts val="100"/>
              </a:spcBef>
              <a:tabLst>
                <a:tab pos="340360" algn="l"/>
                <a:tab pos="340995" algn="l"/>
              </a:tabLst>
            </a:pP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1: Likely to perform In app purchases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4" name="Picture 3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52D5C8AF-6401-58FC-51A8-7783FC936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786782"/>
            <a:ext cx="5156271" cy="22109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8825" y="1404512"/>
            <a:ext cx="238823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180" dirty="0"/>
              <a:t>D</a:t>
            </a:r>
            <a:r>
              <a:rPr sz="2300" spc="100" dirty="0"/>
              <a:t>a</a:t>
            </a:r>
            <a:r>
              <a:rPr sz="2300" spc="50" dirty="0"/>
              <a:t>ta</a:t>
            </a:r>
            <a:r>
              <a:rPr sz="2300" spc="-135" dirty="0"/>
              <a:t> </a:t>
            </a:r>
            <a:r>
              <a:rPr lang="en-US" sz="2300" spc="30" dirty="0"/>
              <a:t>E</a:t>
            </a:r>
            <a:r>
              <a:rPr sz="2300" spc="45" dirty="0"/>
              <a:t>xplo</a:t>
            </a:r>
            <a:r>
              <a:rPr sz="2300" spc="30" dirty="0"/>
              <a:t>r</a:t>
            </a:r>
            <a:r>
              <a:rPr sz="2300" spc="100" dirty="0"/>
              <a:t>a</a:t>
            </a:r>
            <a:r>
              <a:rPr sz="2300" spc="15" dirty="0"/>
              <a:t>tion</a:t>
            </a:r>
            <a:endParaRPr sz="2300" dirty="0"/>
          </a:p>
        </p:txBody>
      </p:sp>
      <p:sp>
        <p:nvSpPr>
          <p:cNvPr id="3" name="object 3"/>
          <p:cNvSpPr txBox="1"/>
          <p:nvPr/>
        </p:nvSpPr>
        <p:spPr>
          <a:xfrm>
            <a:off x="708808" y="2016493"/>
            <a:ext cx="3253592" cy="18813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3340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The new data set upon which analysis will be conducted has 15000 unique records and 11 variables.</a:t>
            </a:r>
          </a:p>
          <a:p>
            <a:pPr marL="340360" marR="53340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The target label is the </a:t>
            </a:r>
            <a:r>
              <a:rPr lang="en-US" sz="1300" i="1" spc="5" dirty="0">
                <a:solidFill>
                  <a:srgbClr val="595959"/>
                </a:solidFill>
                <a:latin typeface="Tahoma"/>
                <a:cs typeface="Tahoma"/>
              </a:rPr>
              <a:t>buy</a:t>
            </a: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 column where:</a:t>
            </a:r>
          </a:p>
          <a:p>
            <a:pPr marL="340360" marR="53340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endParaRPr lang="en-US" sz="1300" spc="5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12065" marR="53340">
              <a:lnSpc>
                <a:spcPct val="114999"/>
              </a:lnSpc>
              <a:spcBef>
                <a:spcPts val="100"/>
              </a:spcBef>
              <a:tabLst>
                <a:tab pos="340360" algn="l"/>
                <a:tab pos="340995" algn="l"/>
              </a:tabLst>
            </a:pP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0 : Not Likely to perform In app purchases</a:t>
            </a:r>
          </a:p>
          <a:p>
            <a:pPr marL="12065" marR="53340">
              <a:lnSpc>
                <a:spcPct val="114999"/>
              </a:lnSpc>
              <a:spcBef>
                <a:spcPts val="100"/>
              </a:spcBef>
              <a:tabLst>
                <a:tab pos="340360" algn="l"/>
                <a:tab pos="340995" algn="l"/>
              </a:tabLst>
            </a:pP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1: Likely to perform In app purchases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4" name="Picture 3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30C5D5B4-3E55-E5B4-D90F-4A1E51E1AA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6"/>
          <a:stretch/>
        </p:blipFill>
        <p:spPr>
          <a:xfrm>
            <a:off x="3962400" y="1404512"/>
            <a:ext cx="4842920" cy="253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6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9787"/>
            <a:ext cx="5957570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2300" spc="125" dirty="0"/>
              <a:t>Model</a:t>
            </a:r>
            <a:r>
              <a:rPr lang="en-US" sz="2300" spc="-260" dirty="0"/>
              <a:t> </a:t>
            </a:r>
            <a:r>
              <a:rPr lang="en-US" sz="2300" spc="30" dirty="0"/>
              <a:t>Variations</a:t>
            </a:r>
            <a:endParaRPr sz="2300" dirty="0"/>
          </a:p>
        </p:txBody>
      </p:sp>
      <p:sp>
        <p:nvSpPr>
          <p:cNvPr id="3" name="object 3"/>
          <p:cNvSpPr txBox="1"/>
          <p:nvPr/>
        </p:nvSpPr>
        <p:spPr>
          <a:xfrm>
            <a:off x="531658" y="1983678"/>
            <a:ext cx="3481070" cy="11398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93980" indent="-328295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lang="en-US" sz="1300" spc="5" dirty="0">
                <a:solidFill>
                  <a:srgbClr val="595959"/>
                </a:solidFill>
                <a:latin typeface="Tahoma"/>
                <a:cs typeface="Tahoma"/>
              </a:rPr>
              <a:t>Implemented a  K Nearest Neighbor algorithm, with a range of different K values (0 – 100) for finding the appropriate number of neighbors for clustering the dataset.</a:t>
            </a:r>
            <a:endParaRPr sz="1300" spc="5" dirty="0">
              <a:solidFill>
                <a:srgbClr val="595959"/>
              </a:solidFill>
              <a:latin typeface="Tahoma"/>
              <a:cs typeface="Tahoma"/>
            </a:endParaRPr>
          </a:p>
        </p:txBody>
      </p:sp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79B45902-1437-8A14-DB71-B9FB3F3405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0" t="1261" r="1988" b="1331"/>
          <a:stretch/>
        </p:blipFill>
        <p:spPr>
          <a:xfrm>
            <a:off x="4012728" y="895350"/>
            <a:ext cx="4928654" cy="40271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4" y="1379787"/>
            <a:ext cx="4683926" cy="37189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40" dirty="0"/>
              <a:t>Predict</a:t>
            </a:r>
            <a:r>
              <a:rPr lang="en-US" sz="2300" spc="40" dirty="0"/>
              <a:t>ions</a:t>
            </a:r>
            <a:r>
              <a:rPr sz="2300" spc="-145" dirty="0"/>
              <a:t> </a:t>
            </a:r>
            <a:r>
              <a:rPr sz="2300" spc="85" dirty="0"/>
              <a:t>on</a:t>
            </a:r>
            <a:r>
              <a:rPr sz="2300" spc="-140" dirty="0"/>
              <a:t> </a:t>
            </a:r>
            <a:r>
              <a:rPr sz="2300" spc="35" dirty="0"/>
              <a:t>the</a:t>
            </a:r>
            <a:r>
              <a:rPr sz="2300" spc="-145" dirty="0"/>
              <a:t> </a:t>
            </a:r>
            <a:r>
              <a:rPr lang="en-US" sz="2300" spc="45" dirty="0"/>
              <a:t>Validation</a:t>
            </a:r>
            <a:r>
              <a:rPr sz="2300" spc="-140" dirty="0"/>
              <a:t> </a:t>
            </a:r>
            <a:r>
              <a:rPr lang="en-US" sz="2300" spc="70" dirty="0"/>
              <a:t>S</a:t>
            </a:r>
            <a:r>
              <a:rPr sz="2300" spc="70" dirty="0"/>
              <a:t>et</a:t>
            </a:r>
            <a:endParaRPr sz="2300" dirty="0"/>
          </a:p>
        </p:txBody>
      </p:sp>
      <p:sp>
        <p:nvSpPr>
          <p:cNvPr id="3" name="object 3"/>
          <p:cNvSpPr txBox="1"/>
          <p:nvPr/>
        </p:nvSpPr>
        <p:spPr>
          <a:xfrm>
            <a:off x="802475" y="2145296"/>
            <a:ext cx="6436525" cy="16696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 four models </a:t>
            </a: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were then fit on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 the unseen </a:t>
            </a: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Validation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S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et and the </a:t>
            </a: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appropriate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evaluation metrics were calculated</a:t>
            </a:r>
            <a:r>
              <a:rPr sz="1300" dirty="0">
                <a:solidFill>
                  <a:srgbClr val="595959"/>
                </a:solidFill>
                <a:latin typeface="Tahoma"/>
                <a:cs typeface="Tahoma"/>
              </a:rPr>
              <a:t> for each model.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 dirty="0">
              <a:latin typeface="Tahoma"/>
              <a:cs typeface="Tahoma"/>
            </a:endParaRPr>
          </a:p>
          <a:p>
            <a:pPr marL="469900" indent="-328295">
              <a:spcBef>
                <a:spcPts val="234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en-US" sz="1300" spc="-5" dirty="0">
                <a:solidFill>
                  <a:srgbClr val="595959"/>
                </a:solidFill>
                <a:latin typeface="Tahoma"/>
                <a:cs typeface="Tahoma"/>
              </a:rPr>
              <a:t>K Nearest Neighbor with </a:t>
            </a:r>
            <a:r>
              <a:rPr lang="en-US" sz="1300" i="1" spc="-5" dirty="0" err="1">
                <a:solidFill>
                  <a:srgbClr val="595959"/>
                </a:solidFill>
                <a:latin typeface="Tahoma"/>
                <a:cs typeface="Tahoma"/>
              </a:rPr>
              <a:t>n_neighbors</a:t>
            </a:r>
            <a:r>
              <a:rPr lang="en-US" sz="1300" i="1" spc="-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US" sz="1300" spc="-5" dirty="0">
                <a:solidFill>
                  <a:srgbClr val="595959"/>
                </a:solidFill>
                <a:latin typeface="Tahoma"/>
                <a:cs typeface="Tahoma"/>
              </a:rPr>
              <a:t>= 57</a:t>
            </a:r>
          </a:p>
          <a:p>
            <a:pPr marL="469900" indent="-328295">
              <a:lnSpc>
                <a:spcPct val="100000"/>
              </a:lnSpc>
              <a:spcBef>
                <a:spcPts val="234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en-US" sz="1300" spc="-5" dirty="0">
                <a:solidFill>
                  <a:srgbClr val="595959"/>
                </a:solidFill>
                <a:latin typeface="Tahoma"/>
                <a:cs typeface="Tahoma"/>
              </a:rPr>
              <a:t>Decision Tree with an </a:t>
            </a:r>
            <a:r>
              <a:rPr lang="en-US" sz="1300" i="1" spc="-5" dirty="0">
                <a:solidFill>
                  <a:srgbClr val="595959"/>
                </a:solidFill>
                <a:latin typeface="Tahoma"/>
                <a:cs typeface="Tahoma"/>
              </a:rPr>
              <a:t>Entropy</a:t>
            </a:r>
            <a:r>
              <a:rPr lang="en-US" sz="1300" spc="-5" dirty="0">
                <a:solidFill>
                  <a:srgbClr val="595959"/>
                </a:solidFill>
                <a:latin typeface="Tahoma"/>
                <a:cs typeface="Tahoma"/>
              </a:rPr>
              <a:t> criterion</a:t>
            </a:r>
            <a:endParaRPr sz="1300" dirty="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29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Support Vector Machine with a </a:t>
            </a:r>
            <a:r>
              <a:rPr lang="en-US" sz="1300" i="1" dirty="0">
                <a:solidFill>
                  <a:srgbClr val="595959"/>
                </a:solidFill>
                <a:latin typeface="Tahoma"/>
                <a:cs typeface="Tahoma"/>
              </a:rPr>
              <a:t>Sigmoid</a:t>
            </a:r>
            <a:r>
              <a:rPr lang="en-US" sz="1300" dirty="0">
                <a:solidFill>
                  <a:srgbClr val="595959"/>
                </a:solidFill>
                <a:latin typeface="Tahoma"/>
                <a:cs typeface="Tahoma"/>
              </a:rPr>
              <a:t> kernel</a:t>
            </a:r>
            <a:endParaRPr sz="1300" dirty="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3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lang="en-US" sz="1300" spc="15" dirty="0">
                <a:solidFill>
                  <a:srgbClr val="595959"/>
                </a:solidFill>
                <a:latin typeface="Tahoma"/>
                <a:cs typeface="Tahoma"/>
              </a:rPr>
              <a:t>Logistic Regression with C = 0.01</a:t>
            </a:r>
            <a:endParaRPr sz="13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6229</TotalTime>
  <Words>922</Words>
  <Application>Microsoft Macintosh PowerPoint</Application>
  <PresentationFormat>On-screen Show (16:9)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MT</vt:lpstr>
      <vt:lpstr>Calibri</vt:lpstr>
      <vt:lpstr>inherit</vt:lpstr>
      <vt:lpstr>Tahoma</vt:lpstr>
      <vt:lpstr>Trebuchet MS</vt:lpstr>
      <vt:lpstr>Office Theme</vt:lpstr>
      <vt:lpstr>Supervised Learning:  Classification </vt:lpstr>
      <vt:lpstr>Main Objective</vt:lpstr>
      <vt:lpstr>About the Data</vt:lpstr>
      <vt:lpstr>Data Exploration</vt:lpstr>
      <vt:lpstr>Data Exploration</vt:lpstr>
      <vt:lpstr>Data Exploration</vt:lpstr>
      <vt:lpstr>Data Exploration</vt:lpstr>
      <vt:lpstr>Model Variations</vt:lpstr>
      <vt:lpstr>Predictions on the Validation Set</vt:lpstr>
      <vt:lpstr>Comparing the Metrics</vt:lpstr>
      <vt:lpstr>Comparing the Metrics</vt:lpstr>
      <vt:lpstr>Predictions on the Test Set</vt:lpstr>
      <vt:lpstr>Comparing the Metrics</vt:lpstr>
      <vt:lpstr>Comparing the Metrics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Learning:  Regression</dc:title>
  <dc:creator>qasim</dc:creator>
  <cp:lastModifiedBy>Qasim Karjatwala</cp:lastModifiedBy>
  <cp:revision>15</cp:revision>
  <dcterms:created xsi:type="dcterms:W3CDTF">2022-10-07T19:52:20Z</dcterms:created>
  <dcterms:modified xsi:type="dcterms:W3CDTF">2022-10-23T03:22:14Z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