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  <p:embeddedFont>
      <p:font typeface="Gill Sans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BB57474-6355-4A78-9FB7-DD40B4B2405D}">
  <a:tblStyle styleId="{2BB57474-6355-4A78-9FB7-DD40B4B2405D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HelveticaNeue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4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3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6.xml"/><Relationship Id="rId35" Type="http://schemas.openxmlformats.org/officeDocument/2006/relationships/font" Target="fonts/GillSans-regular.fntdata"/><Relationship Id="rId12" Type="http://schemas.openxmlformats.org/officeDocument/2006/relationships/slide" Target="slides/slide5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GillSans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=w-\alpha*2x(xw-y)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4.jpg"/><Relationship Id="rId8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Shape 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Gradient Descent</a:t>
            </a:r>
            <a:endParaRPr sz="500"/>
          </a:p>
        </p:txBody>
      </p:sp>
      <p:sp>
        <p:nvSpPr>
          <p:cNvPr id="150" name="Shape 150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8" name="Shape 2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2701" y="3694825"/>
            <a:ext cx="1086101" cy="59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9" name="Shape 2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35" name="Shape 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6" name="Shape 2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43" name="Shape 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4" name="Shape 2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5" name="Shape 2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54079" y="1414307"/>
            <a:ext cx="4596016" cy="327753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https://www.derivative-calculator.net/</a:t>
            </a:r>
            <a:endParaRPr sz="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1" name="Shape 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53" name="Shape 253"/>
          <p:cNvSpPr txBox="1"/>
          <p:nvPr/>
        </p:nvSpPr>
        <p:spPr>
          <a:xfrm>
            <a:off x="67949" y="1332450"/>
            <a:ext cx="6594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254" name="Shape 2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Let’s implement!</a:t>
            </a:r>
            <a:endParaRPr/>
          </a:p>
        </p:txBody>
      </p:sp>
      <p:grpSp>
        <p:nvGrpSpPr>
          <p:cNvPr id="256" name="Shape 256"/>
          <p:cNvGrpSpPr/>
          <p:nvPr/>
        </p:nvGrpSpPr>
        <p:grpSpPr>
          <a:xfrm>
            <a:off x="5012353" y="2285604"/>
            <a:ext cx="2406112" cy="854669"/>
            <a:chOff x="0" y="0"/>
            <a:chExt cx="6416298" cy="2279119"/>
          </a:xfrm>
        </p:grpSpPr>
        <p:pic>
          <p:nvPicPr>
            <p:cNvPr descr="Image" id="257" name="Shape 2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58" name="Shape 25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" id="259" name="Shape 25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09150" y="3161224"/>
            <a:ext cx="3199675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5" name="Shape 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Data, Model, Loss, and Gradient </a:t>
            </a:r>
            <a:endParaRPr/>
          </a:p>
        </p:txBody>
      </p:sp>
      <p:sp>
        <p:nvSpPr>
          <p:cNvPr id="267" name="Shape 267"/>
          <p:cNvSpPr txBox="1"/>
          <p:nvPr/>
        </p:nvSpPr>
        <p:spPr>
          <a:xfrm>
            <a:off x="76200" y="457200"/>
            <a:ext cx="6437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8" name="Shape 2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150" y="4700700"/>
            <a:ext cx="1549650" cy="3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updating weight</a:t>
            </a: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76200" y="457200"/>
            <a:ext cx="4245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3684800" y="1956700"/>
            <a:ext cx="5368500" cy="3106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grad = gradient(x_val,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 = w -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grad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grad)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"4 hours"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1" name="Shape 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>
            <p:ph type="title"/>
          </p:nvPr>
        </p:nvSpPr>
        <p:spPr>
          <a:xfrm>
            <a:off x="2454538" y="197840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gradient numeric computation)</a:t>
            </a:r>
            <a:endParaRPr/>
          </a:p>
        </p:txBody>
      </p:sp>
      <p:sp>
        <p:nvSpPr>
          <p:cNvPr id="283" name="Shape 283"/>
          <p:cNvSpPr txBox="1"/>
          <p:nvPr/>
        </p:nvSpPr>
        <p:spPr>
          <a:xfrm>
            <a:off x="3684800" y="1956700"/>
            <a:ext cx="5368500" cy="3106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grad = gradient(x_val,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 = w -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grad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grad)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"4 hours"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152400" y="152400"/>
            <a:ext cx="3000000" cy="491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predict (before training) 4 4.0</a:t>
            </a:r>
            <a:endParaRPr b="1"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2.0 -2.0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4.0 -7.84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6.0 -16.23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0 w= 1.26 loss= 4.92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2.0 -1.48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4.0 -5.8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6.0 -12.0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1 w= 1.45 loss= 2.69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2.0 -1.09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4.0 -4.29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6.0 -8.87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2 w= 1.6 loss= 1.47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2.0 -0.81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4.0 -3.17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6.0 -6.56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7 w= 1.91 loss= 0.07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2.0 -0.18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4.0 -0.7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6.0 -1.45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8 w= 1.93 loss= 0.04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2.0 -0.13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4.0 -0.52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6.0 -1.07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9 w= 1.95 loss= 0.02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A86E8"/>
                </a:solidFill>
              </a:rPr>
              <a:t>predict (after training) 4 hours 7.80</a:t>
            </a:r>
            <a:endParaRPr b="1" sz="1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3-1: compute gradient</a:t>
            </a:r>
            <a:endParaRPr/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382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3-2: implement</a:t>
            </a:r>
            <a:endParaRPr/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382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01" name="Shape 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2" name="Shape 3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4364351" y="2022550"/>
            <a:ext cx="44274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Back-propagation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65" name="Shape 1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Gradient Descent</a:t>
            </a:r>
            <a:endParaRPr sz="500"/>
          </a:p>
        </p:txBody>
      </p:sp>
      <p:sp>
        <p:nvSpPr>
          <p:cNvPr id="167" name="Shape 16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173" name="Shape 173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{2BB57474-6355-4A78-9FB7-DD40B4B2405D}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5" name="Shape 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6887" y="20313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182" name="Shape 182"/>
          <p:cNvCxnSpPr/>
          <p:nvPr/>
        </p:nvCxnSpPr>
        <p:spPr>
          <a:xfrm flipH="1" rot="10800000">
            <a:off x="2837900" y="25942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Shape 183"/>
          <p:cNvCxnSpPr/>
          <p:nvPr/>
        </p:nvCxnSpPr>
        <p:spPr>
          <a:xfrm flipH="1" rot="10800000">
            <a:off x="2881725" y="2060475"/>
            <a:ext cx="2327700" cy="1692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Shape 184"/>
          <p:cNvCxnSpPr/>
          <p:nvPr/>
        </p:nvCxnSpPr>
        <p:spPr>
          <a:xfrm flipH="1" rot="10800000">
            <a:off x="2870575" y="3074025"/>
            <a:ext cx="3686700" cy="813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0075" y="70250"/>
            <a:ext cx="87372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What is the learning: </a:t>
            </a:r>
            <a:r>
              <a:rPr lang="en" sz="3000"/>
              <a:t>find </a:t>
            </a:r>
            <a:r>
              <a:rPr b="1" lang="en" sz="3000"/>
              <a:t>w</a:t>
            </a:r>
            <a:r>
              <a:rPr lang="en" sz="3000"/>
              <a:t> that minimizes the loss</a:t>
            </a:r>
            <a:endParaRPr sz="3000"/>
          </a:p>
        </p:txBody>
      </p:sp>
      <p:graphicFrame>
        <p:nvGraphicFramePr>
          <p:cNvPr id="190" name="Shape 190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{2BB57474-6355-4A78-9FB7-DD40B4B2405D}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2" name="Shape 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3" name="Shape 1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6966" y="3236072"/>
            <a:ext cx="2347957" cy="5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00" name="Shape 200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201" name="Shape 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09" name="Shape 209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210" name="Shape 2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  <p:grpSp>
        <p:nvGrpSpPr>
          <p:cNvPr id="212" name="Shape 212"/>
          <p:cNvGrpSpPr/>
          <p:nvPr/>
        </p:nvGrpSpPr>
        <p:grpSpPr>
          <a:xfrm>
            <a:off x="5022853" y="2768479"/>
            <a:ext cx="2406112" cy="854669"/>
            <a:chOff x="0" y="0"/>
            <a:chExt cx="6416298" cy="2279119"/>
          </a:xfrm>
        </p:grpSpPr>
        <p:pic>
          <p:nvPicPr>
            <p:cNvPr descr="Image" id="213" name="Shape 2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4" name="Shape 2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1" name="Shape 2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