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63" r:id="rId2"/>
    <p:sldId id="257" r:id="rId3"/>
    <p:sldId id="259" r:id="rId4"/>
    <p:sldId id="264" r:id="rId5"/>
    <p:sldId id="261" r:id="rId6"/>
    <p:sldId id="265" r:id="rId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74" d="100"/>
          <a:sy n="74" d="100"/>
        </p:scale>
        <p:origin x="10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3F1E133-452F-4A4B-8C96-D50BCA01E63E}"/>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E4F4D120-4FED-4856-8AEE-1CA548C64E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25D34AAA-9F40-47B2-BFEF-B70FB59E8C47}"/>
              </a:ext>
            </a:extLst>
          </p:cNvPr>
          <p:cNvSpPr>
            <a:spLocks noGrp="1"/>
          </p:cNvSpPr>
          <p:nvPr>
            <p:ph type="dt" sz="half" idx="10"/>
          </p:nvPr>
        </p:nvSpPr>
        <p:spPr/>
        <p:txBody>
          <a:bodyPr/>
          <a:lstStyle/>
          <a:p>
            <a:fld id="{1E364824-FB84-443D-AEBE-F717761DEAC1}" type="datetimeFigureOut">
              <a:rPr lang="he-IL" smtClean="0"/>
              <a:t>י"ט/אייר/תשפ"ב</a:t>
            </a:fld>
            <a:endParaRPr lang="he-IL"/>
          </a:p>
        </p:txBody>
      </p:sp>
      <p:sp>
        <p:nvSpPr>
          <p:cNvPr id="5" name="מציין מיקום של כותרת תחתונה 4">
            <a:extLst>
              <a:ext uri="{FF2B5EF4-FFF2-40B4-BE49-F238E27FC236}">
                <a16:creationId xmlns:a16="http://schemas.microsoft.com/office/drawing/2014/main" id="{DAAA0D77-5B35-4583-98B8-3C424A83EF7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01F3A6D-6FA6-49BD-A20A-81DF82FA109C}"/>
              </a:ext>
            </a:extLst>
          </p:cNvPr>
          <p:cNvSpPr>
            <a:spLocks noGrp="1"/>
          </p:cNvSpPr>
          <p:nvPr>
            <p:ph type="sldNum" sz="quarter" idx="12"/>
          </p:nvPr>
        </p:nvSpPr>
        <p:spPr/>
        <p:txBody>
          <a:bodyPr/>
          <a:lstStyle/>
          <a:p>
            <a:fld id="{A1876CD5-3E02-451A-A437-98002451CB97}" type="slidenum">
              <a:rPr lang="he-IL" smtClean="0"/>
              <a:t>‹#›</a:t>
            </a:fld>
            <a:endParaRPr lang="he-IL"/>
          </a:p>
        </p:txBody>
      </p:sp>
    </p:spTree>
    <p:extLst>
      <p:ext uri="{BB962C8B-B14F-4D97-AF65-F5344CB8AC3E}">
        <p14:creationId xmlns:p14="http://schemas.microsoft.com/office/powerpoint/2010/main" val="3029359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3A7C064-693A-4B68-9ECC-672823BAF6A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7E026B94-6E1F-4FEB-A734-F23F7DF014C5}"/>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5A029FB-FC94-436B-A0AF-EA1B5292F45E}"/>
              </a:ext>
            </a:extLst>
          </p:cNvPr>
          <p:cNvSpPr>
            <a:spLocks noGrp="1"/>
          </p:cNvSpPr>
          <p:nvPr>
            <p:ph type="dt" sz="half" idx="10"/>
          </p:nvPr>
        </p:nvSpPr>
        <p:spPr/>
        <p:txBody>
          <a:bodyPr/>
          <a:lstStyle/>
          <a:p>
            <a:fld id="{1E364824-FB84-443D-AEBE-F717761DEAC1}" type="datetimeFigureOut">
              <a:rPr lang="he-IL" smtClean="0"/>
              <a:t>י"ט/אייר/תשפ"ב</a:t>
            </a:fld>
            <a:endParaRPr lang="he-IL"/>
          </a:p>
        </p:txBody>
      </p:sp>
      <p:sp>
        <p:nvSpPr>
          <p:cNvPr id="5" name="מציין מיקום של כותרת תחתונה 4">
            <a:extLst>
              <a:ext uri="{FF2B5EF4-FFF2-40B4-BE49-F238E27FC236}">
                <a16:creationId xmlns:a16="http://schemas.microsoft.com/office/drawing/2014/main" id="{9929AFDC-1BCB-4240-A2E5-C8DE33410F3C}"/>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B8B8CA2-3AED-4EF6-92D1-5AD79ADFEAFC}"/>
              </a:ext>
            </a:extLst>
          </p:cNvPr>
          <p:cNvSpPr>
            <a:spLocks noGrp="1"/>
          </p:cNvSpPr>
          <p:nvPr>
            <p:ph type="sldNum" sz="quarter" idx="12"/>
          </p:nvPr>
        </p:nvSpPr>
        <p:spPr/>
        <p:txBody>
          <a:bodyPr/>
          <a:lstStyle/>
          <a:p>
            <a:fld id="{A1876CD5-3E02-451A-A437-98002451CB97}" type="slidenum">
              <a:rPr lang="he-IL" smtClean="0"/>
              <a:t>‹#›</a:t>
            </a:fld>
            <a:endParaRPr lang="he-IL"/>
          </a:p>
        </p:txBody>
      </p:sp>
    </p:spTree>
    <p:extLst>
      <p:ext uri="{BB962C8B-B14F-4D97-AF65-F5344CB8AC3E}">
        <p14:creationId xmlns:p14="http://schemas.microsoft.com/office/powerpoint/2010/main" val="406257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635CA875-BE55-452C-AAC6-F90213AAB6FD}"/>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775C4E79-E18A-4B3A-8050-0457927733CD}"/>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5782ED14-23F0-4313-967E-298B9DBA273F}"/>
              </a:ext>
            </a:extLst>
          </p:cNvPr>
          <p:cNvSpPr>
            <a:spLocks noGrp="1"/>
          </p:cNvSpPr>
          <p:nvPr>
            <p:ph type="dt" sz="half" idx="10"/>
          </p:nvPr>
        </p:nvSpPr>
        <p:spPr/>
        <p:txBody>
          <a:bodyPr/>
          <a:lstStyle/>
          <a:p>
            <a:fld id="{1E364824-FB84-443D-AEBE-F717761DEAC1}" type="datetimeFigureOut">
              <a:rPr lang="he-IL" smtClean="0"/>
              <a:t>י"ט/אייר/תשפ"ב</a:t>
            </a:fld>
            <a:endParaRPr lang="he-IL"/>
          </a:p>
        </p:txBody>
      </p:sp>
      <p:sp>
        <p:nvSpPr>
          <p:cNvPr id="5" name="מציין מיקום של כותרת תחתונה 4">
            <a:extLst>
              <a:ext uri="{FF2B5EF4-FFF2-40B4-BE49-F238E27FC236}">
                <a16:creationId xmlns:a16="http://schemas.microsoft.com/office/drawing/2014/main" id="{C2524E31-60D3-4EAB-AAD3-F314242971F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C006729-4D9F-4EC7-AF5B-A3A0716150CF}"/>
              </a:ext>
            </a:extLst>
          </p:cNvPr>
          <p:cNvSpPr>
            <a:spLocks noGrp="1"/>
          </p:cNvSpPr>
          <p:nvPr>
            <p:ph type="sldNum" sz="quarter" idx="12"/>
          </p:nvPr>
        </p:nvSpPr>
        <p:spPr/>
        <p:txBody>
          <a:bodyPr/>
          <a:lstStyle/>
          <a:p>
            <a:fld id="{A1876CD5-3E02-451A-A437-98002451CB97}" type="slidenum">
              <a:rPr lang="he-IL" smtClean="0"/>
              <a:t>‹#›</a:t>
            </a:fld>
            <a:endParaRPr lang="he-IL"/>
          </a:p>
        </p:txBody>
      </p:sp>
    </p:spTree>
    <p:extLst>
      <p:ext uri="{BB962C8B-B14F-4D97-AF65-F5344CB8AC3E}">
        <p14:creationId xmlns:p14="http://schemas.microsoft.com/office/powerpoint/2010/main" val="2148084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32B0D23-346D-42B7-915A-DB85924E067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D4A25604-0C7E-4807-9A25-142F736D7C5C}"/>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7CE6569-7C3A-478D-9891-4FD9E6F5DF20}"/>
              </a:ext>
            </a:extLst>
          </p:cNvPr>
          <p:cNvSpPr>
            <a:spLocks noGrp="1"/>
          </p:cNvSpPr>
          <p:nvPr>
            <p:ph type="dt" sz="half" idx="10"/>
          </p:nvPr>
        </p:nvSpPr>
        <p:spPr/>
        <p:txBody>
          <a:bodyPr/>
          <a:lstStyle/>
          <a:p>
            <a:fld id="{1E364824-FB84-443D-AEBE-F717761DEAC1}" type="datetimeFigureOut">
              <a:rPr lang="he-IL" smtClean="0"/>
              <a:t>י"ט/אייר/תשפ"ב</a:t>
            </a:fld>
            <a:endParaRPr lang="he-IL"/>
          </a:p>
        </p:txBody>
      </p:sp>
      <p:sp>
        <p:nvSpPr>
          <p:cNvPr id="5" name="מציין מיקום של כותרת תחתונה 4">
            <a:extLst>
              <a:ext uri="{FF2B5EF4-FFF2-40B4-BE49-F238E27FC236}">
                <a16:creationId xmlns:a16="http://schemas.microsoft.com/office/drawing/2014/main" id="{3E3FC2D4-E971-4FA3-B1CB-20CE6DDC3D2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B2E6436-B91D-4CDF-8A48-CB6EF700EC41}"/>
              </a:ext>
            </a:extLst>
          </p:cNvPr>
          <p:cNvSpPr>
            <a:spLocks noGrp="1"/>
          </p:cNvSpPr>
          <p:nvPr>
            <p:ph type="sldNum" sz="quarter" idx="12"/>
          </p:nvPr>
        </p:nvSpPr>
        <p:spPr/>
        <p:txBody>
          <a:bodyPr/>
          <a:lstStyle/>
          <a:p>
            <a:fld id="{A1876CD5-3E02-451A-A437-98002451CB97}" type="slidenum">
              <a:rPr lang="he-IL" smtClean="0"/>
              <a:t>‹#›</a:t>
            </a:fld>
            <a:endParaRPr lang="he-IL"/>
          </a:p>
        </p:txBody>
      </p:sp>
    </p:spTree>
    <p:extLst>
      <p:ext uri="{BB962C8B-B14F-4D97-AF65-F5344CB8AC3E}">
        <p14:creationId xmlns:p14="http://schemas.microsoft.com/office/powerpoint/2010/main" val="3469259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CB50361-9488-4013-8CA5-97F4D31FE45C}"/>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4E9CB651-27FC-474F-988F-79AF4CD99C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7828EB5E-DF15-4CBF-8A34-8AFB7F7EA66F}"/>
              </a:ext>
            </a:extLst>
          </p:cNvPr>
          <p:cNvSpPr>
            <a:spLocks noGrp="1"/>
          </p:cNvSpPr>
          <p:nvPr>
            <p:ph type="dt" sz="half" idx="10"/>
          </p:nvPr>
        </p:nvSpPr>
        <p:spPr/>
        <p:txBody>
          <a:bodyPr/>
          <a:lstStyle/>
          <a:p>
            <a:fld id="{1E364824-FB84-443D-AEBE-F717761DEAC1}" type="datetimeFigureOut">
              <a:rPr lang="he-IL" smtClean="0"/>
              <a:t>י"ט/אייר/תשפ"ב</a:t>
            </a:fld>
            <a:endParaRPr lang="he-IL"/>
          </a:p>
        </p:txBody>
      </p:sp>
      <p:sp>
        <p:nvSpPr>
          <p:cNvPr id="5" name="מציין מיקום של כותרת תחתונה 4">
            <a:extLst>
              <a:ext uri="{FF2B5EF4-FFF2-40B4-BE49-F238E27FC236}">
                <a16:creationId xmlns:a16="http://schemas.microsoft.com/office/drawing/2014/main" id="{757E3DE7-F49A-46E4-B56A-746F73D4981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85BF4FC-4A19-43D6-93D9-66348572902E}"/>
              </a:ext>
            </a:extLst>
          </p:cNvPr>
          <p:cNvSpPr>
            <a:spLocks noGrp="1"/>
          </p:cNvSpPr>
          <p:nvPr>
            <p:ph type="sldNum" sz="quarter" idx="12"/>
          </p:nvPr>
        </p:nvSpPr>
        <p:spPr/>
        <p:txBody>
          <a:bodyPr/>
          <a:lstStyle/>
          <a:p>
            <a:fld id="{A1876CD5-3E02-451A-A437-98002451CB97}" type="slidenum">
              <a:rPr lang="he-IL" smtClean="0"/>
              <a:t>‹#›</a:t>
            </a:fld>
            <a:endParaRPr lang="he-IL"/>
          </a:p>
        </p:txBody>
      </p:sp>
    </p:spTree>
    <p:extLst>
      <p:ext uri="{BB962C8B-B14F-4D97-AF65-F5344CB8AC3E}">
        <p14:creationId xmlns:p14="http://schemas.microsoft.com/office/powerpoint/2010/main" val="5643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1598318-342F-49A2-B779-E0E10F2B954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6C688F7-E8D4-4AF1-ABAF-C4F7C2AD9F59}"/>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A4E994B1-0A20-4504-9C69-A94CC725EAAE}"/>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08962F15-5083-45D5-98CD-6E6BC1613BF6}"/>
              </a:ext>
            </a:extLst>
          </p:cNvPr>
          <p:cNvSpPr>
            <a:spLocks noGrp="1"/>
          </p:cNvSpPr>
          <p:nvPr>
            <p:ph type="dt" sz="half" idx="10"/>
          </p:nvPr>
        </p:nvSpPr>
        <p:spPr/>
        <p:txBody>
          <a:bodyPr/>
          <a:lstStyle/>
          <a:p>
            <a:fld id="{1E364824-FB84-443D-AEBE-F717761DEAC1}" type="datetimeFigureOut">
              <a:rPr lang="he-IL" smtClean="0"/>
              <a:t>י"ט/אייר/תשפ"ב</a:t>
            </a:fld>
            <a:endParaRPr lang="he-IL"/>
          </a:p>
        </p:txBody>
      </p:sp>
      <p:sp>
        <p:nvSpPr>
          <p:cNvPr id="6" name="מציין מיקום של כותרת תחתונה 5">
            <a:extLst>
              <a:ext uri="{FF2B5EF4-FFF2-40B4-BE49-F238E27FC236}">
                <a16:creationId xmlns:a16="http://schemas.microsoft.com/office/drawing/2014/main" id="{5C5AFF72-B107-4A61-A140-8ED7B991606E}"/>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4AD77AD4-A073-4F0D-A447-418A760A121F}"/>
              </a:ext>
            </a:extLst>
          </p:cNvPr>
          <p:cNvSpPr>
            <a:spLocks noGrp="1"/>
          </p:cNvSpPr>
          <p:nvPr>
            <p:ph type="sldNum" sz="quarter" idx="12"/>
          </p:nvPr>
        </p:nvSpPr>
        <p:spPr/>
        <p:txBody>
          <a:bodyPr/>
          <a:lstStyle/>
          <a:p>
            <a:fld id="{A1876CD5-3E02-451A-A437-98002451CB97}" type="slidenum">
              <a:rPr lang="he-IL" smtClean="0"/>
              <a:t>‹#›</a:t>
            </a:fld>
            <a:endParaRPr lang="he-IL"/>
          </a:p>
        </p:txBody>
      </p:sp>
    </p:spTree>
    <p:extLst>
      <p:ext uri="{BB962C8B-B14F-4D97-AF65-F5344CB8AC3E}">
        <p14:creationId xmlns:p14="http://schemas.microsoft.com/office/powerpoint/2010/main" val="3437069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32AEBF-6D35-4E78-A69B-02DD487ECB50}"/>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1848BCB-C260-41FE-9658-65AEF01B3E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DE47C1B5-160B-423D-9734-E11477828978}"/>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60B2A29C-6914-42D9-AD24-D0491765DC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EA788D36-380A-4E17-B278-90F567178FBD}"/>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704FBB5E-5617-4F99-AAEE-AAC2DB540B48}"/>
              </a:ext>
            </a:extLst>
          </p:cNvPr>
          <p:cNvSpPr>
            <a:spLocks noGrp="1"/>
          </p:cNvSpPr>
          <p:nvPr>
            <p:ph type="dt" sz="half" idx="10"/>
          </p:nvPr>
        </p:nvSpPr>
        <p:spPr/>
        <p:txBody>
          <a:bodyPr/>
          <a:lstStyle/>
          <a:p>
            <a:fld id="{1E364824-FB84-443D-AEBE-F717761DEAC1}" type="datetimeFigureOut">
              <a:rPr lang="he-IL" smtClean="0"/>
              <a:t>י"ט/אייר/תשפ"ב</a:t>
            </a:fld>
            <a:endParaRPr lang="he-IL"/>
          </a:p>
        </p:txBody>
      </p:sp>
      <p:sp>
        <p:nvSpPr>
          <p:cNvPr id="8" name="מציין מיקום של כותרת תחתונה 7">
            <a:extLst>
              <a:ext uri="{FF2B5EF4-FFF2-40B4-BE49-F238E27FC236}">
                <a16:creationId xmlns:a16="http://schemas.microsoft.com/office/drawing/2014/main" id="{1651FE30-473A-40D2-BF3E-638AFB3BAFEB}"/>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1F104835-28E5-45BB-9B93-78BC4F685941}"/>
              </a:ext>
            </a:extLst>
          </p:cNvPr>
          <p:cNvSpPr>
            <a:spLocks noGrp="1"/>
          </p:cNvSpPr>
          <p:nvPr>
            <p:ph type="sldNum" sz="quarter" idx="12"/>
          </p:nvPr>
        </p:nvSpPr>
        <p:spPr/>
        <p:txBody>
          <a:bodyPr/>
          <a:lstStyle/>
          <a:p>
            <a:fld id="{A1876CD5-3E02-451A-A437-98002451CB97}" type="slidenum">
              <a:rPr lang="he-IL" smtClean="0"/>
              <a:t>‹#›</a:t>
            </a:fld>
            <a:endParaRPr lang="he-IL"/>
          </a:p>
        </p:txBody>
      </p:sp>
    </p:spTree>
    <p:extLst>
      <p:ext uri="{BB962C8B-B14F-4D97-AF65-F5344CB8AC3E}">
        <p14:creationId xmlns:p14="http://schemas.microsoft.com/office/powerpoint/2010/main" val="1415340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6CBB550-00F0-47E5-ABF1-00FD5AE16AF2}"/>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11526AF0-6C15-48D4-B663-B6C8C5336F1B}"/>
              </a:ext>
            </a:extLst>
          </p:cNvPr>
          <p:cNvSpPr>
            <a:spLocks noGrp="1"/>
          </p:cNvSpPr>
          <p:nvPr>
            <p:ph type="dt" sz="half" idx="10"/>
          </p:nvPr>
        </p:nvSpPr>
        <p:spPr/>
        <p:txBody>
          <a:bodyPr/>
          <a:lstStyle/>
          <a:p>
            <a:fld id="{1E364824-FB84-443D-AEBE-F717761DEAC1}" type="datetimeFigureOut">
              <a:rPr lang="he-IL" smtClean="0"/>
              <a:t>י"ט/אייר/תשפ"ב</a:t>
            </a:fld>
            <a:endParaRPr lang="he-IL"/>
          </a:p>
        </p:txBody>
      </p:sp>
      <p:sp>
        <p:nvSpPr>
          <p:cNvPr id="4" name="מציין מיקום של כותרת תחתונה 3">
            <a:extLst>
              <a:ext uri="{FF2B5EF4-FFF2-40B4-BE49-F238E27FC236}">
                <a16:creationId xmlns:a16="http://schemas.microsoft.com/office/drawing/2014/main" id="{6FBFFA2D-DC99-43DA-A96A-F6215623EDE5}"/>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68CA1A6C-6E0B-4E81-9F7E-7F2E697FD98D}"/>
              </a:ext>
            </a:extLst>
          </p:cNvPr>
          <p:cNvSpPr>
            <a:spLocks noGrp="1"/>
          </p:cNvSpPr>
          <p:nvPr>
            <p:ph type="sldNum" sz="quarter" idx="12"/>
          </p:nvPr>
        </p:nvSpPr>
        <p:spPr/>
        <p:txBody>
          <a:bodyPr/>
          <a:lstStyle/>
          <a:p>
            <a:fld id="{A1876CD5-3E02-451A-A437-98002451CB97}" type="slidenum">
              <a:rPr lang="he-IL" smtClean="0"/>
              <a:t>‹#›</a:t>
            </a:fld>
            <a:endParaRPr lang="he-IL"/>
          </a:p>
        </p:txBody>
      </p:sp>
    </p:spTree>
    <p:extLst>
      <p:ext uri="{BB962C8B-B14F-4D97-AF65-F5344CB8AC3E}">
        <p14:creationId xmlns:p14="http://schemas.microsoft.com/office/powerpoint/2010/main" val="897975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2816E2A6-A83E-4140-8713-36B2106AC1A7}"/>
              </a:ext>
            </a:extLst>
          </p:cNvPr>
          <p:cNvSpPr>
            <a:spLocks noGrp="1"/>
          </p:cNvSpPr>
          <p:nvPr>
            <p:ph type="dt" sz="half" idx="10"/>
          </p:nvPr>
        </p:nvSpPr>
        <p:spPr/>
        <p:txBody>
          <a:bodyPr/>
          <a:lstStyle/>
          <a:p>
            <a:fld id="{1E364824-FB84-443D-AEBE-F717761DEAC1}" type="datetimeFigureOut">
              <a:rPr lang="he-IL" smtClean="0"/>
              <a:t>י"ט/אייר/תשפ"ב</a:t>
            </a:fld>
            <a:endParaRPr lang="he-IL"/>
          </a:p>
        </p:txBody>
      </p:sp>
      <p:sp>
        <p:nvSpPr>
          <p:cNvPr id="3" name="מציין מיקום של כותרת תחתונה 2">
            <a:extLst>
              <a:ext uri="{FF2B5EF4-FFF2-40B4-BE49-F238E27FC236}">
                <a16:creationId xmlns:a16="http://schemas.microsoft.com/office/drawing/2014/main" id="{7D450D09-25B2-46AD-B225-0891E917CD29}"/>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D21A2D3B-25BB-445E-B2BC-F9BEEA911472}"/>
              </a:ext>
            </a:extLst>
          </p:cNvPr>
          <p:cNvSpPr>
            <a:spLocks noGrp="1"/>
          </p:cNvSpPr>
          <p:nvPr>
            <p:ph type="sldNum" sz="quarter" idx="12"/>
          </p:nvPr>
        </p:nvSpPr>
        <p:spPr/>
        <p:txBody>
          <a:bodyPr/>
          <a:lstStyle/>
          <a:p>
            <a:fld id="{A1876CD5-3E02-451A-A437-98002451CB97}" type="slidenum">
              <a:rPr lang="he-IL" smtClean="0"/>
              <a:t>‹#›</a:t>
            </a:fld>
            <a:endParaRPr lang="he-IL"/>
          </a:p>
        </p:txBody>
      </p:sp>
    </p:spTree>
    <p:extLst>
      <p:ext uri="{BB962C8B-B14F-4D97-AF65-F5344CB8AC3E}">
        <p14:creationId xmlns:p14="http://schemas.microsoft.com/office/powerpoint/2010/main" val="2528429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624C565-C3AA-4EFD-84AF-212A5D8F0DF1}"/>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8B77D86-24D0-48C4-941A-786BD399B3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811B61DF-EA2A-4097-89D2-723E1F74F3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EA24F57-8789-4C3C-8E14-838B8DD0019B}"/>
              </a:ext>
            </a:extLst>
          </p:cNvPr>
          <p:cNvSpPr>
            <a:spLocks noGrp="1"/>
          </p:cNvSpPr>
          <p:nvPr>
            <p:ph type="dt" sz="half" idx="10"/>
          </p:nvPr>
        </p:nvSpPr>
        <p:spPr/>
        <p:txBody>
          <a:bodyPr/>
          <a:lstStyle/>
          <a:p>
            <a:fld id="{1E364824-FB84-443D-AEBE-F717761DEAC1}" type="datetimeFigureOut">
              <a:rPr lang="he-IL" smtClean="0"/>
              <a:t>י"ט/אייר/תשפ"ב</a:t>
            </a:fld>
            <a:endParaRPr lang="he-IL"/>
          </a:p>
        </p:txBody>
      </p:sp>
      <p:sp>
        <p:nvSpPr>
          <p:cNvPr id="6" name="מציין מיקום של כותרת תחתונה 5">
            <a:extLst>
              <a:ext uri="{FF2B5EF4-FFF2-40B4-BE49-F238E27FC236}">
                <a16:creationId xmlns:a16="http://schemas.microsoft.com/office/drawing/2014/main" id="{E36F8AE2-D101-4AD8-BD09-663679FC5ABB}"/>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66FE7F00-5E0C-43DD-9431-284B580DED73}"/>
              </a:ext>
            </a:extLst>
          </p:cNvPr>
          <p:cNvSpPr>
            <a:spLocks noGrp="1"/>
          </p:cNvSpPr>
          <p:nvPr>
            <p:ph type="sldNum" sz="quarter" idx="12"/>
          </p:nvPr>
        </p:nvSpPr>
        <p:spPr/>
        <p:txBody>
          <a:bodyPr/>
          <a:lstStyle/>
          <a:p>
            <a:fld id="{A1876CD5-3E02-451A-A437-98002451CB97}" type="slidenum">
              <a:rPr lang="he-IL" smtClean="0"/>
              <a:t>‹#›</a:t>
            </a:fld>
            <a:endParaRPr lang="he-IL"/>
          </a:p>
        </p:txBody>
      </p:sp>
    </p:spTree>
    <p:extLst>
      <p:ext uri="{BB962C8B-B14F-4D97-AF65-F5344CB8AC3E}">
        <p14:creationId xmlns:p14="http://schemas.microsoft.com/office/powerpoint/2010/main" val="2604535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1B4DAB8-567B-4AF8-92CF-358691B2857F}"/>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A6C323DA-98B5-43DA-A0D2-EAAFB9B4BB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CDCE36AB-1BB0-42A4-85E2-F7F26C8724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026C4E7-59A4-49E9-81E3-C8F2759CDE65}"/>
              </a:ext>
            </a:extLst>
          </p:cNvPr>
          <p:cNvSpPr>
            <a:spLocks noGrp="1"/>
          </p:cNvSpPr>
          <p:nvPr>
            <p:ph type="dt" sz="half" idx="10"/>
          </p:nvPr>
        </p:nvSpPr>
        <p:spPr/>
        <p:txBody>
          <a:bodyPr/>
          <a:lstStyle/>
          <a:p>
            <a:fld id="{1E364824-FB84-443D-AEBE-F717761DEAC1}" type="datetimeFigureOut">
              <a:rPr lang="he-IL" smtClean="0"/>
              <a:t>י"ט/אייר/תשפ"ב</a:t>
            </a:fld>
            <a:endParaRPr lang="he-IL"/>
          </a:p>
        </p:txBody>
      </p:sp>
      <p:sp>
        <p:nvSpPr>
          <p:cNvPr id="6" name="מציין מיקום של כותרת תחתונה 5">
            <a:extLst>
              <a:ext uri="{FF2B5EF4-FFF2-40B4-BE49-F238E27FC236}">
                <a16:creationId xmlns:a16="http://schemas.microsoft.com/office/drawing/2014/main" id="{BF28FD0A-36EB-4C4C-B82E-CAF2645BABF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B7D60AA2-96FF-449B-981E-B10369238B40}"/>
              </a:ext>
            </a:extLst>
          </p:cNvPr>
          <p:cNvSpPr>
            <a:spLocks noGrp="1"/>
          </p:cNvSpPr>
          <p:nvPr>
            <p:ph type="sldNum" sz="quarter" idx="12"/>
          </p:nvPr>
        </p:nvSpPr>
        <p:spPr/>
        <p:txBody>
          <a:bodyPr/>
          <a:lstStyle/>
          <a:p>
            <a:fld id="{A1876CD5-3E02-451A-A437-98002451CB97}" type="slidenum">
              <a:rPr lang="he-IL" smtClean="0"/>
              <a:t>‹#›</a:t>
            </a:fld>
            <a:endParaRPr lang="he-IL"/>
          </a:p>
        </p:txBody>
      </p:sp>
    </p:spTree>
    <p:extLst>
      <p:ext uri="{BB962C8B-B14F-4D97-AF65-F5344CB8AC3E}">
        <p14:creationId xmlns:p14="http://schemas.microsoft.com/office/powerpoint/2010/main" val="3119546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B321802E-1B6F-44CF-A81D-375B4E244AF5}"/>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DFC1586-90ED-4761-A92A-A5E60F101616}"/>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E9180307-7256-4E99-98AF-D33055E84E30}"/>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1E364824-FB84-443D-AEBE-F717761DEAC1}" type="datetimeFigureOut">
              <a:rPr lang="he-IL" smtClean="0"/>
              <a:t>י"ט/אייר/תשפ"ב</a:t>
            </a:fld>
            <a:endParaRPr lang="he-IL"/>
          </a:p>
        </p:txBody>
      </p:sp>
      <p:sp>
        <p:nvSpPr>
          <p:cNvPr id="5" name="מציין מיקום של כותרת תחתונה 4">
            <a:extLst>
              <a:ext uri="{FF2B5EF4-FFF2-40B4-BE49-F238E27FC236}">
                <a16:creationId xmlns:a16="http://schemas.microsoft.com/office/drawing/2014/main" id="{EBDF1CD7-9C55-4CED-9BDD-057840C724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7D542419-4A90-4102-8244-0D749B4AFE41}"/>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A1876CD5-3E02-451A-A437-98002451CB97}" type="slidenum">
              <a:rPr lang="he-IL" smtClean="0"/>
              <a:t>‹#›</a:t>
            </a:fld>
            <a:endParaRPr lang="he-IL"/>
          </a:p>
        </p:txBody>
      </p:sp>
    </p:spTree>
    <p:extLst>
      <p:ext uri="{BB962C8B-B14F-4D97-AF65-F5344CB8AC3E}">
        <p14:creationId xmlns:p14="http://schemas.microsoft.com/office/powerpoint/2010/main" val="3327547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rxiv.org/abs/2105.11348" TargetMode="External"/><Relationship Id="rId2" Type="http://schemas.openxmlformats.org/officeDocument/2006/relationships/hyperlink" Target="https://swillson.public.iastate.edu/FairDivisionUsingLPUnpublished6.pdf" TargetMode="External"/><Relationship Id="rId1" Type="http://schemas.openxmlformats.org/officeDocument/2006/relationships/slideLayout" Target="../slideLayouts/slideLayout2.xml"/><Relationship Id="rId4" Type="http://schemas.openxmlformats.org/officeDocument/2006/relationships/hyperlink" Target="https://arxiv.org/abs/1903.0002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כותרת 1">
            <a:extLst>
              <a:ext uri="{FF2B5EF4-FFF2-40B4-BE49-F238E27FC236}">
                <a16:creationId xmlns:a16="http://schemas.microsoft.com/office/drawing/2014/main" id="{800A4904-B985-4C73-A03D-1B7735771031}"/>
              </a:ext>
            </a:extLst>
          </p:cNvPr>
          <p:cNvSpPr>
            <a:spLocks noGrp="1"/>
          </p:cNvSpPr>
          <p:nvPr>
            <p:ph type="title"/>
          </p:nvPr>
        </p:nvSpPr>
        <p:spPr>
          <a:xfrm>
            <a:off x="3204642" y="2353641"/>
            <a:ext cx="5782716" cy="2150719"/>
          </a:xfrm>
          <a:noFill/>
        </p:spPr>
        <p:txBody>
          <a:bodyPr vert="horz" lIns="91440" tIns="45720" rIns="91440" bIns="45720" rtlCol="0" anchor="ctr">
            <a:normAutofit fontScale="90000"/>
          </a:bodyPr>
          <a:lstStyle/>
          <a:p>
            <a:pPr algn="ctr" rtl="0"/>
            <a:r>
              <a:rPr lang="en-US" sz="4800" dirty="0" err="1"/>
              <a:t>הרצת</a:t>
            </a:r>
            <a:r>
              <a:rPr lang="en-US" sz="4800" dirty="0"/>
              <a:t> </a:t>
            </a:r>
            <a:r>
              <a:rPr lang="en-US" sz="4800" dirty="0" err="1"/>
              <a:t>ניסוי</a:t>
            </a:r>
            <a:r>
              <a:rPr lang="en-US" sz="4800" dirty="0"/>
              <a:t>  </a:t>
            </a:r>
            <a:r>
              <a:rPr lang="he-IL" sz="4800" dirty="0"/>
              <a:t>:</a:t>
            </a:r>
            <a:br>
              <a:rPr lang="en-US" sz="4800" dirty="0"/>
            </a:br>
            <a:r>
              <a:rPr lang="en-US" sz="4800" dirty="0"/>
              <a:t> </a:t>
            </a:r>
            <a:r>
              <a:rPr lang="en-US" sz="4800" dirty="0" err="1"/>
              <a:t>בדיקת</a:t>
            </a:r>
            <a:r>
              <a:rPr lang="en-US" sz="4800" dirty="0"/>
              <a:t> </a:t>
            </a:r>
            <a:r>
              <a:rPr lang="en-US" sz="4800" dirty="0" err="1"/>
              <a:t>ביצועים</a:t>
            </a:r>
            <a:r>
              <a:rPr lang="en-US" sz="4800" dirty="0"/>
              <a:t> </a:t>
            </a:r>
            <a:r>
              <a:rPr lang="en-US" sz="4800" dirty="0" err="1"/>
              <a:t>והשוואה</a:t>
            </a:r>
            <a:r>
              <a:rPr lang="en-US" sz="4800" dirty="0"/>
              <a:t> </a:t>
            </a:r>
            <a:r>
              <a:rPr lang="en-US" sz="4800" dirty="0" err="1">
                <a:cs typeface="+mn-cs"/>
              </a:rPr>
              <a:t>לאלגור</a:t>
            </a:r>
            <a:r>
              <a:rPr lang="he-IL" sz="4800" dirty="0">
                <a:cs typeface="+mn-cs"/>
              </a:rPr>
              <a:t>י</a:t>
            </a:r>
            <a:r>
              <a:rPr lang="en-US" sz="4800" dirty="0" err="1">
                <a:cs typeface="+mn-cs"/>
              </a:rPr>
              <a:t>תמים</a:t>
            </a:r>
            <a:r>
              <a:rPr lang="en-US" sz="4800" dirty="0"/>
              <a:t> </a:t>
            </a:r>
            <a:r>
              <a:rPr lang="en-US" sz="4800" dirty="0" err="1"/>
              <a:t>אחרים</a:t>
            </a:r>
            <a:endParaRPr lang="en-US" sz="4800" kern="1200" dirty="0">
              <a:latin typeface="+mj-lt"/>
              <a:ea typeface="+mj-ea"/>
              <a:cs typeface="+mj-cs"/>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47099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ectangle 12">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תיבת טקסט 15">
            <a:extLst>
              <a:ext uri="{FF2B5EF4-FFF2-40B4-BE49-F238E27FC236}">
                <a16:creationId xmlns:a16="http://schemas.microsoft.com/office/drawing/2014/main" id="{F3418A6E-6667-41B5-8C34-C7470292D629}"/>
              </a:ext>
            </a:extLst>
          </p:cNvPr>
          <p:cNvSpPr txBox="1"/>
          <p:nvPr/>
        </p:nvSpPr>
        <p:spPr>
          <a:xfrm>
            <a:off x="228600" y="119741"/>
            <a:ext cx="11586147" cy="7017306"/>
          </a:xfrm>
          <a:prstGeom prst="rect">
            <a:avLst/>
          </a:prstGeom>
          <a:noFill/>
        </p:spPr>
        <p:txBody>
          <a:bodyPr wrap="square" rtlCol="1">
            <a:spAutoFit/>
          </a:bodyPr>
          <a:lstStyle/>
          <a:p>
            <a:pPr algn="ctr"/>
            <a:r>
              <a:rPr lang="he-IL" sz="3600" b="1" dirty="0"/>
              <a:t>השוואה בין 4 אלגוריתמי חלוקה  </a:t>
            </a:r>
          </a:p>
          <a:p>
            <a:pPr algn="ctr"/>
            <a:r>
              <a:rPr lang="he-IL" sz="2400" b="1" dirty="0"/>
              <a:t>(ממומשים </a:t>
            </a:r>
            <a:r>
              <a:rPr lang="he-IL" sz="2400" b="1" dirty="0" err="1"/>
              <a:t>בפייתון</a:t>
            </a:r>
            <a:r>
              <a:rPr lang="he-IL" sz="2400" b="1" dirty="0"/>
              <a:t> בספרייה </a:t>
            </a:r>
            <a:r>
              <a:rPr lang="en-US" sz="2400" b="1" dirty="0" err="1"/>
              <a:t>fairpy</a:t>
            </a:r>
            <a:r>
              <a:rPr lang="he-IL" sz="2400" b="1" dirty="0"/>
              <a:t>)</a:t>
            </a:r>
            <a:br>
              <a:rPr lang="en-US" sz="2400" b="1" dirty="0"/>
            </a:br>
            <a:endParaRPr lang="he-IL" sz="1000" b="1" dirty="0"/>
          </a:p>
          <a:p>
            <a:pPr marL="285750" indent="-285750">
              <a:buFont typeface="Arial" panose="020B0604020202020204" pitchFamily="34" charset="0"/>
              <a:buChar char="•"/>
            </a:pPr>
            <a:r>
              <a:rPr lang="en-US" sz="2000" dirty="0"/>
              <a:t> :</a:t>
            </a:r>
            <a:r>
              <a:rPr lang="en-US" sz="2000" b="1" dirty="0" err="1"/>
              <a:t>leximin</a:t>
            </a:r>
            <a:r>
              <a:rPr lang="he-IL" sz="2000" dirty="0"/>
              <a:t>שמוצא חלוקה שממקסמת את וקטור </a:t>
            </a:r>
            <a:r>
              <a:rPr lang="he-IL" sz="2000" dirty="0" err="1"/>
              <a:t>הלקסימין</a:t>
            </a:r>
            <a:r>
              <a:rPr lang="he-IL" sz="2000" dirty="0"/>
              <a:t> ומאפשר לחלק חפצים בין אנשים</a:t>
            </a:r>
            <a:br>
              <a:rPr lang="en-US" sz="2000" dirty="0"/>
            </a:br>
            <a:r>
              <a:rPr lang="he-IL" sz="2000" dirty="0">
                <a:latin typeface="Consolas" panose="020B0609020204030204" pitchFamily="49" charset="0"/>
              </a:rPr>
              <a:t>ו</a:t>
            </a:r>
            <a:r>
              <a:rPr lang="he-IL" sz="2000" b="0" dirty="0">
                <a:effectLst/>
                <a:latin typeface="Consolas" panose="020B0609020204030204" pitchFamily="49" charset="0"/>
              </a:rPr>
              <a:t>מבוסס על:	</a:t>
            </a:r>
          </a:p>
          <a:p>
            <a:pPr algn="l"/>
            <a:r>
              <a:rPr lang="he-IL" sz="2000" b="0" dirty="0">
                <a:effectLst/>
                <a:latin typeface="Consolas" panose="020B0609020204030204" pitchFamily="49" charset="0"/>
              </a:rPr>
              <a:t>			</a:t>
            </a:r>
            <a:r>
              <a:rPr lang="en-US" sz="2000" b="0" dirty="0">
                <a:solidFill>
                  <a:srgbClr val="A31515"/>
                </a:solidFill>
                <a:effectLst/>
                <a:latin typeface="Consolas" panose="020B0609020204030204" pitchFamily="49" charset="0"/>
              </a:rPr>
              <a:t>Stephen J. </a:t>
            </a:r>
            <a:r>
              <a:rPr lang="en-US" sz="2000" b="0" dirty="0" err="1">
                <a:solidFill>
                  <a:srgbClr val="A31515"/>
                </a:solidFill>
                <a:effectLst/>
                <a:latin typeface="Consolas" panose="020B0609020204030204" pitchFamily="49" charset="0"/>
              </a:rPr>
              <a:t>Willson</a:t>
            </a:r>
            <a:endParaRPr lang="en-US" sz="2000" b="0" dirty="0">
              <a:solidFill>
                <a:srgbClr val="000000"/>
              </a:solidFill>
              <a:effectLst/>
              <a:latin typeface="Consolas" panose="020B0609020204030204" pitchFamily="49" charset="0"/>
            </a:endParaRPr>
          </a:p>
          <a:p>
            <a:pPr algn="l"/>
            <a:r>
              <a:rPr lang="en-US" sz="2000" b="0" dirty="0">
                <a:solidFill>
                  <a:srgbClr val="A31515"/>
                </a:solidFill>
                <a:effectLst/>
                <a:latin typeface="Consolas" panose="020B0609020204030204" pitchFamily="49" charset="0"/>
              </a:rPr>
              <a:t>["Fair Division Using Linear Programming"](</a:t>
            </a:r>
            <a:r>
              <a:rPr lang="en-US" sz="2000" b="0" dirty="0">
                <a:solidFill>
                  <a:srgbClr val="A31515"/>
                </a:solidFill>
                <a:effectLst/>
                <a:latin typeface="Consolas" panose="020B0609020204030204" pitchFamily="49" charset="0"/>
                <a:hlinkClick r:id="rId2"/>
              </a:rPr>
              <a:t>https://swillson.public.iastate.edu/FairDivisionUsingLPUnpublished6.pdf</a:t>
            </a:r>
            <a:r>
              <a:rPr lang="en-US" sz="2000" b="0" dirty="0">
                <a:solidFill>
                  <a:srgbClr val="A31515"/>
                </a:solidFill>
                <a:effectLst/>
                <a:latin typeface="Consolas" panose="020B0609020204030204" pitchFamily="49" charset="0"/>
              </a:rPr>
              <a:t>)</a:t>
            </a:r>
            <a:endParaRPr lang="he-IL" sz="2000" b="0" dirty="0">
              <a:solidFill>
                <a:srgbClr val="A31515"/>
              </a:solidFill>
              <a:effectLst/>
              <a:latin typeface="Consolas" panose="020B0609020204030204" pitchFamily="49" charset="0"/>
            </a:endParaRPr>
          </a:p>
          <a:p>
            <a:pPr marL="285750" indent="-285750">
              <a:buFont typeface="Arial" panose="020B0604020202020204" pitchFamily="34" charset="0"/>
              <a:buChar char="•"/>
            </a:pPr>
            <a:r>
              <a:rPr lang="en-US" sz="2000" b="1" dirty="0" err="1">
                <a:effectLst/>
                <a:latin typeface="Consolas" panose="020B0609020204030204" pitchFamily="49" charset="0"/>
              </a:rPr>
              <a:t>PROPm</a:t>
            </a:r>
            <a:endParaRPr lang="he-IL" sz="2000" b="1" dirty="0">
              <a:latin typeface="Consolas" panose="020B0609020204030204" pitchFamily="49" charset="0"/>
            </a:endParaRPr>
          </a:p>
          <a:p>
            <a:r>
              <a:rPr lang="he-IL" sz="2000" dirty="0">
                <a:latin typeface="Consolas" panose="020B0609020204030204" pitchFamily="49" charset="0"/>
              </a:rPr>
              <a:t>מבוסס על:</a:t>
            </a:r>
            <a:endParaRPr lang="he-IL" sz="2000" b="0" dirty="0">
              <a:effectLst/>
              <a:latin typeface="Consolas" panose="020B0609020204030204" pitchFamily="49" charset="0"/>
            </a:endParaRPr>
          </a:p>
          <a:p>
            <a:pPr algn="l"/>
            <a:r>
              <a:rPr lang="en-US" sz="2000" b="0" dirty="0">
                <a:solidFill>
                  <a:srgbClr val="A31515"/>
                </a:solidFill>
                <a:effectLst/>
                <a:latin typeface="Consolas" panose="020B0609020204030204" pitchFamily="49" charset="0"/>
              </a:rPr>
              <a:t>Artem </a:t>
            </a:r>
            <a:r>
              <a:rPr lang="en-US" sz="2000" b="0" dirty="0" err="1">
                <a:solidFill>
                  <a:srgbClr val="A31515"/>
                </a:solidFill>
                <a:effectLst/>
                <a:latin typeface="Consolas" panose="020B0609020204030204" pitchFamily="49" charset="0"/>
              </a:rPr>
              <a:t>Baklanov</a:t>
            </a:r>
            <a:r>
              <a:rPr lang="en-US" sz="2000" b="0" dirty="0">
                <a:solidFill>
                  <a:srgbClr val="A31515"/>
                </a:solidFill>
                <a:effectLst/>
                <a:latin typeface="Consolas" panose="020B0609020204030204" pitchFamily="49" charset="0"/>
              </a:rPr>
              <a:t>, Pranav </a:t>
            </a:r>
            <a:r>
              <a:rPr lang="en-US" sz="2000" b="0" dirty="0" err="1">
                <a:solidFill>
                  <a:srgbClr val="A31515"/>
                </a:solidFill>
                <a:effectLst/>
                <a:latin typeface="Consolas" panose="020B0609020204030204" pitchFamily="49" charset="0"/>
              </a:rPr>
              <a:t>Garimidi</a:t>
            </a:r>
            <a:r>
              <a:rPr lang="en-US" sz="2000" b="0" dirty="0">
                <a:solidFill>
                  <a:srgbClr val="A31515"/>
                </a:solidFill>
                <a:effectLst/>
                <a:latin typeface="Consolas" panose="020B0609020204030204" pitchFamily="49" charset="0"/>
              </a:rPr>
              <a:t>, Vasilis </a:t>
            </a:r>
            <a:r>
              <a:rPr lang="en-US" sz="2000" b="0" dirty="0" err="1">
                <a:solidFill>
                  <a:srgbClr val="A31515"/>
                </a:solidFill>
                <a:effectLst/>
                <a:latin typeface="Consolas" panose="020B0609020204030204" pitchFamily="49" charset="0"/>
              </a:rPr>
              <a:t>Gkatzelis</a:t>
            </a:r>
            <a:r>
              <a:rPr lang="en-US" sz="2000" b="0" dirty="0">
                <a:solidFill>
                  <a:srgbClr val="A31515"/>
                </a:solidFill>
                <a:effectLst/>
                <a:latin typeface="Consolas" panose="020B0609020204030204" pitchFamily="49" charset="0"/>
              </a:rPr>
              <a:t>, and Daniel </a:t>
            </a:r>
            <a:r>
              <a:rPr lang="en-US" sz="2000" b="0" dirty="0" err="1">
                <a:solidFill>
                  <a:srgbClr val="A31515"/>
                </a:solidFill>
                <a:effectLst/>
                <a:latin typeface="Consolas" panose="020B0609020204030204" pitchFamily="49" charset="0"/>
              </a:rPr>
              <a:t>Schoepflin</a:t>
            </a:r>
            <a:r>
              <a:rPr lang="en-US" sz="2000" b="0" dirty="0">
                <a:solidFill>
                  <a:srgbClr val="A31515"/>
                </a:solidFill>
                <a:effectLst/>
                <a:latin typeface="Consolas" panose="020B0609020204030204" pitchFamily="49" charset="0"/>
              </a:rPr>
              <a:t> (2021).</a:t>
            </a:r>
            <a:endParaRPr lang="en-US" sz="2000" b="0" dirty="0">
              <a:solidFill>
                <a:srgbClr val="000000"/>
              </a:solidFill>
              <a:effectLst/>
              <a:latin typeface="Consolas" panose="020B0609020204030204" pitchFamily="49" charset="0"/>
            </a:endParaRPr>
          </a:p>
          <a:p>
            <a:pPr algn="l"/>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PROPm</a:t>
            </a:r>
            <a:r>
              <a:rPr lang="en-US" sz="2000" b="0" dirty="0">
                <a:solidFill>
                  <a:srgbClr val="A31515"/>
                </a:solidFill>
                <a:effectLst/>
                <a:latin typeface="Consolas" panose="020B0609020204030204" pitchFamily="49" charset="0"/>
              </a:rPr>
              <a:t> Allocations of Indivisible Goods to Multiple Agents"](</a:t>
            </a:r>
            <a:r>
              <a:rPr lang="en-US" sz="2000" b="0" dirty="0">
                <a:solidFill>
                  <a:srgbClr val="A31515"/>
                </a:solidFill>
                <a:effectLst/>
                <a:latin typeface="Consolas" panose="020B0609020204030204" pitchFamily="49" charset="0"/>
                <a:hlinkClick r:id="rId3"/>
              </a:rPr>
              <a:t>https://arxiv.org/abs/2105.11348</a:t>
            </a:r>
            <a:r>
              <a:rPr lang="en-US" sz="2000" b="0" dirty="0">
                <a:solidFill>
                  <a:srgbClr val="A31515"/>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marL="285750" indent="-285750">
              <a:buFont typeface="Arial" panose="020B0604020202020204" pitchFamily="34" charset="0"/>
              <a:buChar char="•"/>
            </a:pPr>
            <a:r>
              <a:rPr lang="en-US" sz="2000" b="1" dirty="0">
                <a:solidFill>
                  <a:srgbClr val="000000"/>
                </a:solidFill>
                <a:latin typeface="Consolas" panose="020B0609020204030204" pitchFamily="49" charset="0"/>
              </a:rPr>
              <a:t>Three-</a:t>
            </a:r>
            <a:r>
              <a:rPr lang="en-US" sz="2000" b="1" dirty="0" err="1">
                <a:solidFill>
                  <a:srgbClr val="000000"/>
                </a:solidFill>
                <a:latin typeface="Consolas" panose="020B0609020204030204" pitchFamily="49" charset="0"/>
              </a:rPr>
              <a:t>qurter</a:t>
            </a:r>
            <a:r>
              <a:rPr lang="en-US" sz="2000" b="1" dirty="0">
                <a:solidFill>
                  <a:srgbClr val="000000"/>
                </a:solidFill>
                <a:latin typeface="Consolas" panose="020B0609020204030204" pitchFamily="49" charset="0"/>
              </a:rPr>
              <a:t>-mms allocation</a:t>
            </a:r>
            <a:br>
              <a:rPr lang="en-US" sz="2000" dirty="0">
                <a:solidFill>
                  <a:srgbClr val="000000"/>
                </a:solidFill>
                <a:latin typeface="Consolas" panose="020B0609020204030204" pitchFamily="49" charset="0"/>
              </a:rPr>
            </a:br>
            <a:r>
              <a:rPr lang="he-IL" sz="2000" dirty="0">
                <a:latin typeface="Consolas" panose="020B0609020204030204" pitchFamily="49" charset="0"/>
              </a:rPr>
              <a:t>מבוסס על:</a:t>
            </a:r>
          </a:p>
          <a:p>
            <a:pPr algn="l"/>
            <a:r>
              <a:rPr lang="en-US" sz="2000" b="0" dirty="0">
                <a:solidFill>
                  <a:srgbClr val="A31515"/>
                </a:solidFill>
                <a:effectLst/>
                <a:latin typeface="Consolas" panose="020B0609020204030204" pitchFamily="49" charset="0"/>
              </a:rPr>
              <a:t>Jugal Garg and Setareh Taki</a:t>
            </a:r>
            <a:endParaRPr lang="en-US" sz="2000" b="0" dirty="0">
              <a:solidFill>
                <a:srgbClr val="000000"/>
              </a:solidFill>
              <a:effectLst/>
              <a:latin typeface="Consolas" panose="020B0609020204030204" pitchFamily="49" charset="0"/>
            </a:endParaRPr>
          </a:p>
          <a:p>
            <a:pPr algn="l"/>
            <a:r>
              <a:rPr lang="en-US" sz="2000" b="0" dirty="0">
                <a:solidFill>
                  <a:srgbClr val="A31515"/>
                </a:solidFill>
                <a:effectLst/>
                <a:latin typeface="Consolas" panose="020B0609020204030204" pitchFamily="49" charset="0"/>
              </a:rPr>
              <a:t>["An Improved Approximation Algorithm for Maximin Shares"](</a:t>
            </a:r>
            <a:r>
              <a:rPr lang="en-US" sz="2000" b="0" dirty="0">
                <a:solidFill>
                  <a:srgbClr val="A31515"/>
                </a:solidFill>
                <a:effectLst/>
                <a:latin typeface="Consolas" panose="020B0609020204030204" pitchFamily="49" charset="0"/>
                <a:hlinkClick r:id="rId4"/>
              </a:rPr>
              <a:t>https://arxiv.org/abs/1903.00029</a:t>
            </a:r>
            <a:r>
              <a:rPr lang="en-US" sz="2000" b="0" dirty="0">
                <a:solidFill>
                  <a:srgbClr val="A31515"/>
                </a:solidFill>
                <a:effectLst/>
                <a:latin typeface="Consolas" panose="020B0609020204030204" pitchFamily="49" charset="0"/>
              </a:rPr>
              <a:t>)</a:t>
            </a:r>
            <a:endParaRPr lang="he-IL" sz="2000" b="0" dirty="0">
              <a:solidFill>
                <a:srgbClr val="A31515"/>
              </a:solidFill>
              <a:effectLst/>
              <a:latin typeface="Consolas" panose="020B0609020204030204" pitchFamily="49" charset="0"/>
            </a:endParaRPr>
          </a:p>
          <a:p>
            <a:pPr marL="342900" indent="-342900">
              <a:buFont typeface="Arial" panose="020B0604020202020204" pitchFamily="34" charset="0"/>
              <a:buChar char="•"/>
            </a:pPr>
            <a:r>
              <a:rPr lang="en-US" sz="2000" b="1" dirty="0">
                <a:latin typeface="Consolas" panose="020B0609020204030204" pitchFamily="49" charset="0"/>
              </a:rPr>
              <a:t>Max sum allocation</a:t>
            </a:r>
            <a:r>
              <a:rPr lang="he-IL" sz="2000" b="1" dirty="0">
                <a:effectLst/>
                <a:latin typeface="Consolas" panose="020B0609020204030204" pitchFamily="49" charset="0"/>
              </a:rPr>
              <a:t>-</a:t>
            </a:r>
          </a:p>
          <a:p>
            <a:r>
              <a:rPr lang="he-IL" sz="2000" dirty="0">
                <a:effectLst/>
                <a:latin typeface="Consolas" panose="020B0609020204030204" pitchFamily="49" charset="0"/>
              </a:rPr>
              <a:t> חלוקה שמנסה למקסם את סכום התועלות.</a:t>
            </a:r>
          </a:p>
          <a:p>
            <a:pPr algn="l"/>
            <a:endParaRPr lang="he-IL" sz="2000" b="0" dirty="0">
              <a:solidFill>
                <a:srgbClr val="A31515"/>
              </a:solidFill>
              <a:effectLst/>
              <a:latin typeface="Consolas" panose="020B0609020204030204" pitchFamily="49" charset="0"/>
            </a:endParaRPr>
          </a:p>
        </p:txBody>
      </p:sp>
    </p:spTree>
    <p:extLst>
      <p:ext uri="{BB962C8B-B14F-4D97-AF65-F5344CB8AC3E}">
        <p14:creationId xmlns:p14="http://schemas.microsoft.com/office/powerpoint/2010/main" val="2873745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כותרת 1">
            <a:extLst>
              <a:ext uri="{FF2B5EF4-FFF2-40B4-BE49-F238E27FC236}">
                <a16:creationId xmlns:a16="http://schemas.microsoft.com/office/drawing/2014/main" id="{B56F08B5-F5A4-4198-9FD2-E15EFDDC3F91}"/>
              </a:ext>
            </a:extLst>
          </p:cNvPr>
          <p:cNvSpPr>
            <a:spLocks noGrp="1"/>
          </p:cNvSpPr>
          <p:nvPr>
            <p:ph type="title"/>
          </p:nvPr>
        </p:nvSpPr>
        <p:spPr>
          <a:xfrm>
            <a:off x="6327321" y="371420"/>
            <a:ext cx="4989890" cy="1143168"/>
          </a:xfrm>
        </p:spPr>
        <p:txBody>
          <a:bodyPr>
            <a:normAutofit/>
          </a:bodyPr>
          <a:lstStyle/>
          <a:p>
            <a:r>
              <a:rPr lang="he-IL" sz="3600" b="1" dirty="0">
                <a:cs typeface="+mn-cs"/>
              </a:rPr>
              <a:t>הבהרות:</a:t>
            </a:r>
          </a:p>
        </p:txBody>
      </p:sp>
      <p:sp>
        <p:nvSpPr>
          <p:cNvPr id="13" name="Freeform: Shape 12">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מציין מיקום תוכן 5">
            <a:extLst>
              <a:ext uri="{FF2B5EF4-FFF2-40B4-BE49-F238E27FC236}">
                <a16:creationId xmlns:a16="http://schemas.microsoft.com/office/drawing/2014/main" id="{0AF5792B-15CC-4D33-80E2-2D8720AD9F16}"/>
              </a:ext>
            </a:extLst>
          </p:cNvPr>
          <p:cNvSpPr>
            <a:spLocks noGrp="1"/>
          </p:cNvSpPr>
          <p:nvPr>
            <p:ph idx="1"/>
          </p:nvPr>
        </p:nvSpPr>
        <p:spPr>
          <a:xfrm>
            <a:off x="263095" y="1388520"/>
            <a:ext cx="11551652" cy="5098059"/>
          </a:xfrm>
          <a:noFill/>
        </p:spPr>
        <p:txBody>
          <a:bodyPr anchor="ctr">
            <a:normAutofit/>
          </a:bodyPr>
          <a:lstStyle/>
          <a:p>
            <a:pPr marL="0" indent="0">
              <a:lnSpc>
                <a:spcPct val="120000"/>
              </a:lnSpc>
              <a:buNone/>
            </a:pPr>
            <a:r>
              <a:rPr lang="he-IL" sz="3800" b="1" dirty="0"/>
              <a:t>-</a:t>
            </a:r>
            <a:r>
              <a:rPr lang="he-IL" dirty="0"/>
              <a:t> כיוון שהאלגוריתם </a:t>
            </a:r>
            <a:r>
              <a:rPr lang="en-US" sz="2800" dirty="0">
                <a:solidFill>
                  <a:srgbClr val="000000"/>
                </a:solidFill>
                <a:latin typeface="Consolas" panose="020B0609020204030204" pitchFamily="49" charset="0"/>
              </a:rPr>
              <a:t>Three-</a:t>
            </a:r>
            <a:r>
              <a:rPr lang="en-US" sz="2800" dirty="0" err="1">
                <a:solidFill>
                  <a:srgbClr val="000000"/>
                </a:solidFill>
                <a:latin typeface="Consolas" panose="020B0609020204030204" pitchFamily="49" charset="0"/>
              </a:rPr>
              <a:t>qurter</a:t>
            </a:r>
            <a:r>
              <a:rPr lang="en-US" sz="2800" dirty="0">
                <a:solidFill>
                  <a:srgbClr val="000000"/>
                </a:solidFill>
                <a:latin typeface="Consolas" panose="020B0609020204030204" pitchFamily="49" charset="0"/>
              </a:rPr>
              <a:t>-mms allocation</a:t>
            </a:r>
            <a:r>
              <a:rPr lang="he-IL" sz="2800" dirty="0">
                <a:solidFill>
                  <a:srgbClr val="000000"/>
                </a:solidFill>
                <a:latin typeface="Consolas" panose="020B0609020204030204" pitchFamily="49" charset="0"/>
              </a:rPr>
              <a:t> לא דואג לחלק את כלל החפצים, מה שעלול לגרום לפער משמעותי במדידת הביצועים,</a:t>
            </a:r>
            <a:br>
              <a:rPr lang="en-US" sz="2800" dirty="0">
                <a:solidFill>
                  <a:srgbClr val="000000"/>
                </a:solidFill>
                <a:latin typeface="Consolas" panose="020B0609020204030204" pitchFamily="49" charset="0"/>
              </a:rPr>
            </a:br>
            <a:r>
              <a:rPr lang="he-IL" sz="2800" dirty="0">
                <a:solidFill>
                  <a:srgbClr val="000000"/>
                </a:solidFill>
                <a:latin typeface="Consolas" panose="020B0609020204030204" pitchFamily="49" charset="0"/>
              </a:rPr>
              <a:t> הוספנו חלוקה של החפצים הנות</a:t>
            </a:r>
            <a:r>
              <a:rPr lang="he-IL" dirty="0">
                <a:solidFill>
                  <a:srgbClr val="000000"/>
                </a:solidFill>
                <a:latin typeface="Consolas" panose="020B0609020204030204" pitchFamily="49" charset="0"/>
              </a:rPr>
              <a:t>רים באופן הבא: מחלקים מהשחקן האחרון ונותנים לו חפץ שמעריך ביותר מ0 (אם קיים) וממשיכים בחלוקה לשאר השחקנים, עד שנגמרים החפצים. ההתחלה היא מהסוף כי האלגוריתם דואג לשחקנים הראשונים קודם.</a:t>
            </a:r>
            <a:br>
              <a:rPr lang="en-US" dirty="0"/>
            </a:br>
            <a:r>
              <a:rPr lang="he-IL" sz="3800" b="1" dirty="0"/>
              <a:t>- </a:t>
            </a:r>
            <a:r>
              <a:rPr lang="he-IL" dirty="0"/>
              <a:t>ישנם 730 מקרי בדיקה בקובץ, שעליהם השוונו בין האלגוריתמים.</a:t>
            </a:r>
            <a:br>
              <a:rPr lang="en-US" dirty="0"/>
            </a:br>
            <a:endParaRPr lang="he-IL" dirty="0"/>
          </a:p>
        </p:txBody>
      </p:sp>
    </p:spTree>
    <p:extLst>
      <p:ext uri="{BB962C8B-B14F-4D97-AF65-F5344CB8AC3E}">
        <p14:creationId xmlns:p14="http://schemas.microsoft.com/office/powerpoint/2010/main" val="2353821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תיבת טקסט 16">
            <a:extLst>
              <a:ext uri="{FF2B5EF4-FFF2-40B4-BE49-F238E27FC236}">
                <a16:creationId xmlns:a16="http://schemas.microsoft.com/office/drawing/2014/main" id="{C0CEED76-E0BC-4CBD-89B8-F09DF23F98B8}"/>
              </a:ext>
            </a:extLst>
          </p:cNvPr>
          <p:cNvSpPr txBox="1"/>
          <p:nvPr/>
        </p:nvSpPr>
        <p:spPr>
          <a:xfrm>
            <a:off x="7094533" y="5480419"/>
            <a:ext cx="3552557" cy="1200329"/>
          </a:xfrm>
          <a:prstGeom prst="rect">
            <a:avLst/>
          </a:prstGeom>
          <a:noFill/>
        </p:spPr>
        <p:txBody>
          <a:bodyPr wrap="square" rtlCol="1">
            <a:spAutoFit/>
          </a:bodyPr>
          <a:lstStyle/>
          <a:p>
            <a:r>
              <a:rPr lang="he-IL" sz="2400" dirty="0"/>
              <a:t>ממוצע של סכום התועלות לפי מס' הסוכנים בכל אחד מהאלגוריתמים</a:t>
            </a:r>
          </a:p>
        </p:txBody>
      </p:sp>
      <p:sp>
        <p:nvSpPr>
          <p:cNvPr id="19" name="תיבת טקסט 18">
            <a:extLst>
              <a:ext uri="{FF2B5EF4-FFF2-40B4-BE49-F238E27FC236}">
                <a16:creationId xmlns:a16="http://schemas.microsoft.com/office/drawing/2014/main" id="{C994FDB5-A8AA-45B3-A6E2-21ACB08016A6}"/>
              </a:ext>
            </a:extLst>
          </p:cNvPr>
          <p:cNvSpPr txBox="1"/>
          <p:nvPr/>
        </p:nvSpPr>
        <p:spPr>
          <a:xfrm>
            <a:off x="1369770" y="5418748"/>
            <a:ext cx="3552557" cy="1200329"/>
          </a:xfrm>
          <a:prstGeom prst="rect">
            <a:avLst/>
          </a:prstGeom>
          <a:noFill/>
        </p:spPr>
        <p:txBody>
          <a:bodyPr wrap="square" rtlCol="1">
            <a:spAutoFit/>
          </a:bodyPr>
          <a:lstStyle/>
          <a:p>
            <a:r>
              <a:rPr lang="he-IL" sz="2400" dirty="0"/>
              <a:t>ממוצע של מינימום התועלת שסוכן קיבל לפי מס' הסוכנים בכל אחד מהאלגוריתמים</a:t>
            </a:r>
          </a:p>
        </p:txBody>
      </p:sp>
      <p:pic>
        <p:nvPicPr>
          <p:cNvPr id="3" name="תמונה 2">
            <a:extLst>
              <a:ext uri="{FF2B5EF4-FFF2-40B4-BE49-F238E27FC236}">
                <a16:creationId xmlns:a16="http://schemas.microsoft.com/office/drawing/2014/main" id="{57B6CF2E-72AE-C1BE-1E0E-70933C8FD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6285" y="550621"/>
            <a:ext cx="5112837" cy="4979343"/>
          </a:xfrm>
          <a:prstGeom prst="rect">
            <a:avLst/>
          </a:prstGeom>
        </p:spPr>
      </p:pic>
      <p:pic>
        <p:nvPicPr>
          <p:cNvPr id="6" name="תמונה 5">
            <a:extLst>
              <a:ext uri="{FF2B5EF4-FFF2-40B4-BE49-F238E27FC236}">
                <a16:creationId xmlns:a16="http://schemas.microsoft.com/office/drawing/2014/main" id="{11DB09F1-5245-04F6-BB8A-32B2471F6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349" y="845727"/>
            <a:ext cx="5852172" cy="4389129"/>
          </a:xfrm>
          <a:prstGeom prst="rect">
            <a:avLst/>
          </a:prstGeom>
        </p:spPr>
      </p:pic>
    </p:spTree>
    <p:extLst>
      <p:ext uri="{BB962C8B-B14F-4D97-AF65-F5344CB8AC3E}">
        <p14:creationId xmlns:p14="http://schemas.microsoft.com/office/powerpoint/2010/main" val="3579407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תיבת טקסט 22">
            <a:extLst>
              <a:ext uri="{FF2B5EF4-FFF2-40B4-BE49-F238E27FC236}">
                <a16:creationId xmlns:a16="http://schemas.microsoft.com/office/drawing/2014/main" id="{7B7802BA-06A8-4748-81E2-19D4669D8348}"/>
              </a:ext>
            </a:extLst>
          </p:cNvPr>
          <p:cNvSpPr txBox="1"/>
          <p:nvPr/>
        </p:nvSpPr>
        <p:spPr>
          <a:xfrm>
            <a:off x="7048703" y="5218857"/>
            <a:ext cx="3552557" cy="954107"/>
          </a:xfrm>
          <a:prstGeom prst="rect">
            <a:avLst/>
          </a:prstGeom>
          <a:noFill/>
        </p:spPr>
        <p:txBody>
          <a:bodyPr wrap="square" rtlCol="1">
            <a:spAutoFit/>
          </a:bodyPr>
          <a:lstStyle/>
          <a:p>
            <a:pPr algn="ctr"/>
            <a:r>
              <a:rPr lang="he-IL" sz="2800" dirty="0"/>
              <a:t>ממוצע כולל של סכום התועלות</a:t>
            </a:r>
          </a:p>
        </p:txBody>
      </p:sp>
      <p:sp>
        <p:nvSpPr>
          <p:cNvPr id="27" name="תיבת טקסט 26">
            <a:extLst>
              <a:ext uri="{FF2B5EF4-FFF2-40B4-BE49-F238E27FC236}">
                <a16:creationId xmlns:a16="http://schemas.microsoft.com/office/drawing/2014/main" id="{745A9369-7573-4737-8E18-AC3E2D1C3313}"/>
              </a:ext>
            </a:extLst>
          </p:cNvPr>
          <p:cNvSpPr txBox="1"/>
          <p:nvPr/>
        </p:nvSpPr>
        <p:spPr>
          <a:xfrm>
            <a:off x="1590740" y="5218857"/>
            <a:ext cx="3552557" cy="954107"/>
          </a:xfrm>
          <a:prstGeom prst="rect">
            <a:avLst/>
          </a:prstGeom>
          <a:noFill/>
        </p:spPr>
        <p:txBody>
          <a:bodyPr wrap="square" rtlCol="1">
            <a:spAutoFit/>
          </a:bodyPr>
          <a:lstStyle/>
          <a:p>
            <a:pPr algn="ctr"/>
            <a:r>
              <a:rPr lang="he-IL" sz="2800" dirty="0"/>
              <a:t>ממוצע כולל של התועלת המינימלית שסוכן קיבל</a:t>
            </a:r>
          </a:p>
        </p:txBody>
      </p:sp>
      <p:pic>
        <p:nvPicPr>
          <p:cNvPr id="4" name="תמונה 3">
            <a:extLst>
              <a:ext uri="{FF2B5EF4-FFF2-40B4-BE49-F238E27FC236}">
                <a16:creationId xmlns:a16="http://schemas.microsoft.com/office/drawing/2014/main" id="{DBD9A273-784B-160D-9BF4-9AD50C66C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8896" y="662935"/>
            <a:ext cx="5852172" cy="4389129"/>
          </a:xfrm>
          <a:prstGeom prst="rect">
            <a:avLst/>
          </a:prstGeom>
        </p:spPr>
      </p:pic>
      <p:pic>
        <p:nvPicPr>
          <p:cNvPr id="7" name="תמונה 6">
            <a:extLst>
              <a:ext uri="{FF2B5EF4-FFF2-40B4-BE49-F238E27FC236}">
                <a16:creationId xmlns:a16="http://schemas.microsoft.com/office/drawing/2014/main" id="{4286F8AB-9054-D93D-019E-8F6239D1B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28" y="662934"/>
            <a:ext cx="5852172" cy="4389129"/>
          </a:xfrm>
          <a:prstGeom prst="rect">
            <a:avLst/>
          </a:prstGeom>
        </p:spPr>
      </p:pic>
    </p:spTree>
    <p:extLst>
      <p:ext uri="{BB962C8B-B14F-4D97-AF65-F5344CB8AC3E}">
        <p14:creationId xmlns:p14="http://schemas.microsoft.com/office/powerpoint/2010/main" val="724094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כותרת 3">
            <a:extLst>
              <a:ext uri="{FF2B5EF4-FFF2-40B4-BE49-F238E27FC236}">
                <a16:creationId xmlns:a16="http://schemas.microsoft.com/office/drawing/2014/main" id="{FDC27394-A981-4CE4-BE3F-2DC8B977D391}"/>
              </a:ext>
            </a:extLst>
          </p:cNvPr>
          <p:cNvSpPr>
            <a:spLocks noGrp="1"/>
          </p:cNvSpPr>
          <p:nvPr>
            <p:ph type="title"/>
          </p:nvPr>
        </p:nvSpPr>
        <p:spPr>
          <a:xfrm>
            <a:off x="670705" y="1565258"/>
            <a:ext cx="10552298" cy="5169392"/>
          </a:xfrm>
        </p:spPr>
        <p:txBody>
          <a:bodyPr>
            <a:noAutofit/>
          </a:bodyPr>
          <a:lstStyle/>
          <a:p>
            <a:pPr>
              <a:lnSpc>
                <a:spcPct val="100000"/>
              </a:lnSpc>
            </a:pPr>
            <a:br>
              <a:rPr lang="he-IL" dirty="0">
                <a:cs typeface="+mn-cs"/>
              </a:rPr>
            </a:br>
            <a:r>
              <a:rPr lang="he-IL" sz="3200" b="1" dirty="0">
                <a:cs typeface="+mn-cs"/>
              </a:rPr>
              <a:t>-</a:t>
            </a:r>
            <a:r>
              <a:rPr lang="he-IL" sz="3200" dirty="0">
                <a:cs typeface="+mn-cs"/>
              </a:rPr>
              <a:t> עבור סכום התועלות, האלגוריתם שממקסם את סכום התועלות מחזיר תוצאה טובה משמעותית, שאר האלגוריתמים קרובים מבחינת הביצועים.</a:t>
            </a:r>
            <a:br>
              <a:rPr lang="en-US" sz="3200" dirty="0">
                <a:cs typeface="+mn-cs"/>
              </a:rPr>
            </a:br>
            <a:br>
              <a:rPr lang="he-IL" sz="1100" dirty="0">
                <a:cs typeface="+mn-cs"/>
              </a:rPr>
            </a:br>
            <a:r>
              <a:rPr lang="he-IL" sz="3200" b="1" dirty="0">
                <a:cs typeface="+mn-cs"/>
              </a:rPr>
              <a:t>-</a:t>
            </a:r>
            <a:r>
              <a:rPr lang="he-IL" sz="3200" dirty="0">
                <a:cs typeface="+mn-cs"/>
              </a:rPr>
              <a:t> עבור מינימום התועלת, </a:t>
            </a:r>
            <a:r>
              <a:rPr lang="en-US" sz="3200" dirty="0" err="1">
                <a:cs typeface="+mn-cs"/>
              </a:rPr>
              <a:t>leximin</a:t>
            </a:r>
            <a:r>
              <a:rPr lang="en-US" sz="3200" dirty="0">
                <a:cs typeface="+mn-cs"/>
              </a:rPr>
              <a:t> </a:t>
            </a:r>
            <a:r>
              <a:rPr lang="he-IL" sz="3200" dirty="0">
                <a:cs typeface="+mn-cs"/>
              </a:rPr>
              <a:t> עוקף משמעותית מבחינת הביצועים -וזה הגיוני, כיוון ש</a:t>
            </a:r>
            <a:r>
              <a:rPr lang="en-US" sz="3200" dirty="0">
                <a:cs typeface="+mn-cs"/>
              </a:rPr>
              <a:t> </a:t>
            </a:r>
            <a:r>
              <a:rPr lang="en-US" sz="3200" dirty="0" err="1">
                <a:cs typeface="+mn-cs"/>
              </a:rPr>
              <a:t>leximin</a:t>
            </a:r>
            <a:r>
              <a:rPr lang="he-IL" sz="3200" dirty="0">
                <a:cs typeface="+mn-cs"/>
              </a:rPr>
              <a:t> מאפשר חלוקת חפצים באמצע ולכן התועלת הסופית שכל אחד מקבל יכולה להיות גבוהה יותר (למשל אם יש שני אנשים שמעוניינים רק בחפץ מסוים שניהם יקבלו תועלת מסוימת), בעוד שאם מחלקים חפצים בשלמותם- מינימום התועלת יפגע משמעותית.</a:t>
            </a:r>
            <a:br>
              <a:rPr lang="he-IL" sz="3200" dirty="0">
                <a:cs typeface="+mn-cs"/>
              </a:rPr>
            </a:br>
            <a:br>
              <a:rPr lang="en-US" sz="1100" dirty="0">
                <a:cs typeface="+mn-cs"/>
              </a:rPr>
            </a:br>
            <a:r>
              <a:rPr lang="he-IL" sz="3200" b="1" dirty="0">
                <a:cs typeface="+mn-cs"/>
              </a:rPr>
              <a:t>-</a:t>
            </a:r>
            <a:r>
              <a:rPr lang="he-IL" sz="3200" dirty="0">
                <a:cs typeface="+mn-cs"/>
              </a:rPr>
              <a:t> </a:t>
            </a:r>
            <a:r>
              <a:rPr lang="en-US" sz="3200" dirty="0" err="1">
                <a:cs typeface="+mn-cs"/>
              </a:rPr>
              <a:t>promp</a:t>
            </a:r>
            <a:r>
              <a:rPr lang="he-IL" sz="3200" dirty="0">
                <a:cs typeface="+mn-cs"/>
              </a:rPr>
              <a:t> והאלגוריתם שלנו קרובים מבחינת הביצועים</a:t>
            </a:r>
            <a:br>
              <a:rPr lang="he-IL" sz="3200" dirty="0">
                <a:cs typeface="+mn-cs"/>
              </a:rPr>
            </a:br>
            <a:br>
              <a:rPr lang="he-IL" sz="1100" dirty="0">
                <a:cs typeface="+mn-cs"/>
              </a:rPr>
            </a:br>
            <a:br>
              <a:rPr lang="en-US" sz="3200" dirty="0">
                <a:cs typeface="+mn-cs"/>
              </a:rPr>
            </a:br>
            <a:endParaRPr lang="he-IL" dirty="0">
              <a:cs typeface="+mn-cs"/>
            </a:endParaRPr>
          </a:p>
        </p:txBody>
      </p:sp>
      <p:sp>
        <p:nvSpPr>
          <p:cNvPr id="2" name="תיבת טקסט 1">
            <a:extLst>
              <a:ext uri="{FF2B5EF4-FFF2-40B4-BE49-F238E27FC236}">
                <a16:creationId xmlns:a16="http://schemas.microsoft.com/office/drawing/2014/main" id="{89664C15-94EB-4072-ABCD-0B11A3FF0950}"/>
              </a:ext>
            </a:extLst>
          </p:cNvPr>
          <p:cNvSpPr txBox="1"/>
          <p:nvPr/>
        </p:nvSpPr>
        <p:spPr>
          <a:xfrm>
            <a:off x="7616887" y="309419"/>
            <a:ext cx="3472543" cy="923330"/>
          </a:xfrm>
          <a:prstGeom prst="rect">
            <a:avLst/>
          </a:prstGeom>
          <a:noFill/>
        </p:spPr>
        <p:txBody>
          <a:bodyPr wrap="square" rtlCol="1">
            <a:spAutoFit/>
          </a:bodyPr>
          <a:lstStyle/>
          <a:p>
            <a:r>
              <a:rPr lang="he-IL" sz="5400" dirty="0">
                <a:cs typeface="+mn-cs"/>
              </a:rPr>
              <a:t>לסיכום:</a:t>
            </a:r>
            <a:endParaRPr lang="he-IL" sz="5400" dirty="0"/>
          </a:p>
        </p:txBody>
      </p:sp>
    </p:spTree>
    <p:extLst>
      <p:ext uri="{BB962C8B-B14F-4D97-AF65-F5344CB8AC3E}">
        <p14:creationId xmlns:p14="http://schemas.microsoft.com/office/powerpoint/2010/main" val="2579027256"/>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360</Words>
  <Application>Microsoft Office PowerPoint</Application>
  <PresentationFormat>מסך רחב</PresentationFormat>
  <Paragraphs>23</Paragraphs>
  <Slides>6</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6</vt:i4>
      </vt:variant>
    </vt:vector>
  </HeadingPairs>
  <TitlesOfParts>
    <vt:vector size="11" baseType="lpstr">
      <vt:lpstr>Arial</vt:lpstr>
      <vt:lpstr>Calibri</vt:lpstr>
      <vt:lpstr>Calibri Light</vt:lpstr>
      <vt:lpstr>Consolas</vt:lpstr>
      <vt:lpstr>ערכת נושא Office</vt:lpstr>
      <vt:lpstr>הרצת ניסוי  :  בדיקת ביצועים והשוואה לאלגוריתמים אחרים</vt:lpstr>
      <vt:lpstr>מצגת של PowerPoint‏</vt:lpstr>
      <vt:lpstr>הבהרות:</vt:lpstr>
      <vt:lpstr>מצגת של PowerPoint‏</vt:lpstr>
      <vt:lpstr>מצגת של PowerPoint‏</vt:lpstr>
      <vt:lpstr> - עבור סכום התועלות, האלגוריתם שממקסם את סכום התועלות מחזיר תוצאה טובה משמעותית, שאר האלגוריתמים קרובים מבחינת הביצועים.  - עבור מינימום התועלת, leximin  עוקף משמעותית מבחינת הביצועים -וזה הגיוני, כיוון ש leximin מאפשר חלוקת חפצים באמצע ולכן התועלת הסופית שכל אחד מקבל יכולה להיות גבוהה יותר (למשל אם יש שני אנשים שמעוניינים רק בחפץ מסוים שניהם יקבלו תועלת מסוימת), בעוד שאם מחלקים חפצים בשלמותם- מינימום התועלת יפגע משמעותית.  - promp והאלגוריתם שלנו קרובים מבחינת הביצועים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מור אלגר</dc:creator>
  <cp:lastModifiedBy>מור אלגר</cp:lastModifiedBy>
  <cp:revision>12</cp:revision>
  <dcterms:created xsi:type="dcterms:W3CDTF">2022-04-27T19:06:12Z</dcterms:created>
  <dcterms:modified xsi:type="dcterms:W3CDTF">2022-05-20T12:34:16Z</dcterms:modified>
</cp:coreProperties>
</file>