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3"/>
    <p:sldId id="278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mi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2B67"/>
    <a:srgbClr val="7F7F7F"/>
    <a:srgbClr val="EAEDF1"/>
    <a:srgbClr val="C3D600"/>
    <a:srgbClr val="FF3C41"/>
    <a:srgbClr val="377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2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44" y="72"/>
      </p:cViewPr>
      <p:guideLst>
        <p:guide orient="horz" pos="3870"/>
        <p:guide pos="3840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246147320797"/>
          <c:y val="0.199079034757582"/>
          <c:w val="0.507247278382582"/>
          <c:h val="0.7942793889749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195" b="0" i="0" u="none" strike="noStrike" kern="1200" cap="none" spc="0" normalizeH="0" baseline="0">
                        <a:solidFill>
                          <a:srgbClr val="FFFFFF"/>
                        </a:solidFill>
                        <a:uFill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uFill>
                        <a:latin typeface="+mn-lt"/>
                        <a:ea typeface="+Основной текст (восточно-азиат" charset="0"/>
                        <a:cs typeface="+mn-cs"/>
                      </a:defRPr>
                    </a:pPr>
                    <a:r>
                      <a:rPr u="none" strike="noStrike" cap="none" normalizeH="0">
                        <a:solidFill>
                          <a:srgbClr val="FFFFFF"/>
                        </a:solidFill>
                        <a:uFill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uFill>
                        <a:ea typeface="+Основной текст (восточно-азиат" charset="0"/>
                      </a:rPr>
                      <a:t>16</a:t>
                    </a:r>
                    <a:endParaRPr u="none" strike="noStrike" cap="none" normalizeH="0">
                      <a:solidFill>
                        <a:srgbClr val="FFFFFF"/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ea typeface="+Основной текст (восточно-азиат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cap="none" spc="0" normalizeH="0" baseline="0">
                    <a:solidFill>
                      <a:srgbClr val="FFFFFF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Основной текст (восточно-азиат" charset="0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16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Poppins" panose="02000000000000000000" charset="0"/>
              </a:rPr>
            </a:fld>
            <a:endParaRPr lang="zh-CN" altLang="en-US">
              <a:cs typeface="Poppins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Poppins" panose="02000000000000000000" charset="0"/>
              </a:rPr>
            </a:fld>
            <a:endParaRPr lang="zh-CN" altLang="en-US">
              <a:cs typeface="Poppins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1241425" y="959485"/>
            <a:ext cx="1602105" cy="1473835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241510" y="2834640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41510" y="4709669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186057" y="1451327"/>
            <a:ext cx="3171674" cy="4662686"/>
          </a:xfrm>
          <a:custGeom>
            <a:avLst/>
            <a:gdLst>
              <a:gd name="connsiteX0" fmla="*/ 0 w 3171674"/>
              <a:gd name="connsiteY0" fmla="*/ 0 h 4662686"/>
              <a:gd name="connsiteX1" fmla="*/ 3171674 w 3171674"/>
              <a:gd name="connsiteY1" fmla="*/ 0 h 4662686"/>
              <a:gd name="connsiteX2" fmla="*/ 3171674 w 3171674"/>
              <a:gd name="connsiteY2" fmla="*/ 4662686 h 4662686"/>
              <a:gd name="connsiteX3" fmla="*/ 0 w 3171674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674" h="4662686">
                <a:moveTo>
                  <a:pt x="0" y="0"/>
                </a:moveTo>
                <a:lnTo>
                  <a:pt x="3171674" y="0"/>
                </a:lnTo>
                <a:lnTo>
                  <a:pt x="3171674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864600" y="728662"/>
            <a:ext cx="2492596" cy="5400675"/>
          </a:xfrm>
          <a:custGeom>
            <a:avLst/>
            <a:gdLst>
              <a:gd name="connsiteX0" fmla="*/ 0 w 2492596"/>
              <a:gd name="connsiteY0" fmla="*/ 0 h 5400675"/>
              <a:gd name="connsiteX1" fmla="*/ 2492596 w 2492596"/>
              <a:gd name="connsiteY1" fmla="*/ 0 h 5400675"/>
              <a:gd name="connsiteX2" fmla="*/ 2492596 w 2492596"/>
              <a:gd name="connsiteY2" fmla="*/ 5400675 h 5400675"/>
              <a:gd name="connsiteX3" fmla="*/ 0 w 2492596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596" h="5400675">
                <a:moveTo>
                  <a:pt x="0" y="0"/>
                </a:moveTo>
                <a:lnTo>
                  <a:pt x="2492596" y="0"/>
                </a:lnTo>
                <a:lnTo>
                  <a:pt x="2492596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642350" y="857250"/>
            <a:ext cx="2533650" cy="5105400"/>
          </a:xfrm>
          <a:custGeom>
            <a:avLst/>
            <a:gdLst>
              <a:gd name="connsiteX0" fmla="*/ 222250 w 2533650"/>
              <a:gd name="connsiteY0" fmla="*/ 0 h 5105400"/>
              <a:gd name="connsiteX1" fmla="*/ 2315210 w 2533650"/>
              <a:gd name="connsiteY1" fmla="*/ 3810 h 5105400"/>
              <a:gd name="connsiteX2" fmla="*/ 2533650 w 2533650"/>
              <a:gd name="connsiteY2" fmla="*/ 234950 h 5105400"/>
              <a:gd name="connsiteX3" fmla="*/ 2527300 w 2533650"/>
              <a:gd name="connsiteY3" fmla="*/ 4737100 h 5105400"/>
              <a:gd name="connsiteX4" fmla="*/ 2311400 w 2533650"/>
              <a:gd name="connsiteY4" fmla="*/ 5099050 h 5105400"/>
              <a:gd name="connsiteX5" fmla="*/ 203200 w 2533650"/>
              <a:gd name="connsiteY5" fmla="*/ 5105400 h 5105400"/>
              <a:gd name="connsiteX6" fmla="*/ 0 w 2533650"/>
              <a:gd name="connsiteY6" fmla="*/ 4876800 h 5105400"/>
              <a:gd name="connsiteX7" fmla="*/ 6350 w 2533650"/>
              <a:gd name="connsiteY7" fmla="*/ 22225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5105400">
                <a:moveTo>
                  <a:pt x="222250" y="0"/>
                </a:moveTo>
                <a:lnTo>
                  <a:pt x="2315210" y="3810"/>
                </a:lnTo>
                <a:lnTo>
                  <a:pt x="2533650" y="234950"/>
                </a:lnTo>
                <a:cubicBezTo>
                  <a:pt x="2531533" y="1735667"/>
                  <a:pt x="2529417" y="3236383"/>
                  <a:pt x="2527300" y="4737100"/>
                </a:cubicBezTo>
                <a:lnTo>
                  <a:pt x="2311400" y="5099050"/>
                </a:lnTo>
                <a:lnTo>
                  <a:pt x="203200" y="5105400"/>
                </a:lnTo>
                <a:lnTo>
                  <a:pt x="0" y="4876800"/>
                </a:lnTo>
                <a:cubicBezTo>
                  <a:pt x="2117" y="3325283"/>
                  <a:pt x="4233" y="1773767"/>
                  <a:pt x="6350" y="2222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199" y="1504710"/>
            <a:ext cx="3269343" cy="3676179"/>
          </a:xfrm>
          <a:custGeom>
            <a:avLst/>
            <a:gdLst>
              <a:gd name="connsiteX0" fmla="*/ 0 w 3269343"/>
              <a:gd name="connsiteY0" fmla="*/ 0 h 3676179"/>
              <a:gd name="connsiteX1" fmla="*/ 3269343 w 3269343"/>
              <a:gd name="connsiteY1" fmla="*/ 0 h 3676179"/>
              <a:gd name="connsiteX2" fmla="*/ 3269343 w 3269343"/>
              <a:gd name="connsiteY2" fmla="*/ 3676179 h 3676179"/>
              <a:gd name="connsiteX3" fmla="*/ 0 w 3269343"/>
              <a:gd name="connsiteY3" fmla="*/ 3676179 h 367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343" h="3676179">
                <a:moveTo>
                  <a:pt x="0" y="0"/>
                </a:moveTo>
                <a:lnTo>
                  <a:pt x="3269343" y="0"/>
                </a:lnTo>
                <a:lnTo>
                  <a:pt x="3269343" y="3676179"/>
                </a:lnTo>
                <a:lnTo>
                  <a:pt x="0" y="36761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4570569" y="1329302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39787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8301351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5359047" y="728663"/>
            <a:ext cx="2953314" cy="5400675"/>
          </a:xfrm>
          <a:custGeom>
            <a:avLst/>
            <a:gdLst>
              <a:gd name="connsiteX0" fmla="*/ 0 w 2953314"/>
              <a:gd name="connsiteY0" fmla="*/ 0 h 5400675"/>
              <a:gd name="connsiteX1" fmla="*/ 2953314 w 2953314"/>
              <a:gd name="connsiteY1" fmla="*/ 0 h 5400675"/>
              <a:gd name="connsiteX2" fmla="*/ 2953314 w 2953314"/>
              <a:gd name="connsiteY2" fmla="*/ 5400675 h 5400675"/>
              <a:gd name="connsiteX3" fmla="*/ 0 w 2953314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314" h="5400675">
                <a:moveTo>
                  <a:pt x="0" y="0"/>
                </a:moveTo>
                <a:lnTo>
                  <a:pt x="2953314" y="0"/>
                </a:lnTo>
                <a:lnTo>
                  <a:pt x="2953314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200" y="1466652"/>
            <a:ext cx="5261196" cy="4662686"/>
          </a:xfrm>
          <a:custGeom>
            <a:avLst/>
            <a:gdLst>
              <a:gd name="connsiteX0" fmla="*/ 0 w 5261196"/>
              <a:gd name="connsiteY0" fmla="*/ 0 h 4662686"/>
              <a:gd name="connsiteX1" fmla="*/ 5261196 w 5261196"/>
              <a:gd name="connsiteY1" fmla="*/ 0 h 4662686"/>
              <a:gd name="connsiteX2" fmla="*/ 5261196 w 5261196"/>
              <a:gd name="connsiteY2" fmla="*/ 4662686 h 4662686"/>
              <a:gd name="connsiteX3" fmla="*/ 0 w 5261196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96" h="4662686">
                <a:moveTo>
                  <a:pt x="0" y="0"/>
                </a:moveTo>
                <a:lnTo>
                  <a:pt x="5261196" y="0"/>
                </a:lnTo>
                <a:lnTo>
                  <a:pt x="5261196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/>
              <a:t>Add text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4DE096B3-9EB3-458F-90DB-A691C8F155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r>
              <a:rPr lang="ja-JP" altLang="en-US" dirty="0"/>
              <a:t>フッター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ACEA712B-A29A-4481-96DA-EA182359DE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834" y="1787603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3715" y="728980"/>
            <a:ext cx="6543040" cy="16370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12292" y="896939"/>
            <a:ext cx="2291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+mj-ea"/>
                <a:ea typeface="+mj-ea"/>
                <a:cs typeface="Poppins" panose="02000000000000000000" charset="0"/>
              </a:rPr>
              <a:t>01</a:t>
            </a:r>
            <a:endParaRPr lang="zh-CN" altLang="en-US" sz="8800" b="1" dirty="0">
              <a:solidFill>
                <a:schemeClr val="bg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99151" y="886358"/>
            <a:ext cx="6103388" cy="1862558"/>
            <a:chOff x="1776870" y="1214675"/>
            <a:chExt cx="6103388" cy="1862558"/>
          </a:xfrm>
        </p:grpSpPr>
        <p:sp>
          <p:nvSpPr>
            <p:cNvPr id="7" name="文本框 6"/>
            <p:cNvSpPr txBox="1"/>
            <p:nvPr/>
          </p:nvSpPr>
          <p:spPr>
            <a:xfrm>
              <a:off x="1776870" y="1214675"/>
              <a:ext cx="5278120" cy="1322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ru-RU" altLang="zh-CN" sz="4000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rPr>
                <a:t>Главная идея проекта</a:t>
              </a:r>
              <a:endParaRPr lang="ru-RU" altLang="zh-CN" sz="40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1735" y="274385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595755" y="3841115"/>
            <a:ext cx="66198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ru-RU" altLang="zh-CN" sz="2000">
                <a:solidFill>
                  <a:schemeClr val="bg1"/>
                </a:solidFill>
                <a:latin typeface="Bahnschrift SemiBold" panose="020B0502040204020203" charset="0"/>
                <a:ea typeface="Calibri" panose="020F0502020204030204" charset="0"/>
                <a:cs typeface="Bahnschrift SemiBold" panose="020B0502040204020203" charset="0"/>
                <a:sym typeface="+mn-ea"/>
              </a:rPr>
              <a:t>Главная идея проекта заключается в том, чтобы создать приложение, которое будет служить полезным инструметом для наилучшей эффективности и саморазвития</a:t>
            </a:r>
            <a:endParaRPr lang="ru-RU" altLang="zh-CN" sz="2000" b="1" dirty="0">
              <a:solidFill>
                <a:schemeClr val="bg1"/>
              </a:solidFill>
              <a:latin typeface="Bahnschrift SemiBold" panose="020B0502040204020203" charset="0"/>
              <a:ea typeface="Calibri" panose="020F0502020204030204" charset="0"/>
              <a:cs typeface="Bahnschrift SemiBold" panose="020B0502040204020203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33995" y="4825790"/>
            <a:ext cx="5446919" cy="333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endParaRPr lang="ja-JP" altLang="en-US" sz="1050" dirty="0">
              <a:solidFill>
                <a:schemeClr val="bg1"/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pic>
        <p:nvPicPr>
          <p:cNvPr id="3" name="Изображение 2" descr="pngwing.com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3955" y="2366645"/>
            <a:ext cx="4078605" cy="407860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724150" y="2820670"/>
            <a:ext cx="4961890" cy="73723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algn="ctr"/>
            <a:r>
              <a:rPr lang="ru-RU" altLang="zh-CN" sz="1400" dirty="0">
                <a:solidFill>
                  <a:schemeClr val="bg1"/>
                </a:solidFill>
                <a:latin typeface="Cascadia Code" panose="020B0609020000020004" charset="0"/>
                <a:ea typeface="+mn-ea"/>
                <a:cs typeface="Cascadia Code" panose="020B0609020000020004" charset="0"/>
              </a:rPr>
              <a:t>Активный чек-лист является местом, где человек сможет отслеживать свои результаты в разных сферах</a:t>
            </a:r>
            <a:endParaRPr lang="ru-RU" altLang="zh-CN" sz="1400" dirty="0">
              <a:solidFill>
                <a:schemeClr val="bg1"/>
              </a:solidFill>
              <a:latin typeface="Cascadia Code" panose="020B0609020000020004" charset="0"/>
              <a:ea typeface="+mn-ea"/>
              <a:cs typeface="Cascadia Code" panose="020B0609020000020004" charset="0"/>
            </a:endParaRPr>
          </a:p>
        </p:txBody>
      </p:sp>
      <p:pic>
        <p:nvPicPr>
          <p:cNvPr id="6" name="Изображение 5" descr="лого пн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5" y="2820670"/>
            <a:ext cx="881380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05435" y="1466850"/>
            <a:ext cx="33839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ru-RU" altLang="zh-CN" sz="1800" dirty="0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Также я провел опрос среди учащихся в моей школе, результаты которого показаны на диаграмме</a:t>
            </a:r>
            <a:endParaRPr lang="ru-RU" altLang="zh-CN" sz="1800" dirty="0">
              <a:solidFill>
                <a:schemeClr val="accent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78180" y="1466652"/>
            <a:ext cx="3171674" cy="4662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Poppins" panose="02000000000000000000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98620" y="2013585"/>
            <a:ext cx="2529840" cy="2625599"/>
            <a:chOff x="4835401" y="2005892"/>
            <a:chExt cx="2529839" cy="2639388"/>
          </a:xfrm>
        </p:grpSpPr>
        <p:sp>
          <p:nvSpPr>
            <p:cNvPr id="42" name="文本框 41"/>
            <p:cNvSpPr txBox="1"/>
            <p:nvPr/>
          </p:nvSpPr>
          <p:spPr>
            <a:xfrm>
              <a:off x="4835401" y="2005892"/>
              <a:ext cx="2529839" cy="24429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ru-RU" sz="2000" b="1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rPr>
                <a:t>Опрос показал, что большая школьников нуждаются в таком приложении</a:t>
              </a:r>
              <a:endParaRPr lang="ru-RU" sz="2000" b="1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br>
                <a:rPr lang="ru-RU" sz="2000" b="1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rPr>
              </a:br>
              <a:r>
                <a:rPr lang="ru-RU" sz="1600" b="1" dirty="0">
                  <a:solidFill>
                    <a:schemeClr val="bg1"/>
                  </a:solidFill>
                  <a:latin typeface="Cascadia Code" panose="020B0609020000020004" charset="0"/>
                  <a:cs typeface="Cascadia Code" panose="020B0609020000020004" charset="0"/>
                </a:rPr>
                <a:t>48 учеников из 64 опрешенных</a:t>
              </a:r>
              <a:endParaRPr lang="ru-RU" sz="1600" b="1" dirty="0">
                <a:solidFill>
                  <a:schemeClr val="bg1"/>
                </a:solidFill>
                <a:latin typeface="Cascadia Code" panose="020B0609020000020004" charset="0"/>
                <a:cs typeface="Cascadia Code" panose="020B06090200000200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883849" y="4306324"/>
              <a:ext cx="1787768" cy="3389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endParaRPr lang="ru-RU" sz="1600" b="1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850006" y="3848387"/>
              <a:ext cx="24853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7874567" y="1466652"/>
            <a:ext cx="3171674" cy="4662686"/>
          </a:xfrm>
          <a:prstGeom prst="rect">
            <a:avLst/>
          </a:prstGeom>
          <a:solidFill>
            <a:srgbClr val="EA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Poppins" panose="02000000000000000000" charset="0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7362825" y="1755775"/>
          <a:ext cx="5095240" cy="334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8294370" y="1599565"/>
            <a:ext cx="233235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ru-RU" altLang="ja-JP" sz="1400" dirty="0">
                <a:solidFill>
                  <a:schemeClr val="accent1"/>
                </a:solidFill>
                <a:latin typeface="Bahnschrift" panose="020B0502040204020203" charset="0"/>
                <a:ea typeface="Poppins" panose="02000000000000000000" charset="0"/>
                <a:cs typeface="Bahnschrift" panose="020B0502040204020203" charset="0"/>
              </a:rPr>
              <a:t>Потребность приложения</a:t>
            </a:r>
            <a:endParaRPr lang="ru-RU" altLang="ja-JP" sz="1400" dirty="0">
              <a:solidFill>
                <a:schemeClr val="accent1"/>
              </a:solidFill>
              <a:latin typeface="Bahnschrift" panose="020B0502040204020203" charset="0"/>
              <a:ea typeface="Poppins" panose="02000000000000000000" charset="0"/>
              <a:cs typeface="Bahnschrift" panose="020B0502040204020203" charset="0"/>
            </a:endParaRPr>
          </a:p>
        </p:txBody>
      </p:sp>
      <p:pic>
        <p:nvPicPr>
          <p:cNvPr id="3" name="Изображение 2" descr="pngwing.com (2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454400"/>
            <a:ext cx="3453765" cy="2205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834" y="1778078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4031" y="728664"/>
            <a:ext cx="6620013" cy="321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0712" y="728664"/>
            <a:ext cx="229111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+mj-ea"/>
                <a:ea typeface="+mj-ea"/>
                <a:cs typeface="Poppins" panose="02000000000000000000" charset="0"/>
              </a:rPr>
              <a:t>02</a:t>
            </a:r>
            <a:endParaRPr lang="zh-CN" altLang="en-US" sz="8800" b="1" dirty="0">
              <a:solidFill>
                <a:schemeClr val="bg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4776" y="1777898"/>
            <a:ext cx="5480453" cy="1593953"/>
            <a:chOff x="2399805" y="1483280"/>
            <a:chExt cx="5480453" cy="1593953"/>
          </a:xfrm>
        </p:grpSpPr>
        <p:sp>
          <p:nvSpPr>
            <p:cNvPr id="7" name="文本框 6"/>
            <p:cNvSpPr txBox="1"/>
            <p:nvPr/>
          </p:nvSpPr>
          <p:spPr>
            <a:xfrm>
              <a:off x="2399805" y="1483280"/>
              <a:ext cx="5278120" cy="1322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ru-RU" sz="4000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Поиск партнёров и получение гранта</a:t>
              </a:r>
              <a:endParaRPr lang="ru-RU" altLang="zh-CN" sz="40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1735" y="274385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133995" y="4825790"/>
            <a:ext cx="5446919" cy="333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endParaRPr lang="ja-JP" altLang="en-US" sz="1050" dirty="0">
              <a:solidFill>
                <a:schemeClr val="bg1"/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pic>
        <p:nvPicPr>
          <p:cNvPr id="4" name="Изображение 3" descr="pngwing.com (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0" y="3032125"/>
            <a:ext cx="5124450" cy="3111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783715" y="4128770"/>
            <a:ext cx="5772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ru-RU" altLang="zh-CN" sz="2000" b="1" dirty="0">
                <a:solidFill>
                  <a:schemeClr val="bg1"/>
                </a:solidFill>
                <a:latin typeface="Bahnschrift SemiBold" panose="020B0502040204020203" charset="0"/>
                <a:ea typeface="Calibri" panose="020F0502020204030204" charset="0"/>
                <a:cs typeface="Bahnschrift SemiBold" panose="020B0502040204020203" charset="0"/>
                <a:sym typeface="+mn-ea"/>
              </a:rPr>
              <a:t>Главным инструментом для реализации проекта послужил грант, выделенных Министерством спорта</a:t>
            </a:r>
            <a:endParaRPr lang="ru-RU" altLang="zh-CN" sz="2000" b="1" dirty="0">
              <a:solidFill>
                <a:schemeClr val="bg1"/>
              </a:solidFill>
              <a:latin typeface="Bahnschrift SemiBold" panose="020B0502040204020203" charset="0"/>
              <a:ea typeface="Calibri" panose="020F0502020204030204" charset="0"/>
              <a:cs typeface="Bahnschrift SemiBold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834" y="1778078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4350" y="152400"/>
            <a:ext cx="6619875" cy="1772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99287" y="377509"/>
            <a:ext cx="229111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+mj-ea"/>
                <a:ea typeface="+mj-ea"/>
                <a:cs typeface="Poppins" panose="02000000000000000000" charset="0"/>
              </a:rPr>
              <a:t>0</a:t>
            </a:r>
            <a:r>
              <a:rPr lang="ru-RU" altLang="en-US" sz="8800" b="1" dirty="0">
                <a:solidFill>
                  <a:schemeClr val="bg1"/>
                </a:solidFill>
                <a:latin typeface="+mj-ea"/>
                <a:ea typeface="+mj-ea"/>
                <a:cs typeface="Poppins" panose="02000000000000000000" charset="0"/>
              </a:rPr>
              <a:t>3</a:t>
            </a:r>
            <a:endParaRPr lang="ru-RU" altLang="en-US" sz="8800" b="1" dirty="0">
              <a:solidFill>
                <a:schemeClr val="bg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09971" y="377723"/>
            <a:ext cx="5825258" cy="2994128"/>
            <a:chOff x="2055000" y="83105"/>
            <a:chExt cx="5825258" cy="2994128"/>
          </a:xfrm>
        </p:grpSpPr>
        <p:sp>
          <p:nvSpPr>
            <p:cNvPr id="7" name="文本框 6"/>
            <p:cNvSpPr txBox="1"/>
            <p:nvPr/>
          </p:nvSpPr>
          <p:spPr>
            <a:xfrm>
              <a:off x="2055000" y="83105"/>
              <a:ext cx="5278120" cy="1322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ru-RU" altLang="zh-CN" sz="4000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rPr>
                <a:t>Разработка приложения</a:t>
              </a:r>
              <a:endParaRPr lang="ru-RU" altLang="zh-CN" sz="40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1735" y="274385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133995" y="4825790"/>
            <a:ext cx="5446919" cy="333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endParaRPr lang="ja-JP" altLang="en-US" sz="1050" dirty="0">
              <a:solidFill>
                <a:schemeClr val="bg1"/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84350" y="4317365"/>
            <a:ext cx="5772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ru-RU" altLang="zh-CN" sz="2000" b="1" dirty="0">
                <a:solidFill>
                  <a:schemeClr val="bg1"/>
                </a:solidFill>
                <a:latin typeface="Bahnschrift" panose="020B0502040204020203" charset="0"/>
                <a:ea typeface="Calibri" panose="020F0502020204030204" charset="0"/>
                <a:cs typeface="Bahnschrift" panose="020B0502040204020203" charset="0"/>
                <a:sym typeface="+mn-ea"/>
              </a:rPr>
              <a:t>Для создания приложения были привлечены специалисты, которые выполняли определенную работу</a:t>
            </a:r>
            <a:endParaRPr lang="ru-RU" altLang="zh-CN" sz="2000" b="1" dirty="0">
              <a:solidFill>
                <a:schemeClr val="bg1"/>
              </a:solidFill>
              <a:latin typeface="Bahnschrift" panose="020B0502040204020203" charset="0"/>
              <a:ea typeface="Calibri" panose="020F0502020204030204" charset="0"/>
              <a:cs typeface="Bahnschrift" panose="020B0502040204020203" charset="0"/>
              <a:sym typeface="+mn-ea"/>
            </a:endParaRPr>
          </a:p>
        </p:txBody>
      </p:sp>
      <p:pic>
        <p:nvPicPr>
          <p:cNvPr id="3" name="Изображение 2" descr="pngwing.com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3190" y="3289935"/>
            <a:ext cx="3119755" cy="3119755"/>
          </a:xfrm>
          <a:prstGeom prst="rect">
            <a:avLst/>
          </a:prstGeom>
        </p:spPr>
      </p:pic>
      <p:pic>
        <p:nvPicPr>
          <p:cNvPr id="6" name="Замещающая рамка рисунка 5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1841500" y="2318385"/>
            <a:ext cx="3369945" cy="177292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5549265" y="2318385"/>
            <a:ext cx="4217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Конкретная работа приложения была предствлена на втором шаге.</a:t>
            </a:r>
            <a:endParaRPr lang="ru-RU" altLang="en-US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1" name="Изображение 10" descr="pngwing.com (2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60000" flipH="1">
            <a:off x="5775960" y="2870200"/>
            <a:ext cx="640080" cy="1118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834" y="1787603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3715" y="1346835"/>
            <a:ext cx="6619875" cy="19361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0712" y="1591629"/>
            <a:ext cx="229111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+mj-ea"/>
                <a:ea typeface="+mj-ea"/>
                <a:cs typeface="Poppins" panose="02000000000000000000" charset="0"/>
              </a:rPr>
              <a:t>0</a:t>
            </a:r>
            <a:r>
              <a:rPr lang="ru-RU" altLang="en-US" sz="8800" b="1" dirty="0">
                <a:solidFill>
                  <a:schemeClr val="bg1"/>
                </a:solidFill>
                <a:latin typeface="+mj-ea"/>
                <a:ea typeface="+mj-ea"/>
                <a:cs typeface="Poppins" panose="02000000000000000000" charset="0"/>
              </a:rPr>
              <a:t>4</a:t>
            </a:r>
            <a:endParaRPr lang="ru-RU" altLang="en-US" sz="8800" b="1" dirty="0">
              <a:solidFill>
                <a:schemeClr val="bg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54981" y="1961413"/>
            <a:ext cx="6380248" cy="1410438"/>
            <a:chOff x="1500010" y="1666795"/>
            <a:chExt cx="6380248" cy="1410438"/>
          </a:xfrm>
        </p:grpSpPr>
        <p:sp>
          <p:nvSpPr>
            <p:cNvPr id="7" name="文本框 6"/>
            <p:cNvSpPr txBox="1"/>
            <p:nvPr/>
          </p:nvSpPr>
          <p:spPr>
            <a:xfrm>
              <a:off x="1500010" y="1666795"/>
              <a:ext cx="5278120" cy="706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ru-RU" sz="4000" b="1" dirty="0">
                  <a:solidFill>
                    <a:schemeClr val="bg1"/>
                  </a:solidFill>
                  <a:latin typeface="Poppins Bold" panose="00000800000000000000" charset="0"/>
                  <a:cs typeface="Poppins Bold" panose="00000800000000000000" charset="0"/>
                  <a:sym typeface="+mn-ea"/>
                </a:rPr>
                <a:t>Выход на рынок</a:t>
              </a:r>
              <a:endParaRPr lang="ru-RU" altLang="zh-CN" sz="40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1735" y="274385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133995" y="4825790"/>
            <a:ext cx="5446919" cy="333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endParaRPr lang="ja-JP" altLang="en-US" sz="1050" dirty="0">
              <a:solidFill>
                <a:schemeClr val="bg1"/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84350" y="3870960"/>
            <a:ext cx="57721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ru-RU" altLang="zh-CN" sz="2000" b="1" dirty="0">
                <a:solidFill>
                  <a:schemeClr val="bg1"/>
                </a:solidFill>
                <a:latin typeface="Bahnschrift SemiBold" panose="020B0502040204020203" charset="0"/>
                <a:ea typeface="Calibri" panose="020F0502020204030204" charset="0"/>
                <a:cs typeface="Bahnschrift SemiBold" panose="020B0502040204020203" charset="0"/>
                <a:sym typeface="+mn-ea"/>
              </a:rPr>
              <a:t>Заключительный этап - выход приложения в свет, размещение на разных площадках. Люди смогут пользоваться приложением не в зависимости от того, какие девайсы используют.</a:t>
            </a:r>
            <a:endParaRPr lang="en-US" altLang="ru-RU" sz="2000" b="1" dirty="0">
              <a:solidFill>
                <a:schemeClr val="bg1"/>
              </a:solidFill>
              <a:latin typeface="Bahnschrift SemiBold" panose="020B0502040204020203" charset="0"/>
              <a:ea typeface="Calibri" panose="020F0502020204030204" charset="0"/>
              <a:cs typeface="Bahnschrift SemiBold" panose="020B0502040204020203" charset="0"/>
              <a:sym typeface="+mn-ea"/>
            </a:endParaRPr>
          </a:p>
        </p:txBody>
      </p:sp>
      <p:pic>
        <p:nvPicPr>
          <p:cNvPr id="4" name="Изображение 3" descr="pngwing.com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010" y="1985010"/>
            <a:ext cx="1240790" cy="1240790"/>
          </a:xfrm>
          <a:prstGeom prst="rect">
            <a:avLst/>
          </a:prstGeom>
        </p:spPr>
      </p:pic>
      <p:pic>
        <p:nvPicPr>
          <p:cNvPr id="6" name="Изображение 5" descr="pngwing.com (1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410" y="2482850"/>
            <a:ext cx="1329055" cy="1329055"/>
          </a:xfrm>
          <a:prstGeom prst="rect">
            <a:avLst/>
          </a:prstGeom>
        </p:spPr>
      </p:pic>
      <p:pic>
        <p:nvPicPr>
          <p:cNvPr id="9" name="Изображение 8" descr="pngwing.com (1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915" y="3870960"/>
            <a:ext cx="1356995" cy="1356995"/>
          </a:xfrm>
          <a:prstGeom prst="rect">
            <a:avLst/>
          </a:prstGeom>
        </p:spPr>
      </p:pic>
      <p:pic>
        <p:nvPicPr>
          <p:cNvPr id="10" name="Изображение 9" descr="pngwing.com (1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4427855"/>
            <a:ext cx="1293495" cy="1340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52B67"/>
      </a:accent1>
      <a:accent2>
        <a:srgbClr val="387BF7"/>
      </a:accent2>
      <a:accent3>
        <a:srgbClr val="97A6BA"/>
      </a:accent3>
      <a:accent4>
        <a:srgbClr val="1C4EA3"/>
      </a:accent4>
      <a:accent5>
        <a:srgbClr val="F3F5FA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文PPT模板制作2">
      <a:majorFont>
        <a:latin typeface="Poppins"/>
        <a:ea typeface="Poppins"/>
        <a:cs typeface=""/>
      </a:majorFont>
      <a:minorFont>
        <a:latin typeface="Poppins"/>
        <a:ea typeface="Poppi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Presentation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7" baseType="lpstr">
      <vt:lpstr>Arial</vt:lpstr>
      <vt:lpstr>SimSun</vt:lpstr>
      <vt:lpstr>Wingdings</vt:lpstr>
      <vt:lpstr>Poppins</vt:lpstr>
      <vt:lpstr>Wander Over Yonder</vt:lpstr>
      <vt:lpstr>Tahoma</vt:lpstr>
      <vt:lpstr>Poppins Bold</vt:lpstr>
      <vt:lpstr>JetBrains Mono</vt:lpstr>
      <vt:lpstr>Open Sans Regular</vt:lpstr>
      <vt:lpstr>Noto Sans Regular</vt:lpstr>
      <vt:lpstr>Yu Gothic UI Semibold</vt:lpstr>
      <vt:lpstr>Microsoft YaHei</vt:lpstr>
      <vt:lpstr>Arial Unicode MS</vt:lpstr>
      <vt:lpstr>MS PGothic</vt:lpstr>
      <vt:lpstr>Calibri</vt:lpstr>
      <vt:lpstr>Arial Black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Bahnschrift SemiBold SemiCondensed</vt:lpstr>
      <vt:lpstr>Bahnschrift SemiCondensed</vt:lpstr>
      <vt:lpstr>Bahnschrift SemiLight</vt:lpstr>
      <vt:lpstr>Bahnschrift SemiLight SemiCondensed</vt:lpstr>
      <vt:lpstr>Cambria Math</vt:lpstr>
      <vt:lpstr>Cascadia Code</vt:lpstr>
      <vt:lpstr>Cascadia Code ExtraLight</vt:lpstr>
      <vt:lpstr>+Основной текст (восточно-азиат</vt:lpstr>
      <vt:lpstr>Officeテーマ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abbey</dc:creator>
  <cp:lastModifiedBy>radmir. khairetdiinov</cp:lastModifiedBy>
  <cp:revision>75</cp:revision>
  <dcterms:created xsi:type="dcterms:W3CDTF">2021-09-28T05:06:00Z</dcterms:created>
  <dcterms:modified xsi:type="dcterms:W3CDTF">2023-06-04T13:53:44Z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C68A13C63B4B40C69DE775EE4B770280</vt:lpwstr>
  </property>
  <property fmtid="{D5CDD505-2E9C-101B-9397-08002B2CF9AE}" pid="3" name="KSOProductBuildVer">
    <vt:lpwstr>1049-11.2.0.11537</vt:lpwstr>
  </property>
</Properties>
</file>