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336" r:id="rId3"/>
    <p:sldId id="368" r:id="rId4"/>
    <p:sldId id="377" r:id="rId5"/>
    <p:sldId id="369" r:id="rId6"/>
    <p:sldId id="372" r:id="rId7"/>
    <p:sldId id="373" r:id="rId8"/>
    <p:sldId id="374" r:id="rId9"/>
    <p:sldId id="371" r:id="rId10"/>
    <p:sldId id="375" r:id="rId11"/>
    <p:sldId id="379" r:id="rId1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17D99F-1790-4537-AB83-433795C74315}" v="82" dt="2020-10-18T23:52:51.173"/>
    <p1510:client id="{8579CD40-4610-4945-93ED-48A9417EF8A1}" v="392" dt="2020-10-19T03:46:56.1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vanm\OneDrive\Documentos\pruebas%20de%20tiemp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s-CO" sz="1800" b="1">
                <a:effectLst/>
              </a:rPr>
              <a:t>RefQueue Vs Queue</a:t>
            </a:r>
            <a:endParaRPr lang="es-CO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s-CO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Hoja1!$F$3:$F$4</c:f>
              <c:strCache>
                <c:ptCount val="2"/>
                <c:pt idx="0">
                  <c:v>RefQueue</c:v>
                </c:pt>
                <c:pt idx="1">
                  <c:v>ms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Hoja1!$E$5:$E$17</c:f>
              <c:numCache>
                <c:formatCode>General</c:formatCode>
                <c:ptCount val="13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50</c:v>
                </c:pt>
                <c:pt idx="4">
                  <c:v>100</c:v>
                </c:pt>
                <c:pt idx="5">
                  <c:v>500</c:v>
                </c:pt>
                <c:pt idx="6">
                  <c:v>1000</c:v>
                </c:pt>
                <c:pt idx="7">
                  <c:v>5000</c:v>
                </c:pt>
                <c:pt idx="8">
                  <c:v>10000</c:v>
                </c:pt>
                <c:pt idx="9">
                  <c:v>50000</c:v>
                </c:pt>
                <c:pt idx="10">
                  <c:v>100000</c:v>
                </c:pt>
                <c:pt idx="11">
                  <c:v>500000</c:v>
                </c:pt>
                <c:pt idx="12">
                  <c:v>1000000</c:v>
                </c:pt>
              </c:numCache>
            </c:numRef>
          </c:xVal>
          <c:yVal>
            <c:numRef>
              <c:f>Hoja1!$F$5:$F$17</c:f>
              <c:numCache>
                <c:formatCode>General</c:formatCode>
                <c:ptCount val="13"/>
                <c:pt idx="0">
                  <c:v>390</c:v>
                </c:pt>
                <c:pt idx="1">
                  <c:v>460</c:v>
                </c:pt>
                <c:pt idx="2">
                  <c:v>600</c:v>
                </c:pt>
                <c:pt idx="3">
                  <c:v>1050</c:v>
                </c:pt>
                <c:pt idx="4">
                  <c:v>2000</c:v>
                </c:pt>
                <c:pt idx="5">
                  <c:v>7620</c:v>
                </c:pt>
                <c:pt idx="6">
                  <c:v>15380</c:v>
                </c:pt>
                <c:pt idx="7">
                  <c:v>68290</c:v>
                </c:pt>
                <c:pt idx="8">
                  <c:v>141180</c:v>
                </c:pt>
                <c:pt idx="9">
                  <c:v>682540</c:v>
                </c:pt>
                <c:pt idx="10">
                  <c:v>1264620</c:v>
                </c:pt>
                <c:pt idx="11">
                  <c:v>6728450</c:v>
                </c:pt>
                <c:pt idx="12">
                  <c:v>20201680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644-47B7-BE65-BB45DC88AEFB}"/>
            </c:ext>
          </c:extLst>
        </c:ser>
        <c:ser>
          <c:idx val="1"/>
          <c:order val="1"/>
          <c:tx>
            <c:strRef>
              <c:f>Hoja1!$G$3:$G$4</c:f>
              <c:strCache>
                <c:ptCount val="2"/>
                <c:pt idx="0">
                  <c:v>Queue</c:v>
                </c:pt>
                <c:pt idx="1">
                  <c:v>ms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Hoja1!$E$5:$E$17</c:f>
              <c:numCache>
                <c:formatCode>General</c:formatCode>
                <c:ptCount val="13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50</c:v>
                </c:pt>
                <c:pt idx="4">
                  <c:v>100</c:v>
                </c:pt>
                <c:pt idx="5">
                  <c:v>500</c:v>
                </c:pt>
                <c:pt idx="6">
                  <c:v>1000</c:v>
                </c:pt>
                <c:pt idx="7">
                  <c:v>5000</c:v>
                </c:pt>
                <c:pt idx="8">
                  <c:v>10000</c:v>
                </c:pt>
                <c:pt idx="9">
                  <c:v>50000</c:v>
                </c:pt>
                <c:pt idx="10">
                  <c:v>100000</c:v>
                </c:pt>
                <c:pt idx="11">
                  <c:v>500000</c:v>
                </c:pt>
                <c:pt idx="12">
                  <c:v>1000000</c:v>
                </c:pt>
              </c:numCache>
            </c:numRef>
          </c:xVal>
          <c:yVal>
            <c:numRef>
              <c:f>Hoja1!$G$5:$G$17</c:f>
              <c:numCache>
                <c:formatCode>General</c:formatCode>
                <c:ptCount val="13"/>
                <c:pt idx="0">
                  <c:v>250</c:v>
                </c:pt>
                <c:pt idx="1">
                  <c:v>320</c:v>
                </c:pt>
                <c:pt idx="2">
                  <c:v>600</c:v>
                </c:pt>
                <c:pt idx="3">
                  <c:v>1100</c:v>
                </c:pt>
                <c:pt idx="4">
                  <c:v>1970</c:v>
                </c:pt>
                <c:pt idx="5">
                  <c:v>7620</c:v>
                </c:pt>
                <c:pt idx="6">
                  <c:v>16120</c:v>
                </c:pt>
                <c:pt idx="7">
                  <c:v>78760</c:v>
                </c:pt>
                <c:pt idx="8">
                  <c:v>142140</c:v>
                </c:pt>
                <c:pt idx="9">
                  <c:v>716050</c:v>
                </c:pt>
                <c:pt idx="10">
                  <c:v>1404670</c:v>
                </c:pt>
                <c:pt idx="11">
                  <c:v>8498610</c:v>
                </c:pt>
                <c:pt idx="12">
                  <c:v>20423680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644-47B7-BE65-BB45DC88AE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8880463"/>
        <c:axId val="1684636591"/>
      </c:scatterChart>
      <c:valAx>
        <c:axId val="1698880463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684636591"/>
        <c:crosses val="autoZero"/>
        <c:crossBetween val="midCat"/>
      </c:valAx>
      <c:valAx>
        <c:axId val="1684636591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6988804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94498-86A4-4FB3-B857-52C76705F4AC}" type="datetimeFigureOut">
              <a:rPr lang="es-CO" smtClean="0"/>
              <a:pPr/>
              <a:t>18/10/2020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55F34-A085-4D4A-B8B3-9972F9BC6F0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120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724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658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54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47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751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715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359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347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745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896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18/10/2020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08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18/10/2020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998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18/10/2020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13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18/10/2020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666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18/10/2020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913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18/10/2020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097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18/10/2020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48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18/10/2020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083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18/10/2020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413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18/10/2020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411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18/10/2020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756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34E27-73A6-4DC7-A6F8-418FCC4E1301}" type="datetimeFigureOut">
              <a:rPr lang="es-CO" smtClean="0"/>
              <a:pPr/>
              <a:t>18/10/2020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898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4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97352"/>
            <a:ext cx="9143999" cy="478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00034" y="1244595"/>
            <a:ext cx="7958166" cy="1470025"/>
          </a:xfrm>
        </p:spPr>
        <p:txBody>
          <a:bodyPr>
            <a:noAutofit/>
          </a:bodyPr>
          <a:lstStyle/>
          <a:p>
            <a:r>
              <a:rPr lang="es-CO" sz="3600">
                <a:solidFill>
                  <a:schemeClr val="bg1"/>
                </a:solidFill>
                <a:latin typeface="Gandhi Sans" pitchFamily="50" charset="0"/>
              </a:rPr>
              <a:t>G-VOICE</a:t>
            </a:r>
            <a:endParaRPr lang="es-CO" sz="2000">
              <a:solidFill>
                <a:schemeClr val="bg1"/>
              </a:solidFill>
              <a:latin typeface="Gandhi Sans" pitchFamily="50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071810"/>
            <a:ext cx="6400800" cy="1038220"/>
          </a:xfrm>
        </p:spPr>
        <p:txBody>
          <a:bodyPr>
            <a:normAutofit fontScale="70000" lnSpcReduction="20000"/>
          </a:bodyPr>
          <a:lstStyle/>
          <a:p>
            <a:r>
              <a:rPr lang="es-MX" sz="3600" b="1">
                <a:solidFill>
                  <a:schemeClr val="bg1">
                    <a:lumMod val="75000"/>
                  </a:schemeClr>
                </a:solidFill>
                <a:latin typeface="Gandhi Sans" pitchFamily="50" charset="0"/>
              </a:rPr>
              <a:t> Morales Martínez Andrés, Ramírez Montes Juan, Rodríguez Fuentes Miguel, Hernández Triana Iván</a:t>
            </a:r>
            <a:endParaRPr lang="es-CO" sz="3600" b="1">
              <a:solidFill>
                <a:schemeClr val="bg1">
                  <a:lumMod val="75000"/>
                </a:schemeClr>
              </a:solidFill>
              <a:latin typeface="Gandhi Sans" pitchFamily="50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 r="9177"/>
          <a:stretch>
            <a:fillRect/>
          </a:stretch>
        </p:blipFill>
        <p:spPr bwMode="auto">
          <a:xfrm>
            <a:off x="0" y="6505575"/>
            <a:ext cx="91440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 r="9091" b="16666"/>
          <a:stretch>
            <a:fillRect/>
          </a:stretch>
        </p:blipFill>
        <p:spPr bwMode="auto">
          <a:xfrm>
            <a:off x="0" y="4714884"/>
            <a:ext cx="9144000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5077319"/>
            <a:ext cx="3024032" cy="133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0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848324" y="1285875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>
                <a:latin typeface="Albertus" pitchFamily="34" charset="0"/>
              </a:rPr>
              <a:t>RefQueue Vs Queue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3C67FFBC-4E61-4337-8ACD-5FA6224E62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6373595"/>
              </p:ext>
            </p:extLst>
          </p:nvPr>
        </p:nvGraphicFramePr>
        <p:xfrm>
          <a:off x="813166" y="2241619"/>
          <a:ext cx="7947451" cy="4032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089851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8" y="1405875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714375" y="1178719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ES" sz="2200" b="1">
                <a:latin typeface="Albertus" pitchFamily="34" charset="0"/>
              </a:rPr>
              <a:t>C</a:t>
            </a:r>
            <a:r>
              <a:rPr lang="es-CO" sz="2200" b="1">
                <a:latin typeface="Albertus" pitchFamily="34" charset="0"/>
              </a:rPr>
              <a:t>onclusiones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E684D6A-5FAC-4781-82E8-1AF7F4F6641B}"/>
              </a:ext>
            </a:extLst>
          </p:cNvPr>
          <p:cNvSpPr txBox="1"/>
          <p:nvPr/>
        </p:nvSpPr>
        <p:spPr>
          <a:xfrm>
            <a:off x="611560" y="2132856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/>
              <a:t>El tiempo de procesamiento gráfico computacional es alto, por lo que es recomendable encontrar una forma óptima para manejar estos datos, y en el uso de estructuras de datos encontrar la estructura más óptima de acuerdo a la necesidad.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721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>
                <a:latin typeface="Albertus" pitchFamily="34" charset="0"/>
              </a:rPr>
              <a:t>Problema a resolver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pic>
        <p:nvPicPr>
          <p:cNvPr id="1026" name="Picture 2" descr="Herramienta: Wolfram alpha » Recursos educativos digitales">
            <a:extLst>
              <a:ext uri="{FF2B5EF4-FFF2-40B4-BE49-F238E27FC236}">
                <a16:creationId xmlns:a16="http://schemas.microsoft.com/office/drawing/2014/main" id="{9DDBFE40-D4C4-4A03-A466-80D1F6A28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098" y="456667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culadora gráfica - GeoGebra">
            <a:extLst>
              <a:ext uri="{FF2B5EF4-FFF2-40B4-BE49-F238E27FC236}">
                <a16:creationId xmlns:a16="http://schemas.microsoft.com/office/drawing/2014/main" id="{E39C4408-2E96-4DB6-ACF4-E67851990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82" y="4149080"/>
            <a:ext cx="403860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TLAB - Wikipedia, la enciclopedia libre">
            <a:extLst>
              <a:ext uri="{FF2B5EF4-FFF2-40B4-BE49-F238E27FC236}">
                <a16:creationId xmlns:a16="http://schemas.microsoft.com/office/drawing/2014/main" id="{AA5176CE-25A3-41BC-89A6-8E91DCA74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003" y="2042721"/>
            <a:ext cx="1477190" cy="132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802DA5D-84AB-49AD-B5A4-AC1D6DF9B836}"/>
              </a:ext>
            </a:extLst>
          </p:cNvPr>
          <p:cNvSpPr txBox="1"/>
          <p:nvPr/>
        </p:nvSpPr>
        <p:spPr>
          <a:xfrm>
            <a:off x="561975" y="2276872"/>
            <a:ext cx="5522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/>
              <a:t>Minimizar el tiempo y esfuerzo que le cuesta a las personas generar graficas, haciendo uso de comandos de voz</a:t>
            </a:r>
          </a:p>
        </p:txBody>
      </p:sp>
    </p:spTree>
    <p:extLst>
      <p:ext uri="{BB962C8B-B14F-4D97-AF65-F5344CB8AC3E}">
        <p14:creationId xmlns:p14="http://schemas.microsoft.com/office/powerpoint/2010/main" val="41669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>
                <a:latin typeface="Albertus" pitchFamily="34" charset="0"/>
              </a:rPr>
              <a:t>Requerimientos funcionales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028A5AB-48D4-41AD-806E-A21D0CD865C5}"/>
              </a:ext>
            </a:extLst>
          </p:cNvPr>
          <p:cNvSpPr txBox="1"/>
          <p:nvPr/>
        </p:nvSpPr>
        <p:spPr>
          <a:xfrm>
            <a:off x="268517" y="2871152"/>
            <a:ext cx="43064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-</a:t>
            </a:r>
            <a:r>
              <a:rPr lang="es-MX" sz="2000" err="1"/>
              <a:t>GVoice</a:t>
            </a:r>
            <a:r>
              <a:rPr lang="es-MX" sz="2000"/>
              <a:t>   deberá   poder   realizar   cualquier   gráfica parametrizada.</a:t>
            </a:r>
          </a:p>
          <a:p>
            <a:r>
              <a:rPr lang="es-MX" sz="2000"/>
              <a:t>- Leer una instrucción por medio de voz[implementación no lineal futura]</a:t>
            </a:r>
          </a:p>
          <a:p>
            <a:r>
              <a:rPr lang="es-MX" sz="2000"/>
              <a:t>- contar con una interfaz amigable con el usuario[en implementación]</a:t>
            </a:r>
          </a:p>
        </p:txBody>
      </p:sp>
      <p:pic>
        <p:nvPicPr>
          <p:cNvPr id="6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CA9FDA0E-DC7B-4366-9347-768EB9999C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829" y="2139008"/>
            <a:ext cx="4680171" cy="346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9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>
                <a:latin typeface="Albertus" pitchFamily="34" charset="0"/>
              </a:rPr>
              <a:t>Requerimientos funcionales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EF286E74-4545-40AE-B9EF-D8AF4EC379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01" y="1988840"/>
            <a:ext cx="7146197" cy="456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5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09575" y="106101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426723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>
                <a:latin typeface="Albertus" pitchFamily="34" charset="0"/>
              </a:rPr>
              <a:t>Uso </a:t>
            </a:r>
            <a:r>
              <a:rPr lang="es-CO" sz="2400" b="1"/>
              <a:t>de estructuras de datos en la solución del problema a resolver</a:t>
            </a:r>
            <a:endParaRPr lang="es-CO" sz="2200" b="1">
              <a:latin typeface="Albertus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2" y="21777"/>
            <a:ext cx="1907456" cy="844123"/>
          </a:xfrm>
          <a:prstGeom prst="rect">
            <a:avLst/>
          </a:prstGeom>
        </p:spPr>
      </p:pic>
      <p:pic>
        <p:nvPicPr>
          <p:cNvPr id="2050" name="Picture 2" descr="Cover image for Fundamental Data Structures and Algorithms in C#">
            <a:extLst>
              <a:ext uri="{FF2B5EF4-FFF2-40B4-BE49-F238E27FC236}">
                <a16:creationId xmlns:a16="http://schemas.microsoft.com/office/drawing/2014/main" id="{26025A24-108E-4DA0-8F41-55E32CBA1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450" y="2286001"/>
            <a:ext cx="4381547" cy="184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B5FEBA65-9103-480B-A999-EECBD8993F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8159" y="4238812"/>
            <a:ext cx="4280127" cy="217787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76553F6-5AD3-4130-AEAA-9F5548E2F4B7}"/>
              </a:ext>
            </a:extLst>
          </p:cNvPr>
          <p:cNvSpPr txBox="1"/>
          <p:nvPr/>
        </p:nvSpPr>
        <p:spPr>
          <a:xfrm>
            <a:off x="1018727" y="2761484"/>
            <a:ext cx="38023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/>
              <a:t>Queue.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err="1"/>
              <a:t>Stack</a:t>
            </a:r>
            <a:r>
              <a:rPr lang="es-CO" sz="24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err="1"/>
              <a:t>Linked</a:t>
            </a:r>
            <a:r>
              <a:rPr lang="es-CO" sz="2400"/>
              <a:t> </a:t>
            </a:r>
            <a:r>
              <a:rPr lang="es-CO" sz="2400" err="1"/>
              <a:t>list</a:t>
            </a:r>
            <a:r>
              <a:rPr lang="es-CO" sz="24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400"/>
          </a:p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78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714375" y="1502172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>
                <a:latin typeface="Albertus" pitchFamily="34" charset="0"/>
              </a:rPr>
              <a:t>Queue: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9FBF595-3EF1-43F6-ABE4-34E365B0C4FC}"/>
              </a:ext>
            </a:extLst>
          </p:cNvPr>
          <p:cNvSpPr txBox="1"/>
          <p:nvPr/>
        </p:nvSpPr>
        <p:spPr>
          <a:xfrm>
            <a:off x="467544" y="2276872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/>
              <a:t>Graficas en pantalla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C911E300-F9F1-4D7C-B81F-8517510513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582" b="89547" l="1462" r="90156">
                        <a14:foregroundMark x1="15595" y1="43031" x2="21832" y2="47387"/>
                        <a14:foregroundMark x1="21832" y1="47387" x2="16277" y2="43554"/>
                        <a14:foregroundMark x1="16277" y1="43554" x2="19396" y2="44077"/>
                        <a14:foregroundMark x1="37232" y1="47038" x2="42300" y2="52962"/>
                        <a14:foregroundMark x1="42300" y1="52962" x2="40058" y2="50348"/>
                        <a14:foregroundMark x1="38499" y1="62021" x2="44347" y2="60279"/>
                        <a14:foregroundMark x1="44347" y1="60279" x2="51267" y2="61672"/>
                        <a14:foregroundMark x1="51267" y1="61672" x2="44250" y2="60453"/>
                        <a14:foregroundMark x1="44250" y1="60453" x2="44152" y2="60279"/>
                        <a14:foregroundMark x1="9942" y1="23519" x2="9454" y2="51394"/>
                        <a14:foregroundMark x1="44834" y1="62718" x2="39474" y2="63937"/>
                        <a14:foregroundMark x1="39474" y1="63937" x2="43860" y2="63937"/>
                        <a14:foregroundMark x1="44055" y1="40244" x2="44639" y2="36585"/>
                        <a14:foregroundMark x1="90156" y1="23345" x2="90156" y2="39024"/>
                        <a14:foregroundMark x1="22222" y1="62195" x2="24561" y2="62195"/>
                        <a14:foregroundMark x1="34113" y1="43728" x2="39376" y2="44774"/>
                        <a14:foregroundMark x1="39376" y1="44774" x2="38402" y2="43206"/>
                        <a14:backgroundMark x1="1267" y1="32230" x2="1657" y2="31185"/>
                        <a14:backgroundMark x1="1657" y1="31185" x2="780" y2="32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44" y="2023304"/>
            <a:ext cx="9144000" cy="511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0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err="1">
                <a:latin typeface="Albertus" pitchFamily="34" charset="0"/>
              </a:rPr>
              <a:t>Stack</a:t>
            </a:r>
            <a:r>
              <a:rPr lang="es-CO" sz="2200" b="1">
                <a:latin typeface="Albertus" pitchFamily="34" charset="0"/>
              </a:rPr>
              <a:t>: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9FBF595-3EF1-43F6-ABE4-34E365B0C4FC}"/>
              </a:ext>
            </a:extLst>
          </p:cNvPr>
          <p:cNvSpPr txBox="1"/>
          <p:nvPr/>
        </p:nvSpPr>
        <p:spPr>
          <a:xfrm>
            <a:off x="409575" y="2286001"/>
            <a:ext cx="30243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/>
              <a:t>Cambiar de posición el eje coordenado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/>
          </a:p>
          <a:p>
            <a:endParaRPr lang="es-CO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/>
              <a:t>Generar las graficas a partir de superficies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24DD11C5-8C11-4E62-9928-BF1138B923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68" b="89967" l="9259" r="89961">
                        <a14:foregroundMark x1="10039" y1="27303" x2="9259" y2="27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293" y="2978392"/>
            <a:ext cx="7384804" cy="4376181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AC8B3E4A-65B9-46C0-A113-22A0C6C742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756" b="89721" l="9747" r="90058">
                        <a14:foregroundMark x1="10039" y1="37631" x2="9747" y2="37631"/>
                        <a14:foregroundMark x1="88986" y1="48780" x2="90058" y2="48084"/>
                        <a14:foregroundMark x1="33821" y1="45122" x2="28070" y2="44774"/>
                        <a14:foregroundMark x1="28070" y1="44774" x2="30507" y2="44774"/>
                        <a14:foregroundMark x1="20370" y1="68467" x2="23977" y2="695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19" y="514902"/>
            <a:ext cx="7486809" cy="418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2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err="1">
                <a:latin typeface="Albertus" pitchFamily="34" charset="0"/>
              </a:rPr>
              <a:t>linked</a:t>
            </a:r>
            <a:r>
              <a:rPr lang="es-CO" sz="2200" b="1">
                <a:latin typeface="Albertus" pitchFamily="34" charset="0"/>
              </a:rPr>
              <a:t> </a:t>
            </a:r>
            <a:r>
              <a:rPr lang="es-CO" sz="2200" b="1" err="1">
                <a:latin typeface="Albertus" pitchFamily="34" charset="0"/>
              </a:rPr>
              <a:t>list</a:t>
            </a:r>
            <a:r>
              <a:rPr lang="es-CO" sz="2200" b="1">
                <a:latin typeface="Albertus" pitchFamily="34" charset="0"/>
              </a:rPr>
              <a:t>: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2903DD06-EBFE-492F-BA62-26594F3EDC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9" b="89796" l="7862" r="91950">
                        <a14:foregroundMark x1="9874" y1="22832" x2="14025" y2="25255"/>
                        <a14:foregroundMark x1="8239" y1="20918" x2="7862" y2="34056"/>
                        <a14:foregroundMark x1="24340" y1="72066" x2="24654" y2="72066"/>
                        <a14:foregroundMark x1="90252" y1="21301" x2="91950" y2="243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51683"/>
            <a:ext cx="9144000" cy="450874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CABC1ED-00AD-443A-B5E9-3A5810B7048B}"/>
              </a:ext>
            </a:extLst>
          </p:cNvPr>
          <p:cNvSpPr txBox="1"/>
          <p:nvPr/>
        </p:nvSpPr>
        <p:spPr>
          <a:xfrm>
            <a:off x="714375" y="2173288"/>
            <a:ext cx="5441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/>
              <a:t>Generar el informe de las pruebas</a:t>
            </a:r>
          </a:p>
        </p:txBody>
      </p:sp>
    </p:spTree>
    <p:extLst>
      <p:ext uri="{BB962C8B-B14F-4D97-AF65-F5344CB8AC3E}">
        <p14:creationId xmlns:p14="http://schemas.microsoft.com/office/powerpoint/2010/main" val="3204871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400" b="1"/>
              <a:t>Pruebas y análisis comparativo del uso de las estructuras de datos</a:t>
            </a:r>
            <a:endParaRPr lang="es-CO" sz="2200" b="1">
              <a:latin typeface="Albertus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pic>
        <p:nvPicPr>
          <p:cNvPr id="2050" name="Picture 2" descr="Vs: Imágenes, fotos de stock y vectores | Shutterstock">
            <a:extLst>
              <a:ext uri="{FF2B5EF4-FFF2-40B4-BE49-F238E27FC236}">
                <a16:creationId xmlns:a16="http://schemas.microsoft.com/office/drawing/2014/main" id="{C104135E-FE89-40A4-8632-4DA94F644B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8" t="13500" b="24401"/>
          <a:stretch/>
        </p:blipFill>
        <p:spPr bwMode="auto">
          <a:xfrm>
            <a:off x="5069007" y="3021052"/>
            <a:ext cx="3400044" cy="267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0C48601-FB9B-4C7E-A531-4472CF6E0C3C}"/>
              </a:ext>
            </a:extLst>
          </p:cNvPr>
          <p:cNvSpPr txBox="1"/>
          <p:nvPr/>
        </p:nvSpPr>
        <p:spPr>
          <a:xfrm>
            <a:off x="409575" y="2420888"/>
            <a:ext cx="4810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/>
              <a:t>Se realizaron pruebas con diferentes implementaciones  para encontrar la mas optima.</a:t>
            </a:r>
          </a:p>
        </p:txBody>
      </p:sp>
    </p:spTree>
    <p:extLst>
      <p:ext uri="{BB962C8B-B14F-4D97-AF65-F5344CB8AC3E}">
        <p14:creationId xmlns:p14="http://schemas.microsoft.com/office/powerpoint/2010/main" val="18141726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Presentación en pantalla (4:3)</PresentationFormat>
  <Paragraphs>43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Albertus</vt:lpstr>
      <vt:lpstr>Arial</vt:lpstr>
      <vt:lpstr>Calibri</vt:lpstr>
      <vt:lpstr>Gandhi Sans</vt:lpstr>
      <vt:lpstr>Tema de Office</vt:lpstr>
      <vt:lpstr>G-VOICE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Sistema de Calidad</dc:creator>
  <cp:lastModifiedBy>ivan hernandez</cp:lastModifiedBy>
  <cp:revision>1</cp:revision>
  <dcterms:created xsi:type="dcterms:W3CDTF">2015-02-19T15:34:11Z</dcterms:created>
  <dcterms:modified xsi:type="dcterms:W3CDTF">2020-10-19T03:46:56Z</dcterms:modified>
</cp:coreProperties>
</file>