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5" Type="http://schemas.openxmlformats.org/officeDocument/2006/relationships/notesMaster" Target="notesMasters/notesMaster1.xml"/><Relationship Id="rId19" Type="http://schemas.openxmlformats.org/officeDocument/2006/relationships/font" Target="fonts/PlayfairDisplay-boldItalic.fntdata"/><Relationship Id="rId6" Type="http://schemas.openxmlformats.org/officeDocument/2006/relationships/slide" Target="slides/slide1.xml"/><Relationship Id="rId18"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cd43c38d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cd43c38d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83aa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83aa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83aa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83aa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cd43c38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cd43c38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83aa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83aa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cd43c38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cd43c38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83aa91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83aa9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cd43c38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cd43c38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83aa91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83aa9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Scrum-Agile</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By Adam Morales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68000" y="20605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15" name="Google Shape;115;p22"/>
          <p:cNvSpPr txBox="1"/>
          <p:nvPr>
            <p:ph idx="1" type="body"/>
          </p:nvPr>
        </p:nvSpPr>
        <p:spPr>
          <a:xfrm>
            <a:off x="321675" y="1161500"/>
            <a:ext cx="8129700" cy="37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 </a:t>
            </a:r>
            <a:r>
              <a:rPr lang="en"/>
              <a:t>Dos Santos, C. A., Bouchard, K., &amp; Petrillo, F. (2024). AI-Driven User Story Generation. 2024 International Conference on Artificial Intelligence, Computer, Data Sciences and Applications (ACDSA), Artificial Intelligence, Computer, Data Sciences and Applications (ACDSA), 2024 International Conference On, 1–6. https://doi.org/10.1109/ACDSA59508.2024.10467677</a:t>
            </a:r>
            <a:endParaRPr/>
          </a:p>
          <a:p>
            <a:pPr indent="0" lvl="0" marL="0" rtl="0" algn="ctr">
              <a:spcBef>
                <a:spcPts val="1600"/>
              </a:spcBef>
              <a:spcAft>
                <a:spcPts val="0"/>
              </a:spcAft>
              <a:buNone/>
            </a:pPr>
            <a:r>
              <a:rPr lang="en"/>
              <a:t>[2] </a:t>
            </a:r>
            <a:r>
              <a:rPr lang="en"/>
              <a:t>Portman, H. (2022). The ideal scrum master. PM World Journal, 11(5), 1–7.</a:t>
            </a:r>
            <a:endParaRPr/>
          </a:p>
          <a:p>
            <a:pPr indent="0" lvl="0" marL="0" rtl="0" algn="ctr">
              <a:spcBef>
                <a:spcPts val="1600"/>
              </a:spcBef>
              <a:spcAft>
                <a:spcPts val="0"/>
              </a:spcAft>
              <a:buNone/>
            </a:pPr>
            <a:r>
              <a:rPr lang="en"/>
              <a:t>[3] Kate, V., Bhalerao, S., &amp; Sharma, V. (2023). Exploring Agile Methodologies in Educational Software Development- A Comparative Analysis and Project Management Insights. 2023 IEEE International Conference on ICT in Business Industry &amp; Government (ICTBIG), ICT in Business Industry &amp; Government (ICTBIG), 2023 IEEE International Conference On, 1–11. https://doi.org/10.1109/ICTBIG59752.2023.1045621</a:t>
            </a:r>
            <a:r>
              <a:rPr lang="en"/>
              <a:t>4</a:t>
            </a:r>
            <a:endParaRPr/>
          </a:p>
          <a:p>
            <a:pPr indent="0" lvl="0" marL="0" rtl="0" algn="ctr">
              <a:spcBef>
                <a:spcPts val="1600"/>
              </a:spcBef>
              <a:spcAft>
                <a:spcPts val="0"/>
              </a:spcAft>
              <a:buNone/>
            </a:pPr>
            <a:r>
              <a:rPr lang="en"/>
              <a:t>[4] Francisco, F. E., Kimura, I., de Nadae, J., Carvalho, C. P., Carvalho, M. M., Santos, G., &amp; Oliveira, O. J. (2024). Towards an Agile-Based Integrated Management Systems Framework. Quality Innovation Prosperity / Kvalita Inovácia Prosperita, 28(2), 35–59. https://doi.org/10.12776/qip.v28i2.2011</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Roles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Owner: The one with the vision, POs create idea of what the project will be for the Developers to then create. They are responsible for providing the layout of the project including user stories which can be made in “different phases of the project” </a:t>
            </a:r>
            <a:r>
              <a:rPr lang="en" sz="1000"/>
              <a:t>[1]</a:t>
            </a:r>
            <a:endParaRPr sz="1000"/>
          </a:p>
          <a:p>
            <a:pPr indent="0" lvl="0" marL="0" rtl="0" algn="l">
              <a:spcBef>
                <a:spcPts val="1600"/>
              </a:spcBef>
              <a:spcAft>
                <a:spcPts val="0"/>
              </a:spcAft>
              <a:buNone/>
            </a:pPr>
            <a:r>
              <a:rPr lang="en"/>
              <a:t>Scrum Master: Essential for holding the team together and taking some load off of the developers. They act as the communicators between teams and “remove barriers between stakeholders and scrum teams.” </a:t>
            </a:r>
            <a:r>
              <a:rPr lang="en" sz="1000"/>
              <a:t>[2]</a:t>
            </a:r>
            <a:endParaRPr sz="1000"/>
          </a:p>
          <a:p>
            <a:pPr indent="0" lvl="0" marL="0" rtl="0" algn="l">
              <a:spcBef>
                <a:spcPts val="1600"/>
              </a:spcBef>
              <a:spcAft>
                <a:spcPts val="0"/>
              </a:spcAft>
              <a:buNone/>
            </a:pPr>
            <a:r>
              <a:rPr lang="en"/>
              <a:t>Developer:The team of people who develop the code for the project. They take ownership of their work and know all of the ins and outs of the code they’ve written.</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SDLC</a:t>
            </a:r>
            <a:endParaRPr/>
          </a:p>
          <a:p>
            <a:pPr indent="0" lvl="0" marL="0" rtl="0" algn="ctr">
              <a:spcBef>
                <a:spcPts val="0"/>
              </a:spcBef>
              <a:spcAft>
                <a:spcPts val="0"/>
              </a:spcAft>
              <a:buNone/>
            </a:pPr>
            <a:r>
              <a:rPr lang="en" sz="2000"/>
              <a:t>(Software Development Life Cycle)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ctr">
              <a:spcBef>
                <a:spcPts val="0"/>
              </a:spcBef>
              <a:spcAft>
                <a:spcPts val="0"/>
              </a:spcAft>
              <a:buNone/>
            </a:pPr>
            <a:r>
              <a:t/>
            </a:r>
            <a:endParaRPr/>
          </a:p>
        </p:txBody>
      </p:sp>
      <p:sp>
        <p:nvSpPr>
          <p:cNvPr id="82" name="Google Shape;82;p17"/>
          <p:cNvSpPr txBox="1"/>
          <p:nvPr>
            <p:ph idx="2" type="body"/>
          </p:nvPr>
        </p:nvSpPr>
        <p:spPr>
          <a:xfrm>
            <a:off x="4849600" y="314550"/>
            <a:ext cx="4045200" cy="45144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Unit Testing</a:t>
            </a:r>
            <a:endParaRPr b="1"/>
          </a:p>
          <a:p>
            <a:pPr indent="-311150" lvl="0" marL="457200" rtl="0" algn="l">
              <a:spcBef>
                <a:spcPts val="800"/>
              </a:spcBef>
              <a:spcAft>
                <a:spcPts val="0"/>
              </a:spcAft>
              <a:buSzPts val="1300"/>
              <a:buChar char="●"/>
            </a:pPr>
            <a:r>
              <a:rPr b="1" lang="en" sz="1300"/>
              <a:t>Tests and debugs code to ensure that all user inputs provided by the tester work as intended</a:t>
            </a:r>
            <a:endParaRPr b="1" sz="1300"/>
          </a:p>
          <a:p>
            <a:pPr indent="0" lvl="0" marL="0" rtl="0" algn="l">
              <a:spcBef>
                <a:spcPts val="800"/>
              </a:spcBef>
              <a:spcAft>
                <a:spcPts val="0"/>
              </a:spcAft>
              <a:buNone/>
            </a:pPr>
            <a:r>
              <a:rPr b="1" lang="en"/>
              <a:t>Review</a:t>
            </a:r>
            <a:endParaRPr b="1"/>
          </a:p>
          <a:p>
            <a:pPr indent="-311150" lvl="0" marL="457200" rtl="0" algn="l">
              <a:spcBef>
                <a:spcPts val="800"/>
              </a:spcBef>
              <a:spcAft>
                <a:spcPts val="0"/>
              </a:spcAft>
              <a:buSzPts val="1300"/>
              <a:buChar char="●"/>
            </a:pPr>
            <a:r>
              <a:rPr b="1" lang="en" sz="1300"/>
              <a:t>Hold sprint reviews to improve the next sprint process, discuss what went wrong during the sprint and what went right.</a:t>
            </a:r>
            <a:endParaRPr b="1" sz="1300"/>
          </a:p>
        </p:txBody>
      </p:sp>
      <p:sp>
        <p:nvSpPr>
          <p:cNvPr id="83" name="Google Shape;83;p17"/>
          <p:cNvSpPr txBox="1"/>
          <p:nvPr/>
        </p:nvSpPr>
        <p:spPr>
          <a:xfrm>
            <a:off x="223650" y="304650"/>
            <a:ext cx="4128900" cy="4534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Lato"/>
                <a:ea typeface="Lato"/>
                <a:cs typeface="Lato"/>
                <a:sym typeface="Lato"/>
              </a:rPr>
              <a:t>Planning</a:t>
            </a:r>
            <a:endParaRPr b="1" sz="18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Plan out the skeleton of the project at hand, come up with the idea for the project and be able to communicate it to the team.</a:t>
            </a:r>
            <a:endParaRPr b="1" sz="1300">
              <a:solidFill>
                <a:schemeClr val="dk1"/>
              </a:solidFill>
              <a:latin typeface="Lato"/>
              <a:ea typeface="Lato"/>
              <a:cs typeface="Lato"/>
              <a:sym typeface="Lato"/>
            </a:endParaRPr>
          </a:p>
          <a:p>
            <a:pPr indent="0" lvl="0" marL="0" rtl="0" algn="l">
              <a:spcBef>
                <a:spcPts val="0"/>
              </a:spcBef>
              <a:spcAft>
                <a:spcPts val="0"/>
              </a:spcAft>
              <a:buNone/>
            </a:pPr>
            <a:r>
              <a:t/>
            </a:r>
            <a:endParaRPr b="1" sz="1800">
              <a:solidFill>
                <a:schemeClr val="dk1"/>
              </a:solidFill>
              <a:latin typeface="Lato"/>
              <a:ea typeface="Lato"/>
              <a:cs typeface="Lato"/>
              <a:sym typeface="Lato"/>
            </a:endParaRPr>
          </a:p>
          <a:p>
            <a:pPr indent="0" lvl="0" marL="0" rtl="0" algn="l">
              <a:spcBef>
                <a:spcPts val="0"/>
              </a:spcBef>
              <a:spcAft>
                <a:spcPts val="0"/>
              </a:spcAft>
              <a:buNone/>
            </a:pPr>
            <a:r>
              <a:rPr b="1" lang="en" sz="1800">
                <a:solidFill>
                  <a:schemeClr val="dk1"/>
                </a:solidFill>
                <a:latin typeface="Lato"/>
                <a:ea typeface="Lato"/>
                <a:cs typeface="Lato"/>
                <a:sym typeface="Lato"/>
              </a:rPr>
              <a:t>Requirements Analysis</a:t>
            </a:r>
            <a:endParaRPr b="1" sz="18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Prioritise which tasks need to be completed first and create user stories</a:t>
            </a:r>
            <a:endParaRPr b="1" sz="1300">
              <a:solidFill>
                <a:schemeClr val="dk1"/>
              </a:solidFill>
              <a:latin typeface="Lato"/>
              <a:ea typeface="Lato"/>
              <a:cs typeface="Lato"/>
              <a:sym typeface="Lato"/>
            </a:endParaRPr>
          </a:p>
          <a:p>
            <a:pPr indent="0" lvl="0" marL="0" rtl="0" algn="l">
              <a:spcBef>
                <a:spcPts val="0"/>
              </a:spcBef>
              <a:spcAft>
                <a:spcPts val="0"/>
              </a:spcAft>
              <a:buNone/>
            </a:pPr>
            <a:r>
              <a:t/>
            </a:r>
            <a:endParaRPr b="1" sz="1800">
              <a:solidFill>
                <a:schemeClr val="dk1"/>
              </a:solidFill>
              <a:latin typeface="Lato"/>
              <a:ea typeface="Lato"/>
              <a:cs typeface="Lato"/>
              <a:sym typeface="Lato"/>
            </a:endParaRPr>
          </a:p>
          <a:p>
            <a:pPr indent="0" lvl="0" marL="0" rtl="0" algn="l">
              <a:spcBef>
                <a:spcPts val="0"/>
              </a:spcBef>
              <a:spcAft>
                <a:spcPts val="0"/>
              </a:spcAft>
              <a:buNone/>
            </a:pPr>
            <a:r>
              <a:rPr b="1" lang="en" sz="1800">
                <a:solidFill>
                  <a:schemeClr val="dk1"/>
                </a:solidFill>
                <a:latin typeface="Lato"/>
                <a:ea typeface="Lato"/>
                <a:cs typeface="Lato"/>
                <a:sym typeface="Lato"/>
              </a:rPr>
              <a:t>Design</a:t>
            </a:r>
            <a:endParaRPr b="1" sz="18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Design your product and collaborate with the teams to make sure it is adaptable and allow for open feedback</a:t>
            </a:r>
            <a:endParaRPr b="1" sz="1300">
              <a:solidFill>
                <a:schemeClr val="dk1"/>
              </a:solidFill>
              <a:latin typeface="Lato"/>
              <a:ea typeface="Lato"/>
              <a:cs typeface="Lato"/>
              <a:sym typeface="Lato"/>
            </a:endParaRPr>
          </a:p>
          <a:p>
            <a:pPr indent="0" lvl="0" marL="0" rtl="0" algn="l">
              <a:spcBef>
                <a:spcPts val="0"/>
              </a:spcBef>
              <a:spcAft>
                <a:spcPts val="0"/>
              </a:spcAft>
              <a:buNone/>
            </a:pP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Coding</a:t>
            </a:r>
            <a:endParaRPr b="1" sz="18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This is when the developers </a:t>
            </a:r>
            <a:r>
              <a:rPr b="1" lang="en" sz="1300">
                <a:solidFill>
                  <a:schemeClr val="dk1"/>
                </a:solidFill>
                <a:latin typeface="Lato"/>
                <a:ea typeface="Lato"/>
                <a:cs typeface="Lato"/>
                <a:sym typeface="Lato"/>
              </a:rPr>
              <a:t>actually</a:t>
            </a:r>
            <a:r>
              <a:rPr b="1" lang="en" sz="1300">
                <a:solidFill>
                  <a:schemeClr val="dk1"/>
                </a:solidFill>
                <a:latin typeface="Lato"/>
                <a:ea typeface="Lato"/>
                <a:cs typeface="Lato"/>
                <a:sym typeface="Lato"/>
              </a:rPr>
              <a:t> write the code needed to make a functional product.</a:t>
            </a:r>
            <a:endParaRPr b="1" sz="130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Waterfall Model</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4294967295"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Waterfall</a:t>
            </a:r>
            <a:r>
              <a:rPr lang="en"/>
              <a:t> Model</a:t>
            </a:r>
            <a:endParaRPr/>
          </a:p>
        </p:txBody>
      </p:sp>
      <p:sp>
        <p:nvSpPr>
          <p:cNvPr id="94" name="Google Shape;94;p19"/>
          <p:cNvSpPr txBox="1"/>
          <p:nvPr>
            <p:ph idx="4294967295" type="body"/>
          </p:nvPr>
        </p:nvSpPr>
        <p:spPr>
          <a:xfrm>
            <a:off x="418150" y="1098763"/>
            <a:ext cx="6007200" cy="58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t>Linear approach to project development</a:t>
            </a:r>
            <a:endParaRPr b="1" sz="2100"/>
          </a:p>
        </p:txBody>
      </p:sp>
      <p:sp>
        <p:nvSpPr>
          <p:cNvPr id="95" name="Google Shape;95;p19"/>
          <p:cNvSpPr txBox="1"/>
          <p:nvPr>
            <p:ph idx="4294967295" type="body"/>
          </p:nvPr>
        </p:nvSpPr>
        <p:spPr>
          <a:xfrm>
            <a:off x="498023" y="1688275"/>
            <a:ext cx="2958600" cy="302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While Agile is a dynamic </a:t>
            </a:r>
            <a:r>
              <a:rPr lang="en" sz="1400"/>
              <a:t>approach</a:t>
            </a:r>
            <a:r>
              <a:rPr lang="en" sz="1400"/>
              <a:t> to project development, the waterfall method is very linear and you follow a straight path to complete your tasks. You must complete one task before going onto the next task.</a:t>
            </a:r>
            <a:endParaRPr sz="1400"/>
          </a:p>
        </p:txBody>
      </p:sp>
      <p:sp>
        <p:nvSpPr>
          <p:cNvPr id="96" name="Google Shape;96;p19"/>
          <p:cNvSpPr txBox="1"/>
          <p:nvPr>
            <p:ph idx="4294967295" type="body"/>
          </p:nvPr>
        </p:nvSpPr>
        <p:spPr>
          <a:xfrm>
            <a:off x="4435602" y="1688275"/>
            <a:ext cx="2958600" cy="30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means that i</a:t>
            </a:r>
            <a:r>
              <a:rPr lang="en" sz="1400"/>
              <a:t>f we were to approach the SNHU Travel project with the waterfall model, we would have suffered a lot of consequences when the Product Owner decided to change plans midway and focus on Detox Travel vacations.</a:t>
            </a:r>
            <a:endParaRPr sz="1400"/>
          </a:p>
          <a:p>
            <a:pPr indent="0" lvl="0" marL="0" rtl="0" algn="l">
              <a:spcBef>
                <a:spcPts val="1600"/>
              </a:spcBef>
              <a:spcAft>
                <a:spcPts val="1600"/>
              </a:spcAft>
              <a:buNone/>
            </a:pPr>
            <a:r>
              <a:rPr lang="en" sz="1400"/>
              <a:t>We were able to iterate new ideas into our project easily because we were working in Agile.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Waterfall or Agile?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555600"/>
            <a:ext cx="4604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So what’s better?</a:t>
            </a:r>
            <a:endParaRPr sz="3000"/>
          </a:p>
        </p:txBody>
      </p:sp>
      <p:sp>
        <p:nvSpPr>
          <p:cNvPr id="107" name="Google Shape;107;p21"/>
          <p:cNvSpPr txBox="1"/>
          <p:nvPr>
            <p:ph idx="1" type="body"/>
          </p:nvPr>
        </p:nvSpPr>
        <p:spPr>
          <a:xfrm>
            <a:off x="311700" y="3509575"/>
            <a:ext cx="8529000" cy="10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specific project, using Agile was extremely beneficial, but if your project is very straightforward, you know the requirements won’t change, and you have a smaller team, then the waterfall model can be completely fine. But if you have a large team with many different variables that will be constantly changing, then Agile might be the right choice because Agile environments “break[s] down processes into manageable tasks within predefined cycles” </a:t>
            </a:r>
            <a:r>
              <a:rPr lang="en" sz="1000"/>
              <a:t>[4]</a:t>
            </a:r>
            <a:endParaRPr sz="1000"/>
          </a:p>
          <a:p>
            <a:pPr indent="0" lvl="0" marL="0" rtl="0" algn="l">
              <a:spcBef>
                <a:spcPts val="1600"/>
              </a:spcBef>
              <a:spcAft>
                <a:spcPts val="1600"/>
              </a:spcAft>
              <a:buNone/>
            </a:pPr>
            <a:r>
              <a:t/>
            </a:r>
            <a:endParaRPr/>
          </a:p>
        </p:txBody>
      </p:sp>
      <p:sp>
        <p:nvSpPr>
          <p:cNvPr id="108" name="Google Shape;108;p21"/>
          <p:cNvSpPr txBox="1"/>
          <p:nvPr/>
        </p:nvSpPr>
        <p:spPr>
          <a:xfrm>
            <a:off x="461425" y="1512100"/>
            <a:ext cx="3625500" cy="17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Pros to the </a:t>
            </a:r>
            <a:r>
              <a:rPr lang="en" sz="1800">
                <a:solidFill>
                  <a:schemeClr val="dk2"/>
                </a:solidFill>
                <a:latin typeface="Lato"/>
                <a:ea typeface="Lato"/>
                <a:cs typeface="Lato"/>
                <a:sym typeface="Lato"/>
              </a:rPr>
              <a:t>w</a:t>
            </a:r>
            <a:r>
              <a:rPr lang="en" sz="1800">
                <a:solidFill>
                  <a:schemeClr val="dk2"/>
                </a:solidFill>
                <a:latin typeface="Lato"/>
                <a:ea typeface="Lato"/>
                <a:cs typeface="Lato"/>
                <a:sym typeface="Lato"/>
              </a:rPr>
              <a:t>aterfall model</a:t>
            </a:r>
            <a:endParaRPr sz="18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Easy to get to work</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Very straightforward</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No set up or teaching required</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300">
              <a:solidFill>
                <a:schemeClr val="dk2"/>
              </a:solidFill>
              <a:latin typeface="Lato"/>
              <a:ea typeface="Lato"/>
              <a:cs typeface="Lato"/>
              <a:sym typeface="Lato"/>
            </a:endParaRPr>
          </a:p>
        </p:txBody>
      </p:sp>
      <p:sp>
        <p:nvSpPr>
          <p:cNvPr id="109" name="Google Shape;109;p21"/>
          <p:cNvSpPr txBox="1"/>
          <p:nvPr/>
        </p:nvSpPr>
        <p:spPr>
          <a:xfrm>
            <a:off x="4572000" y="1514338"/>
            <a:ext cx="3625500" cy="17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Pros to the agile methodology</a:t>
            </a:r>
            <a:endParaRPr sz="18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Very modular and adaptable</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Short development cycles</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Multiple </a:t>
            </a:r>
            <a:r>
              <a:rPr lang="en" sz="1300">
                <a:solidFill>
                  <a:schemeClr val="dk2"/>
                </a:solidFill>
                <a:latin typeface="Lato"/>
                <a:ea typeface="Lato"/>
                <a:cs typeface="Lato"/>
                <a:sym typeface="Lato"/>
              </a:rPr>
              <a:t>checkpoints</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“Embrace an iterative and collaborative approach”[3]</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If something goes wrong, no biggie</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3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