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Helvetica Neue"/>
      <p:regular r:id="rId28"/>
      <p:bold r:id="rId29"/>
      <p:italic r:id="rId30"/>
      <p:boldItalic r:id="rId31"/>
    </p:embeddedFont>
    <p:embeddedFont>
      <p:font typeface="Nunito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HelveticaNeu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33" Type="http://schemas.openxmlformats.org/officeDocument/2006/relationships/font" Target="fonts/NunitoSans-bold.fntdata"/><Relationship Id="rId10" Type="http://schemas.openxmlformats.org/officeDocument/2006/relationships/slide" Target="slides/slide5.xml"/><Relationship Id="rId32" Type="http://schemas.openxmlformats.org/officeDocument/2006/relationships/font" Target="fonts/NunitoSans-regular.fntdata"/><Relationship Id="rId13" Type="http://schemas.openxmlformats.org/officeDocument/2006/relationships/slide" Target="slides/slide8.xml"/><Relationship Id="rId35" Type="http://schemas.openxmlformats.org/officeDocument/2006/relationships/font" Target="fonts/NunitoSans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ho.int/sustainable-development/BreatheLife-Technical-Flyer.pdf?ua=1" TargetMode="External"/><Relationship Id="rId3" Type="http://schemas.openxmlformats.org/officeDocument/2006/relationships/hyperlink" Target="https://www.who.int/airpollution/fact-sheets/en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Pau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584bb34c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584bb34c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FRANCISCO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e11d3cc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0e11d3cc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Francisco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0e11d3cc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0e11d3c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Francisco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0f852ab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0f852ab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FRANCISCO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0e11d3cc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0e11d3cc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584bb34c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584bb34c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Cantidad de CO2 (contaminación)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Morado. Egipto es una anomalía dentro de nuedtra info. Algunos en desarrollo tienen un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5a38eeb5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5a38eeb5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Lauro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0e11d3cc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0e11d3cc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Energía renovable usada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Lauro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0e11d3cc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0e11d3cc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 de hidroeléctrica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Lauro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0e11d3cc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0e11d3cc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Energía  de carbón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0e11d3cc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0e11d3cc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Pau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0e11d3cc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0e11d3cc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 de carbón según el país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Lauro. En los países desarrollados el uso de carbón va a la baja con la fecha, los subdesarrollados experimentan cambios distintos a los esperados.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5a38eeb5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5a38eeb5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5a38eeb5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5a38eeb5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584bb34c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584bb34c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Pau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584bb34c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584bb34c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https://www.who.int/sustainable-development/BreatheLife-Technical-Flyer.pdf?ua=1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https://www.who.int/airpollution/fact-sheets/en/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Pau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0e11d3cc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0e11d3cc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Pau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e11d3cc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e11d3c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Morado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e11d3cc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e11d3cc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Morado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584bb34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584bb3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Morado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e11d3cc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e11d3cc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Morado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8.png"/><Relationship Id="rId7" Type="http://schemas.openxmlformats.org/officeDocument/2006/relationships/image" Target="../media/image12.png"/><Relationship Id="rId8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24.png"/><Relationship Id="rId6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1" Type="http://schemas.openxmlformats.org/officeDocument/2006/relationships/image" Target="../media/image13.png"/><Relationship Id="rId10" Type="http://schemas.openxmlformats.org/officeDocument/2006/relationships/image" Target="../media/image14.png"/><Relationship Id="rId9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246850" y="2044550"/>
            <a:ext cx="4650300" cy="936000"/>
          </a:xfrm>
          <a:prstGeom prst="rect">
            <a:avLst/>
          </a:prstGeom>
          <a:solidFill>
            <a:srgbClr val="666666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950750" y="2326700"/>
            <a:ext cx="3362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BOOTCAMP DATA ANALYSIS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541600" y="2228450"/>
            <a:ext cx="4060800" cy="568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ADA6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8142922" y="788976"/>
            <a:ext cx="721200" cy="721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300600" y="2975550"/>
            <a:ext cx="784800" cy="78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247650" y="830425"/>
            <a:ext cx="784800" cy="78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1225925" y="221700"/>
            <a:ext cx="57000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 A T A   &amp;   D A T A   E X P L O R A T I O N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1253625" y="787225"/>
            <a:ext cx="5167500" cy="3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latin typeface="Helvetica Neue"/>
                <a:ea typeface="Helvetica Neue"/>
                <a:cs typeface="Helvetica Neue"/>
                <a:sym typeface="Helvetica Neue"/>
              </a:rPr>
              <a:t>We downloaded three datas sets from the </a:t>
            </a:r>
            <a:r>
              <a:rPr b="1" lang="es" sz="1250">
                <a:latin typeface="Helvetica Neue"/>
                <a:ea typeface="Helvetica Neue"/>
                <a:cs typeface="Helvetica Neue"/>
                <a:sym typeface="Helvetica Neue"/>
              </a:rPr>
              <a:t>World Bank webpage</a:t>
            </a:r>
            <a:r>
              <a:rPr lang="es" sz="1250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12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 of Countries by Population</a:t>
            </a:r>
            <a:endParaRPr b="1" sz="12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>
                <a:latin typeface="Helvetica Neue"/>
                <a:ea typeface="Helvetica Neue"/>
                <a:cs typeface="Helvetica Neue"/>
                <a:sym typeface="Helvetica Neue"/>
              </a:rPr>
              <a:t>List of Countries by GDP Per Cápita</a:t>
            </a:r>
            <a:endParaRPr b="1" sz="12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>
                <a:latin typeface="Helvetica Neue"/>
                <a:ea typeface="Helvetica Neue"/>
                <a:cs typeface="Helvetica Neue"/>
                <a:sym typeface="Helvetica Neue"/>
              </a:rPr>
              <a:t>List of Countries by Pollution in CO2 emissions</a:t>
            </a:r>
            <a:endParaRPr b="1" sz="12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latin typeface="Helvetica Neue"/>
                <a:ea typeface="Helvetica Neue"/>
                <a:cs typeface="Helvetica Neue"/>
                <a:sym typeface="Helvetica Neue"/>
              </a:rPr>
              <a:t>We started by </a:t>
            </a:r>
            <a:r>
              <a:rPr b="1" lang="es" sz="1250">
                <a:latin typeface="Helvetica Neue"/>
                <a:ea typeface="Helvetica Neue"/>
                <a:cs typeface="Helvetica Neue"/>
                <a:sym typeface="Helvetica Neue"/>
              </a:rPr>
              <a:t>comparing </a:t>
            </a:r>
            <a:r>
              <a:rPr lang="es" sz="1250">
                <a:latin typeface="Helvetica Neue"/>
                <a:ea typeface="Helvetica Neue"/>
                <a:cs typeface="Helvetica Neue"/>
                <a:sym typeface="Helvetica Neue"/>
              </a:rPr>
              <a:t>countries with similar </a:t>
            </a:r>
            <a:r>
              <a:rPr b="1" lang="es" sz="1250">
                <a:latin typeface="Helvetica Neue"/>
                <a:ea typeface="Helvetica Neue"/>
                <a:cs typeface="Helvetica Neue"/>
                <a:sym typeface="Helvetica Neue"/>
              </a:rPr>
              <a:t>populations</a:t>
            </a:r>
            <a:r>
              <a:rPr lang="es" sz="1250">
                <a:latin typeface="Helvetica Neue"/>
                <a:ea typeface="Helvetica Neue"/>
                <a:cs typeface="Helvetica Neue"/>
                <a:sym typeface="Helvetica Neue"/>
              </a:rPr>
              <a:t> at year </a:t>
            </a:r>
            <a:r>
              <a:rPr b="1" lang="es" sz="1250">
                <a:latin typeface="Helvetica Neue"/>
                <a:ea typeface="Helvetica Neue"/>
                <a:cs typeface="Helvetica Neue"/>
                <a:sym typeface="Helvetica Neue"/>
              </a:rPr>
              <a:t>2017 </a:t>
            </a:r>
            <a:r>
              <a:rPr lang="es" sz="1250">
                <a:latin typeface="Helvetica Neue"/>
                <a:ea typeface="Helvetica Neue"/>
                <a:cs typeface="Helvetica Neue"/>
                <a:sym typeface="Helvetica Neue"/>
              </a:rPr>
              <a:t>and delimited a list of countries with populations between</a:t>
            </a:r>
            <a:r>
              <a:rPr b="1" lang="es" sz="1250">
                <a:latin typeface="Helvetica Neue"/>
                <a:ea typeface="Helvetica Neue"/>
                <a:cs typeface="Helvetica Neue"/>
                <a:sym typeface="Helvetica Neue"/>
              </a:rPr>
              <a:t> 60M</a:t>
            </a:r>
            <a:r>
              <a:rPr lang="es" sz="1250"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lang="es" sz="1250">
                <a:latin typeface="Helvetica Neue"/>
                <a:ea typeface="Helvetica Neue"/>
                <a:cs typeface="Helvetica Neue"/>
                <a:sym typeface="Helvetica Neue"/>
              </a:rPr>
              <a:t>130M.</a:t>
            </a:r>
            <a:endParaRPr b="1" sz="12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latin typeface="Helvetica Neue"/>
                <a:ea typeface="Helvetica Neue"/>
                <a:cs typeface="Helvetica Neue"/>
                <a:sym typeface="Helvetica Neue"/>
              </a:rPr>
              <a:t>From the list of countries by </a:t>
            </a:r>
            <a:r>
              <a:rPr b="1" lang="es" sz="1250">
                <a:latin typeface="Helvetica Neue"/>
                <a:ea typeface="Helvetica Neue"/>
                <a:cs typeface="Helvetica Neue"/>
                <a:sym typeface="Helvetica Neue"/>
              </a:rPr>
              <a:t>GDP Per Capita</a:t>
            </a:r>
            <a:r>
              <a:rPr lang="es" sz="1250">
                <a:latin typeface="Helvetica Neue"/>
                <a:ea typeface="Helvetica Neue"/>
                <a:cs typeface="Helvetica Neue"/>
                <a:sym typeface="Helvetica Neue"/>
              </a:rPr>
              <a:t> we took year 2017 and grouped all the countries in three categories: </a:t>
            </a:r>
            <a:endParaRPr sz="12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>
                <a:latin typeface="Helvetica Neue"/>
                <a:ea typeface="Helvetica Neue"/>
                <a:cs typeface="Helvetica Neue"/>
                <a:sym typeface="Helvetica Neue"/>
              </a:rPr>
              <a:t>Developed Countries</a:t>
            </a:r>
            <a:endParaRPr b="1" sz="12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>
                <a:latin typeface="Helvetica Neue"/>
                <a:ea typeface="Helvetica Neue"/>
                <a:cs typeface="Helvetica Neue"/>
                <a:sym typeface="Helvetica Neue"/>
              </a:rPr>
              <a:t>Developing Countries</a:t>
            </a:r>
            <a:endParaRPr b="1" sz="12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>
                <a:latin typeface="Helvetica Neue"/>
                <a:ea typeface="Helvetica Neue"/>
                <a:cs typeface="Helvetica Neue"/>
                <a:sym typeface="Helvetica Neue"/>
              </a:rPr>
              <a:t>Underdeveloped Countries</a:t>
            </a:r>
            <a:endParaRPr b="1" sz="12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latin typeface="Helvetica Neue"/>
                <a:ea typeface="Helvetica Neue"/>
                <a:cs typeface="Helvetica Neue"/>
                <a:sym typeface="Helvetica Neue"/>
              </a:rPr>
              <a:t>We found the intersection between our list of countries with the delimited population and the GDP Per Capita list. </a:t>
            </a:r>
            <a:endParaRPr sz="12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latin typeface="Helvetica Neue"/>
                <a:ea typeface="Helvetica Neue"/>
                <a:cs typeface="Helvetica Neue"/>
                <a:sym typeface="Helvetica Neue"/>
              </a:rPr>
              <a:t>We obtained </a:t>
            </a:r>
            <a:r>
              <a:rPr b="1" lang="es" sz="1250">
                <a:latin typeface="Helvetica Neue"/>
                <a:ea typeface="Helvetica Neue"/>
                <a:cs typeface="Helvetica Neue"/>
                <a:sym typeface="Helvetica Neue"/>
              </a:rPr>
              <a:t>3 countries</a:t>
            </a:r>
            <a:r>
              <a:rPr lang="es" sz="1250">
                <a:latin typeface="Helvetica Neue"/>
                <a:ea typeface="Helvetica Neue"/>
                <a:cs typeface="Helvetica Neue"/>
                <a:sym typeface="Helvetica Neue"/>
              </a:rPr>
              <a:t> from each group. </a:t>
            </a:r>
            <a:endParaRPr sz="12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13" y="3105875"/>
            <a:ext cx="524150" cy="5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975" y="960750"/>
            <a:ext cx="524150" cy="5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/>
          <p:nvPr/>
        </p:nvSpPr>
        <p:spPr>
          <a:xfrm>
            <a:off x="300600" y="1891775"/>
            <a:ext cx="784800" cy="78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088" y="1959263"/>
            <a:ext cx="649825" cy="64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/>
          <p:nvPr/>
        </p:nvSpPr>
        <p:spPr>
          <a:xfrm>
            <a:off x="632113" y="1692600"/>
            <a:ext cx="121800" cy="121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631763" y="3848925"/>
            <a:ext cx="121800" cy="121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632113" y="2765163"/>
            <a:ext cx="121800" cy="121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7607363" y="4871475"/>
            <a:ext cx="121800" cy="121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631763" y="4871025"/>
            <a:ext cx="121800" cy="121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632113" y="4189625"/>
            <a:ext cx="121800" cy="121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632113" y="4530325"/>
            <a:ext cx="121800" cy="121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 rot="5400000">
            <a:off x="1977138" y="4870850"/>
            <a:ext cx="121800" cy="121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 rot="5400000">
            <a:off x="955038" y="4870850"/>
            <a:ext cx="121800" cy="121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 rot="5400000">
            <a:off x="1636438" y="4871200"/>
            <a:ext cx="121800" cy="121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 rot="5400000">
            <a:off x="1295738" y="4871200"/>
            <a:ext cx="121800" cy="121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2317838" y="4870850"/>
            <a:ext cx="121800" cy="121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 rot="5400000">
            <a:off x="3663213" y="4870675"/>
            <a:ext cx="121800" cy="121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 rot="5400000">
            <a:off x="2641113" y="4870675"/>
            <a:ext cx="121800" cy="121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 rot="5400000">
            <a:off x="3322513" y="4871025"/>
            <a:ext cx="121800" cy="121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 rot="5400000">
            <a:off x="2981813" y="4871025"/>
            <a:ext cx="121800" cy="121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949213" y="4871288"/>
            <a:ext cx="121800" cy="121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 rot="5400000">
            <a:off x="5294588" y="4871113"/>
            <a:ext cx="121800" cy="121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 rot="5400000">
            <a:off x="4272488" y="4871113"/>
            <a:ext cx="121800" cy="121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 rot="5400000">
            <a:off x="4953888" y="4871463"/>
            <a:ext cx="121800" cy="121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 rot="5400000">
            <a:off x="4613188" y="4871463"/>
            <a:ext cx="121800" cy="121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5635288" y="4871113"/>
            <a:ext cx="121800" cy="121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 rot="5400000">
            <a:off x="6980663" y="4870938"/>
            <a:ext cx="121800" cy="121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 rot="5400000">
            <a:off x="5958563" y="4870938"/>
            <a:ext cx="121800" cy="121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 rot="5400000">
            <a:off x="6639963" y="4871288"/>
            <a:ext cx="121800" cy="121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 rot="5400000">
            <a:off x="6299263" y="4871288"/>
            <a:ext cx="121800" cy="121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 rot="5400000">
            <a:off x="7294013" y="4871463"/>
            <a:ext cx="121800" cy="121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62716" y="908782"/>
            <a:ext cx="481727" cy="48173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/>
          <p:nvPr/>
        </p:nvSpPr>
        <p:spPr>
          <a:xfrm>
            <a:off x="6472436" y="726959"/>
            <a:ext cx="721200" cy="721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7322804" y="932610"/>
            <a:ext cx="721200" cy="721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8103022" y="1526151"/>
            <a:ext cx="111900" cy="111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6815447" y="533405"/>
            <a:ext cx="111900" cy="111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7151931" y="1495142"/>
            <a:ext cx="111900" cy="111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7832322" y="740688"/>
            <a:ext cx="111900" cy="111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8632496" y="645353"/>
            <a:ext cx="111900" cy="111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7462560" y="350575"/>
            <a:ext cx="111900" cy="111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7323184" y="740688"/>
            <a:ext cx="111900" cy="111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72436" y="1510986"/>
            <a:ext cx="2389467" cy="2389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/>
          <p:nvPr/>
        </p:nvSpPr>
        <p:spPr>
          <a:xfrm>
            <a:off x="7109227" y="3568754"/>
            <a:ext cx="1116000" cy="1116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76028" y="3735562"/>
            <a:ext cx="782285" cy="782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9">
            <a:alphaModFix/>
          </a:blip>
          <a:srcRect b="66223" l="33564" r="33584" t="4656"/>
          <a:stretch/>
        </p:blipFill>
        <p:spPr>
          <a:xfrm>
            <a:off x="7462545" y="1047385"/>
            <a:ext cx="481726" cy="491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4604" y="837298"/>
            <a:ext cx="481727" cy="48173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/>
          <p:nvPr/>
        </p:nvSpPr>
        <p:spPr>
          <a:xfrm>
            <a:off x="8142922" y="350580"/>
            <a:ext cx="111900" cy="111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ADA6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445438" y="3855555"/>
            <a:ext cx="782400" cy="7824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471463" y="3855555"/>
            <a:ext cx="782400" cy="782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341550" y="251175"/>
            <a:ext cx="2266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U R   D A T A 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522375" y="2383025"/>
            <a:ext cx="620700" cy="6207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/>
          <p:nvPr/>
        </p:nvSpPr>
        <p:spPr>
          <a:xfrm>
            <a:off x="1315714" y="2383025"/>
            <a:ext cx="620700" cy="6207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1201125" y="1078000"/>
            <a:ext cx="849900" cy="84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2109052" y="2383025"/>
            <a:ext cx="620700" cy="6207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3617722" y="1078002"/>
            <a:ext cx="849900" cy="84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2902391" y="2383025"/>
            <a:ext cx="620700" cy="6207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3768900" y="2383025"/>
            <a:ext cx="620700" cy="6207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4562239" y="2383025"/>
            <a:ext cx="620700" cy="6207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5355577" y="2383025"/>
            <a:ext cx="620700" cy="6207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6148916" y="2383025"/>
            <a:ext cx="620700" cy="6207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6942266" y="2383025"/>
            <a:ext cx="620700" cy="6207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6068068" y="1078002"/>
            <a:ext cx="849900" cy="84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5758850" y="3815280"/>
            <a:ext cx="782400" cy="7824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6715325" y="3815280"/>
            <a:ext cx="782400" cy="7824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2274275" y="3855555"/>
            <a:ext cx="782400" cy="7824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7627925" y="2470175"/>
            <a:ext cx="958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Countries</a:t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7607825" y="3983275"/>
            <a:ext cx="121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Resources</a:t>
            </a:r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1383200" y="4023550"/>
            <a:ext cx="958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Pollution</a:t>
            </a:r>
            <a:endParaRPr/>
          </a:p>
        </p:txBody>
      </p:sp>
      <p:sp>
        <p:nvSpPr>
          <p:cNvPr id="206" name="Google Shape;206;p23"/>
          <p:cNvSpPr txBox="1"/>
          <p:nvPr/>
        </p:nvSpPr>
        <p:spPr>
          <a:xfrm>
            <a:off x="3148475" y="3968050"/>
            <a:ext cx="9585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GDP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per capita</a:t>
            </a:r>
            <a:endParaRPr sz="1100"/>
          </a:p>
        </p:txBody>
      </p:sp>
      <p:sp>
        <p:nvSpPr>
          <p:cNvPr id="207" name="Google Shape;207;p23"/>
          <p:cNvSpPr txBox="1"/>
          <p:nvPr/>
        </p:nvSpPr>
        <p:spPr>
          <a:xfrm>
            <a:off x="522400" y="2406875"/>
            <a:ext cx="620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JP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1234875" y="2406875"/>
            <a:ext cx="782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GB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2109050" y="2406875"/>
            <a:ext cx="620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2799416" y="2406875"/>
            <a:ext cx="782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MX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3680825" y="2406875"/>
            <a:ext cx="782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4562225" y="2406875"/>
            <a:ext cx="620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5355575" y="2406875"/>
            <a:ext cx="620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6068063" y="2406875"/>
            <a:ext cx="782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EG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6928838" y="2406875"/>
            <a:ext cx="620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VN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6" name="Google Shape;2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50" y="3968050"/>
            <a:ext cx="557400" cy="5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/>
          <p:nvPr/>
        </p:nvSpPr>
        <p:spPr>
          <a:xfrm>
            <a:off x="1227150" y="1078000"/>
            <a:ext cx="849900" cy="8499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3643747" y="1078002"/>
            <a:ext cx="849900" cy="8499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>
            <a:off x="6094093" y="1078002"/>
            <a:ext cx="849900" cy="849900"/>
          </a:xfrm>
          <a:prstGeom prst="ellipse">
            <a:avLst/>
          </a:prstGeom>
          <a:solidFill>
            <a:srgbClr val="ED0036">
              <a:alpha val="7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5784875" y="3815280"/>
            <a:ext cx="782400" cy="782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6741350" y="3815280"/>
            <a:ext cx="782400" cy="782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2300300" y="3855555"/>
            <a:ext cx="782400" cy="782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8600" y="3927775"/>
            <a:ext cx="557400" cy="5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3850" y="3927775"/>
            <a:ext cx="557400" cy="5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3"/>
          <p:cNvSpPr txBox="1"/>
          <p:nvPr/>
        </p:nvSpPr>
        <p:spPr>
          <a:xfrm>
            <a:off x="2320004" y="3968050"/>
            <a:ext cx="9585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Comic Sans MS"/>
                <a:ea typeface="Comic Sans MS"/>
                <a:cs typeface="Comic Sans MS"/>
                <a:sym typeface="Comic Sans MS"/>
              </a:rPr>
              <a:t>GDP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1396800" y="1279750"/>
            <a:ext cx="510600" cy="4464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 rot="10800000">
            <a:off x="6263750" y="1279750"/>
            <a:ext cx="510600" cy="4464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3817263" y="1224025"/>
            <a:ext cx="510600" cy="4464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23"/>
          <p:cNvCxnSpPr/>
          <p:nvPr/>
        </p:nvCxnSpPr>
        <p:spPr>
          <a:xfrm>
            <a:off x="3894350" y="1778550"/>
            <a:ext cx="3564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3"/>
          <p:cNvSpPr/>
          <p:nvPr/>
        </p:nvSpPr>
        <p:spPr>
          <a:xfrm>
            <a:off x="4754625" y="3799305"/>
            <a:ext cx="782400" cy="7824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4780650" y="3799305"/>
            <a:ext cx="782400" cy="782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3750" y="3911800"/>
            <a:ext cx="557400" cy="5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ADA6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/>
        </p:nvSpPr>
        <p:spPr>
          <a:xfrm>
            <a:off x="291300" y="2406400"/>
            <a:ext cx="25116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ANALYSIS PROCESS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sz="1000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2607375" y="444700"/>
            <a:ext cx="1774800" cy="1325100"/>
          </a:xfrm>
          <a:prstGeom prst="chevron">
            <a:avLst>
              <a:gd fmla="val 29853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Developed</a:t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Countries</a:t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0" name="Google Shape;240;p24"/>
          <p:cNvSpPr/>
          <p:nvPr/>
        </p:nvSpPr>
        <p:spPr>
          <a:xfrm>
            <a:off x="3888600" y="450425"/>
            <a:ext cx="1774800" cy="1325100"/>
          </a:xfrm>
          <a:prstGeom prst="chevron">
            <a:avLst>
              <a:gd fmla="val 29853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GDP </a:t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per capita</a:t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1" name="Google Shape;241;p24"/>
          <p:cNvSpPr/>
          <p:nvPr/>
        </p:nvSpPr>
        <p:spPr>
          <a:xfrm>
            <a:off x="5193875" y="450425"/>
            <a:ext cx="1774800" cy="1325100"/>
          </a:xfrm>
          <a:prstGeom prst="chevron">
            <a:avLst>
              <a:gd fmla="val 29853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Pollution</a:t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2" name="Google Shape;242;p24"/>
          <p:cNvSpPr/>
          <p:nvPr/>
        </p:nvSpPr>
        <p:spPr>
          <a:xfrm>
            <a:off x="6415575" y="450425"/>
            <a:ext cx="1774800" cy="1325100"/>
          </a:xfrm>
          <a:prstGeom prst="chevron">
            <a:avLst>
              <a:gd fmla="val 29853" name="adj"/>
            </a:avLst>
          </a:prstGeom>
          <a:solidFill>
            <a:srgbClr val="24260C">
              <a:alpha val="9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 Resources</a:t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7666800" y="444700"/>
            <a:ext cx="1318500" cy="1325100"/>
          </a:xfrm>
          <a:prstGeom prst="chevron">
            <a:avLst>
              <a:gd fmla="val 29853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4" name="Google Shape;244;p24"/>
          <p:cNvSpPr/>
          <p:nvPr/>
        </p:nvSpPr>
        <p:spPr>
          <a:xfrm>
            <a:off x="2607375" y="1923963"/>
            <a:ext cx="1774800" cy="1325100"/>
          </a:xfrm>
          <a:prstGeom prst="chevron">
            <a:avLst>
              <a:gd fmla="val 29853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LMIC</a:t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Developing</a:t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Countries</a:t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3888600" y="1929688"/>
            <a:ext cx="1774800" cy="1325100"/>
          </a:xfrm>
          <a:prstGeom prst="chevron">
            <a:avLst>
              <a:gd fmla="val 29853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GDP </a:t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per capita</a:t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5193875" y="1929688"/>
            <a:ext cx="1774800" cy="1325100"/>
          </a:xfrm>
          <a:prstGeom prst="chevron">
            <a:avLst>
              <a:gd fmla="val 29853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Pollution</a:t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7" name="Google Shape;247;p24"/>
          <p:cNvSpPr/>
          <p:nvPr/>
        </p:nvSpPr>
        <p:spPr>
          <a:xfrm>
            <a:off x="6415575" y="1929688"/>
            <a:ext cx="1774800" cy="1325100"/>
          </a:xfrm>
          <a:prstGeom prst="chevron">
            <a:avLst>
              <a:gd fmla="val 29853" name="adj"/>
            </a:avLst>
          </a:prstGeom>
          <a:solidFill>
            <a:srgbClr val="24260C">
              <a:alpha val="9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 Resources</a:t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2607375" y="3408975"/>
            <a:ext cx="1774800" cy="1325100"/>
          </a:xfrm>
          <a:prstGeom prst="chevron">
            <a:avLst>
              <a:gd fmla="val 29853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LEDC</a:t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Less Developed</a:t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Countries</a:t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9" name="Google Shape;249;p24"/>
          <p:cNvSpPr/>
          <p:nvPr/>
        </p:nvSpPr>
        <p:spPr>
          <a:xfrm>
            <a:off x="3888600" y="3414700"/>
            <a:ext cx="1774800" cy="1325100"/>
          </a:xfrm>
          <a:prstGeom prst="chevron">
            <a:avLst>
              <a:gd fmla="val 29853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GDP </a:t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per capita</a:t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5193875" y="3414700"/>
            <a:ext cx="1774800" cy="1325100"/>
          </a:xfrm>
          <a:prstGeom prst="chevron">
            <a:avLst>
              <a:gd fmla="val 29853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Pollution</a:t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6415575" y="3414700"/>
            <a:ext cx="1774800" cy="1325100"/>
          </a:xfrm>
          <a:prstGeom prst="chevron">
            <a:avLst>
              <a:gd fmla="val 29853" name="adj"/>
            </a:avLst>
          </a:prstGeom>
          <a:solidFill>
            <a:srgbClr val="24260C">
              <a:alpha val="9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 Resources</a:t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2" name="Google Shape;252;p24"/>
          <p:cNvSpPr/>
          <p:nvPr/>
        </p:nvSpPr>
        <p:spPr>
          <a:xfrm>
            <a:off x="7577100" y="3414700"/>
            <a:ext cx="1318500" cy="1325100"/>
          </a:xfrm>
          <a:prstGeom prst="chevron">
            <a:avLst>
              <a:gd fmla="val 29853" name="adj"/>
            </a:avLst>
          </a:prstGeom>
          <a:solidFill>
            <a:srgbClr val="ED0036">
              <a:alpha val="7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7666800" y="444700"/>
            <a:ext cx="613200" cy="1325100"/>
          </a:xfrm>
          <a:prstGeom prst="chevron">
            <a:avLst>
              <a:gd fmla="val 51993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7666800" y="1932550"/>
            <a:ext cx="1318500" cy="1325100"/>
          </a:xfrm>
          <a:prstGeom prst="chevron">
            <a:avLst>
              <a:gd fmla="val 29853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7666800" y="1932550"/>
            <a:ext cx="613200" cy="1325100"/>
          </a:xfrm>
          <a:prstGeom prst="chevron">
            <a:avLst>
              <a:gd fmla="val 51993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ADA6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75" y="11850"/>
            <a:ext cx="2745943" cy="16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787" y="1734924"/>
            <a:ext cx="2745925" cy="16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799" y="3457999"/>
            <a:ext cx="2745910" cy="16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5425" y="-18100"/>
            <a:ext cx="2745919" cy="16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35388" y="1731487"/>
            <a:ext cx="2745950" cy="1650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5400" y="3481050"/>
            <a:ext cx="2745943" cy="16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62075" y="11879"/>
            <a:ext cx="2745900" cy="1650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97428" y="1756601"/>
            <a:ext cx="2745925" cy="16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98100" y="3458013"/>
            <a:ext cx="2745910" cy="165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5"/>
          <p:cNvSpPr txBox="1"/>
          <p:nvPr/>
        </p:nvSpPr>
        <p:spPr>
          <a:xfrm>
            <a:off x="-14961" y="1486575"/>
            <a:ext cx="112200" cy="21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DEVELOPED</a:t>
            </a:r>
            <a:endParaRPr/>
          </a:p>
        </p:txBody>
      </p:sp>
      <p:sp>
        <p:nvSpPr>
          <p:cNvPr id="270" name="Google Shape;270;p25"/>
          <p:cNvSpPr txBox="1"/>
          <p:nvPr/>
        </p:nvSpPr>
        <p:spPr>
          <a:xfrm>
            <a:off x="3097352" y="1334175"/>
            <a:ext cx="112200" cy="21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DEVELOPING</a:t>
            </a:r>
            <a:endParaRPr/>
          </a:p>
        </p:txBody>
      </p:sp>
      <p:sp>
        <p:nvSpPr>
          <p:cNvPr id="271" name="Google Shape;271;p25"/>
          <p:cNvSpPr txBox="1"/>
          <p:nvPr/>
        </p:nvSpPr>
        <p:spPr>
          <a:xfrm>
            <a:off x="6133439" y="921100"/>
            <a:ext cx="112200" cy="21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UNDERDEVELOPED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ADA6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5153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6"/>
          <p:cNvSpPr/>
          <p:nvPr/>
        </p:nvSpPr>
        <p:spPr>
          <a:xfrm>
            <a:off x="2246850" y="2044550"/>
            <a:ext cx="4650300" cy="9360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78" name="Google Shape;278;p26"/>
          <p:cNvSpPr/>
          <p:nvPr/>
        </p:nvSpPr>
        <p:spPr>
          <a:xfrm>
            <a:off x="2601700" y="2228450"/>
            <a:ext cx="4060800" cy="568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" name="Google Shape;279;p26"/>
          <p:cNvSpPr txBox="1"/>
          <p:nvPr/>
        </p:nvSpPr>
        <p:spPr>
          <a:xfrm>
            <a:off x="2950750" y="2326700"/>
            <a:ext cx="3362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 L O T S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ADA6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825" y="233050"/>
            <a:ext cx="6548346" cy="4677398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7"/>
          <p:cNvSpPr/>
          <p:nvPr/>
        </p:nvSpPr>
        <p:spPr>
          <a:xfrm>
            <a:off x="195538" y="233055"/>
            <a:ext cx="782400" cy="7824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7"/>
          <p:cNvSpPr/>
          <p:nvPr/>
        </p:nvSpPr>
        <p:spPr>
          <a:xfrm>
            <a:off x="221563" y="233055"/>
            <a:ext cx="782400" cy="782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50" y="345550"/>
            <a:ext cx="557400" cy="5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ADA6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1950"/>
            <a:ext cx="8839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ADA6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/>
          <p:nvPr/>
        </p:nvSpPr>
        <p:spPr>
          <a:xfrm>
            <a:off x="285000" y="212080"/>
            <a:ext cx="782400" cy="7824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9"/>
          <p:cNvSpPr/>
          <p:nvPr/>
        </p:nvSpPr>
        <p:spPr>
          <a:xfrm>
            <a:off x="311025" y="212080"/>
            <a:ext cx="782400" cy="782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50" y="324575"/>
            <a:ext cx="557400" cy="5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275" y="198238"/>
            <a:ext cx="6781448" cy="474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ADA6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00" y="472000"/>
            <a:ext cx="8398995" cy="419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ADA6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/>
          <p:nvPr/>
        </p:nvSpPr>
        <p:spPr>
          <a:xfrm>
            <a:off x="205600" y="208805"/>
            <a:ext cx="782400" cy="7824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1"/>
          <p:cNvSpPr/>
          <p:nvPr/>
        </p:nvSpPr>
        <p:spPr>
          <a:xfrm>
            <a:off x="231625" y="208805"/>
            <a:ext cx="782400" cy="782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25" y="321300"/>
            <a:ext cx="557400" cy="5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5788" y="152400"/>
            <a:ext cx="691242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ADA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657575" y="1295925"/>
            <a:ext cx="10200" cy="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296650" y="2199300"/>
            <a:ext cx="45507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P O L L U T I O N .</a:t>
            </a:r>
            <a:endParaRPr b="1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ADA6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00" y="372450"/>
            <a:ext cx="8414401" cy="42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ADA6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3"/>
          <p:cNvPicPr preferRelativeResize="0"/>
          <p:nvPr/>
        </p:nvPicPr>
        <p:blipFill rotWithShape="1">
          <a:blip r:embed="rId3">
            <a:alphaModFix/>
          </a:blip>
          <a:srcRect b="8476" l="20885" r="21307" t="31108"/>
          <a:stretch/>
        </p:blipFill>
        <p:spPr>
          <a:xfrm>
            <a:off x="649113" y="265575"/>
            <a:ext cx="7845773" cy="4612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3"/>
          <p:cNvSpPr/>
          <p:nvPr/>
        </p:nvSpPr>
        <p:spPr>
          <a:xfrm>
            <a:off x="754350" y="1409505"/>
            <a:ext cx="782400" cy="7824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3"/>
          <p:cNvSpPr/>
          <p:nvPr/>
        </p:nvSpPr>
        <p:spPr>
          <a:xfrm>
            <a:off x="754350" y="513705"/>
            <a:ext cx="782400" cy="7824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3"/>
          <p:cNvSpPr txBox="1"/>
          <p:nvPr/>
        </p:nvSpPr>
        <p:spPr>
          <a:xfrm>
            <a:off x="754354" y="565875"/>
            <a:ext cx="9585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Comic Sans MS"/>
                <a:ea typeface="Comic Sans MS"/>
                <a:cs typeface="Comic Sans MS"/>
                <a:sym typeface="Comic Sans MS"/>
              </a:rPr>
              <a:t>GDP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27" name="Google Shape;3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850" y="1522000"/>
            <a:ext cx="557400" cy="5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"/>
          <p:cNvSpPr/>
          <p:nvPr/>
        </p:nvSpPr>
        <p:spPr>
          <a:xfrm>
            <a:off x="2246850" y="2103750"/>
            <a:ext cx="4650300" cy="9360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4"/>
          <p:cNvSpPr/>
          <p:nvPr/>
        </p:nvSpPr>
        <p:spPr>
          <a:xfrm>
            <a:off x="2521475" y="2287650"/>
            <a:ext cx="4060800" cy="568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4"/>
          <p:cNvSpPr txBox="1"/>
          <p:nvPr/>
        </p:nvSpPr>
        <p:spPr>
          <a:xfrm>
            <a:off x="2748450" y="2385900"/>
            <a:ext cx="3647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 I N D I N G S</a:t>
            </a:r>
            <a:r>
              <a:rPr b="1" lang="e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657575" y="1295925"/>
            <a:ext cx="10200" cy="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862750" y="3612350"/>
            <a:ext cx="56868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FFFFFF"/>
                </a:solidFill>
              </a:rPr>
              <a:t>of the world’s population lives in places where air quality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FFFFFF"/>
                </a:solidFill>
              </a:rPr>
              <a:t>exceeds WHO guideline limits </a:t>
            </a:r>
            <a:endParaRPr i="1" sz="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rgbClr val="FFFFFF"/>
                </a:solidFill>
              </a:rPr>
              <a:t> (World Health Organization, 2019)</a:t>
            </a:r>
            <a:endParaRPr i="1" sz="1100">
              <a:solidFill>
                <a:srgbClr val="FFFFFF"/>
              </a:solidFill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696300" y="1696050"/>
            <a:ext cx="1751400" cy="1751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877500" y="2159025"/>
            <a:ext cx="1570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91%</a:t>
            </a:r>
            <a:endParaRPr b="1" sz="4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ADA6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1657575" y="1295925"/>
            <a:ext cx="10200" cy="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1337700" y="2199300"/>
            <a:ext cx="64686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World’s largest environmental health risk</a:t>
            </a:r>
            <a:r>
              <a:rPr b="1" lang="es" sz="3600"/>
              <a:t> .</a:t>
            </a:r>
            <a:endParaRPr b="1" sz="3600"/>
          </a:p>
        </p:txBody>
      </p:sp>
      <p:sp>
        <p:nvSpPr>
          <p:cNvPr id="77" name="Google Shape;77;p16"/>
          <p:cNvSpPr/>
          <p:nvPr/>
        </p:nvSpPr>
        <p:spPr>
          <a:xfrm>
            <a:off x="7585825" y="2652100"/>
            <a:ext cx="80400" cy="90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18150"/>
            <a:ext cx="9144000" cy="595786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6934350" y="3708000"/>
            <a:ext cx="1395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choose 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816600" y="3974225"/>
            <a:ext cx="25533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PROGRESS</a:t>
            </a:r>
            <a:r>
              <a:rPr b="1" lang="es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31500"/>
            <a:ext cx="9144000" cy="608073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/>
          <p:nvPr/>
        </p:nvSpPr>
        <p:spPr>
          <a:xfrm>
            <a:off x="2246850" y="2103750"/>
            <a:ext cx="4650300" cy="9360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2521475" y="2287650"/>
            <a:ext cx="4060800" cy="568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2748450" y="2385900"/>
            <a:ext cx="3647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 Y P O T H E S I S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B7ADA6"/>
            </a:gs>
            <a:gs pos="44000">
              <a:srgbClr val="B7ADA6"/>
            </a:gs>
            <a:gs pos="84000">
              <a:srgbClr val="434343"/>
            </a:gs>
            <a:gs pos="100000">
              <a:srgbClr val="434343"/>
            </a:gs>
          </a:gsLst>
          <a:lin ang="5400012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706350" y="2308050"/>
            <a:ext cx="77313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economic growth reduce CO2 emissions?</a:t>
            </a:r>
            <a:endParaRPr b="1" i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1217925" y="1675950"/>
            <a:ext cx="7146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0">
                <a:solidFill>
                  <a:srgbClr val="FFFFFF"/>
                </a:solidFill>
              </a:rPr>
              <a:t>“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7298950" y="1675950"/>
            <a:ext cx="7146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0">
                <a:solidFill>
                  <a:srgbClr val="FFFFFF"/>
                </a:solidFill>
              </a:rPr>
              <a:t>”</a:t>
            </a:r>
            <a:endParaRPr sz="10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2246850" y="2103750"/>
            <a:ext cx="4650300" cy="9360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2521475" y="2287650"/>
            <a:ext cx="4060800" cy="568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2748450" y="2385900"/>
            <a:ext cx="3647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 U R I O S I T Y 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ADA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341550" y="251175"/>
            <a:ext cx="28128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U E S T I O N S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2104875" y="834200"/>
            <a:ext cx="6350100" cy="3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countries are the most similar in population in 3 different economic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segments (developed, developing and underdeveloped)?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renewable energies cause a decrease in the use of fossil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fuels?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type of countries have grown the most their GDP per capita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last three decades?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there a correlation between the development of a country and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their carbon emissions?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developing countries rely more than developed countries on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use of fossil fuels?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much renewable energies does each country use?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 rot="-5400000">
            <a:off x="1678567" y="4092667"/>
            <a:ext cx="426300" cy="4263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 rot="-5400000">
            <a:off x="1678567" y="3547709"/>
            <a:ext cx="426300" cy="4263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 rot="-5400000">
            <a:off x="1678567" y="2897013"/>
            <a:ext cx="426300" cy="4263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 rot="-5400000">
            <a:off x="1678567" y="2246318"/>
            <a:ext cx="426300" cy="4263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 rot="-5400000">
            <a:off x="1678567" y="1600641"/>
            <a:ext cx="426300" cy="4263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 rot="-5400000">
            <a:off x="1678567" y="903633"/>
            <a:ext cx="426300" cy="4263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1678575" y="903625"/>
            <a:ext cx="4263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</a:rPr>
              <a:t>1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1678575" y="1600613"/>
            <a:ext cx="4263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</a:rPr>
              <a:t>2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1678575" y="2246288"/>
            <a:ext cx="4263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</a:rPr>
              <a:t>3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1678575" y="2897013"/>
            <a:ext cx="4263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</a:rPr>
              <a:t>4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1678575" y="3547713"/>
            <a:ext cx="4263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</a:rPr>
              <a:t>5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1678575" y="4092663"/>
            <a:ext cx="4263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</a:rPr>
              <a:t>6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