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3" r:id="rId2"/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760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6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070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67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54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27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58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64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4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168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27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D612-F1C3-4866-936A-08BCC86C9086}" type="datetimeFigureOut">
              <a:rPr lang="tr-TR" smtClean="0"/>
              <a:t>26.06.2021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04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97280" y="-210865"/>
            <a:ext cx="10058400" cy="356616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Inverse Kinematic Solutions with Paden-</a:t>
            </a:r>
            <a:r>
              <a:rPr lang="en-US" sz="4000" dirty="0" err="1">
                <a:solidFill>
                  <a:schemeClr val="bg1"/>
                </a:solidFill>
              </a:rPr>
              <a:t>Kahan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SubProblems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for a Specified Robotic </a:t>
            </a:r>
            <a:r>
              <a:rPr lang="en-US" sz="4000" dirty="0" smtClean="0">
                <a:solidFill>
                  <a:schemeClr val="bg1"/>
                </a:solidFill>
              </a:rPr>
              <a:t>Platform</a:t>
            </a:r>
            <a:r>
              <a:rPr lang="tr-TR" sz="4000" dirty="0" smtClean="0">
                <a:solidFill>
                  <a:schemeClr val="bg1"/>
                </a:solidFill>
              </a:rPr>
              <a:t/>
            </a:r>
            <a:br>
              <a:rPr lang="tr-TR" sz="4000" dirty="0" smtClean="0">
                <a:solidFill>
                  <a:schemeClr val="bg1"/>
                </a:solidFill>
              </a:rPr>
            </a:b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0051" y="3485803"/>
            <a:ext cx="10058400" cy="1143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>
                <a:solidFill>
                  <a:schemeClr val="bg1"/>
                </a:solidFill>
              </a:rPr>
              <a:t>KERİM MORAL</a:t>
            </a:r>
            <a:endParaRPr lang="tr-TR" sz="11200" dirty="0">
              <a:solidFill>
                <a:schemeClr val="bg1"/>
              </a:solidFill>
            </a:endParaRPr>
          </a:p>
          <a:p>
            <a:r>
              <a:rPr lang="en-US" sz="11200" b="1" dirty="0">
                <a:solidFill>
                  <a:schemeClr val="bg1"/>
                </a:solidFill>
              </a:rPr>
              <a:t>518191043</a:t>
            </a:r>
            <a:endParaRPr lang="tr-TR" sz="11200" dirty="0">
              <a:solidFill>
                <a:schemeClr val="bg1"/>
              </a:solidFill>
            </a:endParaRP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chemeClr val="bg1"/>
                </a:solidFill>
              </a:rPr>
              <a:t>KOM </a:t>
            </a:r>
            <a:r>
              <a:rPr lang="tr-TR" sz="6400" b="1" dirty="0" smtClean="0">
                <a:solidFill>
                  <a:schemeClr val="bg1"/>
                </a:solidFill>
              </a:rPr>
              <a:t>51</a:t>
            </a:r>
            <a:r>
              <a:rPr lang="en-US" sz="6400" b="1" dirty="0" smtClean="0">
                <a:solidFill>
                  <a:schemeClr val="bg1"/>
                </a:solidFill>
              </a:rPr>
              <a:t>3E – </a:t>
            </a:r>
            <a:r>
              <a:rPr lang="tr-TR" sz="6400" b="1" dirty="0" err="1" smtClean="0">
                <a:solidFill>
                  <a:schemeClr val="bg1"/>
                </a:solidFill>
              </a:rPr>
              <a:t>Modelling</a:t>
            </a:r>
            <a:r>
              <a:rPr lang="tr-TR" sz="6400" b="1" dirty="0" smtClean="0">
                <a:solidFill>
                  <a:schemeClr val="bg1"/>
                </a:solidFill>
              </a:rPr>
              <a:t> </a:t>
            </a:r>
            <a:r>
              <a:rPr lang="tr-TR" sz="6400" b="1" dirty="0" err="1" smtClean="0">
                <a:solidFill>
                  <a:schemeClr val="bg1"/>
                </a:solidFill>
              </a:rPr>
              <a:t>and</a:t>
            </a:r>
            <a:r>
              <a:rPr lang="tr-TR" sz="6400" b="1" dirty="0" smtClean="0">
                <a:solidFill>
                  <a:schemeClr val="bg1"/>
                </a:solidFill>
              </a:rPr>
              <a:t> Control of </a:t>
            </a:r>
            <a:r>
              <a:rPr lang="tr-TR" sz="6400" b="1" dirty="0" err="1" smtClean="0">
                <a:solidFill>
                  <a:schemeClr val="bg1"/>
                </a:solidFill>
              </a:rPr>
              <a:t>Robots</a:t>
            </a:r>
            <a:endParaRPr lang="tr-TR" sz="6400" dirty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chemeClr val="bg1"/>
                </a:solidFill>
              </a:rPr>
              <a:t>Prof. Dr. </a:t>
            </a:r>
            <a:r>
              <a:rPr lang="en-US" sz="6400" b="1" dirty="0" err="1">
                <a:solidFill>
                  <a:schemeClr val="bg1"/>
                </a:solidFill>
              </a:rPr>
              <a:t>Hakan</a:t>
            </a:r>
            <a:r>
              <a:rPr lang="en-US" sz="6400" b="1" dirty="0">
                <a:solidFill>
                  <a:schemeClr val="bg1"/>
                </a:solidFill>
              </a:rPr>
              <a:t> TEMELTAŞ</a:t>
            </a:r>
            <a:endParaRPr lang="tr-TR" sz="6400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	Calculation of Inverse Kinematics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sp>
        <p:nvSpPr>
          <p:cNvPr id="17" name="Dikdörtgen 16"/>
          <p:cNvSpPr/>
          <p:nvPr/>
        </p:nvSpPr>
        <p:spPr>
          <a:xfrm>
            <a:off x="3029487" y="3667688"/>
            <a:ext cx="6133026" cy="18187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9322960" y="4000601"/>
            <a:ext cx="211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1"/>
                </a:solidFill>
              </a:rPr>
              <a:t>Solved</a:t>
            </a:r>
            <a:r>
              <a:rPr lang="tr-TR" b="1" dirty="0" smtClean="0">
                <a:solidFill>
                  <a:schemeClr val="accent1"/>
                </a:solidFill>
              </a:rPr>
              <a:t> </a:t>
            </a:r>
            <a:r>
              <a:rPr lang="tr-TR" b="1" dirty="0" err="1" smtClean="0">
                <a:solidFill>
                  <a:schemeClr val="accent1"/>
                </a:solidFill>
              </a:rPr>
              <a:t>with</a:t>
            </a:r>
            <a:r>
              <a:rPr lang="tr-TR" b="1" dirty="0" smtClean="0">
                <a:solidFill>
                  <a:schemeClr val="accent1"/>
                </a:solidFill>
              </a:rPr>
              <a:t> PK subproblem 1</a:t>
            </a:r>
            <a:endParaRPr lang="tr-TR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ikdörtgen 5"/>
              <p:cNvSpPr/>
              <p:nvPr/>
            </p:nvSpPr>
            <p:spPr>
              <a:xfrm>
                <a:off x="1250065" y="1597720"/>
                <a:ext cx="10428790" cy="420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tr-TR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tr-TR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func>
                                  <m:funcPr>
                                    <m:ctrlPr>
                                      <a:rPr lang="tr-T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func>
                                      <m:funcPr>
                                        <m:ctrlPr>
                                          <a:rPr lang="tr-T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5.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4.</m:t>
                                        </m:r>
                                        <m:sSub>
                                          <m:sSubPr>
                                            <m:ctrlPr>
                                              <a:rPr lang="tr-TR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tr-T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3.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2.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</m:t>
                            </m:r>
                            <m:sSub>
                              <m:sSubPr>
                                <m:ctrlP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𝑇𝑡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𝑇𝑑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tr-TR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sSubSup>
                      <m:sSubSupPr>
                        <m:ctrlPr>
                          <a:rPr lang="tr-TR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/>
                    </m:sSub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65" y="1597720"/>
                <a:ext cx="10428790" cy="420884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/>
              <p:cNvSpPr/>
              <p:nvPr/>
            </p:nvSpPr>
            <p:spPr>
              <a:xfrm>
                <a:off x="3221623" y="2152678"/>
                <a:ext cx="5748753" cy="420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/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a point out of S6 axis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/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0 0 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Dikdörtge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623" y="2152678"/>
                <a:ext cx="5748753" cy="420884"/>
              </a:xfrm>
              <a:prstGeom prst="rect">
                <a:avLst/>
              </a:prstGeom>
              <a:blipFill>
                <a:blip r:embed="rId5"/>
                <a:stretch>
                  <a:fillRect l="-847" t="-1449" b="-159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/>
              <p:cNvSpPr txBox="1"/>
              <p:nvPr/>
            </p:nvSpPr>
            <p:spPr>
              <a:xfrm>
                <a:off x="4990953" y="2853231"/>
                <a:ext cx="2210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𝑡𝑒𝑡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Metin kutus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953" y="2853231"/>
                <a:ext cx="2210092" cy="276999"/>
              </a:xfrm>
              <a:prstGeom prst="rect">
                <a:avLst/>
              </a:prstGeom>
              <a:blipFill>
                <a:blip r:embed="rId6"/>
                <a:stretch>
                  <a:fillRect l="-2210" r="-276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Resim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2763" y="3823272"/>
            <a:ext cx="5761219" cy="506012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015" y="4538328"/>
            <a:ext cx="4997280" cy="4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14320" y="2580639"/>
            <a:ext cx="6278880" cy="1821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b="1" dirty="0" err="1" smtClean="0">
                <a:solidFill>
                  <a:schemeClr val="bg1"/>
                </a:solidFill>
              </a:rPr>
              <a:t>Demonstration</a:t>
            </a:r>
            <a:endParaRPr lang="tr-T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83" y="1325562"/>
            <a:ext cx="11274339" cy="46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524" y="1658071"/>
            <a:ext cx="5216262" cy="44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	Calculation of Inverse Kinematics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235" y="1658071"/>
            <a:ext cx="10108926" cy="254496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441" y="4070021"/>
            <a:ext cx="2638425" cy="6381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253" y="4789322"/>
            <a:ext cx="4114800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/>
              <p:cNvSpPr/>
              <p:nvPr/>
            </p:nvSpPr>
            <p:spPr>
              <a:xfrm>
                <a:off x="3820535" y="5811237"/>
                <a:ext cx="4840236" cy="40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𝑇𝑑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d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Dikdörtge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535" y="5811237"/>
                <a:ext cx="4840236" cy="409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4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	Calculation of Inverse Kinematics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pic>
        <p:nvPicPr>
          <p:cNvPr id="11" name="Resim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242127" y="1658071"/>
            <a:ext cx="4549073" cy="36429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Dikdörtgen 12"/>
              <p:cNvSpPr/>
              <p:nvPr/>
            </p:nvSpPr>
            <p:spPr>
              <a:xfrm>
                <a:off x="5960784" y="3667021"/>
                <a:ext cx="6109749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𝑇𝑑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sub>
                          </m:sSub>
                        </m:e>
                      </m:ba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84" y="3667021"/>
                <a:ext cx="6109749" cy="38645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ikdörtgen 13"/>
              <p:cNvSpPr/>
              <p:nvPr/>
            </p:nvSpPr>
            <p:spPr>
              <a:xfrm>
                <a:off x="7946073" y="4321311"/>
                <a:ext cx="2139175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𝑇𝑑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4" name="Dikdörtge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073" y="4321311"/>
                <a:ext cx="2139175" cy="38645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Dikdörtgen 14"/>
              <p:cNvSpPr/>
              <p:nvPr/>
            </p:nvSpPr>
            <p:spPr>
              <a:xfrm>
                <a:off x="7607423" y="4901582"/>
                <a:ext cx="2816477" cy="456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𝒂𝒕𝒂𝒏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(±</m:t>
                    </m:r>
                    <m:sSub>
                      <m:sSubPr>
                        <m:ctrlPr>
                          <a:rPr lang="tr-T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,±</m:t>
                    </m:r>
                    <m:sSub>
                      <m:sSubPr>
                        <m:ctrlPr>
                          <a:rPr lang="tr-T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Dikdörtge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423" y="4901582"/>
                <a:ext cx="2816477" cy="456022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Dikdörtgen 11"/>
              <p:cNvSpPr/>
              <p:nvPr/>
            </p:nvSpPr>
            <p:spPr>
              <a:xfrm>
                <a:off x="6288360" y="2096392"/>
                <a:ext cx="54545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𝑇𝑑</m:t>
                    </m:r>
                    <m:r>
                      <a:rPr lang="tr-TR" i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tr-TR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/>
                            </m:ctrlPr>
                          </m:dPr>
                          <m:e>
                            <m:r>
                              <a:rPr lang="en-US" i="1"/>
                              <m:t>𝑆</m:t>
                            </m:r>
                            <m:r>
                              <a:rPr lang="en-US" i="1"/>
                              <m:t>1.</m:t>
                            </m:r>
                            <m:sSub>
                              <m:sSubPr>
                                <m:ctrlPr>
                                  <a:rPr lang="tr-TR" i="1"/>
                                </m:ctrlPr>
                              </m:sSubPr>
                              <m:e>
                                <m:r>
                                  <a:rPr lang="en-US" i="1"/>
                                  <m:t>𝜃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/>
                      <m:t>.</m:t>
                    </m:r>
                    <m:func>
                      <m:funcPr>
                        <m:ctrlPr>
                          <a:rPr lang="tr-TR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/>
                            </m:ctrlPr>
                          </m:dPr>
                          <m:e>
                            <m:r>
                              <a:rPr lang="en-US" i="1"/>
                              <m:t>𝑆</m:t>
                            </m:r>
                            <m:r>
                              <a:rPr lang="en-US" i="1"/>
                              <m:t>2.</m:t>
                            </m:r>
                            <m:sSub>
                              <m:sSubPr>
                                <m:ctrlPr>
                                  <a:rPr lang="tr-TR" i="1"/>
                                </m:ctrlPr>
                              </m:sSubPr>
                              <m:e>
                                <m:r>
                                  <a:rPr lang="en-US" i="1"/>
                                  <m:t>𝜃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/>
                      <m:t>.</m:t>
                    </m:r>
                    <m:func>
                      <m:funcPr>
                        <m:ctrlPr>
                          <a:rPr lang="tr-TR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/>
                            </m:ctrlPr>
                          </m:dPr>
                          <m:e>
                            <m:r>
                              <a:rPr lang="en-US" i="1"/>
                              <m:t>𝑆</m:t>
                            </m:r>
                            <m:r>
                              <a:rPr lang="en-US" i="1"/>
                              <m:t>3.</m:t>
                            </m:r>
                            <m:sSub>
                              <m:sSubPr>
                                <m:ctrlPr>
                                  <a:rPr lang="tr-TR" i="1"/>
                                </m:ctrlPr>
                              </m:sSubPr>
                              <m:e>
                                <m:r>
                                  <a:rPr lang="en-US" i="1"/>
                                  <m:t>𝜃</m:t>
                                </m:r>
                              </m:e>
                              <m:sub>
                                <m:r>
                                  <a:rPr lang="en-US" i="1"/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tr-TR" dirty="0" smtClean="0"/>
                  <a:t>.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12" name="Dikdörtge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360" y="2096392"/>
                <a:ext cx="5454598" cy="646331"/>
              </a:xfrm>
              <a:prstGeom prst="rect">
                <a:avLst/>
              </a:prstGeom>
              <a:blipFill>
                <a:blip r:embed="rId8"/>
                <a:stretch>
                  <a:fillRect t="-5660" b="-28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Dikdörtgen 1"/>
              <p:cNvSpPr/>
              <p:nvPr/>
            </p:nvSpPr>
            <p:spPr>
              <a:xfrm>
                <a:off x="6410489" y="3052209"/>
                <a:ext cx="521033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sub>
                          </m:sSub>
                        </m:e>
                      </m:ba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>
                              <a:latin typeface="Cambria Math" panose="02040503050406030204" pitchFamily="18" charset="0"/>
                            </a:rPr>
                            <m:t>.</m:t>
                          </m:r>
                          <m:bar>
                            <m:barPr>
                              <m:pos m:val="top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tr-TR">
                                      <a:latin typeface="Cambria Math" panose="02040503050406030204" pitchFamily="18" charset="0"/>
                                    </a:rPr>
                                    <m:t>4,5,6</m:t>
                                  </m:r>
                                </m:sub>
                              </m:sSub>
                            </m:e>
                          </m:bar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89" y="3052209"/>
                <a:ext cx="5210337" cy="381515"/>
              </a:xfrm>
              <a:prstGeom prst="rect">
                <a:avLst/>
              </a:prstGeom>
              <a:blipFill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0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	Calculation of Inverse Kinematics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pic>
        <p:nvPicPr>
          <p:cNvPr id="11" name="Resim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242127" y="1658071"/>
            <a:ext cx="4549073" cy="3642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724360" y="1917062"/>
                <a:ext cx="3042563" cy="1118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tr-TR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tr-TR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60" y="1917062"/>
                <a:ext cx="3042563" cy="1118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6077527" y="3398101"/>
                <a:ext cx="6096000" cy="787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0 0 0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0 0 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0 0 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0 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3398101"/>
                <a:ext cx="6096000" cy="787652"/>
              </a:xfrm>
              <a:prstGeom prst="rect">
                <a:avLst/>
              </a:prstGeom>
              <a:blipFill>
                <a:blip r:embed="rId6"/>
                <a:stretch>
                  <a:fillRect b="-7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6552389" y="4550011"/>
                <a:ext cx="3386503" cy="1115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389" y="4550011"/>
                <a:ext cx="3386503" cy="1115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1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	Calculation of Inverse Kinematics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ikdörtgen 5"/>
              <p:cNvSpPr/>
              <p:nvPr/>
            </p:nvSpPr>
            <p:spPr>
              <a:xfrm>
                <a:off x="1829126" y="1787750"/>
                <a:ext cx="8823058" cy="452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𝑇𝑡</m:t>
                      </m:r>
                      <m:r>
                        <a:rPr lang="tr-TR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𝑇𝑑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ba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ba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126" y="1787750"/>
                <a:ext cx="8823058" cy="452175"/>
              </a:xfrm>
              <a:prstGeom prst="rect">
                <a:avLst/>
              </a:prstGeom>
              <a:blipFill>
                <a:blip r:embed="rId4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/>
              <p:cNvSpPr/>
              <p:nvPr/>
            </p:nvSpPr>
            <p:spPr>
              <a:xfrm>
                <a:off x="4863034" y="2578482"/>
                <a:ext cx="2465931" cy="452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𝑇𝑡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𝑇𝑑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ba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Dikdörtge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34" y="2578482"/>
                <a:ext cx="2465931" cy="4521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/>
              <p:cNvSpPr/>
              <p:nvPr/>
            </p:nvSpPr>
            <p:spPr>
              <a:xfrm>
                <a:off x="3029487" y="3190313"/>
                <a:ext cx="6133026" cy="477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2.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3.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bar>
                      <m:barPr>
                        <m:pos m:val="top"/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4,5,6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ba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ba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]=</m:t>
                    </m:r>
                    <m:bar>
                      <m:barPr>
                        <m:pos m:val="top"/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ba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487" y="3190313"/>
                <a:ext cx="6133026" cy="477375"/>
              </a:xfrm>
              <a:prstGeom prst="rect">
                <a:avLst/>
              </a:prstGeom>
              <a:blipFill>
                <a:blip r:embed="rId6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/>
              <p:cNvSpPr/>
              <p:nvPr/>
            </p:nvSpPr>
            <p:spPr>
              <a:xfrm>
                <a:off x="4023732" y="3883386"/>
                <a:ext cx="4144533" cy="452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tr-TR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bar>
                      <m:r>
                        <a:rPr lang="tr-TR" i="0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bar>
                      <m:r>
                        <a:rPr lang="tr-TR" i="0">
                          <a:latin typeface="Cambria Math" panose="02040503050406030204" pitchFamily="18" charset="0"/>
                        </a:rPr>
                        <m:t>||=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tr-TR" i="0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bar>
                      <m:r>
                        <a:rPr lang="tr-TR" i="0">
                          <a:latin typeface="Cambria Math" panose="02040503050406030204" pitchFamily="18" charset="0"/>
                        </a:rPr>
                        <m:t>||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Dikdörtge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732" y="3883386"/>
                <a:ext cx="4144533" cy="452175"/>
              </a:xfrm>
              <a:prstGeom prst="rect">
                <a:avLst/>
              </a:prstGeom>
              <a:blipFill>
                <a:blip r:embed="rId7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Resi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3281" y="4335561"/>
            <a:ext cx="4465434" cy="1667589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3029487" y="3667688"/>
            <a:ext cx="6133026" cy="266246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9322960" y="4000601"/>
            <a:ext cx="211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1"/>
                </a:solidFill>
              </a:rPr>
              <a:t>Solved</a:t>
            </a:r>
            <a:r>
              <a:rPr lang="tr-TR" b="1" dirty="0" smtClean="0">
                <a:solidFill>
                  <a:schemeClr val="accent1"/>
                </a:solidFill>
              </a:rPr>
              <a:t> </a:t>
            </a:r>
            <a:r>
              <a:rPr lang="tr-TR" b="1" dirty="0" err="1" smtClean="0">
                <a:solidFill>
                  <a:schemeClr val="accent1"/>
                </a:solidFill>
              </a:rPr>
              <a:t>with</a:t>
            </a:r>
            <a:r>
              <a:rPr lang="tr-TR" b="1" dirty="0" smtClean="0">
                <a:solidFill>
                  <a:schemeClr val="accent1"/>
                </a:solidFill>
              </a:rPr>
              <a:t> PK subproblem 3</a:t>
            </a:r>
            <a:endParaRPr lang="tr-T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	Calculation of Inverse Kinematics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sp>
        <p:nvSpPr>
          <p:cNvPr id="17" name="Dikdörtgen 16"/>
          <p:cNvSpPr/>
          <p:nvPr/>
        </p:nvSpPr>
        <p:spPr>
          <a:xfrm>
            <a:off x="3029487" y="3667688"/>
            <a:ext cx="6133026" cy="18187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9322960" y="4000601"/>
            <a:ext cx="211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1"/>
                </a:solidFill>
              </a:rPr>
              <a:t>Solved</a:t>
            </a:r>
            <a:r>
              <a:rPr lang="tr-TR" b="1" dirty="0" smtClean="0">
                <a:solidFill>
                  <a:schemeClr val="accent1"/>
                </a:solidFill>
              </a:rPr>
              <a:t> </a:t>
            </a:r>
            <a:r>
              <a:rPr lang="tr-TR" b="1" dirty="0" err="1" smtClean="0">
                <a:solidFill>
                  <a:schemeClr val="accent1"/>
                </a:solidFill>
              </a:rPr>
              <a:t>with</a:t>
            </a:r>
            <a:r>
              <a:rPr lang="tr-TR" b="1" dirty="0" smtClean="0">
                <a:solidFill>
                  <a:schemeClr val="accent1"/>
                </a:solidFill>
              </a:rPr>
              <a:t> PK subproblem 1</a:t>
            </a:r>
            <a:endParaRPr lang="tr-TR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Dikdörtgen 1"/>
              <p:cNvSpPr/>
              <p:nvPr/>
            </p:nvSpPr>
            <p:spPr>
              <a:xfrm>
                <a:off x="2599097" y="1636932"/>
                <a:ext cx="7283116" cy="452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𝑇𝑡</m:t>
                      </m:r>
                      <m:r>
                        <a:rPr lang="tr-TR" i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𝑇𝑑</m:t>
                      </m:r>
                      <m:r>
                        <a:rPr lang="tr-TR" i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tr-T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tr-TR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tr-TR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tr-T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tr-T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sub>
                            <m:sup>
                              <m:r>
                                <a:rPr lang="tr-TR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ba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tr-T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tr-T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tr-T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4,5,6</m:t>
                              </m:r>
                            </m:sub>
                            <m:sup>
                              <m:r>
                                <a:rPr lang="tr-TR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bar>
                    </m:oMath>
                  </m:oMathPara>
                </a14:m>
                <a:endParaRPr lang="tr-TR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97" y="1636932"/>
                <a:ext cx="7283116" cy="452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 10"/>
          <p:cNvGrpSpPr/>
          <p:nvPr/>
        </p:nvGrpSpPr>
        <p:grpSpPr>
          <a:xfrm>
            <a:off x="1862629" y="2165181"/>
            <a:ext cx="8466742" cy="546760"/>
            <a:chOff x="2065990" y="2152460"/>
            <a:chExt cx="8466742" cy="5467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Dikdörtgen 2"/>
                <p:cNvSpPr/>
                <p:nvPr/>
              </p:nvSpPr>
              <p:spPr>
                <a:xfrm>
                  <a:off x="2065990" y="2152460"/>
                  <a:ext cx="5172442" cy="4960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tr-T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i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tr-TR" i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tr-TR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tr-TR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𝑇𝑡</m:t>
                        </m:r>
                        <m:r>
                          <a:rPr lang="tr-TR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tr-TR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𝑇𝑑</m:t>
                        </m:r>
                        <m:r>
                          <a:rPr lang="tr-TR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tr-TR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i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tr-TR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bar>
                          <m:barPr>
                            <m:pos m:val="top"/>
                            <m:ctrlPr>
                              <a:rPr lang="tr-TR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Sup>
                              <m:sSubSupPr>
                                <m:ctrlP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tr-TR" i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4,5,6</m:t>
                                </m:r>
                              </m:sub>
                              <m:sup>
                                <m:r>
                                  <a:rPr lang="tr-TR" i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bar>
                        <m:r>
                          <a:rPr lang="tr-TR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tr-T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tr-TR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tr-TR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bar>
                          <m:barPr>
                            <m:pos m:val="top"/>
                            <m:ctrlPr>
                              <a:rPr lang="tr-TR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Sup>
                              <m:sSubSupPr>
                                <m:ctrlP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tr-TR" i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  <m:sup/>
                            </m:sSubSup>
                          </m:e>
                        </m:bar>
                      </m:oMath>
                    </m:oMathPara>
                  </a14:m>
                  <a:endParaRPr lang="tr-TR" dirty="0"/>
                </a:p>
              </p:txBody>
            </p:sp>
          </mc:Choice>
          <mc:Fallback>
            <p:sp>
              <p:nvSpPr>
                <p:cNvPr id="3" name="Dikdörtgen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5990" y="2152460"/>
                  <a:ext cx="5172442" cy="4960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Dikdörtgen 4"/>
                <p:cNvSpPr/>
                <p:nvPr/>
              </p:nvSpPr>
              <p:spPr>
                <a:xfrm>
                  <a:off x="7238432" y="2174909"/>
                  <a:ext cx="3294300" cy="524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dirty="0"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Where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  <m:sup/>
                          </m:sSubSup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4,5,6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ba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Dikdörtgen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432" y="2174909"/>
                  <a:ext cx="3294300" cy="524311"/>
                </a:xfrm>
                <a:prstGeom prst="rect">
                  <a:avLst/>
                </a:prstGeom>
                <a:blipFill>
                  <a:blip r:embed="rId6"/>
                  <a:stretch>
                    <a:fillRect l="-1481" b="-8140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/>
              <p:cNvSpPr/>
              <p:nvPr/>
            </p:nvSpPr>
            <p:spPr>
              <a:xfrm>
                <a:off x="2599097" y="2806166"/>
                <a:ext cx="3873496" cy="477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𝑇𝑡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𝑇𝑑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bar>
                      <m:barPr>
                        <m:pos m:val="top"/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4,5,6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ba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Dikdörtge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97" y="2806166"/>
                <a:ext cx="3873496" cy="477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kdörtgen 18"/>
              <p:cNvSpPr/>
              <p:nvPr/>
            </p:nvSpPr>
            <p:spPr>
              <a:xfrm>
                <a:off x="6472593" y="2749729"/>
                <a:ext cx="2350515" cy="471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i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/>
                          </m:sSubSup>
                        </m:e>
                      </m:ba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9" name="Dikdörtge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593" y="2749729"/>
                <a:ext cx="2350515" cy="4710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Resi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0741" y="4006746"/>
            <a:ext cx="5590518" cy="634040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1300" y="4696182"/>
            <a:ext cx="3056550" cy="35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	Calculation of Inverse Kinematics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sp>
        <p:nvSpPr>
          <p:cNvPr id="17" name="Dikdörtgen 16"/>
          <p:cNvSpPr/>
          <p:nvPr/>
        </p:nvSpPr>
        <p:spPr>
          <a:xfrm>
            <a:off x="1338804" y="3667688"/>
            <a:ext cx="7823709" cy="266246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9322960" y="4000601"/>
            <a:ext cx="211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1"/>
                </a:solidFill>
              </a:rPr>
              <a:t>Solved</a:t>
            </a:r>
            <a:r>
              <a:rPr lang="tr-TR" b="1" dirty="0" smtClean="0">
                <a:solidFill>
                  <a:schemeClr val="accent1"/>
                </a:solidFill>
              </a:rPr>
              <a:t> </a:t>
            </a:r>
            <a:r>
              <a:rPr lang="tr-TR" b="1" dirty="0" err="1" smtClean="0">
                <a:solidFill>
                  <a:schemeClr val="accent1"/>
                </a:solidFill>
              </a:rPr>
              <a:t>with</a:t>
            </a:r>
            <a:r>
              <a:rPr lang="tr-TR" b="1" dirty="0" smtClean="0">
                <a:solidFill>
                  <a:schemeClr val="accent1"/>
                </a:solidFill>
              </a:rPr>
              <a:t> PK subproblem 3</a:t>
            </a:r>
            <a:endParaRPr lang="tr-TR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ikdörtgen 5"/>
              <p:cNvSpPr/>
              <p:nvPr/>
            </p:nvSpPr>
            <p:spPr>
              <a:xfrm>
                <a:off x="1911752" y="1658071"/>
                <a:ext cx="83684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tr-T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tr-T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tr-TR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3.</m:t>
                                      </m:r>
                                      <m:sSub>
                                        <m:sSubPr>
                                          <m:ctrlPr>
                                            <a:rPr lang="tr-TR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tr-TR" i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tr-TR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tr-TR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tr-TR" i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2.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tr-TR" i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tr-TR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tr-TR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i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𝑇𝑡</m:t>
                      </m:r>
                      <m:r>
                        <a:rPr lang="tr-TR" i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𝑇𝑑</m:t>
                      </m:r>
                      <m:r>
                        <a:rPr lang="tr-TR" i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tr-T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tr-TR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tr-TR" i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4.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tr-TR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tr-TR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5.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52" y="1658071"/>
                <a:ext cx="8368495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/>
              <p:cNvSpPr/>
              <p:nvPr/>
            </p:nvSpPr>
            <p:spPr>
              <a:xfrm>
                <a:off x="4403037" y="2096414"/>
                <a:ext cx="3385927" cy="368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𝑑𝑒𝑓𝑖𝑛𝑒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=[0 0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]′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Dikdörtge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37" y="2096414"/>
                <a:ext cx="3385927" cy="368755"/>
              </a:xfrm>
              <a:prstGeom prst="rect">
                <a:avLst/>
              </a:prstGeom>
              <a:blipFill>
                <a:blip r:embed="rId5"/>
                <a:stretch>
                  <a:fillRect l="-540" b="-18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Dikdörtgen 12"/>
              <p:cNvSpPr/>
              <p:nvPr/>
            </p:nvSpPr>
            <p:spPr>
              <a:xfrm>
                <a:off x="1338804" y="2540463"/>
                <a:ext cx="9514390" cy="389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tr-TR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tr-TR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tr-T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3.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2.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</m:t>
                            </m:r>
                            <m:sSub>
                              <m:sSubPr>
                                <m:ctrlPr>
                                  <a:rPr lang="tr-T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𝑇𝑡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𝑇𝑑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tr-TR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sSubSup>
                      <m:sSubSupPr>
                        <m:ctrlPr>
                          <a:rPr lang="tr-TR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4.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tr-T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804" y="2540463"/>
                <a:ext cx="9514390" cy="389274"/>
              </a:xfrm>
              <a:prstGeom prst="rect">
                <a:avLst/>
              </a:prstGeom>
              <a:blipFill>
                <a:blip r:embed="rId6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/>
              <p:cNvSpPr/>
              <p:nvPr/>
            </p:nvSpPr>
            <p:spPr>
              <a:xfrm>
                <a:off x="2608148" y="3030862"/>
                <a:ext cx="7265014" cy="389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𝑑𝑒𝑓𝑖𝑛𝑒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3.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2.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𝑇𝑡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𝑇𝑑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Dikdörtge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48" y="3030862"/>
                <a:ext cx="7265014" cy="389274"/>
              </a:xfrm>
              <a:prstGeom prst="rect">
                <a:avLst/>
              </a:prstGeom>
              <a:blipFill>
                <a:blip r:embed="rId7"/>
                <a:stretch>
                  <a:fillRect l="-252" b="-93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Resim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7262" y="3798177"/>
            <a:ext cx="4480493" cy="892492"/>
          </a:xfrm>
          <a:prstGeom prst="rect">
            <a:avLst/>
          </a:prstGeom>
        </p:spPr>
      </p:pic>
      <p:pic>
        <p:nvPicPr>
          <p:cNvPr id="23" name="Resim 22"/>
          <p:cNvPicPr/>
          <p:nvPr/>
        </p:nvPicPr>
        <p:blipFill>
          <a:blip r:embed="rId9"/>
          <a:stretch>
            <a:fillRect/>
          </a:stretch>
        </p:blipFill>
        <p:spPr>
          <a:xfrm>
            <a:off x="6147755" y="3798177"/>
            <a:ext cx="2636094" cy="2444339"/>
          </a:xfrm>
          <a:prstGeom prst="rect">
            <a:avLst/>
          </a:prstGeom>
        </p:spPr>
      </p:pic>
      <p:pic>
        <p:nvPicPr>
          <p:cNvPr id="24" name="Resim 23"/>
          <p:cNvPicPr/>
          <p:nvPr/>
        </p:nvPicPr>
        <p:blipFill>
          <a:blip r:embed="rId10"/>
          <a:stretch>
            <a:fillRect/>
          </a:stretch>
        </p:blipFill>
        <p:spPr>
          <a:xfrm>
            <a:off x="1394811" y="4847425"/>
            <a:ext cx="4845844" cy="9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83</Words>
  <Application>Microsoft Office PowerPoint</Application>
  <PresentationFormat>Geniş ekran</PresentationFormat>
  <Paragraphs>46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Teması</vt:lpstr>
      <vt:lpstr>Inverse Kinematic Solutions with Paden-Kahan SubProblems  for a Specified Robotic Platform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32</cp:revision>
  <dcterms:created xsi:type="dcterms:W3CDTF">2021-01-24T19:40:18Z</dcterms:created>
  <dcterms:modified xsi:type="dcterms:W3CDTF">2021-06-26T09:24:46Z</dcterms:modified>
</cp:coreProperties>
</file>