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handoutMasterIdLst>
    <p:handoutMasterId r:id="rId36"/>
  </p:handoutMasterIdLst>
  <p:sldIdLst>
    <p:sldId id="256" r:id="rId2"/>
    <p:sldId id="267" r:id="rId3"/>
    <p:sldId id="268" r:id="rId4"/>
    <p:sldId id="269" r:id="rId5"/>
    <p:sldId id="271" r:id="rId6"/>
    <p:sldId id="272" r:id="rId7"/>
    <p:sldId id="273" r:id="rId8"/>
    <p:sldId id="284" r:id="rId9"/>
    <p:sldId id="281" r:id="rId10"/>
    <p:sldId id="274" r:id="rId11"/>
    <p:sldId id="276" r:id="rId12"/>
    <p:sldId id="277" r:id="rId13"/>
    <p:sldId id="278" r:id="rId14"/>
    <p:sldId id="279" r:id="rId15"/>
    <p:sldId id="292" r:id="rId16"/>
    <p:sldId id="293" r:id="rId17"/>
    <p:sldId id="294" r:id="rId18"/>
    <p:sldId id="288" r:id="rId19"/>
    <p:sldId id="289" r:id="rId20"/>
    <p:sldId id="290" r:id="rId21"/>
    <p:sldId id="297" r:id="rId22"/>
    <p:sldId id="298" r:id="rId23"/>
    <p:sldId id="299" r:id="rId24"/>
    <p:sldId id="300" r:id="rId25"/>
    <p:sldId id="301" r:id="rId26"/>
    <p:sldId id="302" r:id="rId27"/>
    <p:sldId id="303" r:id="rId28"/>
    <p:sldId id="304" r:id="rId29"/>
    <p:sldId id="305" r:id="rId30"/>
    <p:sldId id="306" r:id="rId31"/>
    <p:sldId id="307" r:id="rId32"/>
    <p:sldId id="295"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87" d="100"/>
          <a:sy n="87" d="100"/>
        </p:scale>
        <p:origin x="298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10B0C-3370-4878-A318-92E2160F4C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35F34E-D9E7-4C4C-918D-F70B19A4AD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78B05A-6CCD-4757-8B51-62DFB3B513B2}" type="datetimeFigureOut">
              <a:rPr lang="en-US" smtClean="0"/>
              <a:t>1/20/2021</a:t>
            </a:fld>
            <a:endParaRPr lang="en-US"/>
          </a:p>
        </p:txBody>
      </p:sp>
      <p:sp>
        <p:nvSpPr>
          <p:cNvPr id="4" name="Footer Placeholder 3">
            <a:extLst>
              <a:ext uri="{FF2B5EF4-FFF2-40B4-BE49-F238E27FC236}">
                <a16:creationId xmlns:a16="http://schemas.microsoft.com/office/drawing/2014/main" id="{78B2FF4E-7092-4002-94F3-3655B78604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3F75EB-4854-43A3-9A39-A175472647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DD851A-498B-411C-B841-EBE49B0C7729}" type="slidenum">
              <a:rPr lang="en-US" smtClean="0"/>
              <a:t>‹#›</a:t>
            </a:fld>
            <a:endParaRPr lang="en-US"/>
          </a:p>
        </p:txBody>
      </p:sp>
    </p:spTree>
    <p:extLst>
      <p:ext uri="{BB962C8B-B14F-4D97-AF65-F5344CB8AC3E}">
        <p14:creationId xmlns:p14="http://schemas.microsoft.com/office/powerpoint/2010/main" val="2896552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AD900-E16E-4D53-99D6-77A5F893EE65}"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9E57B-6AF1-4BD1-8C40-15D4BB48A8C9}" type="slidenum">
              <a:rPr lang="en-US" smtClean="0"/>
              <a:t>‹#›</a:t>
            </a:fld>
            <a:endParaRPr lang="en-US"/>
          </a:p>
        </p:txBody>
      </p:sp>
    </p:spTree>
    <p:extLst>
      <p:ext uri="{BB962C8B-B14F-4D97-AF65-F5344CB8AC3E}">
        <p14:creationId xmlns:p14="http://schemas.microsoft.com/office/powerpoint/2010/main" val="399636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0D0E9D-E582-4ECA-91DC-892975FA6DF4}"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7686B-798D-40E7-A243-24CADA70F8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521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D0E9D-E582-4ECA-91DC-892975FA6DF4}"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30287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D0E9D-E582-4ECA-91DC-892975FA6DF4}"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409365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1CA6-87FD-447C-9877-1DBBDC0684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F8C447-B35E-414C-809F-F7235503F939}"/>
              </a:ext>
            </a:extLst>
          </p:cNvPr>
          <p:cNvSpPr>
            <a:spLocks noGrp="1"/>
          </p:cNvSpPr>
          <p:nvPr>
            <p:ph type="dt" sz="half" idx="10"/>
          </p:nvPr>
        </p:nvSpPr>
        <p:spPr/>
        <p:txBody>
          <a:bodyPr/>
          <a:lstStyle/>
          <a:p>
            <a:fld id="{830D0E9D-E582-4ECA-91DC-892975FA6DF4}" type="datetimeFigureOut">
              <a:rPr lang="en-US" smtClean="0"/>
              <a:t>1/20/2021</a:t>
            </a:fld>
            <a:endParaRPr lang="en-US"/>
          </a:p>
        </p:txBody>
      </p:sp>
      <p:sp>
        <p:nvSpPr>
          <p:cNvPr id="4" name="Footer Placeholder 3">
            <a:extLst>
              <a:ext uri="{FF2B5EF4-FFF2-40B4-BE49-F238E27FC236}">
                <a16:creationId xmlns:a16="http://schemas.microsoft.com/office/drawing/2014/main" id="{B08CC337-B82A-4AC8-8E72-96BCD06EA7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0FA2D-AB57-49F0-A0DA-33E9E78D9752}"/>
              </a:ext>
            </a:extLst>
          </p:cNvPr>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664693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CED28-1AEA-4575-8A50-A4D33F6AB6D4}"/>
              </a:ext>
            </a:extLst>
          </p:cNvPr>
          <p:cNvSpPr>
            <a:spLocks noGrp="1"/>
          </p:cNvSpPr>
          <p:nvPr>
            <p:ph type="dt" sz="half" idx="10"/>
          </p:nvPr>
        </p:nvSpPr>
        <p:spPr/>
        <p:txBody>
          <a:bodyPr/>
          <a:lstStyle/>
          <a:p>
            <a:fld id="{830D0E9D-E582-4ECA-91DC-892975FA6DF4}" type="datetimeFigureOut">
              <a:rPr lang="en-US" smtClean="0"/>
              <a:t>1/20/2021</a:t>
            </a:fld>
            <a:endParaRPr lang="en-US"/>
          </a:p>
        </p:txBody>
      </p:sp>
      <p:sp>
        <p:nvSpPr>
          <p:cNvPr id="3" name="Footer Placeholder 2">
            <a:extLst>
              <a:ext uri="{FF2B5EF4-FFF2-40B4-BE49-F238E27FC236}">
                <a16:creationId xmlns:a16="http://schemas.microsoft.com/office/drawing/2014/main" id="{8EE35AA8-72EE-45D1-8008-8E9E6F5CA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450DE-5C1D-41E2-8243-2EAC66701978}"/>
              </a:ext>
            </a:extLst>
          </p:cNvPr>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57679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0D0E9D-E582-4ECA-91DC-892975FA6DF4}"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160973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0D0E9D-E582-4ECA-91DC-892975FA6DF4}"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7686B-798D-40E7-A243-24CADA70F8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7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0D0E9D-E582-4ECA-91DC-892975FA6DF4}"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8261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0D0E9D-E582-4ECA-91DC-892975FA6DF4}"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317080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0D0E9D-E582-4ECA-91DC-892975FA6DF4}"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129244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30D0E9D-E582-4ECA-91DC-892975FA6DF4}" type="datetimeFigureOut">
              <a:rPr lang="en-US" smtClean="0"/>
              <a:t>1/20/2021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65196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30D0E9D-E582-4ECA-91DC-892975FA6DF4}" type="datetimeFigureOut">
              <a:rPr lang="en-US" smtClean="0"/>
              <a:t>1/20/2021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D7686B-798D-40E7-A243-24CADA70F8CF}" type="slidenum">
              <a:rPr lang="en-US" smtClean="0"/>
              <a:t>‹#›</a:t>
            </a:fld>
            <a:endParaRPr lang="en-US"/>
          </a:p>
        </p:txBody>
      </p:sp>
    </p:spTree>
    <p:extLst>
      <p:ext uri="{BB962C8B-B14F-4D97-AF65-F5344CB8AC3E}">
        <p14:creationId xmlns:p14="http://schemas.microsoft.com/office/powerpoint/2010/main" val="88762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30D0E9D-E582-4ECA-91DC-892975FA6DF4}"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7686B-798D-40E7-A243-24CADA70F8CF}" type="slidenum">
              <a:rPr lang="en-US" smtClean="0"/>
              <a:t>‹#›</a:t>
            </a:fld>
            <a:endParaRPr lang="en-US"/>
          </a:p>
        </p:txBody>
      </p:sp>
    </p:spTree>
    <p:extLst>
      <p:ext uri="{BB962C8B-B14F-4D97-AF65-F5344CB8AC3E}">
        <p14:creationId xmlns:p14="http://schemas.microsoft.com/office/powerpoint/2010/main" val="180590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30D0E9D-E582-4ECA-91DC-892975FA6DF4}" type="datetimeFigureOut">
              <a:rPr lang="en-US" smtClean="0"/>
              <a:t>1/20/2021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D7686B-798D-40E7-A243-24CADA70F8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5053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 id="2147483655"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B938-366B-4B29-A885-6EAC8612C1AF}"/>
              </a:ext>
            </a:extLst>
          </p:cNvPr>
          <p:cNvSpPr>
            <a:spLocks noGrp="1"/>
          </p:cNvSpPr>
          <p:nvPr>
            <p:ph type="title"/>
          </p:nvPr>
        </p:nvSpPr>
        <p:spPr>
          <a:xfrm>
            <a:off x="838200" y="365125"/>
            <a:ext cx="10515600" cy="2436798"/>
          </a:xfrm>
        </p:spPr>
        <p:txBody>
          <a:bodyPr>
            <a:noAutofit/>
          </a:bodyPr>
          <a:lstStyle/>
          <a:p>
            <a:pPr algn="ctr"/>
            <a:r>
              <a:rPr lang="en-US" sz="4000" dirty="0"/>
              <a:t>Model Predictive Control</a:t>
            </a:r>
            <a:br>
              <a:rPr lang="en-US" sz="3000" dirty="0"/>
            </a:br>
            <a:br>
              <a:rPr lang="en-US" sz="3000" dirty="0"/>
            </a:br>
            <a:r>
              <a:rPr lang="en-US" sz="2800" dirty="0"/>
              <a:t>A Model Predictive Control Strategy of PV-Battery Microgrid Under Variable Power Generations and Load Conditions</a:t>
            </a:r>
            <a:endParaRPr lang="en-US" sz="3000" dirty="0"/>
          </a:p>
        </p:txBody>
      </p:sp>
      <p:sp>
        <p:nvSpPr>
          <p:cNvPr id="3" name="Subtitle 2">
            <a:extLst>
              <a:ext uri="{FF2B5EF4-FFF2-40B4-BE49-F238E27FC236}">
                <a16:creationId xmlns:a16="http://schemas.microsoft.com/office/drawing/2014/main" id="{C1A93AD3-FFC6-4C41-9867-627314A1737F}"/>
              </a:ext>
            </a:extLst>
          </p:cNvPr>
          <p:cNvSpPr>
            <a:spLocks noGrp="1"/>
          </p:cNvSpPr>
          <p:nvPr>
            <p:ph idx="1"/>
          </p:nvPr>
        </p:nvSpPr>
        <p:spPr>
          <a:xfrm>
            <a:off x="838200" y="2801922"/>
            <a:ext cx="10515600" cy="3598877"/>
          </a:xfrm>
        </p:spPr>
        <p:txBody>
          <a:bodyPr>
            <a:normAutofit fontScale="92500" lnSpcReduction="20000"/>
          </a:bodyPr>
          <a:lstStyle/>
          <a:p>
            <a:pPr marL="0" indent="0" algn="ctr">
              <a:buNone/>
            </a:pPr>
            <a:endParaRPr lang="en-US" sz="2000" dirty="0"/>
          </a:p>
          <a:p>
            <a:pPr marL="0" indent="0" algn="ctr">
              <a:buNone/>
            </a:pPr>
            <a:endParaRPr lang="en-US" sz="2000" dirty="0"/>
          </a:p>
          <a:p>
            <a:pPr marL="0" indent="0" algn="ctr">
              <a:buNone/>
            </a:pPr>
            <a:r>
              <a:rPr lang="en-US" sz="2000" dirty="0"/>
              <a:t>Berkay Nerse | </a:t>
            </a:r>
            <a:r>
              <a:rPr lang="en-US" sz="2000" dirty="0" err="1"/>
              <a:t>Kerim</a:t>
            </a:r>
            <a:r>
              <a:rPr lang="en-US" sz="2000" dirty="0"/>
              <a:t> Moral</a:t>
            </a:r>
          </a:p>
          <a:p>
            <a:pPr marL="0" indent="0" algn="ctr">
              <a:buNone/>
            </a:pPr>
            <a:endParaRPr lang="en-US" sz="2000" dirty="0"/>
          </a:p>
          <a:p>
            <a:pPr marL="0" indent="0" algn="ctr">
              <a:buNone/>
            </a:pPr>
            <a:endParaRPr lang="en-US" sz="2000" dirty="0"/>
          </a:p>
          <a:p>
            <a:pPr marL="0" indent="0" algn="ctr">
              <a:buNone/>
            </a:pPr>
            <a:r>
              <a:rPr lang="en-US" sz="2000" dirty="0"/>
              <a:t>Instructor: Assoc. Prof. </a:t>
            </a:r>
            <a:r>
              <a:rPr lang="en-US" sz="2000" dirty="0" err="1"/>
              <a:t>Yaprak</a:t>
            </a:r>
            <a:r>
              <a:rPr lang="en-US" sz="2000" dirty="0"/>
              <a:t> </a:t>
            </a:r>
            <a:r>
              <a:rPr lang="en-US" sz="2000" dirty="0" err="1"/>
              <a:t>Yalçın</a:t>
            </a:r>
            <a:endParaRPr lang="en-US" sz="2000" dirty="0"/>
          </a:p>
          <a:p>
            <a:pPr marL="0" indent="0" algn="ctr">
              <a:buNone/>
            </a:pPr>
            <a:endParaRPr lang="en-US" sz="2000" dirty="0"/>
          </a:p>
          <a:p>
            <a:pPr marL="0" indent="0" algn="ctr">
              <a:buNone/>
            </a:pPr>
            <a:endParaRPr lang="en-US" sz="2000" dirty="0"/>
          </a:p>
          <a:p>
            <a:pPr marL="0" indent="0" algn="ctr">
              <a:buNone/>
            </a:pPr>
            <a:r>
              <a:rPr lang="en-US" sz="2000" dirty="0"/>
              <a:t>20.01.2021</a:t>
            </a:r>
          </a:p>
        </p:txBody>
      </p:sp>
    </p:spTree>
    <p:extLst>
      <p:ext uri="{BB962C8B-B14F-4D97-AF65-F5344CB8AC3E}">
        <p14:creationId xmlns:p14="http://schemas.microsoft.com/office/powerpoint/2010/main" val="78816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AC620F-7AD3-4FD8-AD01-58E98406BA8F}"/>
              </a:ext>
            </a:extLst>
          </p:cNvPr>
          <p:cNvSpPr>
            <a:spLocks noGrp="1"/>
          </p:cNvSpPr>
          <p:nvPr>
            <p:ph type="title"/>
          </p:nvPr>
        </p:nvSpPr>
        <p:spPr/>
        <p:txBody>
          <a:bodyPr>
            <a:normAutofit/>
          </a:bodyPr>
          <a:lstStyle/>
          <a:p>
            <a:r>
              <a:rPr lang="en-US" sz="4000" dirty="0"/>
              <a:t>Modeling of the interlinking converter </a:t>
            </a:r>
          </a:p>
        </p:txBody>
      </p:sp>
      <p:pic>
        <p:nvPicPr>
          <p:cNvPr id="4" name="Content Placeholder 3">
            <a:extLst>
              <a:ext uri="{FF2B5EF4-FFF2-40B4-BE49-F238E27FC236}">
                <a16:creationId xmlns:a16="http://schemas.microsoft.com/office/drawing/2014/main" id="{1D9A1BE4-3B15-4DBE-B0CC-1AF3BAF6A3BF}"/>
              </a:ext>
            </a:extLst>
          </p:cNvPr>
          <p:cNvPicPr>
            <a:picLocks noGrp="1" noChangeAspect="1"/>
          </p:cNvPicPr>
          <p:nvPr>
            <p:ph idx="1"/>
          </p:nvPr>
        </p:nvPicPr>
        <p:blipFill>
          <a:blip r:embed="rId2"/>
          <a:stretch>
            <a:fillRect/>
          </a:stretch>
        </p:blipFill>
        <p:spPr>
          <a:xfrm>
            <a:off x="1097280" y="1871704"/>
            <a:ext cx="5599861" cy="1988957"/>
          </a:xfrm>
          <a:prstGeom prst="rect">
            <a:avLst/>
          </a:prstGeom>
        </p:spPr>
      </p:pic>
      <p:sp>
        <p:nvSpPr>
          <p:cNvPr id="10" name="TextBox 9">
            <a:extLst>
              <a:ext uri="{FF2B5EF4-FFF2-40B4-BE49-F238E27FC236}">
                <a16:creationId xmlns:a16="http://schemas.microsoft.com/office/drawing/2014/main" id="{3FCB7E41-D288-407B-93CA-04C693FAEE67}"/>
              </a:ext>
            </a:extLst>
          </p:cNvPr>
          <p:cNvSpPr txBox="1"/>
          <p:nvPr/>
        </p:nvSpPr>
        <p:spPr>
          <a:xfrm>
            <a:off x="1236739" y="3862506"/>
            <a:ext cx="5696964" cy="2308324"/>
          </a:xfrm>
          <a:prstGeom prst="rect">
            <a:avLst/>
          </a:prstGeom>
          <a:noFill/>
        </p:spPr>
        <p:txBody>
          <a:bodyPr wrap="square" rtlCol="0">
            <a:spAutoFit/>
          </a:bodyPr>
          <a:lstStyle/>
          <a:p>
            <a:r>
              <a:rPr lang="en-US" dirty="0"/>
              <a:t>The ac/dc interlinking converter is the main power converter of the system.</a:t>
            </a:r>
          </a:p>
          <a:p>
            <a:pPr marL="285750" indent="-285750">
              <a:buFont typeface="Arial" panose="020B0604020202020204" pitchFamily="34" charset="0"/>
              <a:buChar char="•"/>
            </a:pPr>
            <a:r>
              <a:rPr lang="en-US" dirty="0"/>
              <a:t>For smooth power transfer </a:t>
            </a:r>
          </a:p>
          <a:p>
            <a:pPr marL="285750" indent="-285750">
              <a:buFont typeface="Arial" panose="020B0604020202020204" pitchFamily="34" charset="0"/>
              <a:buChar char="•"/>
            </a:pPr>
            <a:r>
              <a:rPr lang="en-US" dirty="0"/>
              <a:t>For flexible active and reactive powers regulation</a:t>
            </a:r>
          </a:p>
          <a:p>
            <a:pPr marL="285750" indent="-285750">
              <a:buFont typeface="Arial" panose="020B0604020202020204" pitchFamily="34" charset="0"/>
              <a:buChar char="•"/>
            </a:pPr>
            <a:endParaRPr lang="en-US" dirty="0"/>
          </a:p>
          <a:p>
            <a:r>
              <a:rPr lang="en-US" dirty="0"/>
              <a:t>Switches</a:t>
            </a:r>
          </a:p>
          <a:p>
            <a:pPr marL="285750" indent="-285750">
              <a:buFont typeface="Arial" panose="020B0604020202020204" pitchFamily="34" charset="0"/>
              <a:buChar char="•"/>
            </a:pPr>
            <a:r>
              <a:rPr lang="en-US" dirty="0"/>
              <a:t>In autonomous mode bypass switch is turned ON </a:t>
            </a:r>
          </a:p>
          <a:p>
            <a:pPr marL="285750" indent="-285750">
              <a:buFont typeface="Arial" panose="020B0604020202020204" pitchFamily="34" charset="0"/>
              <a:buChar char="•"/>
            </a:pPr>
            <a:r>
              <a:rPr lang="en-US" dirty="0"/>
              <a:t>In grid-tied mode circuit breaker CB is turned ON</a:t>
            </a:r>
          </a:p>
        </p:txBody>
      </p:sp>
      <p:grpSp>
        <p:nvGrpSpPr>
          <p:cNvPr id="17" name="Group 16">
            <a:extLst>
              <a:ext uri="{FF2B5EF4-FFF2-40B4-BE49-F238E27FC236}">
                <a16:creationId xmlns:a16="http://schemas.microsoft.com/office/drawing/2014/main" id="{8CBD9500-C2C9-4E38-A306-B40B057BB268}"/>
              </a:ext>
            </a:extLst>
          </p:cNvPr>
          <p:cNvGrpSpPr/>
          <p:nvPr/>
        </p:nvGrpSpPr>
        <p:grpSpPr>
          <a:xfrm>
            <a:off x="7674407" y="2006049"/>
            <a:ext cx="3481272" cy="2091444"/>
            <a:chOff x="7754511" y="1833353"/>
            <a:chExt cx="3481272" cy="2091444"/>
          </a:xfrm>
        </p:grpSpPr>
        <p:pic>
          <p:nvPicPr>
            <p:cNvPr id="11" name="Picture 10">
              <a:extLst>
                <a:ext uri="{FF2B5EF4-FFF2-40B4-BE49-F238E27FC236}">
                  <a16:creationId xmlns:a16="http://schemas.microsoft.com/office/drawing/2014/main" id="{08D6863F-B6E6-445E-B3DC-FCA0F1883A1A}"/>
                </a:ext>
              </a:extLst>
            </p:cNvPr>
            <p:cNvPicPr>
              <a:picLocks noChangeAspect="1"/>
            </p:cNvPicPr>
            <p:nvPr/>
          </p:nvPicPr>
          <p:blipFill>
            <a:blip r:embed="rId3"/>
            <a:stretch>
              <a:fillRect/>
            </a:stretch>
          </p:blipFill>
          <p:spPr>
            <a:xfrm>
              <a:off x="7793710" y="1833353"/>
              <a:ext cx="2700996" cy="803373"/>
            </a:xfrm>
            <a:prstGeom prst="rect">
              <a:avLst/>
            </a:prstGeom>
          </p:spPr>
        </p:pic>
        <p:pic>
          <p:nvPicPr>
            <p:cNvPr id="12" name="Picture 11">
              <a:extLst>
                <a:ext uri="{FF2B5EF4-FFF2-40B4-BE49-F238E27FC236}">
                  <a16:creationId xmlns:a16="http://schemas.microsoft.com/office/drawing/2014/main" id="{0D806AB3-513A-43F2-85AF-4C8A2529B3C3}"/>
                </a:ext>
              </a:extLst>
            </p:cNvPr>
            <p:cNvPicPr>
              <a:picLocks noChangeAspect="1"/>
            </p:cNvPicPr>
            <p:nvPr/>
          </p:nvPicPr>
          <p:blipFill>
            <a:blip r:embed="rId4"/>
            <a:stretch>
              <a:fillRect/>
            </a:stretch>
          </p:blipFill>
          <p:spPr>
            <a:xfrm>
              <a:off x="7754511" y="2636726"/>
              <a:ext cx="3481272" cy="1288071"/>
            </a:xfrm>
            <a:prstGeom prst="rect">
              <a:avLst/>
            </a:prstGeom>
          </p:spPr>
        </p:pic>
      </p:grpSp>
      <p:grpSp>
        <p:nvGrpSpPr>
          <p:cNvPr id="16" name="Group 15">
            <a:extLst>
              <a:ext uri="{FF2B5EF4-FFF2-40B4-BE49-F238E27FC236}">
                <a16:creationId xmlns:a16="http://schemas.microsoft.com/office/drawing/2014/main" id="{E8F081A0-0374-4221-A635-19366FFBFF69}"/>
              </a:ext>
            </a:extLst>
          </p:cNvPr>
          <p:cNvGrpSpPr/>
          <p:nvPr/>
        </p:nvGrpSpPr>
        <p:grpSpPr>
          <a:xfrm>
            <a:off x="8106780" y="4431366"/>
            <a:ext cx="2616526" cy="1640577"/>
            <a:chOff x="8117597" y="4523312"/>
            <a:chExt cx="2755100" cy="1785314"/>
          </a:xfrm>
        </p:grpSpPr>
        <p:pic>
          <p:nvPicPr>
            <p:cNvPr id="13" name="Picture 12">
              <a:extLst>
                <a:ext uri="{FF2B5EF4-FFF2-40B4-BE49-F238E27FC236}">
                  <a16:creationId xmlns:a16="http://schemas.microsoft.com/office/drawing/2014/main" id="{CA4FB008-2819-4297-827B-FD5981B6E6A1}"/>
                </a:ext>
              </a:extLst>
            </p:cNvPr>
            <p:cNvPicPr>
              <a:picLocks noChangeAspect="1"/>
            </p:cNvPicPr>
            <p:nvPr/>
          </p:nvPicPr>
          <p:blipFill>
            <a:blip r:embed="rId5"/>
            <a:stretch>
              <a:fillRect/>
            </a:stretch>
          </p:blipFill>
          <p:spPr>
            <a:xfrm>
              <a:off x="8537533" y="4523312"/>
              <a:ext cx="1915227" cy="902100"/>
            </a:xfrm>
            <a:prstGeom prst="rect">
              <a:avLst/>
            </a:prstGeom>
          </p:spPr>
        </p:pic>
        <p:pic>
          <p:nvPicPr>
            <p:cNvPr id="14" name="Picture 13">
              <a:extLst>
                <a:ext uri="{FF2B5EF4-FFF2-40B4-BE49-F238E27FC236}">
                  <a16:creationId xmlns:a16="http://schemas.microsoft.com/office/drawing/2014/main" id="{A68F5890-7A0F-4BBF-ADE7-A8755BD289A9}"/>
                </a:ext>
              </a:extLst>
            </p:cNvPr>
            <p:cNvPicPr>
              <a:picLocks noChangeAspect="1"/>
            </p:cNvPicPr>
            <p:nvPr/>
          </p:nvPicPr>
          <p:blipFill>
            <a:blip r:embed="rId6"/>
            <a:stretch>
              <a:fillRect/>
            </a:stretch>
          </p:blipFill>
          <p:spPr>
            <a:xfrm>
              <a:off x="8117597" y="5425412"/>
              <a:ext cx="2755100" cy="883214"/>
            </a:xfrm>
            <a:prstGeom prst="rect">
              <a:avLst/>
            </a:prstGeom>
          </p:spPr>
        </p:pic>
      </p:grpSp>
    </p:spTree>
    <p:extLst>
      <p:ext uri="{BB962C8B-B14F-4D97-AF65-F5344CB8AC3E}">
        <p14:creationId xmlns:p14="http://schemas.microsoft.com/office/powerpoint/2010/main" val="192509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63F3-EE81-47B5-BED9-BEA471EBE8CB}"/>
              </a:ext>
            </a:extLst>
          </p:cNvPr>
          <p:cNvSpPr>
            <a:spLocks noGrp="1"/>
          </p:cNvSpPr>
          <p:nvPr>
            <p:ph type="title"/>
          </p:nvPr>
        </p:nvSpPr>
        <p:spPr/>
        <p:txBody>
          <a:bodyPr>
            <a:normAutofit/>
          </a:bodyPr>
          <a:lstStyle/>
          <a:p>
            <a:r>
              <a:rPr lang="en-US" sz="4000" dirty="0"/>
              <a:t>SOC-oriented control of BES</a:t>
            </a:r>
          </a:p>
        </p:txBody>
      </p:sp>
      <p:grpSp>
        <p:nvGrpSpPr>
          <p:cNvPr id="14" name="Group 13">
            <a:extLst>
              <a:ext uri="{FF2B5EF4-FFF2-40B4-BE49-F238E27FC236}">
                <a16:creationId xmlns:a16="http://schemas.microsoft.com/office/drawing/2014/main" id="{DE8AA76A-A48A-4FBD-AE82-7C27131ECA65}"/>
              </a:ext>
            </a:extLst>
          </p:cNvPr>
          <p:cNvGrpSpPr/>
          <p:nvPr/>
        </p:nvGrpSpPr>
        <p:grpSpPr>
          <a:xfrm>
            <a:off x="1097280" y="1908340"/>
            <a:ext cx="4431065" cy="2521047"/>
            <a:chOff x="838200" y="1690688"/>
            <a:chExt cx="5105400" cy="2800350"/>
          </a:xfrm>
        </p:grpSpPr>
        <p:pic>
          <p:nvPicPr>
            <p:cNvPr id="9" name="Picture 8">
              <a:extLst>
                <a:ext uri="{FF2B5EF4-FFF2-40B4-BE49-F238E27FC236}">
                  <a16:creationId xmlns:a16="http://schemas.microsoft.com/office/drawing/2014/main" id="{0EEFB8E8-63F5-4970-8514-2466760D3148}"/>
                </a:ext>
              </a:extLst>
            </p:cNvPr>
            <p:cNvPicPr>
              <a:picLocks noChangeAspect="1"/>
            </p:cNvPicPr>
            <p:nvPr/>
          </p:nvPicPr>
          <p:blipFill>
            <a:blip r:embed="rId2"/>
            <a:stretch>
              <a:fillRect/>
            </a:stretch>
          </p:blipFill>
          <p:spPr>
            <a:xfrm>
              <a:off x="1143000" y="1690688"/>
              <a:ext cx="4495800" cy="1095375"/>
            </a:xfrm>
            <a:prstGeom prst="rect">
              <a:avLst/>
            </a:prstGeom>
          </p:spPr>
        </p:pic>
        <p:pic>
          <p:nvPicPr>
            <p:cNvPr id="10" name="Picture 9">
              <a:extLst>
                <a:ext uri="{FF2B5EF4-FFF2-40B4-BE49-F238E27FC236}">
                  <a16:creationId xmlns:a16="http://schemas.microsoft.com/office/drawing/2014/main" id="{197E7FA6-4ABF-4BC7-9D5E-3B458A4FEBDE}"/>
                </a:ext>
              </a:extLst>
            </p:cNvPr>
            <p:cNvPicPr>
              <a:picLocks noChangeAspect="1"/>
            </p:cNvPicPr>
            <p:nvPr/>
          </p:nvPicPr>
          <p:blipFill>
            <a:blip r:embed="rId3"/>
            <a:stretch>
              <a:fillRect/>
            </a:stretch>
          </p:blipFill>
          <p:spPr>
            <a:xfrm>
              <a:off x="838200" y="2786063"/>
              <a:ext cx="5105400" cy="1704975"/>
            </a:xfrm>
            <a:prstGeom prst="rect">
              <a:avLst/>
            </a:prstGeom>
          </p:spPr>
        </p:pic>
      </p:grpSp>
      <p:sp>
        <p:nvSpPr>
          <p:cNvPr id="13" name="TextBox 12">
            <a:extLst>
              <a:ext uri="{FF2B5EF4-FFF2-40B4-BE49-F238E27FC236}">
                <a16:creationId xmlns:a16="http://schemas.microsoft.com/office/drawing/2014/main" id="{CAE6886E-5F3B-4DF5-8B94-FE3AFBE264B4}"/>
              </a:ext>
            </a:extLst>
          </p:cNvPr>
          <p:cNvSpPr txBox="1"/>
          <p:nvPr/>
        </p:nvSpPr>
        <p:spPr>
          <a:xfrm>
            <a:off x="5792886" y="1908340"/>
            <a:ext cx="536279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bidirectional dc-dc converter is used to inject power to, or absorb power from the dc-bus.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when the dc-bus voltage is greater than the reference, the outer voltage controller generates a negative current reference.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inner current loop then adjusts duty cycle to force the current flow from the dc-bus to the battery, which results in charging the battery.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the contrary, if the dc-bus voltage is lower than the nominal value, a positive current reference is produced. </a:t>
            </a:r>
          </a:p>
        </p:txBody>
      </p:sp>
      <p:pic>
        <p:nvPicPr>
          <p:cNvPr id="16" name="Picture 15">
            <a:extLst>
              <a:ext uri="{FF2B5EF4-FFF2-40B4-BE49-F238E27FC236}">
                <a16:creationId xmlns:a16="http://schemas.microsoft.com/office/drawing/2014/main" id="{EDD68B12-282E-4BA7-B180-71702548A9CE}"/>
              </a:ext>
            </a:extLst>
          </p:cNvPr>
          <p:cNvPicPr>
            <a:picLocks noChangeAspect="1"/>
          </p:cNvPicPr>
          <p:nvPr/>
        </p:nvPicPr>
        <p:blipFill>
          <a:blip r:embed="rId4"/>
          <a:stretch>
            <a:fillRect/>
          </a:stretch>
        </p:blipFill>
        <p:spPr>
          <a:xfrm>
            <a:off x="2280365" y="4599254"/>
            <a:ext cx="2056744" cy="987237"/>
          </a:xfrm>
          <a:prstGeom prst="rect">
            <a:avLst/>
          </a:prstGeom>
        </p:spPr>
      </p:pic>
    </p:spTree>
    <p:extLst>
      <p:ext uri="{BB962C8B-B14F-4D97-AF65-F5344CB8AC3E}">
        <p14:creationId xmlns:p14="http://schemas.microsoft.com/office/powerpoint/2010/main" val="306774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79E1-57F1-40E9-9897-3A4010411EE9}"/>
              </a:ext>
            </a:extLst>
          </p:cNvPr>
          <p:cNvSpPr>
            <a:spLocks noGrp="1"/>
          </p:cNvSpPr>
          <p:nvPr>
            <p:ph type="title"/>
          </p:nvPr>
        </p:nvSpPr>
        <p:spPr/>
        <p:txBody>
          <a:bodyPr>
            <a:normAutofit/>
          </a:bodyPr>
          <a:lstStyle/>
          <a:p>
            <a:r>
              <a:rPr lang="en-US" sz="4000" dirty="0"/>
              <a:t>Proposed MPC strategy of interlinking converter </a:t>
            </a:r>
          </a:p>
        </p:txBody>
      </p:sp>
      <p:pic>
        <p:nvPicPr>
          <p:cNvPr id="4" name="Content Placeholder 3">
            <a:extLst>
              <a:ext uri="{FF2B5EF4-FFF2-40B4-BE49-F238E27FC236}">
                <a16:creationId xmlns:a16="http://schemas.microsoft.com/office/drawing/2014/main" id="{E10B53B7-DEB6-464C-9BCB-86A54FE7AD24}"/>
              </a:ext>
            </a:extLst>
          </p:cNvPr>
          <p:cNvPicPr>
            <a:picLocks noGrp="1" noChangeAspect="1"/>
          </p:cNvPicPr>
          <p:nvPr>
            <p:ph idx="1"/>
          </p:nvPr>
        </p:nvPicPr>
        <p:blipFill>
          <a:blip r:embed="rId2"/>
          <a:stretch>
            <a:fillRect/>
          </a:stretch>
        </p:blipFill>
        <p:spPr>
          <a:xfrm>
            <a:off x="1128171" y="2256745"/>
            <a:ext cx="4250881" cy="2016778"/>
          </a:xfrm>
          <a:prstGeom prst="rect">
            <a:avLst/>
          </a:prstGeom>
        </p:spPr>
      </p:pic>
      <p:sp>
        <p:nvSpPr>
          <p:cNvPr id="8" name="TextBox 7">
            <a:extLst>
              <a:ext uri="{FF2B5EF4-FFF2-40B4-BE49-F238E27FC236}">
                <a16:creationId xmlns:a16="http://schemas.microsoft.com/office/drawing/2014/main" id="{BD14B5D8-B8CF-4F72-BC8B-A8F3B3FD797D}"/>
              </a:ext>
            </a:extLst>
          </p:cNvPr>
          <p:cNvSpPr txBox="1"/>
          <p:nvPr/>
        </p:nvSpPr>
        <p:spPr>
          <a:xfrm>
            <a:off x="1097280" y="1853216"/>
            <a:ext cx="4832268" cy="369332"/>
          </a:xfrm>
          <a:prstGeom prst="rect">
            <a:avLst/>
          </a:prstGeom>
          <a:noFill/>
        </p:spPr>
        <p:txBody>
          <a:bodyPr wrap="square" rtlCol="0">
            <a:spAutoFit/>
          </a:bodyPr>
          <a:lstStyle/>
          <a:p>
            <a:r>
              <a:rPr lang="en-US" dirty="0"/>
              <a:t>Model Predictive </a:t>
            </a:r>
            <a:r>
              <a:rPr lang="tr-TR" dirty="0" err="1"/>
              <a:t>Voltage</a:t>
            </a:r>
            <a:r>
              <a:rPr lang="tr-TR" dirty="0"/>
              <a:t> Control</a:t>
            </a:r>
            <a:r>
              <a:rPr lang="en-US" dirty="0"/>
              <a:t> (MPVC)</a:t>
            </a:r>
          </a:p>
        </p:txBody>
      </p:sp>
      <p:sp>
        <p:nvSpPr>
          <p:cNvPr id="3" name="Metin kutusu 2"/>
          <p:cNvSpPr txBox="1"/>
          <p:nvPr/>
        </p:nvSpPr>
        <p:spPr>
          <a:xfrm>
            <a:off x="1097280" y="5179273"/>
            <a:ext cx="92823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In</a:t>
            </a:r>
            <a:r>
              <a:rPr lang="tr-TR" dirty="0"/>
              <a:t> </a:t>
            </a:r>
            <a:r>
              <a:rPr lang="en-US" dirty="0"/>
              <a:t>autonomous operation, dc/ac</a:t>
            </a:r>
            <a:r>
              <a:rPr lang="tr-TR" dirty="0"/>
              <a:t> </a:t>
            </a:r>
            <a:r>
              <a:rPr lang="en-US" dirty="0"/>
              <a:t>interlinking converter aims to provide a stable ac voltage for the ac</a:t>
            </a:r>
            <a:r>
              <a:rPr lang="tr-TR" dirty="0"/>
              <a:t> l</a:t>
            </a:r>
            <a:r>
              <a:rPr lang="en-US" dirty="0" err="1"/>
              <a:t>oad</a:t>
            </a:r>
            <a:r>
              <a:rPr lang="en-US" dirty="0"/>
              <a:t>. </a:t>
            </a:r>
            <a:endParaRPr lang="tr-TR" dirty="0"/>
          </a:p>
          <a:p>
            <a:pPr marL="285750" indent="-285750">
              <a:buFont typeface="Arial" panose="020B0604020202020204" pitchFamily="34" charset="0"/>
              <a:buChar char="•"/>
            </a:pPr>
            <a:r>
              <a:rPr lang="tr-TR" dirty="0"/>
              <a:t>C</a:t>
            </a:r>
            <a:r>
              <a:rPr lang="en-US" dirty="0" err="1"/>
              <a:t>apacitor</a:t>
            </a:r>
            <a:r>
              <a:rPr lang="en-US" dirty="0"/>
              <a:t> </a:t>
            </a:r>
            <a:r>
              <a:rPr lang="tr-TR" dirty="0"/>
              <a:t>is</a:t>
            </a:r>
            <a:r>
              <a:rPr lang="en-US" dirty="0"/>
              <a:t>the control objective of the MPC controller.</a:t>
            </a:r>
            <a:endParaRPr lang="tr-TR" dirty="0"/>
          </a:p>
        </p:txBody>
      </p:sp>
      <p:pic>
        <p:nvPicPr>
          <p:cNvPr id="11" name="Content Placeholder 3">
            <a:extLst>
              <a:ext uri="{FF2B5EF4-FFF2-40B4-BE49-F238E27FC236}">
                <a16:creationId xmlns:a16="http://schemas.microsoft.com/office/drawing/2014/main" id="{1D9A1BE4-3B15-4DBE-B0CC-1AF3BAF6A3BF}"/>
              </a:ext>
            </a:extLst>
          </p:cNvPr>
          <p:cNvPicPr>
            <a:picLocks noChangeAspect="1"/>
          </p:cNvPicPr>
          <p:nvPr/>
        </p:nvPicPr>
        <p:blipFill>
          <a:blip r:embed="rId3"/>
          <a:stretch>
            <a:fillRect/>
          </a:stretch>
        </p:blipFill>
        <p:spPr>
          <a:xfrm>
            <a:off x="5870916" y="2257704"/>
            <a:ext cx="5284764" cy="1877041"/>
          </a:xfrm>
          <a:prstGeom prst="rect">
            <a:avLst/>
          </a:prstGeom>
        </p:spPr>
      </p:pic>
      <p:cxnSp>
        <p:nvCxnSpPr>
          <p:cNvPr id="12" name="Düz Ok Bağlayıcısı 11"/>
          <p:cNvCxnSpPr/>
          <p:nvPr/>
        </p:nvCxnSpPr>
        <p:spPr>
          <a:xfrm>
            <a:off x="3895589" y="3711693"/>
            <a:ext cx="934809" cy="4885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p:nvPr/>
        </p:nvCxnSpPr>
        <p:spPr>
          <a:xfrm flipH="1">
            <a:off x="1823244" y="3624160"/>
            <a:ext cx="290080" cy="7467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377BDF4-14AD-4CDB-A946-6B643E81B7B5}"/>
              </a:ext>
            </a:extLst>
          </p:cNvPr>
          <p:cNvGrpSpPr/>
          <p:nvPr/>
        </p:nvGrpSpPr>
        <p:grpSpPr>
          <a:xfrm>
            <a:off x="519656" y="4391054"/>
            <a:ext cx="3375933" cy="499742"/>
            <a:chOff x="121920" y="4285645"/>
            <a:chExt cx="3375933" cy="499742"/>
          </a:xfrm>
        </p:grpSpPr>
        <p:pic>
          <p:nvPicPr>
            <p:cNvPr id="13" name="Resim 12"/>
            <p:cNvPicPr>
              <a:picLocks noChangeAspect="1"/>
            </p:cNvPicPr>
            <p:nvPr/>
          </p:nvPicPr>
          <p:blipFill>
            <a:blip r:embed="rId4"/>
            <a:stretch>
              <a:fillRect/>
            </a:stretch>
          </p:blipFill>
          <p:spPr>
            <a:xfrm>
              <a:off x="229095" y="4345362"/>
              <a:ext cx="3268758" cy="440025"/>
            </a:xfrm>
            <a:prstGeom prst="rect">
              <a:avLst/>
            </a:prstGeom>
          </p:spPr>
        </p:pic>
        <p:sp>
          <p:nvSpPr>
            <p:cNvPr id="16" name="Dikdörtgen 15"/>
            <p:cNvSpPr/>
            <p:nvPr/>
          </p:nvSpPr>
          <p:spPr>
            <a:xfrm>
              <a:off x="121920" y="4285645"/>
              <a:ext cx="3187337" cy="4997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6" name="Group 5">
            <a:extLst>
              <a:ext uri="{FF2B5EF4-FFF2-40B4-BE49-F238E27FC236}">
                <a16:creationId xmlns:a16="http://schemas.microsoft.com/office/drawing/2014/main" id="{923331A1-CC3C-452A-974B-9FD5E975D0AF}"/>
              </a:ext>
            </a:extLst>
          </p:cNvPr>
          <p:cNvGrpSpPr/>
          <p:nvPr/>
        </p:nvGrpSpPr>
        <p:grpSpPr>
          <a:xfrm>
            <a:off x="4667089" y="4307720"/>
            <a:ext cx="2857821" cy="551169"/>
            <a:chOff x="3368016" y="4258005"/>
            <a:chExt cx="2857821" cy="551169"/>
          </a:xfrm>
        </p:grpSpPr>
        <p:pic>
          <p:nvPicPr>
            <p:cNvPr id="5" name="Resim 4"/>
            <p:cNvPicPr>
              <a:picLocks noChangeAspect="1"/>
            </p:cNvPicPr>
            <p:nvPr/>
          </p:nvPicPr>
          <p:blipFill>
            <a:blip r:embed="rId5"/>
            <a:stretch>
              <a:fillRect/>
            </a:stretch>
          </p:blipFill>
          <p:spPr>
            <a:xfrm>
              <a:off x="3412162" y="4321159"/>
              <a:ext cx="2667816" cy="488015"/>
            </a:xfrm>
            <a:prstGeom prst="rect">
              <a:avLst/>
            </a:prstGeom>
          </p:spPr>
        </p:pic>
        <p:sp>
          <p:nvSpPr>
            <p:cNvPr id="17" name="Dikdörtgen 16"/>
            <p:cNvSpPr/>
            <p:nvPr/>
          </p:nvSpPr>
          <p:spPr>
            <a:xfrm>
              <a:off x="3368016" y="4258005"/>
              <a:ext cx="2857821" cy="5256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388045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522FDE3-BF9C-4C7F-8109-9DEDB09E57A7}"/>
              </a:ext>
            </a:extLst>
          </p:cNvPr>
          <p:cNvSpPr>
            <a:spLocks noGrp="1"/>
          </p:cNvSpPr>
          <p:nvPr>
            <p:ph type="title"/>
          </p:nvPr>
        </p:nvSpPr>
        <p:spPr>
          <a:xfrm>
            <a:off x="1066800" y="874253"/>
            <a:ext cx="10058400" cy="826169"/>
          </a:xfrm>
        </p:spPr>
        <p:txBody>
          <a:bodyPr>
            <a:normAutofit/>
          </a:bodyPr>
          <a:lstStyle/>
          <a:p>
            <a:r>
              <a:rPr lang="en-US" sz="4000" dirty="0"/>
              <a:t>Proposed MPC strategy of interlinking converter </a:t>
            </a:r>
          </a:p>
        </p:txBody>
      </p:sp>
      <p:pic>
        <p:nvPicPr>
          <p:cNvPr id="4" name="Content Placeholder 3">
            <a:extLst>
              <a:ext uri="{FF2B5EF4-FFF2-40B4-BE49-F238E27FC236}">
                <a16:creationId xmlns:a16="http://schemas.microsoft.com/office/drawing/2014/main" id="{EB28A82A-14C5-47D3-A8F0-D61DF23EFFEE}"/>
              </a:ext>
            </a:extLst>
          </p:cNvPr>
          <p:cNvPicPr>
            <a:picLocks noGrp="1" noChangeAspect="1"/>
          </p:cNvPicPr>
          <p:nvPr>
            <p:ph idx="1"/>
          </p:nvPr>
        </p:nvPicPr>
        <p:blipFill>
          <a:blip r:embed="rId2"/>
          <a:stretch>
            <a:fillRect/>
          </a:stretch>
        </p:blipFill>
        <p:spPr>
          <a:xfrm>
            <a:off x="3641236" y="1903760"/>
            <a:ext cx="4533900" cy="2276475"/>
          </a:xfrm>
          <a:prstGeom prst="rect">
            <a:avLst/>
          </a:prstGeom>
        </p:spPr>
      </p:pic>
      <p:sp>
        <p:nvSpPr>
          <p:cNvPr id="6" name="TextBox 5">
            <a:extLst>
              <a:ext uri="{FF2B5EF4-FFF2-40B4-BE49-F238E27FC236}">
                <a16:creationId xmlns:a16="http://schemas.microsoft.com/office/drawing/2014/main" id="{97A3D7CF-85B7-4414-AC46-B778ADFF33EF}"/>
              </a:ext>
            </a:extLst>
          </p:cNvPr>
          <p:cNvSpPr txBox="1"/>
          <p:nvPr/>
        </p:nvSpPr>
        <p:spPr>
          <a:xfrm>
            <a:off x="1107761" y="1854486"/>
            <a:ext cx="2533475" cy="369332"/>
          </a:xfrm>
          <a:prstGeom prst="rect">
            <a:avLst/>
          </a:prstGeom>
          <a:noFill/>
        </p:spPr>
        <p:txBody>
          <a:bodyPr wrap="square" rtlCol="0">
            <a:spAutoFit/>
          </a:bodyPr>
          <a:lstStyle/>
          <a:p>
            <a:r>
              <a:rPr lang="en-US" dirty="0"/>
              <a:t>Grid-tied mode</a:t>
            </a:r>
          </a:p>
        </p:txBody>
      </p:sp>
      <p:sp>
        <p:nvSpPr>
          <p:cNvPr id="2" name="Metin kutusu 1"/>
          <p:cNvSpPr txBox="1"/>
          <p:nvPr/>
        </p:nvSpPr>
        <p:spPr>
          <a:xfrm>
            <a:off x="1066800" y="4519749"/>
            <a:ext cx="1032082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After the power references are obtained, a</a:t>
            </a:r>
            <a:r>
              <a:rPr lang="tr-TR" dirty="0"/>
              <a:t>n</a:t>
            </a:r>
            <a:r>
              <a:rPr lang="en-US" dirty="0"/>
              <a:t> MPC algorithm is developed to control the active and reactive powers. </a:t>
            </a:r>
            <a:endParaRPr lang="tr-TR" dirty="0"/>
          </a:p>
          <a:p>
            <a:pPr marL="285750" indent="-285750" algn="just">
              <a:buFont typeface="Arial" panose="020B0604020202020204" pitchFamily="34" charset="0"/>
              <a:buChar char="•"/>
            </a:pPr>
            <a:r>
              <a:rPr lang="en-US" dirty="0"/>
              <a:t>In MPC, the system</a:t>
            </a:r>
            <a:r>
              <a:rPr lang="tr-TR" dirty="0"/>
              <a:t> </a:t>
            </a:r>
            <a:r>
              <a:rPr lang="en-US" dirty="0"/>
              <a:t>model is used to predict the behavior of variables at next sampling</a:t>
            </a:r>
            <a:r>
              <a:rPr lang="tr-TR" dirty="0"/>
              <a:t> </a:t>
            </a:r>
            <a:r>
              <a:rPr lang="en-US" dirty="0"/>
              <a:t>instant, and a cost function is then employed as the criterion to select</a:t>
            </a:r>
            <a:r>
              <a:rPr lang="tr-TR" dirty="0"/>
              <a:t> </a:t>
            </a:r>
            <a:r>
              <a:rPr lang="en-US" dirty="0"/>
              <a:t>the optimum voltage vector of the converter. </a:t>
            </a:r>
            <a:endParaRPr lang="tr-TR" dirty="0"/>
          </a:p>
          <a:p>
            <a:pPr marL="285750" indent="-285750" algn="just">
              <a:buFont typeface="Arial" panose="020B0604020202020204" pitchFamily="34" charset="0"/>
              <a:buChar char="•"/>
            </a:pPr>
            <a:r>
              <a:rPr lang="en-US" dirty="0"/>
              <a:t>Finally, the voltage vector</a:t>
            </a:r>
            <a:r>
              <a:rPr lang="tr-TR" dirty="0"/>
              <a:t> </a:t>
            </a:r>
            <a:r>
              <a:rPr lang="en-US" dirty="0"/>
              <a:t>that can minimize the cost function is applied in the next sampling</a:t>
            </a:r>
            <a:r>
              <a:rPr lang="tr-TR" dirty="0"/>
              <a:t> </a:t>
            </a:r>
            <a:r>
              <a:rPr lang="en-US" dirty="0"/>
              <a:t>period. </a:t>
            </a:r>
            <a:endParaRPr lang="tr-TR" dirty="0"/>
          </a:p>
        </p:txBody>
      </p:sp>
      <p:cxnSp>
        <p:nvCxnSpPr>
          <p:cNvPr id="12" name="Düz Ok Bağlayıcısı 11"/>
          <p:cNvCxnSpPr>
            <a:cxnSpLocks/>
          </p:cNvCxnSpPr>
          <p:nvPr/>
        </p:nvCxnSpPr>
        <p:spPr>
          <a:xfrm flipV="1">
            <a:off x="7393150" y="2349701"/>
            <a:ext cx="1051547" cy="3815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cxnSpLocks/>
          </p:cNvCxnSpPr>
          <p:nvPr/>
        </p:nvCxnSpPr>
        <p:spPr>
          <a:xfrm flipH="1" flipV="1">
            <a:off x="3739350" y="2799486"/>
            <a:ext cx="740371" cy="335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p:cNvCxnSpPr>
            <a:cxnSpLocks/>
          </p:cNvCxnSpPr>
          <p:nvPr/>
        </p:nvCxnSpPr>
        <p:spPr>
          <a:xfrm>
            <a:off x="6894169" y="3621991"/>
            <a:ext cx="1401752" cy="287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C485D0C-F99D-4F19-95AC-106FC94AF5B9}"/>
              </a:ext>
            </a:extLst>
          </p:cNvPr>
          <p:cNvGrpSpPr/>
          <p:nvPr/>
        </p:nvGrpSpPr>
        <p:grpSpPr>
          <a:xfrm>
            <a:off x="343949" y="2488215"/>
            <a:ext cx="3297287" cy="1269036"/>
            <a:chOff x="343949" y="2416105"/>
            <a:chExt cx="3297287" cy="1269036"/>
          </a:xfrm>
        </p:grpSpPr>
        <p:pic>
          <p:nvPicPr>
            <p:cNvPr id="13" name="Resim 12"/>
            <p:cNvPicPr>
              <a:picLocks noChangeAspect="1"/>
            </p:cNvPicPr>
            <p:nvPr/>
          </p:nvPicPr>
          <p:blipFill>
            <a:blip r:embed="rId3"/>
            <a:stretch>
              <a:fillRect/>
            </a:stretch>
          </p:blipFill>
          <p:spPr>
            <a:xfrm>
              <a:off x="343949" y="2416105"/>
              <a:ext cx="3104374" cy="1124115"/>
            </a:xfrm>
            <a:prstGeom prst="rect">
              <a:avLst/>
            </a:prstGeom>
          </p:spPr>
        </p:pic>
        <p:sp>
          <p:nvSpPr>
            <p:cNvPr id="21" name="Dikdörtgen 20"/>
            <p:cNvSpPr/>
            <p:nvPr/>
          </p:nvSpPr>
          <p:spPr>
            <a:xfrm>
              <a:off x="343949" y="2440619"/>
              <a:ext cx="3297287" cy="12445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5" name="Group 4">
            <a:extLst>
              <a:ext uri="{FF2B5EF4-FFF2-40B4-BE49-F238E27FC236}">
                <a16:creationId xmlns:a16="http://schemas.microsoft.com/office/drawing/2014/main" id="{10FEDAA2-645E-48D0-86C1-A4E25CFD4C87}"/>
              </a:ext>
            </a:extLst>
          </p:cNvPr>
          <p:cNvGrpSpPr/>
          <p:nvPr/>
        </p:nvGrpSpPr>
        <p:grpSpPr>
          <a:xfrm>
            <a:off x="8535807" y="2039152"/>
            <a:ext cx="2851819" cy="760334"/>
            <a:chOff x="8718717" y="1678239"/>
            <a:chExt cx="3187337" cy="760334"/>
          </a:xfrm>
        </p:grpSpPr>
        <p:pic>
          <p:nvPicPr>
            <p:cNvPr id="3" name="Resim 2"/>
            <p:cNvPicPr>
              <a:picLocks noChangeAspect="1"/>
            </p:cNvPicPr>
            <p:nvPr/>
          </p:nvPicPr>
          <p:blipFill>
            <a:blip r:embed="rId4"/>
            <a:stretch>
              <a:fillRect/>
            </a:stretch>
          </p:blipFill>
          <p:spPr>
            <a:xfrm>
              <a:off x="9043984" y="1678239"/>
              <a:ext cx="2745649" cy="760334"/>
            </a:xfrm>
            <a:prstGeom prst="rect">
              <a:avLst/>
            </a:prstGeom>
          </p:spPr>
        </p:pic>
        <p:sp>
          <p:nvSpPr>
            <p:cNvPr id="22" name="Dikdörtgen 21"/>
            <p:cNvSpPr/>
            <p:nvPr/>
          </p:nvSpPr>
          <p:spPr>
            <a:xfrm>
              <a:off x="8718717" y="1808535"/>
              <a:ext cx="3187337" cy="4997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nvGrpSpPr>
          <p:cNvPr id="10" name="Group 9">
            <a:extLst>
              <a:ext uri="{FF2B5EF4-FFF2-40B4-BE49-F238E27FC236}">
                <a16:creationId xmlns:a16="http://schemas.microsoft.com/office/drawing/2014/main" id="{EA5FFE4E-2FE3-41C1-A27D-28DA4EA278D7}"/>
              </a:ext>
            </a:extLst>
          </p:cNvPr>
          <p:cNvGrpSpPr/>
          <p:nvPr/>
        </p:nvGrpSpPr>
        <p:grpSpPr>
          <a:xfrm>
            <a:off x="8368049" y="3735312"/>
            <a:ext cx="3187337" cy="520040"/>
            <a:chOff x="8444697" y="3778619"/>
            <a:chExt cx="3187337" cy="520040"/>
          </a:xfrm>
        </p:grpSpPr>
        <p:pic>
          <p:nvPicPr>
            <p:cNvPr id="16" name="Resim 15"/>
            <p:cNvPicPr>
              <a:picLocks noChangeAspect="1"/>
            </p:cNvPicPr>
            <p:nvPr/>
          </p:nvPicPr>
          <p:blipFill>
            <a:blip r:embed="rId5"/>
            <a:stretch>
              <a:fillRect/>
            </a:stretch>
          </p:blipFill>
          <p:spPr>
            <a:xfrm>
              <a:off x="8658698" y="3778619"/>
              <a:ext cx="2614069" cy="520040"/>
            </a:xfrm>
            <a:prstGeom prst="rect">
              <a:avLst/>
            </a:prstGeom>
          </p:spPr>
        </p:pic>
        <p:sp>
          <p:nvSpPr>
            <p:cNvPr id="23" name="Dikdörtgen 22"/>
            <p:cNvSpPr/>
            <p:nvPr/>
          </p:nvSpPr>
          <p:spPr>
            <a:xfrm>
              <a:off x="8444697" y="3779216"/>
              <a:ext cx="3187337" cy="4997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1667387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55BE-A733-45E8-9671-FE3C3450810C}"/>
              </a:ext>
            </a:extLst>
          </p:cNvPr>
          <p:cNvSpPr>
            <a:spLocks noGrp="1"/>
          </p:cNvSpPr>
          <p:nvPr>
            <p:ph type="title"/>
          </p:nvPr>
        </p:nvSpPr>
        <p:spPr/>
        <p:txBody>
          <a:bodyPr>
            <a:normAutofit/>
          </a:bodyPr>
          <a:lstStyle/>
          <a:p>
            <a:r>
              <a:rPr lang="en-US" sz="4000" dirty="0"/>
              <a:t>Energy management system</a:t>
            </a:r>
          </a:p>
        </p:txBody>
      </p:sp>
      <p:pic>
        <p:nvPicPr>
          <p:cNvPr id="5" name="Picture 4">
            <a:extLst>
              <a:ext uri="{FF2B5EF4-FFF2-40B4-BE49-F238E27FC236}">
                <a16:creationId xmlns:a16="http://schemas.microsoft.com/office/drawing/2014/main" id="{6EFF67A3-D2F7-47E2-A99A-3A1BBB1DEC77}"/>
              </a:ext>
            </a:extLst>
          </p:cNvPr>
          <p:cNvPicPr>
            <a:picLocks noChangeAspect="1"/>
          </p:cNvPicPr>
          <p:nvPr/>
        </p:nvPicPr>
        <p:blipFill>
          <a:blip r:embed="rId2"/>
          <a:stretch>
            <a:fillRect/>
          </a:stretch>
        </p:blipFill>
        <p:spPr>
          <a:xfrm>
            <a:off x="3417094" y="1853361"/>
            <a:ext cx="5357811" cy="2556632"/>
          </a:xfrm>
          <a:prstGeom prst="rect">
            <a:avLst/>
          </a:prstGeom>
        </p:spPr>
      </p:pic>
      <p:sp>
        <p:nvSpPr>
          <p:cNvPr id="7" name="Metin kutusu 6"/>
          <p:cNvSpPr txBox="1"/>
          <p:nvPr/>
        </p:nvSpPr>
        <p:spPr>
          <a:xfrm>
            <a:off x="754379" y="4651829"/>
            <a:ext cx="10683240" cy="1477328"/>
          </a:xfrm>
          <a:prstGeom prst="rect">
            <a:avLst/>
          </a:prstGeom>
          <a:noFill/>
        </p:spPr>
        <p:txBody>
          <a:bodyPr wrap="square" rtlCol="0">
            <a:spAutoFit/>
          </a:bodyPr>
          <a:lstStyle/>
          <a:p>
            <a:pPr marL="285750" indent="-285750">
              <a:buFont typeface="Arial" panose="020B0604020202020204" pitchFamily="34" charset="0"/>
              <a:buChar char="•"/>
            </a:pPr>
            <a:r>
              <a:rPr lang="tr-TR" dirty="0"/>
              <a:t>I</a:t>
            </a:r>
            <a:r>
              <a:rPr lang="en-US" dirty="0"/>
              <a:t>f the power generated by the PV is insufficient for the power</a:t>
            </a:r>
            <a:r>
              <a:rPr lang="tr-TR" dirty="0"/>
              <a:t> </a:t>
            </a:r>
            <a:r>
              <a:rPr lang="en-US" dirty="0"/>
              <a:t>demand at the load side, the battery discharges to provide addition</a:t>
            </a:r>
            <a:r>
              <a:rPr lang="tr-TR" dirty="0"/>
              <a:t> </a:t>
            </a:r>
            <a:r>
              <a:rPr lang="en-US" dirty="0"/>
              <a:t>power if its SOC is greater than the minimum value, otherwise load</a:t>
            </a:r>
            <a:r>
              <a:rPr lang="tr-TR" dirty="0"/>
              <a:t> </a:t>
            </a:r>
            <a:r>
              <a:rPr lang="en-US" dirty="0"/>
              <a:t>shedding is needed. </a:t>
            </a:r>
            <a:endParaRPr lang="tr-TR" dirty="0"/>
          </a:p>
          <a:p>
            <a:pPr marL="285750" indent="-285750">
              <a:buFont typeface="Arial" panose="020B0604020202020204" pitchFamily="34" charset="0"/>
              <a:buChar char="•"/>
            </a:pPr>
            <a:r>
              <a:rPr lang="en-US" dirty="0"/>
              <a:t>In case of</a:t>
            </a:r>
            <a:r>
              <a:rPr lang="tr-TR" dirty="0"/>
              <a:t> </a:t>
            </a:r>
            <a:r>
              <a:rPr lang="en-US" dirty="0"/>
              <a:t>power generation exceeding the load consumption, the battery is</a:t>
            </a:r>
            <a:r>
              <a:rPr lang="tr-TR" dirty="0"/>
              <a:t> </a:t>
            </a:r>
            <a:r>
              <a:rPr lang="en-US" dirty="0"/>
              <a:t>charged to store the surplus power. If the battery SOC exceeds its</a:t>
            </a:r>
            <a:r>
              <a:rPr lang="tr-TR" dirty="0"/>
              <a:t> </a:t>
            </a:r>
            <a:r>
              <a:rPr lang="en-US" dirty="0"/>
              <a:t>maximum, Off-MPPT operation is required. </a:t>
            </a:r>
            <a:br>
              <a:rPr lang="en-US" dirty="0"/>
            </a:br>
            <a:endParaRPr lang="tr-TR" dirty="0"/>
          </a:p>
        </p:txBody>
      </p:sp>
    </p:spTree>
    <p:extLst>
      <p:ext uri="{BB962C8B-B14F-4D97-AF65-F5344CB8AC3E}">
        <p14:creationId xmlns:p14="http://schemas.microsoft.com/office/powerpoint/2010/main" val="426412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4B7B-BBA7-4DEA-9398-18E43C587A70}"/>
              </a:ext>
            </a:extLst>
          </p:cNvPr>
          <p:cNvSpPr>
            <a:spLocks noGrp="1"/>
          </p:cNvSpPr>
          <p:nvPr>
            <p:ph type="title"/>
          </p:nvPr>
        </p:nvSpPr>
        <p:spPr/>
        <p:txBody>
          <a:bodyPr>
            <a:normAutofit/>
          </a:bodyPr>
          <a:lstStyle/>
          <a:p>
            <a:r>
              <a:rPr lang="en-US" sz="4000" dirty="0"/>
              <a:t>Case Studies</a:t>
            </a:r>
          </a:p>
        </p:txBody>
      </p:sp>
      <p:pic>
        <p:nvPicPr>
          <p:cNvPr id="5" name="Resim 4"/>
          <p:cNvPicPr>
            <a:picLocks noChangeAspect="1"/>
          </p:cNvPicPr>
          <p:nvPr/>
        </p:nvPicPr>
        <p:blipFill>
          <a:blip r:embed="rId2"/>
          <a:stretch>
            <a:fillRect/>
          </a:stretch>
        </p:blipFill>
        <p:spPr>
          <a:xfrm>
            <a:off x="2286136" y="1979036"/>
            <a:ext cx="7619728" cy="1865618"/>
          </a:xfrm>
          <a:prstGeom prst="rect">
            <a:avLst/>
          </a:prstGeom>
        </p:spPr>
      </p:pic>
      <p:sp>
        <p:nvSpPr>
          <p:cNvPr id="7" name="Metin kutusu 6"/>
          <p:cNvSpPr txBox="1"/>
          <p:nvPr/>
        </p:nvSpPr>
        <p:spPr>
          <a:xfrm>
            <a:off x="544286" y="4086331"/>
            <a:ext cx="11164388" cy="1754326"/>
          </a:xfrm>
          <a:prstGeom prst="rect">
            <a:avLst/>
          </a:prstGeom>
          <a:noFill/>
        </p:spPr>
        <p:txBody>
          <a:bodyPr wrap="square" rtlCol="0">
            <a:spAutoFit/>
          </a:bodyPr>
          <a:lstStyle/>
          <a:p>
            <a:pPr marL="285750" indent="-285750" algn="just">
              <a:buFont typeface="Arial" panose="020B0604020202020204" pitchFamily="34" charset="0"/>
              <a:buChar char="•"/>
            </a:pPr>
            <a:r>
              <a:rPr lang="tr-TR" dirty="0" err="1"/>
              <a:t>Simulation</a:t>
            </a:r>
            <a:r>
              <a:rPr lang="tr-TR" dirty="0"/>
              <a:t> </a:t>
            </a:r>
            <a:r>
              <a:rPr lang="tr-TR" dirty="0" err="1"/>
              <a:t>parameters</a:t>
            </a:r>
            <a:r>
              <a:rPr lang="tr-TR" dirty="0"/>
              <a:t> </a:t>
            </a:r>
            <a:r>
              <a:rPr lang="tr-TR" dirty="0" err="1"/>
              <a:t>are</a:t>
            </a:r>
            <a:r>
              <a:rPr lang="tr-TR" dirty="0"/>
              <a:t> as </a:t>
            </a:r>
            <a:r>
              <a:rPr lang="tr-TR" dirty="0" err="1"/>
              <a:t>given</a:t>
            </a:r>
            <a:r>
              <a:rPr lang="tr-TR" dirty="0"/>
              <a:t> </a:t>
            </a:r>
            <a:r>
              <a:rPr lang="tr-TR" dirty="0" err="1"/>
              <a:t>above</a:t>
            </a:r>
            <a:r>
              <a:rPr lang="tr-TR" dirty="0"/>
              <a:t>.</a:t>
            </a:r>
          </a:p>
          <a:p>
            <a:pPr marL="285750" indent="-285750" algn="just">
              <a:buFont typeface="Arial" panose="020B0604020202020204" pitchFamily="34" charset="0"/>
              <a:buChar char="•"/>
            </a:pPr>
            <a:r>
              <a:rPr lang="en-US" dirty="0"/>
              <a:t>The </a:t>
            </a:r>
            <a:r>
              <a:rPr lang="en-US" dirty="0" err="1"/>
              <a:t>microgrid</a:t>
            </a:r>
            <a:r>
              <a:rPr lang="en-US" dirty="0"/>
              <a:t> is connected to the 25 kV</a:t>
            </a:r>
            <a:r>
              <a:rPr lang="tr-TR" dirty="0"/>
              <a:t> l</a:t>
            </a:r>
            <a:r>
              <a:rPr lang="en-US" dirty="0" err="1"/>
              <a:t>ine</a:t>
            </a:r>
            <a:r>
              <a:rPr lang="en-US" dirty="0"/>
              <a:t> through a 260 V/25 kV 2.5MVA transformer, and then further</a:t>
            </a:r>
            <a:r>
              <a:rPr lang="tr-TR" dirty="0"/>
              <a:t> </a:t>
            </a:r>
            <a:r>
              <a:rPr lang="en-US" dirty="0"/>
              <a:t>connected to the 120 kV line through a 19-km feeder and a 25 kV/</a:t>
            </a:r>
            <a:r>
              <a:rPr lang="tr-TR" dirty="0"/>
              <a:t> </a:t>
            </a:r>
            <a:r>
              <a:rPr lang="en-US" dirty="0"/>
              <a:t>120 kV 47MVA transformer. </a:t>
            </a:r>
            <a:endParaRPr lang="tr-TR" dirty="0"/>
          </a:p>
          <a:p>
            <a:pPr marL="285750" indent="-285750" algn="just">
              <a:buFont typeface="Arial" panose="020B0604020202020204" pitchFamily="34" charset="0"/>
              <a:buChar char="•"/>
            </a:pPr>
            <a:r>
              <a:rPr lang="en-US" dirty="0"/>
              <a:t>The</a:t>
            </a:r>
            <a:r>
              <a:rPr lang="tr-TR" dirty="0"/>
              <a:t> </a:t>
            </a:r>
            <a:r>
              <a:rPr lang="en-US" dirty="0"/>
              <a:t>switching frequencies of PV converter and battery converter are 5 kHz.</a:t>
            </a:r>
            <a:r>
              <a:rPr lang="tr-TR" dirty="0"/>
              <a:t> </a:t>
            </a:r>
          </a:p>
          <a:p>
            <a:pPr marL="285750" indent="-285750" algn="just">
              <a:buFont typeface="Arial" panose="020B0604020202020204" pitchFamily="34" charset="0"/>
              <a:buChar char="•"/>
            </a:pPr>
            <a:r>
              <a:rPr lang="en-US" dirty="0"/>
              <a:t>The sampling frequency of the ac/dc interlinking converter is 20 kHz,</a:t>
            </a:r>
            <a:r>
              <a:rPr lang="tr-TR" dirty="0"/>
              <a:t> </a:t>
            </a:r>
            <a:r>
              <a:rPr lang="en-US" dirty="0"/>
              <a:t>resulting in about 3.3 kHz average switching frequency</a:t>
            </a:r>
            <a:endParaRPr lang="tr-TR" dirty="0"/>
          </a:p>
        </p:txBody>
      </p:sp>
    </p:spTree>
    <p:extLst>
      <p:ext uri="{BB962C8B-B14F-4D97-AF65-F5344CB8AC3E}">
        <p14:creationId xmlns:p14="http://schemas.microsoft.com/office/powerpoint/2010/main" val="268415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5947-A553-4073-B51D-49DD9E4C85D6}"/>
              </a:ext>
            </a:extLst>
          </p:cNvPr>
          <p:cNvSpPr>
            <a:spLocks noGrp="1"/>
          </p:cNvSpPr>
          <p:nvPr>
            <p:ph type="title"/>
          </p:nvPr>
        </p:nvSpPr>
        <p:spPr/>
        <p:txBody>
          <a:bodyPr>
            <a:normAutofit/>
          </a:bodyPr>
          <a:lstStyle/>
          <a:p>
            <a:r>
              <a:rPr lang="en-US" sz="4000" dirty="0"/>
              <a:t>Autonomous Mode</a:t>
            </a:r>
          </a:p>
        </p:txBody>
      </p:sp>
      <p:pic>
        <p:nvPicPr>
          <p:cNvPr id="4" name="Content Placeholder 3">
            <a:extLst>
              <a:ext uri="{FF2B5EF4-FFF2-40B4-BE49-F238E27FC236}">
                <a16:creationId xmlns:a16="http://schemas.microsoft.com/office/drawing/2014/main" id="{D753A7A0-F8B6-4716-9132-BCF6F90F73A2}"/>
              </a:ext>
            </a:extLst>
          </p:cNvPr>
          <p:cNvPicPr>
            <a:picLocks noGrp="1" noChangeAspect="1"/>
          </p:cNvPicPr>
          <p:nvPr>
            <p:ph idx="1"/>
          </p:nvPr>
        </p:nvPicPr>
        <p:blipFill>
          <a:blip r:embed="rId2"/>
          <a:stretch>
            <a:fillRect/>
          </a:stretch>
        </p:blipFill>
        <p:spPr>
          <a:xfrm>
            <a:off x="1476345" y="1836560"/>
            <a:ext cx="3835521" cy="3021711"/>
          </a:xfrm>
          <a:prstGeom prst="rect">
            <a:avLst/>
          </a:prstGeom>
        </p:spPr>
      </p:pic>
      <p:pic>
        <p:nvPicPr>
          <p:cNvPr id="5" name="Picture 4">
            <a:extLst>
              <a:ext uri="{FF2B5EF4-FFF2-40B4-BE49-F238E27FC236}">
                <a16:creationId xmlns:a16="http://schemas.microsoft.com/office/drawing/2014/main" id="{9EEF331A-344E-4280-82F8-B68EEC469A39}"/>
              </a:ext>
            </a:extLst>
          </p:cNvPr>
          <p:cNvPicPr>
            <a:picLocks noChangeAspect="1"/>
          </p:cNvPicPr>
          <p:nvPr/>
        </p:nvPicPr>
        <p:blipFill>
          <a:blip r:embed="rId3"/>
          <a:stretch>
            <a:fillRect/>
          </a:stretch>
        </p:blipFill>
        <p:spPr>
          <a:xfrm>
            <a:off x="6363331" y="1809931"/>
            <a:ext cx="4263545" cy="3074967"/>
          </a:xfrm>
          <a:prstGeom prst="rect">
            <a:avLst/>
          </a:prstGeom>
        </p:spPr>
      </p:pic>
      <p:sp>
        <p:nvSpPr>
          <p:cNvPr id="3" name="Dikdörtgen 2"/>
          <p:cNvSpPr/>
          <p:nvPr/>
        </p:nvSpPr>
        <p:spPr>
          <a:xfrm>
            <a:off x="704675" y="4957471"/>
            <a:ext cx="5391326"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Calibri (Gövde)"/>
              </a:rPr>
              <a:t>The ac load steps up from 0.5 MW</a:t>
            </a:r>
            <a:r>
              <a:rPr lang="tr-TR" dirty="0">
                <a:solidFill>
                  <a:srgbClr val="000000"/>
                </a:solidFill>
                <a:latin typeface="Calibri (Gövde)"/>
              </a:rPr>
              <a:t> </a:t>
            </a:r>
            <a:r>
              <a:rPr lang="en-US" dirty="0">
                <a:solidFill>
                  <a:srgbClr val="000000"/>
                </a:solidFill>
                <a:latin typeface="Calibri (Gövde)"/>
              </a:rPr>
              <a:t>to 1 MW at 0.5 s. </a:t>
            </a:r>
            <a:endParaRPr lang="tr-TR" dirty="0">
              <a:solidFill>
                <a:srgbClr val="000000"/>
              </a:solidFill>
              <a:latin typeface="Calibri (Gövde)"/>
            </a:endParaRPr>
          </a:p>
          <a:p>
            <a:pPr marL="285750" indent="-285750">
              <a:buFont typeface="Arial" panose="020B0604020202020204" pitchFamily="34" charset="0"/>
              <a:buChar char="•"/>
            </a:pPr>
            <a:r>
              <a:rPr lang="en-US" dirty="0">
                <a:solidFill>
                  <a:srgbClr val="000000"/>
                </a:solidFill>
                <a:latin typeface="Calibri (Gövde)"/>
              </a:rPr>
              <a:t>It can be seen that the interlinking converter</a:t>
            </a:r>
            <a:r>
              <a:rPr lang="tr-TR" dirty="0">
                <a:solidFill>
                  <a:srgbClr val="000000"/>
                </a:solidFill>
                <a:latin typeface="Calibri (Gövde)"/>
              </a:rPr>
              <a:t> </a:t>
            </a:r>
            <a:r>
              <a:rPr lang="en-US" dirty="0">
                <a:solidFill>
                  <a:srgbClr val="000000"/>
                </a:solidFill>
                <a:latin typeface="Calibri (Gövde)"/>
              </a:rPr>
              <a:t>automatically</a:t>
            </a:r>
            <a:r>
              <a:rPr lang="tr-TR" dirty="0">
                <a:solidFill>
                  <a:srgbClr val="000000"/>
                </a:solidFill>
                <a:latin typeface="Calibri (Gövde)"/>
              </a:rPr>
              <a:t> i</a:t>
            </a:r>
            <a:r>
              <a:rPr lang="en-US" dirty="0" err="1">
                <a:solidFill>
                  <a:srgbClr val="000000"/>
                </a:solidFill>
                <a:latin typeface="Calibri (Gövde)"/>
              </a:rPr>
              <a:t>ncreases</a:t>
            </a:r>
            <a:r>
              <a:rPr lang="en-US" dirty="0">
                <a:solidFill>
                  <a:srgbClr val="000000"/>
                </a:solidFill>
                <a:latin typeface="Calibri (Gövde)"/>
              </a:rPr>
              <a:t> the output current to meet the</a:t>
            </a:r>
            <a:r>
              <a:rPr lang="tr-TR" dirty="0">
                <a:solidFill>
                  <a:srgbClr val="000000"/>
                </a:solidFill>
                <a:latin typeface="Calibri (Gövde)"/>
              </a:rPr>
              <a:t> </a:t>
            </a:r>
            <a:r>
              <a:rPr lang="en-US" dirty="0">
                <a:solidFill>
                  <a:srgbClr val="000000"/>
                </a:solidFill>
                <a:latin typeface="Calibri (Gövde)"/>
              </a:rPr>
              <a:t>load demand, while the ac</a:t>
            </a:r>
            <a:r>
              <a:rPr lang="tr-TR" dirty="0">
                <a:solidFill>
                  <a:srgbClr val="000000"/>
                </a:solidFill>
                <a:latin typeface="Calibri (Gövde)"/>
              </a:rPr>
              <a:t> </a:t>
            </a:r>
            <a:r>
              <a:rPr lang="en-US" dirty="0">
                <a:solidFill>
                  <a:srgbClr val="000000"/>
                </a:solidFill>
                <a:latin typeface="Calibri (Gövde)"/>
              </a:rPr>
              <a:t>voltage</a:t>
            </a:r>
            <a:r>
              <a:rPr lang="tr-TR" dirty="0">
                <a:solidFill>
                  <a:srgbClr val="000000"/>
                </a:solidFill>
                <a:latin typeface="Calibri (Gövde)"/>
              </a:rPr>
              <a:t> </a:t>
            </a:r>
            <a:r>
              <a:rPr lang="en-US" dirty="0">
                <a:solidFill>
                  <a:srgbClr val="000000"/>
                </a:solidFill>
                <a:latin typeface="Calibri (Gövde)"/>
              </a:rPr>
              <a:t>maintained</a:t>
            </a:r>
            <a:r>
              <a:rPr lang="tr-TR" dirty="0">
                <a:solidFill>
                  <a:srgbClr val="000000"/>
                </a:solidFill>
                <a:latin typeface="Calibri (Gövde)"/>
              </a:rPr>
              <a:t> </a:t>
            </a:r>
            <a:r>
              <a:rPr lang="en-US" dirty="0">
                <a:solidFill>
                  <a:srgbClr val="000000"/>
                </a:solidFill>
                <a:latin typeface="Calibri (Gövde)"/>
              </a:rPr>
              <a:t>stable. </a:t>
            </a:r>
            <a:endParaRPr lang="tr-TR" dirty="0">
              <a:latin typeface="Calibri (Gövde)"/>
            </a:endParaRPr>
          </a:p>
        </p:txBody>
      </p:sp>
      <p:sp>
        <p:nvSpPr>
          <p:cNvPr id="7" name="Metin kutusu 6"/>
          <p:cNvSpPr txBox="1"/>
          <p:nvPr/>
        </p:nvSpPr>
        <p:spPr>
          <a:xfrm>
            <a:off x="6096001" y="4957469"/>
            <a:ext cx="529624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0.3 MW dc load is switched in at 0.5 s. </a:t>
            </a:r>
            <a:endParaRPr lang="tr-TR" dirty="0"/>
          </a:p>
          <a:p>
            <a:pPr marL="285750" indent="-285750">
              <a:buFont typeface="Arial" panose="020B0604020202020204" pitchFamily="34" charset="0"/>
              <a:buChar char="•"/>
            </a:pPr>
            <a:r>
              <a:rPr lang="en-US" dirty="0"/>
              <a:t>It can be seen that the bidirectional dc</a:t>
            </a:r>
            <a:r>
              <a:rPr lang="tr-TR" dirty="0"/>
              <a:t>-</a:t>
            </a:r>
            <a:r>
              <a:rPr lang="en-US" dirty="0"/>
              <a:t>dc converter is able to maintain</a:t>
            </a:r>
            <a:r>
              <a:rPr lang="tr-TR" dirty="0"/>
              <a:t> </a:t>
            </a:r>
            <a:r>
              <a:rPr lang="en-US" dirty="0"/>
              <a:t>the dc-bus voltage and regulate the</a:t>
            </a:r>
            <a:r>
              <a:rPr lang="tr-TR" dirty="0"/>
              <a:t> </a:t>
            </a:r>
            <a:r>
              <a:rPr lang="en-US" dirty="0"/>
              <a:t>charging current properly to keep the power balance. </a:t>
            </a:r>
            <a:endParaRPr lang="tr-TR" dirty="0"/>
          </a:p>
        </p:txBody>
      </p:sp>
    </p:spTree>
    <p:extLst>
      <p:ext uri="{BB962C8B-B14F-4D97-AF65-F5344CB8AC3E}">
        <p14:creationId xmlns:p14="http://schemas.microsoft.com/office/powerpoint/2010/main" val="56656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D9D0207-A591-463D-9D19-0AF06F28CC7A}"/>
              </a:ext>
            </a:extLst>
          </p:cNvPr>
          <p:cNvSpPr>
            <a:spLocks noGrp="1"/>
          </p:cNvSpPr>
          <p:nvPr>
            <p:ph type="title"/>
          </p:nvPr>
        </p:nvSpPr>
        <p:spPr/>
        <p:txBody>
          <a:bodyPr>
            <a:normAutofit/>
          </a:bodyPr>
          <a:lstStyle/>
          <a:p>
            <a:r>
              <a:rPr lang="en-US" sz="4000" dirty="0"/>
              <a:t>Autonomous Mode</a:t>
            </a:r>
          </a:p>
        </p:txBody>
      </p:sp>
      <p:pic>
        <p:nvPicPr>
          <p:cNvPr id="4" name="Content Placeholder 3">
            <a:extLst>
              <a:ext uri="{FF2B5EF4-FFF2-40B4-BE49-F238E27FC236}">
                <a16:creationId xmlns:a16="http://schemas.microsoft.com/office/drawing/2014/main" id="{023520FE-98DF-4305-804A-61B504039447}"/>
              </a:ext>
            </a:extLst>
          </p:cNvPr>
          <p:cNvPicPr>
            <a:picLocks noGrp="1" noChangeAspect="1"/>
          </p:cNvPicPr>
          <p:nvPr>
            <p:ph idx="1"/>
          </p:nvPr>
        </p:nvPicPr>
        <p:blipFill>
          <a:blip r:embed="rId2"/>
          <a:stretch>
            <a:fillRect/>
          </a:stretch>
        </p:blipFill>
        <p:spPr>
          <a:xfrm>
            <a:off x="1097280" y="2003209"/>
            <a:ext cx="4671262" cy="3640712"/>
          </a:xfrm>
          <a:prstGeom prst="rect">
            <a:avLst/>
          </a:prstGeom>
        </p:spPr>
      </p:pic>
      <p:sp>
        <p:nvSpPr>
          <p:cNvPr id="2" name="Metin kutusu 1"/>
          <p:cNvSpPr txBox="1"/>
          <p:nvPr/>
        </p:nvSpPr>
        <p:spPr>
          <a:xfrm>
            <a:off x="5829502" y="2828835"/>
            <a:ext cx="53261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When grid synchronization starts, the voltage reference is set as the actual grid voltage. </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highlight>
                  <a:srgbClr val="FFFF00"/>
                </a:highlight>
              </a:rPr>
              <a:t>Once the</a:t>
            </a:r>
            <a:r>
              <a:rPr lang="tr-TR" dirty="0">
                <a:highlight>
                  <a:srgbClr val="FFFF00"/>
                </a:highlight>
              </a:rPr>
              <a:t> </a:t>
            </a:r>
            <a:r>
              <a:rPr lang="en-US" dirty="0">
                <a:highlight>
                  <a:srgbClr val="FFFF00"/>
                </a:highlight>
              </a:rPr>
              <a:t>ac voltage can match the grid voltage, the micro-grid can be connected</a:t>
            </a:r>
            <a:r>
              <a:rPr lang="tr-TR" dirty="0">
                <a:highlight>
                  <a:srgbClr val="FFFF00"/>
                </a:highlight>
              </a:rPr>
              <a:t> </a:t>
            </a:r>
            <a:r>
              <a:rPr lang="en-US" dirty="0">
                <a:highlight>
                  <a:srgbClr val="FFFF00"/>
                </a:highlight>
              </a:rPr>
              <a:t>to the utility grid.</a:t>
            </a:r>
            <a:endParaRPr lang="tr-TR" dirty="0">
              <a:highlight>
                <a:srgbClr val="FFFF00"/>
              </a:highlight>
            </a:endParaRPr>
          </a:p>
        </p:txBody>
      </p:sp>
    </p:spTree>
    <p:extLst>
      <p:ext uri="{BB962C8B-B14F-4D97-AF65-F5344CB8AC3E}">
        <p14:creationId xmlns:p14="http://schemas.microsoft.com/office/powerpoint/2010/main" val="393619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711B74-CE2E-40D5-A24F-861B2DA2512A}"/>
              </a:ext>
            </a:extLst>
          </p:cNvPr>
          <p:cNvSpPr>
            <a:spLocks noGrp="1"/>
          </p:cNvSpPr>
          <p:nvPr>
            <p:ph type="title"/>
          </p:nvPr>
        </p:nvSpPr>
        <p:spPr/>
        <p:txBody>
          <a:bodyPr>
            <a:normAutofit/>
          </a:bodyPr>
          <a:lstStyle/>
          <a:p>
            <a:r>
              <a:rPr lang="en-US" sz="4000" dirty="0"/>
              <a:t>Grid synchronization mode</a:t>
            </a:r>
          </a:p>
        </p:txBody>
      </p:sp>
      <p:pic>
        <p:nvPicPr>
          <p:cNvPr id="5" name="Content Placeholder 4">
            <a:extLst>
              <a:ext uri="{FF2B5EF4-FFF2-40B4-BE49-F238E27FC236}">
                <a16:creationId xmlns:a16="http://schemas.microsoft.com/office/drawing/2014/main" id="{83C8EBA1-9476-4885-9ED8-A5C67C839AB9}"/>
              </a:ext>
            </a:extLst>
          </p:cNvPr>
          <p:cNvPicPr>
            <a:picLocks noGrp="1" noChangeAspect="1"/>
          </p:cNvPicPr>
          <p:nvPr>
            <p:ph idx="1"/>
          </p:nvPr>
        </p:nvPicPr>
        <p:blipFill>
          <a:blip r:embed="rId2"/>
          <a:stretch>
            <a:fillRect/>
          </a:stretch>
        </p:blipFill>
        <p:spPr>
          <a:xfrm>
            <a:off x="1097280" y="2070258"/>
            <a:ext cx="4011615" cy="3293670"/>
          </a:xfrm>
          <a:prstGeom prst="rect">
            <a:avLst/>
          </a:prstGeom>
        </p:spPr>
      </p:pic>
      <p:sp>
        <p:nvSpPr>
          <p:cNvPr id="7" name="TextBox 6">
            <a:extLst>
              <a:ext uri="{FF2B5EF4-FFF2-40B4-BE49-F238E27FC236}">
                <a16:creationId xmlns:a16="http://schemas.microsoft.com/office/drawing/2014/main" id="{629CB6A8-3347-4ADA-8EAB-E657A3B0438A}"/>
              </a:ext>
            </a:extLst>
          </p:cNvPr>
          <p:cNvSpPr txBox="1"/>
          <p:nvPr/>
        </p:nvSpPr>
        <p:spPr>
          <a:xfrm>
            <a:off x="5108895" y="2070258"/>
            <a:ext cx="604678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At autonomous operation, the ac/dc interlinking converter is controlled using model predictive voltage control scheme to establish stable ac voltage. </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When grid synchronization starts, the voltage reference in cost function is set as the actual grid voltage.</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It can be observed that the microgrid voltage can track the grid voltage tightly within 5ms, prompting smooth grid connection without major overshoot current.</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After successful grid connection, the power can be transferred between the microgrid and utility.</a:t>
            </a:r>
          </a:p>
        </p:txBody>
      </p:sp>
    </p:spTree>
    <p:extLst>
      <p:ext uri="{BB962C8B-B14F-4D97-AF65-F5344CB8AC3E}">
        <p14:creationId xmlns:p14="http://schemas.microsoft.com/office/powerpoint/2010/main" val="327195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D2F6C-51EF-421B-B0DC-8CA451105A87}"/>
              </a:ext>
            </a:extLst>
          </p:cNvPr>
          <p:cNvSpPr>
            <a:spLocks noGrp="1"/>
          </p:cNvSpPr>
          <p:nvPr>
            <p:ph type="title"/>
          </p:nvPr>
        </p:nvSpPr>
        <p:spPr/>
        <p:txBody>
          <a:bodyPr>
            <a:normAutofit/>
          </a:bodyPr>
          <a:lstStyle/>
          <a:p>
            <a:r>
              <a:rPr lang="en-US" sz="4000" dirty="0"/>
              <a:t>Grid-tied mode</a:t>
            </a:r>
          </a:p>
        </p:txBody>
      </p:sp>
      <p:pic>
        <p:nvPicPr>
          <p:cNvPr id="7" name="Picture 6">
            <a:extLst>
              <a:ext uri="{FF2B5EF4-FFF2-40B4-BE49-F238E27FC236}">
                <a16:creationId xmlns:a16="http://schemas.microsoft.com/office/drawing/2014/main" id="{E95415A4-5AFB-4599-8D41-CB2D46517CEC}"/>
              </a:ext>
            </a:extLst>
          </p:cNvPr>
          <p:cNvPicPr>
            <a:picLocks noChangeAspect="1"/>
          </p:cNvPicPr>
          <p:nvPr/>
        </p:nvPicPr>
        <p:blipFill>
          <a:blip r:embed="rId2"/>
          <a:stretch>
            <a:fillRect/>
          </a:stretch>
        </p:blipFill>
        <p:spPr>
          <a:xfrm>
            <a:off x="1097280" y="2294696"/>
            <a:ext cx="4251121" cy="3174790"/>
          </a:xfrm>
          <a:prstGeom prst="rect">
            <a:avLst/>
          </a:prstGeom>
        </p:spPr>
      </p:pic>
      <p:sp>
        <p:nvSpPr>
          <p:cNvPr id="8" name="TextBox 7">
            <a:extLst>
              <a:ext uri="{FF2B5EF4-FFF2-40B4-BE49-F238E27FC236}">
                <a16:creationId xmlns:a16="http://schemas.microsoft.com/office/drawing/2014/main" id="{C56DD13F-1274-44FD-83B8-82C0FBCD3F7E}"/>
              </a:ext>
            </a:extLst>
          </p:cNvPr>
          <p:cNvSpPr txBox="1"/>
          <p:nvPr/>
        </p:nvSpPr>
        <p:spPr>
          <a:xfrm>
            <a:off x="5348401" y="2450930"/>
            <a:ext cx="580727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battery charging/discharging current is regulated by the bidirectional dc-dc converter according to the SOC.</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The solar irradiation is fixed at 600 W/m2 (around 1.2MW output). A 0.5MW ac load is kept connected. Another 1MW ac load is connected at 0.1 s and 1MW dc load is connected at 0.15 s. </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The figure presents responses at the ac side of the microgrid.</a:t>
            </a:r>
          </a:p>
        </p:txBody>
      </p:sp>
    </p:spTree>
    <p:extLst>
      <p:ext uri="{BB962C8B-B14F-4D97-AF65-F5344CB8AC3E}">
        <p14:creationId xmlns:p14="http://schemas.microsoft.com/office/powerpoint/2010/main" val="182514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DBEB45E-FBA4-4CFE-A0AB-7BEF3CA22ACD}"/>
              </a:ext>
            </a:extLst>
          </p:cNvPr>
          <p:cNvSpPr>
            <a:spLocks noGrp="1"/>
          </p:cNvSpPr>
          <p:nvPr>
            <p:ph type="title"/>
          </p:nvPr>
        </p:nvSpPr>
        <p:spPr>
          <a:xfrm>
            <a:off x="990932" y="286603"/>
            <a:ext cx="6750987" cy="1450757"/>
          </a:xfrm>
        </p:spPr>
        <p:txBody>
          <a:bodyPr>
            <a:normAutofit/>
          </a:bodyPr>
          <a:lstStyle/>
          <a:p>
            <a:r>
              <a:rPr lang="en-US" sz="4000" dirty="0">
                <a:solidFill>
                  <a:schemeClr val="accent2"/>
                </a:solidFill>
              </a:rPr>
              <a:t>Content</a:t>
            </a:r>
            <a:endParaRPr lang="en-US" dirty="0">
              <a:solidFill>
                <a:schemeClr val="accent2"/>
              </a:solidFill>
            </a:endParaRPr>
          </a:p>
        </p:txBody>
      </p:sp>
      <p:sp>
        <p:nvSpPr>
          <p:cNvPr id="3" name="Content Placeholder 2">
            <a:extLst>
              <a:ext uri="{FF2B5EF4-FFF2-40B4-BE49-F238E27FC236}">
                <a16:creationId xmlns:a16="http://schemas.microsoft.com/office/drawing/2014/main" id="{E2D87B9E-8B4B-4720-BA58-2D996CC58CCE}"/>
              </a:ext>
            </a:extLst>
          </p:cNvPr>
          <p:cNvSpPr>
            <a:spLocks noGrp="1"/>
          </p:cNvSpPr>
          <p:nvPr>
            <p:ph idx="1"/>
          </p:nvPr>
        </p:nvSpPr>
        <p:spPr>
          <a:xfrm>
            <a:off x="1044204" y="2023962"/>
            <a:ext cx="6697715" cy="3845131"/>
          </a:xfrm>
        </p:spPr>
        <p:txBody>
          <a:bodyPr>
            <a:normAutofit/>
          </a:bodyPr>
          <a:lstStyle/>
          <a:p>
            <a:pPr marL="0" indent="0">
              <a:buNone/>
            </a:pPr>
            <a:r>
              <a:rPr lang="en-US" dirty="0"/>
              <a:t>1. Introduction</a:t>
            </a:r>
          </a:p>
          <a:p>
            <a:pPr marL="0" indent="0">
              <a:buNone/>
            </a:pPr>
            <a:r>
              <a:rPr lang="en-US" dirty="0"/>
              <a:t>2. Microgrid configuration and modeling</a:t>
            </a:r>
          </a:p>
          <a:p>
            <a:pPr marL="0" indent="0">
              <a:buNone/>
            </a:pPr>
            <a:r>
              <a:rPr lang="en-US" dirty="0"/>
              <a:t>3. SOC-oriented control of BES</a:t>
            </a:r>
          </a:p>
          <a:p>
            <a:pPr marL="0" indent="0">
              <a:buNone/>
            </a:pPr>
            <a:r>
              <a:rPr lang="en-US" dirty="0"/>
              <a:t>4. Proposed MPC strategy of interlinking converter </a:t>
            </a:r>
          </a:p>
          <a:p>
            <a:pPr marL="0" indent="0">
              <a:buNone/>
            </a:pPr>
            <a:r>
              <a:rPr lang="en-US" dirty="0"/>
              <a:t>5. Energy management system</a:t>
            </a:r>
          </a:p>
          <a:p>
            <a:pPr marL="0" indent="0">
              <a:buNone/>
            </a:pPr>
            <a:r>
              <a:rPr lang="en-US" dirty="0"/>
              <a:t>6. Case studies </a:t>
            </a:r>
          </a:p>
          <a:p>
            <a:pPr marL="0" indent="0">
              <a:buNone/>
            </a:pPr>
            <a:r>
              <a:rPr lang="en-US" dirty="0"/>
              <a:t>7. Application</a:t>
            </a:r>
          </a:p>
          <a:p>
            <a:pPr marL="0" indent="0">
              <a:buNone/>
            </a:pPr>
            <a:r>
              <a:rPr lang="en-US" dirty="0"/>
              <a:t>8. Conclusion</a:t>
            </a:r>
          </a:p>
        </p:txBody>
      </p:sp>
      <p:sp>
        <p:nvSpPr>
          <p:cNvPr id="16" name="Rectangle 1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347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E995811-B9E5-4ABF-A0E7-C370F776185E}"/>
              </a:ext>
            </a:extLst>
          </p:cNvPr>
          <p:cNvSpPr>
            <a:spLocks noGrp="1"/>
          </p:cNvSpPr>
          <p:nvPr>
            <p:ph type="title"/>
          </p:nvPr>
        </p:nvSpPr>
        <p:spPr/>
        <p:txBody>
          <a:bodyPr>
            <a:normAutofit/>
          </a:bodyPr>
          <a:lstStyle/>
          <a:p>
            <a:r>
              <a:rPr lang="en-US" sz="4000" dirty="0"/>
              <a:t>Grid-tied Mode</a:t>
            </a:r>
          </a:p>
        </p:txBody>
      </p:sp>
      <p:pic>
        <p:nvPicPr>
          <p:cNvPr id="4" name="Content Placeholder 4">
            <a:extLst>
              <a:ext uri="{FF2B5EF4-FFF2-40B4-BE49-F238E27FC236}">
                <a16:creationId xmlns:a16="http://schemas.microsoft.com/office/drawing/2014/main" id="{9FD125C8-2279-4B7C-88E0-4B4B9A1A8A46}"/>
              </a:ext>
            </a:extLst>
          </p:cNvPr>
          <p:cNvPicPr>
            <a:picLocks noGrp="1" noChangeAspect="1"/>
          </p:cNvPicPr>
          <p:nvPr>
            <p:ph idx="1"/>
          </p:nvPr>
        </p:nvPicPr>
        <p:blipFill>
          <a:blip r:embed="rId2"/>
          <a:stretch>
            <a:fillRect/>
          </a:stretch>
        </p:blipFill>
        <p:spPr>
          <a:xfrm>
            <a:off x="1097280" y="2101171"/>
            <a:ext cx="4488808" cy="3592706"/>
          </a:xfrm>
          <a:prstGeom prst="rect">
            <a:avLst/>
          </a:prstGeom>
        </p:spPr>
      </p:pic>
      <p:sp>
        <p:nvSpPr>
          <p:cNvPr id="6" name="TextBox 5">
            <a:extLst>
              <a:ext uri="{FF2B5EF4-FFF2-40B4-BE49-F238E27FC236}">
                <a16:creationId xmlns:a16="http://schemas.microsoft.com/office/drawing/2014/main" id="{7F7DC383-980F-497E-8C89-BE500AC6372E}"/>
              </a:ext>
            </a:extLst>
          </p:cNvPr>
          <p:cNvSpPr txBox="1"/>
          <p:nvPr/>
        </p:nvSpPr>
        <p:spPr>
          <a:xfrm>
            <a:off x="5586088" y="2101171"/>
            <a:ext cx="556959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shows the responses of the battery and the dc-bus voltage.</a:t>
            </a:r>
          </a:p>
          <a:p>
            <a:endParaRPr lang="en-US" dirty="0"/>
          </a:p>
          <a:p>
            <a:pPr marL="285750" indent="-285750">
              <a:buFont typeface="Arial" panose="020B0604020202020204" pitchFamily="34" charset="0"/>
              <a:buChar char="•"/>
            </a:pPr>
            <a:r>
              <a:rPr lang="en-US" dirty="0"/>
              <a:t>It is seen from grid current direction that the power is injected from the utility to the microgrid after 0.1 s because the PV generation is less than the total load demand. </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It can be also seen that the direction of the interlinking converter output current is reversed after 150ms. </a:t>
            </a:r>
          </a:p>
          <a:p>
            <a:pPr marL="285750" indent="-285750">
              <a:buFont typeface="Arial" panose="020B0604020202020204" pitchFamily="34" charset="0"/>
              <a:buChar char="•"/>
            </a:pPr>
            <a:endParaRPr lang="en-US" dirty="0">
              <a:highlight>
                <a:srgbClr val="FFFF00"/>
              </a:highlight>
            </a:endParaRPr>
          </a:p>
          <a:p>
            <a:pPr marL="285750" indent="-285750">
              <a:buFont typeface="Arial" panose="020B0604020202020204" pitchFamily="34" charset="0"/>
              <a:buChar char="•"/>
            </a:pPr>
            <a:r>
              <a:rPr lang="en-US" dirty="0"/>
              <a:t>This means that the power is passed to dc sub-grid for the dc load and the battery charging. </a:t>
            </a:r>
          </a:p>
        </p:txBody>
      </p:sp>
    </p:spTree>
    <p:extLst>
      <p:ext uri="{BB962C8B-B14F-4D97-AF65-F5344CB8AC3E}">
        <p14:creationId xmlns:p14="http://schemas.microsoft.com/office/powerpoint/2010/main" val="324849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C6F13A-9057-4170-9D37-BFA64D4D3759}"/>
              </a:ext>
            </a:extLst>
          </p:cNvPr>
          <p:cNvSpPr>
            <a:spLocks noGrp="1"/>
          </p:cNvSpPr>
          <p:nvPr>
            <p:ph type="title"/>
          </p:nvPr>
        </p:nvSpPr>
        <p:spPr/>
        <p:txBody>
          <a:bodyPr>
            <a:normAutofit/>
          </a:bodyPr>
          <a:lstStyle/>
          <a:p>
            <a:r>
              <a:rPr lang="en-US" sz="4000" dirty="0"/>
              <a:t>Plant model built in </a:t>
            </a:r>
            <a:r>
              <a:rPr lang="en-US" sz="4000" dirty="0" err="1"/>
              <a:t>simscape</a:t>
            </a:r>
            <a:endParaRPr lang="en-US" sz="4000" dirty="0"/>
          </a:p>
        </p:txBody>
      </p:sp>
      <p:pic>
        <p:nvPicPr>
          <p:cNvPr id="5" name="Picture 3">
            <a:extLst>
              <a:ext uri="{FF2B5EF4-FFF2-40B4-BE49-F238E27FC236}">
                <a16:creationId xmlns:a16="http://schemas.microsoft.com/office/drawing/2014/main" id="{5EFACB71-D5E5-428D-B6A6-F049540ED447}"/>
              </a:ext>
            </a:extLst>
          </p:cNvPr>
          <p:cNvPicPr>
            <a:picLocks noChangeAspect="1"/>
          </p:cNvPicPr>
          <p:nvPr/>
        </p:nvPicPr>
        <p:blipFill>
          <a:blip r:embed="rId2"/>
          <a:stretch>
            <a:fillRect/>
          </a:stretch>
        </p:blipFill>
        <p:spPr>
          <a:xfrm>
            <a:off x="1097280" y="2090456"/>
            <a:ext cx="10058400" cy="3730610"/>
          </a:xfrm>
          <a:prstGeom prst="rect">
            <a:avLst/>
          </a:prstGeom>
        </p:spPr>
      </p:pic>
    </p:spTree>
    <p:extLst>
      <p:ext uri="{BB962C8B-B14F-4D97-AF65-F5344CB8AC3E}">
        <p14:creationId xmlns:p14="http://schemas.microsoft.com/office/powerpoint/2010/main" val="336923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26458A-C3EF-4FE1-8D3F-655561B2C805}"/>
              </a:ext>
            </a:extLst>
          </p:cNvPr>
          <p:cNvPicPr>
            <a:picLocks noGrp="1" noChangeAspect="1"/>
          </p:cNvPicPr>
          <p:nvPr>
            <p:ph idx="1"/>
          </p:nvPr>
        </p:nvPicPr>
        <p:blipFill>
          <a:blip r:embed="rId2"/>
          <a:stretch>
            <a:fillRect/>
          </a:stretch>
        </p:blipFill>
        <p:spPr>
          <a:xfrm>
            <a:off x="1097280" y="2346608"/>
            <a:ext cx="5639080" cy="2784000"/>
          </a:xfrm>
          <a:prstGeom prst="rect">
            <a:avLst/>
          </a:prstGeom>
        </p:spPr>
      </p:pic>
      <p:sp>
        <p:nvSpPr>
          <p:cNvPr id="5" name="TextBox 4">
            <a:extLst>
              <a:ext uri="{FF2B5EF4-FFF2-40B4-BE49-F238E27FC236}">
                <a16:creationId xmlns:a16="http://schemas.microsoft.com/office/drawing/2014/main" id="{36C25664-E525-4F87-AADF-A9E370F0DAF8}"/>
              </a:ext>
            </a:extLst>
          </p:cNvPr>
          <p:cNvSpPr txBox="1"/>
          <p:nvPr/>
        </p:nvSpPr>
        <p:spPr>
          <a:xfrm>
            <a:off x="1097280" y="5370524"/>
            <a:ext cx="5714002" cy="369332"/>
          </a:xfrm>
          <a:prstGeom prst="rect">
            <a:avLst/>
          </a:prstGeom>
          <a:noFill/>
        </p:spPr>
        <p:txBody>
          <a:bodyPr wrap="square" rtlCol="0">
            <a:spAutoFit/>
          </a:bodyPr>
          <a:lstStyle/>
          <a:p>
            <a:r>
              <a:rPr lang="en-US" dirty="0">
                <a:highlight>
                  <a:srgbClr val="FFFF00"/>
                </a:highlight>
              </a:rPr>
              <a:t>I_L </a:t>
            </a:r>
            <a:r>
              <a:rPr lang="en-US" dirty="0"/>
              <a:t>differences with varying loads (0.5 MW to 1 MW).</a:t>
            </a:r>
          </a:p>
        </p:txBody>
      </p:sp>
      <p:pic>
        <p:nvPicPr>
          <p:cNvPr id="6" name="Picture 5">
            <a:extLst>
              <a:ext uri="{FF2B5EF4-FFF2-40B4-BE49-F238E27FC236}">
                <a16:creationId xmlns:a16="http://schemas.microsoft.com/office/drawing/2014/main" id="{62DC9BA7-CCDF-4EE5-AFE9-B2CF9849A609}"/>
              </a:ext>
            </a:extLst>
          </p:cNvPr>
          <p:cNvPicPr>
            <a:picLocks noChangeAspect="1"/>
          </p:cNvPicPr>
          <p:nvPr/>
        </p:nvPicPr>
        <p:blipFill>
          <a:blip r:embed="rId3"/>
          <a:stretch>
            <a:fillRect/>
          </a:stretch>
        </p:blipFill>
        <p:spPr>
          <a:xfrm>
            <a:off x="7080186" y="2430098"/>
            <a:ext cx="4589781" cy="1997803"/>
          </a:xfrm>
          <a:prstGeom prst="rect">
            <a:avLst/>
          </a:prstGeom>
        </p:spPr>
      </p:pic>
      <p:sp>
        <p:nvSpPr>
          <p:cNvPr id="7" name="TextBox 6">
            <a:extLst>
              <a:ext uri="{FF2B5EF4-FFF2-40B4-BE49-F238E27FC236}">
                <a16:creationId xmlns:a16="http://schemas.microsoft.com/office/drawing/2014/main" id="{1D2DF707-3D44-4DB6-9FBC-B00417E189EE}"/>
              </a:ext>
            </a:extLst>
          </p:cNvPr>
          <p:cNvSpPr txBox="1"/>
          <p:nvPr/>
        </p:nvSpPr>
        <p:spPr>
          <a:xfrm>
            <a:off x="7984950" y="1835749"/>
            <a:ext cx="2780251" cy="369332"/>
          </a:xfrm>
          <a:prstGeom prst="rect">
            <a:avLst/>
          </a:prstGeom>
          <a:noFill/>
        </p:spPr>
        <p:txBody>
          <a:bodyPr wrap="square" rtlCol="0">
            <a:spAutoFit/>
          </a:bodyPr>
          <a:lstStyle/>
          <a:p>
            <a:r>
              <a:rPr lang="en-US" dirty="0"/>
              <a:t>Expected simulation result</a:t>
            </a:r>
          </a:p>
        </p:txBody>
      </p:sp>
      <p:sp>
        <p:nvSpPr>
          <p:cNvPr id="8" name="TextBox 7">
            <a:extLst>
              <a:ext uri="{FF2B5EF4-FFF2-40B4-BE49-F238E27FC236}">
                <a16:creationId xmlns:a16="http://schemas.microsoft.com/office/drawing/2014/main" id="{101340E4-E500-4243-B654-7B19353D965D}"/>
              </a:ext>
            </a:extLst>
          </p:cNvPr>
          <p:cNvSpPr txBox="1"/>
          <p:nvPr/>
        </p:nvSpPr>
        <p:spPr>
          <a:xfrm>
            <a:off x="1097280" y="1835749"/>
            <a:ext cx="1770776" cy="369332"/>
          </a:xfrm>
          <a:prstGeom prst="rect">
            <a:avLst/>
          </a:prstGeom>
          <a:noFill/>
        </p:spPr>
        <p:txBody>
          <a:bodyPr wrap="square" rtlCol="0">
            <a:spAutoFit/>
          </a:bodyPr>
          <a:lstStyle/>
          <a:p>
            <a:r>
              <a:rPr lang="en-US" dirty="0"/>
              <a:t>Simulation result</a:t>
            </a:r>
          </a:p>
        </p:txBody>
      </p:sp>
      <p:sp>
        <p:nvSpPr>
          <p:cNvPr id="10" name="Title 9">
            <a:extLst>
              <a:ext uri="{FF2B5EF4-FFF2-40B4-BE49-F238E27FC236}">
                <a16:creationId xmlns:a16="http://schemas.microsoft.com/office/drawing/2014/main" id="{A47A03DF-692A-496F-9140-7F6CB44DA289}"/>
              </a:ext>
            </a:extLst>
          </p:cNvPr>
          <p:cNvSpPr>
            <a:spLocks noGrp="1"/>
          </p:cNvSpPr>
          <p:nvPr>
            <p:ph type="title"/>
          </p:nvPr>
        </p:nvSpPr>
        <p:spPr/>
        <p:txBody>
          <a:bodyPr>
            <a:normAutofit/>
          </a:bodyPr>
          <a:lstStyle/>
          <a:p>
            <a:r>
              <a:rPr lang="en-US" sz="4000" dirty="0"/>
              <a:t>Open-loop plant response</a:t>
            </a:r>
          </a:p>
        </p:txBody>
      </p:sp>
    </p:spTree>
    <p:extLst>
      <p:ext uri="{BB962C8B-B14F-4D97-AF65-F5344CB8AC3E}">
        <p14:creationId xmlns:p14="http://schemas.microsoft.com/office/powerpoint/2010/main" val="2436703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7355397" y="2595749"/>
            <a:ext cx="3521664" cy="9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1" name="Grup 10"/>
          <p:cNvGrpSpPr/>
          <p:nvPr/>
        </p:nvGrpSpPr>
        <p:grpSpPr>
          <a:xfrm>
            <a:off x="1097280" y="2184621"/>
            <a:ext cx="5773303" cy="3779952"/>
            <a:chOff x="2406832" y="1209132"/>
            <a:chExt cx="6568735" cy="4802003"/>
          </a:xfrm>
        </p:grpSpPr>
        <p:pic>
          <p:nvPicPr>
            <p:cNvPr id="6" name="Resim 5"/>
            <p:cNvPicPr>
              <a:picLocks noChangeAspect="1"/>
            </p:cNvPicPr>
            <p:nvPr/>
          </p:nvPicPr>
          <p:blipFill rotWithShape="1">
            <a:blip r:embed="rId2"/>
            <a:srcRect b="20207"/>
            <a:stretch/>
          </p:blipFill>
          <p:spPr>
            <a:xfrm>
              <a:off x="2406832" y="4528458"/>
              <a:ext cx="6249488" cy="1482677"/>
            </a:xfrm>
            <a:prstGeom prst="rect">
              <a:avLst/>
            </a:prstGeom>
          </p:spPr>
        </p:pic>
        <p:grpSp>
          <p:nvGrpSpPr>
            <p:cNvPr id="5" name="Grup 4"/>
            <p:cNvGrpSpPr/>
            <p:nvPr/>
          </p:nvGrpSpPr>
          <p:grpSpPr>
            <a:xfrm>
              <a:off x="2654481" y="1209132"/>
              <a:ext cx="6321086" cy="4120514"/>
              <a:chOff x="2654481" y="1209132"/>
              <a:chExt cx="6321086" cy="4120514"/>
            </a:xfrm>
          </p:grpSpPr>
          <p:pic>
            <p:nvPicPr>
              <p:cNvPr id="3" name="Resim 2"/>
              <p:cNvPicPr>
                <a:picLocks noChangeAspect="1"/>
              </p:cNvPicPr>
              <p:nvPr/>
            </p:nvPicPr>
            <p:blipFill>
              <a:blip r:embed="rId3"/>
              <a:stretch>
                <a:fillRect/>
              </a:stretch>
            </p:blipFill>
            <p:spPr>
              <a:xfrm>
                <a:off x="2654481" y="1209132"/>
                <a:ext cx="6321086" cy="3319326"/>
              </a:xfrm>
              <a:prstGeom prst="rect">
                <a:avLst/>
              </a:prstGeom>
            </p:spPr>
          </p:pic>
          <p:sp>
            <p:nvSpPr>
              <p:cNvPr id="4" name="Dikdörtgen 3"/>
              <p:cNvSpPr/>
              <p:nvPr/>
            </p:nvSpPr>
            <p:spPr>
              <a:xfrm>
                <a:off x="7672251" y="4711337"/>
                <a:ext cx="836023" cy="618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p:cNvSpPr/>
              <p:nvPr/>
            </p:nvSpPr>
            <p:spPr>
              <a:xfrm>
                <a:off x="8139544" y="1293268"/>
                <a:ext cx="836023" cy="618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grpSp>
      <p:sp>
        <p:nvSpPr>
          <p:cNvPr id="13" name="Title 12">
            <a:extLst>
              <a:ext uri="{FF2B5EF4-FFF2-40B4-BE49-F238E27FC236}">
                <a16:creationId xmlns:a16="http://schemas.microsoft.com/office/drawing/2014/main" id="{7DBB3798-B7A1-468D-8D5F-9480F0CDC02B}"/>
              </a:ext>
            </a:extLst>
          </p:cNvPr>
          <p:cNvSpPr>
            <a:spLocks noGrp="1"/>
          </p:cNvSpPr>
          <p:nvPr>
            <p:ph type="title"/>
          </p:nvPr>
        </p:nvSpPr>
        <p:spPr/>
        <p:txBody>
          <a:bodyPr>
            <a:normAutofit/>
          </a:bodyPr>
          <a:lstStyle/>
          <a:p>
            <a:r>
              <a:rPr lang="en-US" sz="4000" dirty="0"/>
              <a:t>Predictive Model</a:t>
            </a:r>
          </a:p>
        </p:txBody>
      </p:sp>
    </p:spTree>
    <p:extLst>
      <p:ext uri="{BB962C8B-B14F-4D97-AF65-F5344CB8AC3E}">
        <p14:creationId xmlns:p14="http://schemas.microsoft.com/office/powerpoint/2010/main" val="268695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2"/>
          <a:stretch>
            <a:fillRect/>
          </a:stretch>
        </p:blipFill>
        <p:spPr>
          <a:xfrm>
            <a:off x="7668532" y="2250235"/>
            <a:ext cx="4225379" cy="843069"/>
          </a:xfrm>
          <a:prstGeom prst="rect">
            <a:avLst/>
          </a:prstGeom>
        </p:spPr>
      </p:pic>
      <p:pic>
        <p:nvPicPr>
          <p:cNvPr id="4" name="Resim 3"/>
          <p:cNvPicPr>
            <a:picLocks noChangeAspect="1"/>
          </p:cNvPicPr>
          <p:nvPr/>
        </p:nvPicPr>
        <p:blipFill>
          <a:blip r:embed="rId3"/>
          <a:stretch>
            <a:fillRect/>
          </a:stretch>
        </p:blipFill>
        <p:spPr>
          <a:xfrm>
            <a:off x="984069" y="2671770"/>
            <a:ext cx="6410325" cy="1047973"/>
          </a:xfrm>
          <a:prstGeom prst="rect">
            <a:avLst/>
          </a:prstGeom>
        </p:spPr>
      </p:pic>
      <p:cxnSp>
        <p:nvCxnSpPr>
          <p:cNvPr id="9" name="Eğri Bağlayıcı 8"/>
          <p:cNvCxnSpPr>
            <a:cxnSpLocks/>
            <a:stCxn id="4" idx="3"/>
            <a:endCxn id="3" idx="2"/>
          </p:cNvCxnSpPr>
          <p:nvPr/>
        </p:nvCxnSpPr>
        <p:spPr>
          <a:xfrm flipV="1">
            <a:off x="7394394" y="3093304"/>
            <a:ext cx="2386828" cy="102453"/>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Metin kutusu 10"/>
          <p:cNvSpPr txBox="1"/>
          <p:nvPr/>
        </p:nvSpPr>
        <p:spPr>
          <a:xfrm>
            <a:off x="1097280" y="2019899"/>
            <a:ext cx="4798423" cy="369332"/>
          </a:xfrm>
          <a:prstGeom prst="rect">
            <a:avLst/>
          </a:prstGeom>
          <a:noFill/>
        </p:spPr>
        <p:txBody>
          <a:bodyPr wrap="square" rtlCol="0">
            <a:spAutoFit/>
          </a:bodyPr>
          <a:lstStyle/>
          <a:p>
            <a:r>
              <a:rPr lang="en-US" dirty="0"/>
              <a:t>P</a:t>
            </a:r>
            <a:r>
              <a:rPr lang="tr-TR" dirty="0" err="1"/>
              <a:t>rediction</a:t>
            </a:r>
            <a:r>
              <a:rPr lang="en-US" dirty="0"/>
              <a:t> </a:t>
            </a:r>
            <a:r>
              <a:rPr lang="tr-TR" dirty="0" err="1"/>
              <a:t>function</a:t>
            </a:r>
            <a:r>
              <a:rPr lang="tr-TR" dirty="0"/>
              <a:t> </a:t>
            </a:r>
            <a:r>
              <a:rPr lang="en-US" dirty="0"/>
              <a:t>is</a:t>
            </a:r>
            <a:r>
              <a:rPr lang="tr-TR" dirty="0"/>
              <a:t>:</a:t>
            </a:r>
          </a:p>
        </p:txBody>
      </p:sp>
      <mc:AlternateContent xmlns:mc="http://schemas.openxmlformats.org/markup-compatibility/2006" xmlns:a14="http://schemas.microsoft.com/office/drawing/2010/main">
        <mc:Choice Requires="a14">
          <p:sp>
            <p:nvSpPr>
              <p:cNvPr id="13" name="Metin kutusu 12"/>
              <p:cNvSpPr txBox="1"/>
              <p:nvPr/>
            </p:nvSpPr>
            <p:spPr>
              <a:xfrm>
                <a:off x="1282817" y="4577314"/>
                <a:ext cx="1776548" cy="3761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𝑌</m:t>
                      </m:r>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𝐹</m:t>
                          </m:r>
                        </m:e>
                      </m:acc>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𝑥</m:t>
                          </m:r>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r>
                            <a:rPr lang="tr-TR" b="0" i="1" smtClean="0">
                              <a:latin typeface="Cambria Math" panose="02040503050406030204" pitchFamily="18" charset="0"/>
                            </a:rPr>
                            <m:t>𝐻</m:t>
                          </m:r>
                        </m:e>
                      </m:acc>
                      <m:acc>
                        <m:accPr>
                          <m:chr m:val="̃"/>
                          <m:ctrlPr>
                            <a:rPr lang="tr-TR" i="1">
                              <a:latin typeface="Cambria Math" panose="02040503050406030204" pitchFamily="18" charset="0"/>
                            </a:rPr>
                          </m:ctrlPr>
                        </m:accPr>
                        <m:e>
                          <m:r>
                            <a:rPr lang="tr-TR" b="0" i="1" smtClean="0">
                              <a:latin typeface="Cambria Math" panose="02040503050406030204" pitchFamily="18" charset="0"/>
                            </a:rPr>
                            <m:t>𝑢</m:t>
                          </m:r>
                        </m:e>
                      </m:acc>
                    </m:oMath>
                  </m:oMathPara>
                </a14:m>
                <a:endParaRPr lang="tr-TR" dirty="0"/>
              </a:p>
            </p:txBody>
          </p:sp>
        </mc:Choice>
        <mc:Fallback xmlns="">
          <p:sp>
            <p:nvSpPr>
              <p:cNvPr id="13" name="Metin kutusu 12"/>
              <p:cNvSpPr txBox="1">
                <a:spLocks noRot="1" noChangeAspect="1" noMove="1" noResize="1" noEditPoints="1" noAdjustHandles="1" noChangeArrowheads="1" noChangeShapeType="1" noTextEdit="1"/>
              </p:cNvSpPr>
              <p:nvPr/>
            </p:nvSpPr>
            <p:spPr>
              <a:xfrm>
                <a:off x="1282817" y="4577314"/>
                <a:ext cx="1776548" cy="376193"/>
              </a:xfrm>
              <a:prstGeom prst="rect">
                <a:avLst/>
              </a:prstGeom>
              <a:blipFill>
                <a:blip r:embed="rId4"/>
                <a:stretch>
                  <a:fillRect t="-8065" r="-5822"/>
                </a:stretch>
              </a:blipFill>
            </p:spPr>
            <p:txBody>
              <a:bodyPr/>
              <a:lstStyle/>
              <a:p>
                <a:r>
                  <a:rPr lang="en-US">
                    <a:noFill/>
                  </a:rPr>
                  <a:t> </a:t>
                </a:r>
              </a:p>
            </p:txBody>
          </p:sp>
        </mc:Fallback>
      </mc:AlternateContent>
      <p:sp>
        <p:nvSpPr>
          <p:cNvPr id="14" name="Metin kutusu 13"/>
          <p:cNvSpPr txBox="1"/>
          <p:nvPr/>
        </p:nvSpPr>
        <p:spPr>
          <a:xfrm>
            <a:off x="925076" y="4577314"/>
            <a:ext cx="548640" cy="369332"/>
          </a:xfrm>
          <a:prstGeom prst="rect">
            <a:avLst/>
          </a:prstGeom>
          <a:noFill/>
        </p:spPr>
        <p:txBody>
          <a:bodyPr wrap="square" rtlCol="0">
            <a:spAutoFit/>
          </a:bodyPr>
          <a:lstStyle/>
          <a:p>
            <a:r>
              <a:rPr lang="tr-TR" dirty="0" err="1"/>
              <a:t>For</a:t>
            </a:r>
            <a:endParaRPr lang="tr-TR" dirty="0"/>
          </a:p>
        </p:txBody>
      </p:sp>
      <p:sp>
        <p:nvSpPr>
          <p:cNvPr id="15" name="Metin kutusu 14"/>
          <p:cNvSpPr txBox="1"/>
          <p:nvPr/>
        </p:nvSpPr>
        <p:spPr>
          <a:xfrm>
            <a:off x="3162358" y="4563668"/>
            <a:ext cx="7098643" cy="369332"/>
          </a:xfrm>
          <a:prstGeom prst="rect">
            <a:avLst/>
          </a:prstGeom>
          <a:noFill/>
        </p:spPr>
        <p:txBody>
          <a:bodyPr wrap="square" rtlCol="0">
            <a:spAutoFit/>
          </a:bodyPr>
          <a:lstStyle/>
          <a:p>
            <a:r>
              <a:rPr lang="tr-TR" dirty="0" err="1"/>
              <a:t>Type</a:t>
            </a:r>
            <a:r>
              <a:rPr lang="tr-TR" dirty="0"/>
              <a:t> of </a:t>
            </a:r>
            <a:r>
              <a:rPr lang="tr-TR" dirty="0" err="1"/>
              <a:t>systems</a:t>
            </a:r>
            <a:r>
              <a:rPr lang="tr-TR" dirty="0"/>
              <a:t> </a:t>
            </a:r>
            <a:r>
              <a:rPr lang="tr-TR" dirty="0" err="1"/>
              <a:t>cost</a:t>
            </a:r>
            <a:r>
              <a:rPr lang="tr-TR" dirty="0"/>
              <a:t> </a:t>
            </a:r>
            <a:r>
              <a:rPr lang="tr-TR" dirty="0" err="1"/>
              <a:t>function</a:t>
            </a:r>
            <a:r>
              <a:rPr lang="tr-TR" dirty="0"/>
              <a:t> can be </a:t>
            </a:r>
            <a:r>
              <a:rPr lang="tr-TR" dirty="0" err="1"/>
              <a:t>computed</a:t>
            </a:r>
            <a:r>
              <a:rPr lang="tr-TR" dirty="0"/>
              <a:t> as:</a:t>
            </a:r>
          </a:p>
        </p:txBody>
      </p:sp>
      <mc:AlternateContent xmlns:mc="http://schemas.openxmlformats.org/markup-compatibility/2006" xmlns:a14="http://schemas.microsoft.com/office/drawing/2010/main">
        <mc:Choice Requires="a14">
          <p:sp>
            <p:nvSpPr>
              <p:cNvPr id="16" name="Metin kutusu 15"/>
              <p:cNvSpPr txBox="1"/>
              <p:nvPr/>
            </p:nvSpPr>
            <p:spPr>
              <a:xfrm>
                <a:off x="984069" y="5318486"/>
                <a:ext cx="2178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r-TR" b="0" i="1" smtClean="0">
                              <a:latin typeface="Cambria Math" panose="02040503050406030204" pitchFamily="18" charset="0"/>
                            </a:rPr>
                          </m:ctrlPr>
                        </m:sSupPr>
                        <m:e>
                          <m:r>
                            <a:rPr lang="tr-TR" b="0" i="1" smtClean="0">
                              <a:latin typeface="Cambria Math" panose="02040503050406030204" pitchFamily="18" charset="0"/>
                            </a:rPr>
                            <m:t>𝐽</m:t>
                          </m:r>
                          <m:r>
                            <a:rPr lang="tr-TR" b="0" i="1" smtClean="0">
                              <a:latin typeface="Cambria Math" panose="02040503050406030204" pitchFamily="18" charset="0"/>
                            </a:rPr>
                            <m:t>=</m:t>
                          </m:r>
                          <m:r>
                            <a:rPr lang="tr-TR" b="0" i="1" smtClean="0">
                              <a:latin typeface="Cambria Math" panose="02040503050406030204" pitchFamily="18" charset="0"/>
                            </a:rPr>
                            <m:t>𝑢</m:t>
                          </m:r>
                        </m:e>
                        <m:sup>
                          <m:r>
                            <a:rPr lang="tr-TR" b="0" i="1" smtClean="0">
                              <a:latin typeface="Cambria Math" panose="02040503050406030204" pitchFamily="18" charset="0"/>
                            </a:rPr>
                            <m:t>𝑇</m:t>
                          </m:r>
                        </m:sup>
                      </m:sSup>
                      <m:r>
                        <a:rPr lang="tr-TR" b="0" i="1" smtClean="0">
                          <a:latin typeface="Cambria Math" panose="02040503050406030204" pitchFamily="18" charset="0"/>
                        </a:rPr>
                        <m:t>𝜇</m:t>
                      </m:r>
                      <m:r>
                        <a:rPr lang="tr-TR" b="0" i="1" smtClean="0">
                          <a:latin typeface="Cambria Math" panose="02040503050406030204" pitchFamily="18" charset="0"/>
                        </a:rPr>
                        <m:t>𝑢</m:t>
                      </m:r>
                      <m:r>
                        <a:rPr lang="tr-TR" b="0" i="1" smtClean="0">
                          <a:latin typeface="Cambria Math" panose="02040503050406030204" pitchFamily="18" charset="0"/>
                        </a:rPr>
                        <m:t>+2</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𝑓</m:t>
                          </m:r>
                        </m:e>
                        <m:sup>
                          <m:r>
                            <a:rPr lang="tr-TR" b="0" i="1" smtClean="0">
                              <a:latin typeface="Cambria Math" panose="02040503050406030204" pitchFamily="18" charset="0"/>
                            </a:rPr>
                            <m:t>𝑇</m:t>
                          </m:r>
                        </m:sup>
                      </m:sSup>
                      <m:r>
                        <a:rPr lang="tr-TR" b="0" i="1" smtClean="0">
                          <a:latin typeface="Cambria Math" panose="02040503050406030204" pitchFamily="18" charset="0"/>
                        </a:rPr>
                        <m:t>𝑢</m:t>
                      </m:r>
                      <m:r>
                        <a:rPr lang="tr-TR" b="0" i="1" smtClean="0">
                          <a:latin typeface="Cambria Math" panose="02040503050406030204" pitchFamily="18" charset="0"/>
                        </a:rPr>
                        <m:t>+</m:t>
                      </m:r>
                      <m:r>
                        <a:rPr lang="tr-TR" b="0" i="1" smtClean="0">
                          <a:latin typeface="Cambria Math" panose="02040503050406030204" pitchFamily="18" charset="0"/>
                        </a:rPr>
                        <m:t>𝑏</m:t>
                      </m:r>
                    </m:oMath>
                  </m:oMathPara>
                </a14:m>
                <a:endParaRPr lang="tr-TR" dirty="0"/>
              </a:p>
            </p:txBody>
          </p:sp>
        </mc:Choice>
        <mc:Fallback xmlns="">
          <p:sp>
            <p:nvSpPr>
              <p:cNvPr id="16" name="Metin kutusu 15"/>
              <p:cNvSpPr txBox="1">
                <a:spLocks noRot="1" noChangeAspect="1" noMove="1" noResize="1" noEditPoints="1" noAdjustHandles="1" noChangeArrowheads="1" noChangeShapeType="1" noTextEdit="1"/>
              </p:cNvSpPr>
              <p:nvPr/>
            </p:nvSpPr>
            <p:spPr>
              <a:xfrm>
                <a:off x="984069" y="5318486"/>
                <a:ext cx="2178289" cy="276999"/>
              </a:xfrm>
              <a:prstGeom prst="rect">
                <a:avLst/>
              </a:prstGeom>
              <a:blipFill>
                <a:blip r:embed="rId5"/>
                <a:stretch>
                  <a:fillRect l="-3073" t="-4348" r="-1676" b="-32609"/>
                </a:stretch>
              </a:blipFill>
            </p:spPr>
            <p:txBody>
              <a:bodyPr/>
              <a:lstStyle/>
              <a:p>
                <a:r>
                  <a:rPr lang="en-US">
                    <a:noFill/>
                  </a:rPr>
                  <a:t> </a:t>
                </a:r>
              </a:p>
            </p:txBody>
          </p:sp>
        </mc:Fallback>
      </mc:AlternateContent>
      <p:sp>
        <p:nvSpPr>
          <p:cNvPr id="17" name="Metin kutusu 16"/>
          <p:cNvSpPr txBox="1"/>
          <p:nvPr/>
        </p:nvSpPr>
        <p:spPr>
          <a:xfrm>
            <a:off x="3282382" y="5272319"/>
            <a:ext cx="906849" cy="369332"/>
          </a:xfrm>
          <a:prstGeom prst="rect">
            <a:avLst/>
          </a:prstGeom>
          <a:noFill/>
        </p:spPr>
        <p:txBody>
          <a:bodyPr wrap="square" rtlCol="0">
            <a:spAutoFit/>
          </a:bodyPr>
          <a:lstStyle/>
          <a:p>
            <a:r>
              <a:rPr lang="tr-TR" dirty="0" err="1"/>
              <a:t>where</a:t>
            </a:r>
            <a:endParaRPr lang="tr-TR" dirty="0"/>
          </a:p>
        </p:txBody>
      </p:sp>
      <mc:AlternateContent xmlns:mc="http://schemas.openxmlformats.org/markup-compatibility/2006" xmlns:a14="http://schemas.microsoft.com/office/drawing/2010/main">
        <mc:Choice Requires="a14">
          <p:sp>
            <p:nvSpPr>
              <p:cNvPr id="18" name="Metin kutusu 17"/>
              <p:cNvSpPr txBox="1"/>
              <p:nvPr/>
            </p:nvSpPr>
            <p:spPr>
              <a:xfrm>
                <a:off x="984069" y="5845268"/>
                <a:ext cx="8856617" cy="307520"/>
              </a:xfrm>
              <a:prstGeom prst="rect">
                <a:avLst/>
              </a:prstGeom>
              <a:noFill/>
            </p:spPr>
            <p:txBody>
              <a:bodyPr wrap="square" lIns="0" tIns="0" rIns="0" bIns="0" rtlCol="0">
                <a:spAutoFit/>
              </a:bodyPr>
              <a:lstStyle/>
              <a:p>
                <a14:m>
                  <m:oMath xmlns:m="http://schemas.openxmlformats.org/officeDocument/2006/math">
                    <m:acc>
                      <m:accPr>
                        <m:chr m:val="̃"/>
                        <m:ctrlPr>
                          <a:rPr lang="tr-TR" i="1" smtClean="0">
                            <a:latin typeface="Cambria Math" panose="02040503050406030204" pitchFamily="18" charset="0"/>
                          </a:rPr>
                        </m:ctrlPr>
                      </m:accPr>
                      <m:e>
                        <m:r>
                          <a:rPr lang="tr-TR" i="1">
                            <a:latin typeface="Cambria Math" panose="02040503050406030204" pitchFamily="18" charset="0"/>
                          </a:rPr>
                          <m:t>𝐹</m:t>
                        </m:r>
                      </m:e>
                    </m:acc>
                    <m:r>
                      <a:rPr lang="tr-TR" b="0" i="1" smtClean="0">
                        <a:latin typeface="Cambria Math" panose="02040503050406030204" pitchFamily="18" charset="0"/>
                      </a:rPr>
                      <m:t>=</m:t>
                    </m:r>
                    <m:r>
                      <a:rPr lang="tr-TR" b="0" i="1" smtClean="0">
                        <a:latin typeface="Cambria Math" panose="02040503050406030204" pitchFamily="18" charset="0"/>
                      </a:rPr>
                      <m:t>𝐴𝑑</m:t>
                    </m:r>
                    <m:r>
                      <a:rPr lang="tr-TR" b="0" i="1" smtClean="0">
                        <a:latin typeface="Cambria Math" panose="02040503050406030204" pitchFamily="18" charset="0"/>
                      </a:rPr>
                      <m:t>,</m:t>
                    </m:r>
                    <m:acc>
                      <m:accPr>
                        <m:chr m:val="̃"/>
                        <m:ctrlPr>
                          <a:rPr lang="tr-TR" i="1">
                            <a:latin typeface="Cambria Math" panose="02040503050406030204" pitchFamily="18" charset="0"/>
                          </a:rPr>
                        </m:ctrlPr>
                      </m:accPr>
                      <m:e>
                        <m:r>
                          <a:rPr lang="tr-TR" i="1">
                            <a:latin typeface="Cambria Math" panose="02040503050406030204" pitchFamily="18" charset="0"/>
                          </a:rPr>
                          <m:t>𝐻</m:t>
                        </m:r>
                      </m:e>
                    </m:acc>
                    <m:r>
                      <a:rPr lang="tr-TR" b="0" i="0" smtClean="0">
                        <a:latin typeface="Cambria Math" panose="02040503050406030204" pitchFamily="18" charset="0"/>
                      </a:rPr>
                      <m:t>=</m:t>
                    </m:r>
                    <m:r>
                      <m:rPr>
                        <m:sty m:val="p"/>
                      </m:rPr>
                      <a:rPr lang="tr-TR" b="0" i="0" smtClean="0">
                        <a:latin typeface="Cambria Math" panose="02040503050406030204" pitchFamily="18" charset="0"/>
                      </a:rPr>
                      <m:t>Bd</m:t>
                    </m:r>
                    <m:r>
                      <a:rPr lang="tr-TR" b="0" i="0" smtClean="0">
                        <a:latin typeface="Cambria Math" panose="02040503050406030204" pitchFamily="18" charset="0"/>
                      </a:rPr>
                      <m:t>,  </m:t>
                    </m:r>
                    <m:r>
                      <m:rPr>
                        <m:sty m:val="p"/>
                      </m:rPr>
                      <a:rPr lang="tr-TR" b="0" i="0" smtClean="0">
                        <a:latin typeface="Cambria Math" panose="02040503050406030204" pitchFamily="18" charset="0"/>
                      </a:rPr>
                      <m:t>w</m:t>
                    </m:r>
                    <m:r>
                      <a:rPr lang="tr-TR" b="0" i="0" smtClean="0">
                        <a:latin typeface="Cambria Math" panose="02040503050406030204" pitchFamily="18" charset="0"/>
                      </a:rPr>
                      <m:t>=</m:t>
                    </m:r>
                    <m:sSubSup>
                      <m:sSubSupPr>
                        <m:ctrlPr>
                          <a:rPr lang="tr-TR" b="0" i="1" smtClean="0">
                            <a:latin typeface="Cambria Math" panose="02040503050406030204" pitchFamily="18" charset="0"/>
                          </a:rPr>
                        </m:ctrlPr>
                      </m:sSubSupPr>
                      <m:e>
                        <m:r>
                          <m:rPr>
                            <m:sty m:val="p"/>
                          </m:rPr>
                          <a:rPr lang="tr-TR" b="0" i="0" smtClean="0">
                            <a:latin typeface="Cambria Math" panose="02040503050406030204" pitchFamily="18" charset="0"/>
                          </a:rPr>
                          <m:t>V</m:t>
                        </m:r>
                      </m:e>
                      <m:sub>
                        <m:r>
                          <m:rPr>
                            <m:sty m:val="p"/>
                          </m:rPr>
                          <a:rPr lang="tr-TR" b="0" i="0" smtClean="0">
                            <a:latin typeface="Cambria Math" panose="02040503050406030204" pitchFamily="18" charset="0"/>
                          </a:rPr>
                          <m:t>c</m:t>
                        </m:r>
                      </m:sub>
                      <m:sup>
                        <m:r>
                          <m:rPr>
                            <m:sty m:val="p"/>
                          </m:rPr>
                          <a:rPr lang="tr-TR" b="0" i="0" smtClean="0">
                            <a:latin typeface="Cambria Math" panose="02040503050406030204" pitchFamily="18" charset="0"/>
                          </a:rPr>
                          <m:t>ref</m:t>
                        </m:r>
                      </m:sup>
                    </m:sSubSup>
                    <m:r>
                      <a:rPr lang="tr-TR" b="0" i="0" smtClean="0">
                        <a:latin typeface="Cambria Math" panose="02040503050406030204" pitchFamily="18" charset="0"/>
                      </a:rPr>
                      <m:t>,</m:t>
                    </m:r>
                    <m:r>
                      <a:rPr lang="tr-TR" i="1">
                        <a:latin typeface="Cambria Math" panose="02040503050406030204" pitchFamily="18" charset="0"/>
                      </a:rPr>
                      <m:t>𝜇</m:t>
                    </m:r>
                  </m:oMath>
                </a14:m>
                <a:r>
                  <a:rPr lang="tr-TR" dirty="0"/>
                  <a:t> = </a:t>
                </a:r>
                <a14:m>
                  <m:oMath xmlns:m="http://schemas.openxmlformats.org/officeDocument/2006/math">
                    <m:acc>
                      <m:accPr>
                        <m:chr m:val="̃"/>
                        <m:ctrlPr>
                          <a:rPr lang="tr-TR" i="1">
                            <a:latin typeface="Cambria Math" panose="02040503050406030204" pitchFamily="18" charset="0"/>
                          </a:rPr>
                        </m:ctrlPr>
                      </m:accPr>
                      <m:e>
                        <m:sSup>
                          <m:sSupPr>
                            <m:ctrlPr>
                              <a:rPr lang="tr-TR" b="0" i="1" smtClean="0">
                                <a:latin typeface="Cambria Math" panose="02040503050406030204" pitchFamily="18" charset="0"/>
                              </a:rPr>
                            </m:ctrlPr>
                          </m:sSupPr>
                          <m:e>
                            <m:r>
                              <a:rPr lang="tr-TR" i="1">
                                <a:latin typeface="Cambria Math" panose="02040503050406030204" pitchFamily="18" charset="0"/>
                              </a:rPr>
                              <m:t>𝐻</m:t>
                            </m:r>
                          </m:e>
                          <m:sup>
                            <m:r>
                              <a:rPr lang="tr-TR" b="0" i="1" smtClean="0">
                                <a:latin typeface="Cambria Math" panose="02040503050406030204" pitchFamily="18" charset="0"/>
                              </a:rPr>
                              <m:t>𝑇</m:t>
                            </m:r>
                          </m:sup>
                        </m:sSup>
                      </m:e>
                    </m:acc>
                    <m:r>
                      <a:rPr lang="tr-TR" b="0" i="1" smtClean="0">
                        <a:latin typeface="Cambria Math" panose="02040503050406030204" pitchFamily="18" charset="0"/>
                      </a:rPr>
                      <m:t>𝐻</m:t>
                    </m:r>
                    <m:r>
                      <a:rPr lang="tr-TR" b="0" i="1" smtClean="0">
                        <a:latin typeface="Cambria Math" panose="02040503050406030204" pitchFamily="18" charset="0"/>
                      </a:rPr>
                      <m:t>, </m:t>
                    </m:r>
                    <m:r>
                      <a:rPr lang="tr-TR" b="0" i="1" smtClean="0">
                        <a:latin typeface="Cambria Math" panose="02040503050406030204" pitchFamily="18" charset="0"/>
                      </a:rPr>
                      <m:t>𝑓</m:t>
                    </m:r>
                    <m:r>
                      <a:rPr lang="tr-TR" b="0" i="1" smtClean="0">
                        <a:latin typeface="Cambria Math" panose="02040503050406030204" pitchFamily="18" charset="0"/>
                      </a:rPr>
                      <m:t>=</m:t>
                    </m:r>
                    <m:acc>
                      <m:accPr>
                        <m:chr m:val="̃"/>
                        <m:ctrlPr>
                          <a:rPr lang="tr-TR" i="1">
                            <a:latin typeface="Cambria Math" panose="02040503050406030204" pitchFamily="18" charset="0"/>
                          </a:rPr>
                        </m:ctrlPr>
                      </m:accPr>
                      <m:e>
                        <m:sSup>
                          <m:sSupPr>
                            <m:ctrlPr>
                              <a:rPr lang="tr-TR" i="1">
                                <a:latin typeface="Cambria Math" panose="02040503050406030204" pitchFamily="18" charset="0"/>
                              </a:rPr>
                            </m:ctrlPr>
                          </m:sSupPr>
                          <m:e>
                            <m:r>
                              <a:rPr lang="tr-TR" i="1">
                                <a:latin typeface="Cambria Math" panose="02040503050406030204" pitchFamily="18" charset="0"/>
                              </a:rPr>
                              <m:t>𝐻</m:t>
                            </m:r>
                          </m:e>
                          <m:sup>
                            <m:r>
                              <a:rPr lang="tr-TR" i="1">
                                <a:latin typeface="Cambria Math" panose="02040503050406030204" pitchFamily="18" charset="0"/>
                              </a:rPr>
                              <m:t>𝑇</m:t>
                            </m:r>
                          </m:sup>
                        </m:sSup>
                      </m:e>
                    </m:acc>
                    <m:acc>
                      <m:accPr>
                        <m:chr m:val="̃"/>
                        <m:ctrlPr>
                          <a:rPr lang="tr-TR" i="1">
                            <a:latin typeface="Cambria Math" panose="02040503050406030204" pitchFamily="18" charset="0"/>
                          </a:rPr>
                        </m:ctrlPr>
                      </m:accPr>
                      <m:e>
                        <m:r>
                          <a:rPr lang="tr-TR" i="1">
                            <a:latin typeface="Cambria Math" panose="02040503050406030204" pitchFamily="18" charset="0"/>
                          </a:rPr>
                          <m:t>𝐹</m:t>
                        </m:r>
                      </m:e>
                    </m:acc>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r>
                          <a:rPr lang="tr-TR" b="0" i="1" smtClean="0">
                            <a:latin typeface="Cambria Math" panose="02040503050406030204" pitchFamily="18" charset="0"/>
                          </a:rPr>
                          <m:t>−</m:t>
                        </m:r>
                      </m:e>
                    </m:acc>
                    <m:sSup>
                      <m:sSupPr>
                        <m:ctrlPr>
                          <a:rPr lang="tr-TR" i="1">
                            <a:latin typeface="Cambria Math" panose="02040503050406030204" pitchFamily="18" charset="0"/>
                          </a:rPr>
                        </m:ctrlPr>
                      </m:sSupPr>
                      <m:e>
                        <m:r>
                          <a:rPr lang="tr-TR" i="1">
                            <a:latin typeface="Cambria Math" panose="02040503050406030204" pitchFamily="18" charset="0"/>
                          </a:rPr>
                          <m:t>𝐻</m:t>
                        </m:r>
                      </m:e>
                      <m:sup>
                        <m:r>
                          <a:rPr lang="tr-TR" i="1">
                            <a:latin typeface="Cambria Math" panose="02040503050406030204" pitchFamily="18" charset="0"/>
                          </a:rPr>
                          <m:t>𝑇</m:t>
                        </m:r>
                      </m:sup>
                    </m:sSup>
                  </m:oMath>
                </a14:m>
                <a:r>
                  <a:rPr lang="tr-TR" dirty="0"/>
                  <a:t>w </a:t>
                </a:r>
                <a:r>
                  <a:rPr lang="tr-TR" dirty="0" err="1"/>
                  <a:t>for</a:t>
                </a:r>
                <a:r>
                  <a:rPr lang="tr-TR" dirty="0"/>
                  <a:t> </a:t>
                </a:r>
                <a:r>
                  <a:rPr lang="tr-TR" dirty="0" err="1"/>
                  <a:t>one</a:t>
                </a:r>
                <a:r>
                  <a:rPr lang="tr-TR" dirty="0"/>
                  <a:t> step </a:t>
                </a:r>
                <a:r>
                  <a:rPr lang="tr-TR" dirty="0" err="1"/>
                  <a:t>ahead</a:t>
                </a:r>
                <a:r>
                  <a:rPr lang="tr-TR" dirty="0"/>
                  <a:t> </a:t>
                </a:r>
                <a:r>
                  <a:rPr lang="tr-TR" dirty="0" err="1"/>
                  <a:t>prediction</a:t>
                </a:r>
                <a:r>
                  <a:rPr lang="tr-TR" dirty="0"/>
                  <a:t>.</a:t>
                </a:r>
              </a:p>
            </p:txBody>
          </p:sp>
        </mc:Choice>
        <mc:Fallback xmlns="">
          <p:sp>
            <p:nvSpPr>
              <p:cNvPr id="18" name="Metin kutusu 17"/>
              <p:cNvSpPr txBox="1">
                <a:spLocks noRot="1" noChangeAspect="1" noMove="1" noResize="1" noEditPoints="1" noAdjustHandles="1" noChangeArrowheads="1" noChangeShapeType="1" noTextEdit="1"/>
              </p:cNvSpPr>
              <p:nvPr/>
            </p:nvSpPr>
            <p:spPr>
              <a:xfrm>
                <a:off x="984069" y="5845268"/>
                <a:ext cx="8856617" cy="307520"/>
              </a:xfrm>
              <a:prstGeom prst="rect">
                <a:avLst/>
              </a:prstGeom>
              <a:blipFill>
                <a:blip r:embed="rId6"/>
                <a:stretch>
                  <a:fillRect l="-895" t="-20000" b="-46000"/>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6177DE7E-2BE9-41F9-8392-C5971031F3B4}"/>
              </a:ext>
            </a:extLst>
          </p:cNvPr>
          <p:cNvSpPr>
            <a:spLocks noGrp="1"/>
          </p:cNvSpPr>
          <p:nvPr>
            <p:ph type="title"/>
          </p:nvPr>
        </p:nvSpPr>
        <p:spPr/>
        <p:txBody>
          <a:bodyPr>
            <a:normAutofit/>
          </a:bodyPr>
          <a:lstStyle/>
          <a:p>
            <a:r>
              <a:rPr lang="en-US" sz="4000" dirty="0"/>
              <a:t>Cost-function formulation</a:t>
            </a:r>
          </a:p>
        </p:txBody>
      </p:sp>
    </p:spTree>
    <p:extLst>
      <p:ext uri="{BB962C8B-B14F-4D97-AF65-F5344CB8AC3E}">
        <p14:creationId xmlns:p14="http://schemas.microsoft.com/office/powerpoint/2010/main" val="1325713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t>
            </a:r>
            <a:r>
              <a:rPr lang="en-US" sz="4000" dirty="0"/>
              <a:t>m</a:t>
            </a:r>
            <a:r>
              <a:rPr lang="tr-TR" sz="4000" dirty="0" err="1"/>
              <a:t>odeling</a:t>
            </a:r>
            <a:r>
              <a:rPr lang="tr-TR" sz="4000" dirty="0"/>
              <a:t> </a:t>
            </a:r>
            <a:r>
              <a:rPr lang="tr-TR" sz="4000" dirty="0" err="1"/>
              <a:t>and</a:t>
            </a:r>
            <a:r>
              <a:rPr lang="tr-TR" sz="4000" dirty="0"/>
              <a:t> </a:t>
            </a:r>
            <a:r>
              <a:rPr lang="en-US" sz="4000" dirty="0"/>
              <a:t>s</a:t>
            </a:r>
            <a:r>
              <a:rPr lang="tr-TR" sz="4000" dirty="0" err="1"/>
              <a:t>imulation</a:t>
            </a:r>
            <a:r>
              <a:rPr lang="tr-TR" sz="4000" dirty="0"/>
              <a:t>	</a:t>
            </a:r>
          </a:p>
        </p:txBody>
      </p:sp>
      <p:sp>
        <p:nvSpPr>
          <p:cNvPr id="3" name="İçerik Yer Tutucusu 2"/>
          <p:cNvSpPr>
            <a:spLocks noGrp="1"/>
          </p:cNvSpPr>
          <p:nvPr>
            <p:ph idx="1"/>
          </p:nvPr>
        </p:nvSpPr>
        <p:spPr>
          <a:xfrm>
            <a:off x="1097280" y="2162341"/>
            <a:ext cx="9863775" cy="2214538"/>
          </a:xfrm>
        </p:spPr>
        <p:txBody>
          <a:bodyPr/>
          <a:lstStyle/>
          <a:p>
            <a:r>
              <a:rPr lang="tr-TR" dirty="0"/>
              <a:t>3 </a:t>
            </a:r>
            <a:r>
              <a:rPr lang="tr-TR" dirty="0" err="1"/>
              <a:t>Different</a:t>
            </a:r>
            <a:r>
              <a:rPr lang="tr-TR" dirty="0"/>
              <a:t> </a:t>
            </a:r>
            <a:r>
              <a:rPr lang="tr-TR" dirty="0" err="1"/>
              <a:t>Models</a:t>
            </a:r>
            <a:r>
              <a:rPr lang="tr-TR" dirty="0"/>
              <a:t> </a:t>
            </a:r>
            <a:r>
              <a:rPr lang="tr-TR" dirty="0" err="1"/>
              <a:t>have</a:t>
            </a:r>
            <a:r>
              <a:rPr lang="tr-TR" dirty="0"/>
              <a:t> </a:t>
            </a:r>
            <a:r>
              <a:rPr lang="tr-TR" dirty="0" err="1"/>
              <a:t>been</a:t>
            </a:r>
            <a:r>
              <a:rPr lang="tr-TR" dirty="0"/>
              <a:t> </a:t>
            </a:r>
            <a:r>
              <a:rPr lang="tr-TR" dirty="0" err="1"/>
              <a:t>built</a:t>
            </a:r>
            <a:r>
              <a:rPr lang="tr-TR" dirty="0"/>
              <a:t> </a:t>
            </a:r>
            <a:r>
              <a:rPr lang="tr-TR" dirty="0" err="1"/>
              <a:t>to</a:t>
            </a:r>
            <a:r>
              <a:rPr lang="tr-TR" dirty="0"/>
              <a:t> test </a:t>
            </a:r>
            <a:r>
              <a:rPr lang="tr-TR" dirty="0" err="1"/>
              <a:t>and</a:t>
            </a:r>
            <a:r>
              <a:rPr lang="tr-TR" dirty="0"/>
              <a:t> </a:t>
            </a:r>
            <a:r>
              <a:rPr lang="tr-TR" dirty="0" err="1"/>
              <a:t>Simulate</a:t>
            </a:r>
            <a:r>
              <a:rPr lang="tr-TR" dirty="0"/>
              <a:t> MPC </a:t>
            </a:r>
            <a:r>
              <a:rPr lang="tr-TR" dirty="0" err="1"/>
              <a:t>Str</a:t>
            </a:r>
            <a:r>
              <a:rPr lang="en-US" dirty="0"/>
              <a:t>u</a:t>
            </a:r>
            <a:r>
              <a:rPr lang="tr-TR" dirty="0" err="1"/>
              <a:t>ct</a:t>
            </a:r>
            <a:r>
              <a:rPr lang="en-US" dirty="0"/>
              <a:t>u</a:t>
            </a:r>
            <a:r>
              <a:rPr lang="tr-TR" dirty="0"/>
              <a:t>re:</a:t>
            </a:r>
          </a:p>
          <a:p>
            <a:pPr lvl="1"/>
            <a:r>
              <a:rPr lang="tr-TR" dirty="0"/>
              <a:t>MPC as .m-file + </a:t>
            </a:r>
            <a:r>
              <a:rPr lang="tr-TR" dirty="0" err="1"/>
              <a:t>Simscape</a:t>
            </a:r>
            <a:r>
              <a:rPr lang="tr-TR" dirty="0"/>
              <a:t> </a:t>
            </a:r>
            <a:r>
              <a:rPr lang="tr-TR" dirty="0" err="1"/>
              <a:t>Plant</a:t>
            </a:r>
            <a:r>
              <a:rPr lang="tr-TR" dirty="0"/>
              <a:t> Model</a:t>
            </a:r>
          </a:p>
          <a:p>
            <a:pPr lvl="1"/>
            <a:r>
              <a:rPr lang="tr-TR" dirty="0"/>
              <a:t>MPC as .m-file + </a:t>
            </a:r>
            <a:r>
              <a:rPr lang="tr-TR" dirty="0" err="1"/>
              <a:t>State</a:t>
            </a:r>
            <a:r>
              <a:rPr lang="tr-TR" dirty="0"/>
              <a:t> Space </a:t>
            </a:r>
            <a:r>
              <a:rPr lang="tr-TR" dirty="0" err="1"/>
              <a:t>Plant</a:t>
            </a:r>
            <a:r>
              <a:rPr lang="tr-TR" dirty="0"/>
              <a:t> Model</a:t>
            </a:r>
          </a:p>
          <a:p>
            <a:pPr lvl="1"/>
            <a:r>
              <a:rPr lang="tr-TR" dirty="0"/>
              <a:t>MPC </a:t>
            </a:r>
            <a:r>
              <a:rPr lang="tr-TR" dirty="0" err="1"/>
              <a:t>toolbox</a:t>
            </a:r>
            <a:r>
              <a:rPr lang="tr-TR" dirty="0"/>
              <a:t>    + </a:t>
            </a:r>
            <a:r>
              <a:rPr lang="tr-TR" dirty="0" err="1"/>
              <a:t>State</a:t>
            </a:r>
            <a:r>
              <a:rPr lang="tr-TR" dirty="0"/>
              <a:t> Space </a:t>
            </a:r>
            <a:r>
              <a:rPr lang="tr-TR" dirty="0" err="1"/>
              <a:t>Plant</a:t>
            </a:r>
            <a:r>
              <a:rPr lang="tr-TR" dirty="0"/>
              <a:t> Model</a:t>
            </a:r>
          </a:p>
          <a:p>
            <a:pPr lvl="1"/>
            <a:endParaRPr lang="tr-TR" dirty="0"/>
          </a:p>
          <a:p>
            <a:pPr lvl="1"/>
            <a:endParaRPr lang="tr-TR" dirty="0"/>
          </a:p>
        </p:txBody>
      </p:sp>
    </p:spTree>
    <p:extLst>
      <p:ext uri="{BB962C8B-B14F-4D97-AF65-F5344CB8AC3E}">
        <p14:creationId xmlns:p14="http://schemas.microsoft.com/office/powerpoint/2010/main" val="162236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as .m-file + </a:t>
            </a:r>
            <a:r>
              <a:rPr lang="tr-TR" sz="4000" dirty="0" err="1"/>
              <a:t>Simscape</a:t>
            </a:r>
            <a:r>
              <a:rPr lang="tr-TR" sz="4000" dirty="0"/>
              <a:t> </a:t>
            </a:r>
            <a:r>
              <a:rPr lang="tr-TR" sz="4000" dirty="0" err="1"/>
              <a:t>Plant</a:t>
            </a:r>
            <a:r>
              <a:rPr lang="tr-TR" sz="4000" dirty="0"/>
              <a:t> Model</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882" y="1863041"/>
            <a:ext cx="9608235" cy="4022725"/>
          </a:xfrm>
        </p:spPr>
      </p:pic>
    </p:spTree>
    <p:extLst>
      <p:ext uri="{BB962C8B-B14F-4D97-AF65-F5344CB8AC3E}">
        <p14:creationId xmlns:p14="http://schemas.microsoft.com/office/powerpoint/2010/main" val="3070355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as .m-file + </a:t>
            </a:r>
            <a:r>
              <a:rPr lang="tr-TR" sz="4000" dirty="0" err="1"/>
              <a:t>Simscape</a:t>
            </a:r>
            <a:r>
              <a:rPr lang="tr-TR" sz="4000" dirty="0"/>
              <a:t> </a:t>
            </a:r>
            <a:r>
              <a:rPr lang="tr-TR" sz="4000" dirty="0" err="1"/>
              <a:t>Plant</a:t>
            </a:r>
            <a:r>
              <a:rPr lang="tr-TR" sz="4000" dirty="0"/>
              <a:t> Model</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81468"/>
            <a:ext cx="4453290" cy="2739172"/>
          </a:xfr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1469"/>
            <a:ext cx="5059680" cy="2739172"/>
          </a:xfrm>
          <a:prstGeom prst="rect">
            <a:avLst/>
          </a:prstGeom>
        </p:spPr>
      </p:pic>
      <p:sp>
        <p:nvSpPr>
          <p:cNvPr id="6" name="Metin kutusu 5"/>
          <p:cNvSpPr txBox="1"/>
          <p:nvPr/>
        </p:nvSpPr>
        <p:spPr>
          <a:xfrm>
            <a:off x="1908782" y="5287142"/>
            <a:ext cx="2830285" cy="369332"/>
          </a:xfrm>
          <a:prstGeom prst="rect">
            <a:avLst/>
          </a:prstGeom>
          <a:noFill/>
        </p:spPr>
        <p:txBody>
          <a:bodyPr wrap="square" rtlCol="0">
            <a:spAutoFit/>
          </a:bodyPr>
          <a:lstStyle/>
          <a:p>
            <a:pPr algn="ctr"/>
            <a:r>
              <a:rPr lang="tr-TR" dirty="0" err="1"/>
              <a:t>Plant</a:t>
            </a:r>
            <a:r>
              <a:rPr lang="tr-TR" dirty="0"/>
              <a:t> </a:t>
            </a:r>
            <a:r>
              <a:rPr lang="tr-TR" dirty="0" err="1"/>
              <a:t>Input</a:t>
            </a:r>
            <a:endParaRPr lang="tr-TR" dirty="0"/>
          </a:p>
        </p:txBody>
      </p:sp>
      <p:sp>
        <p:nvSpPr>
          <p:cNvPr id="7" name="Metin kutusu 6"/>
          <p:cNvSpPr txBox="1"/>
          <p:nvPr/>
        </p:nvSpPr>
        <p:spPr>
          <a:xfrm>
            <a:off x="7210697" y="5286103"/>
            <a:ext cx="2830285" cy="369332"/>
          </a:xfrm>
          <a:prstGeom prst="rect">
            <a:avLst/>
          </a:prstGeom>
          <a:noFill/>
        </p:spPr>
        <p:txBody>
          <a:bodyPr wrap="square" rtlCol="0">
            <a:spAutoFit/>
          </a:bodyPr>
          <a:lstStyle/>
          <a:p>
            <a:pPr algn="ctr"/>
            <a:r>
              <a:rPr lang="tr-TR" dirty="0" err="1"/>
              <a:t>Plant</a:t>
            </a:r>
            <a:r>
              <a:rPr lang="tr-TR" dirty="0"/>
              <a:t>  </a:t>
            </a:r>
            <a:r>
              <a:rPr lang="tr-TR" dirty="0" err="1"/>
              <a:t>Output</a:t>
            </a:r>
            <a:endParaRPr lang="tr-TR" dirty="0"/>
          </a:p>
        </p:txBody>
      </p:sp>
    </p:spTree>
    <p:extLst>
      <p:ext uri="{BB962C8B-B14F-4D97-AF65-F5344CB8AC3E}">
        <p14:creationId xmlns:p14="http://schemas.microsoft.com/office/powerpoint/2010/main" val="2711059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as .m-file + </a:t>
            </a:r>
            <a:r>
              <a:rPr lang="tr-TR" sz="4000" dirty="0" err="1"/>
              <a:t>State</a:t>
            </a:r>
            <a:r>
              <a:rPr lang="tr-TR" sz="4000" dirty="0"/>
              <a:t> Space </a:t>
            </a:r>
            <a:r>
              <a:rPr lang="tr-TR" sz="4000" dirty="0" err="1"/>
              <a:t>Plant</a:t>
            </a:r>
            <a:r>
              <a:rPr lang="tr-TR" sz="4000" dirty="0"/>
              <a:t> Model</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401" y="1976626"/>
            <a:ext cx="7305932" cy="4054119"/>
          </a:xfrm>
        </p:spPr>
      </p:pic>
    </p:spTree>
    <p:extLst>
      <p:ext uri="{BB962C8B-B14F-4D97-AF65-F5344CB8AC3E}">
        <p14:creationId xmlns:p14="http://schemas.microsoft.com/office/powerpoint/2010/main" val="3830373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as .m-file + </a:t>
            </a:r>
            <a:r>
              <a:rPr lang="tr-TR" sz="4000" dirty="0" err="1"/>
              <a:t>State</a:t>
            </a:r>
            <a:r>
              <a:rPr lang="tr-TR" sz="4000" dirty="0"/>
              <a:t> Space </a:t>
            </a:r>
            <a:r>
              <a:rPr lang="tr-TR" sz="4000" dirty="0" err="1"/>
              <a:t>Plant</a:t>
            </a:r>
            <a:r>
              <a:rPr lang="tr-TR" sz="4000" dirty="0"/>
              <a:t> Model</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149" y="2521428"/>
            <a:ext cx="5373067" cy="247002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84" y="2480041"/>
            <a:ext cx="4098854" cy="2552795"/>
          </a:xfrm>
          <a:prstGeom prst="rect">
            <a:avLst/>
          </a:prstGeom>
        </p:spPr>
      </p:pic>
      <p:sp>
        <p:nvSpPr>
          <p:cNvPr id="6" name="Metin kutusu 5"/>
          <p:cNvSpPr txBox="1"/>
          <p:nvPr/>
        </p:nvSpPr>
        <p:spPr>
          <a:xfrm>
            <a:off x="1836068" y="5101437"/>
            <a:ext cx="2830285" cy="369332"/>
          </a:xfrm>
          <a:prstGeom prst="rect">
            <a:avLst/>
          </a:prstGeom>
          <a:noFill/>
        </p:spPr>
        <p:txBody>
          <a:bodyPr wrap="square" rtlCol="0">
            <a:spAutoFit/>
          </a:bodyPr>
          <a:lstStyle/>
          <a:p>
            <a:pPr algn="ctr"/>
            <a:r>
              <a:rPr lang="tr-TR" dirty="0" err="1"/>
              <a:t>Plant</a:t>
            </a:r>
            <a:r>
              <a:rPr lang="tr-TR" dirty="0"/>
              <a:t> </a:t>
            </a:r>
            <a:r>
              <a:rPr lang="tr-TR" dirty="0" err="1"/>
              <a:t>Input</a:t>
            </a:r>
            <a:endParaRPr lang="tr-TR" dirty="0"/>
          </a:p>
        </p:txBody>
      </p:sp>
      <p:sp>
        <p:nvSpPr>
          <p:cNvPr id="7" name="Metin kutusu 6"/>
          <p:cNvSpPr txBox="1"/>
          <p:nvPr/>
        </p:nvSpPr>
        <p:spPr>
          <a:xfrm>
            <a:off x="6888539" y="5101437"/>
            <a:ext cx="2830285" cy="369332"/>
          </a:xfrm>
          <a:prstGeom prst="rect">
            <a:avLst/>
          </a:prstGeom>
          <a:noFill/>
        </p:spPr>
        <p:txBody>
          <a:bodyPr wrap="square" rtlCol="0">
            <a:spAutoFit/>
          </a:bodyPr>
          <a:lstStyle/>
          <a:p>
            <a:pPr algn="ctr"/>
            <a:r>
              <a:rPr lang="tr-TR" dirty="0" err="1"/>
              <a:t>Plant</a:t>
            </a:r>
            <a:r>
              <a:rPr lang="tr-TR" dirty="0"/>
              <a:t>  </a:t>
            </a:r>
            <a:r>
              <a:rPr lang="tr-TR" dirty="0" err="1"/>
              <a:t>Output</a:t>
            </a:r>
            <a:endParaRPr lang="tr-TR" dirty="0"/>
          </a:p>
        </p:txBody>
      </p:sp>
    </p:spTree>
    <p:extLst>
      <p:ext uri="{BB962C8B-B14F-4D97-AF65-F5344CB8AC3E}">
        <p14:creationId xmlns:p14="http://schemas.microsoft.com/office/powerpoint/2010/main" val="215143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E4F-8A31-43B1-A06F-116413157FCC}"/>
              </a:ext>
            </a:extLst>
          </p:cNvPr>
          <p:cNvSpPr>
            <a:spLocks noGrp="1"/>
          </p:cNvSpPr>
          <p:nvPr>
            <p:ph type="title"/>
          </p:nvPr>
        </p:nvSpPr>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5DD66372-C6E1-40E7-A286-5199F3268345}"/>
              </a:ext>
            </a:extLst>
          </p:cNvPr>
          <p:cNvSpPr>
            <a:spLocks noGrp="1"/>
          </p:cNvSpPr>
          <p:nvPr>
            <p:ph idx="1"/>
          </p:nvPr>
        </p:nvSpPr>
        <p:spPr/>
        <p:txBody>
          <a:bodyPr>
            <a:normAutofit/>
          </a:bodyPr>
          <a:lstStyle/>
          <a:p>
            <a:endParaRPr lang="en-US" sz="1800" dirty="0"/>
          </a:p>
          <a:p>
            <a:r>
              <a:rPr lang="en-US" sz="1800" dirty="0"/>
              <a:t>Nowadays, the need for renewable energy has increased due to environmental problems and problematic resources used. Although simplified AC grid systems by taking DC equivalence are good for the literature, they are not scalable due to the problems arising in applications. To avoid this situation, variable generation and consumption should be considered together in the grid. </a:t>
            </a:r>
          </a:p>
          <a:p>
            <a:endParaRPr lang="en-US" sz="1800" dirty="0"/>
          </a:p>
          <a:p>
            <a:r>
              <a:rPr lang="en-US" sz="1800" dirty="0"/>
              <a:t>In such systems, the interlinking converter plays an important role in ensuring power balance. In autonomous mode, the ac/dc interlinking converter is controlled to provide a stable ac voltage and frequency for the ac grid. The dc-bus voltage is maintained by the bidirectional dc-dc converter. Besides these systems, battery energy storage (BES) is used to support the grid.</a:t>
            </a:r>
          </a:p>
        </p:txBody>
      </p:sp>
    </p:spTree>
    <p:extLst>
      <p:ext uri="{BB962C8B-B14F-4D97-AF65-F5344CB8AC3E}">
        <p14:creationId xmlns:p14="http://schemas.microsoft.com/office/powerpoint/2010/main" val="2671695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a:t>MPC </a:t>
            </a:r>
            <a:r>
              <a:rPr lang="tr-TR" sz="4000" dirty="0" err="1"/>
              <a:t>toolbox</a:t>
            </a:r>
            <a:r>
              <a:rPr lang="en-US" sz="4000" dirty="0"/>
              <a:t> with</a:t>
            </a:r>
            <a:r>
              <a:rPr lang="tr-TR" sz="4000" dirty="0"/>
              <a:t> </a:t>
            </a:r>
            <a:r>
              <a:rPr lang="en-US" sz="4000" dirty="0"/>
              <a:t>s</a:t>
            </a:r>
            <a:r>
              <a:rPr lang="tr-TR" sz="4000" dirty="0" err="1"/>
              <a:t>tate</a:t>
            </a:r>
            <a:r>
              <a:rPr lang="en-US" sz="4000" dirty="0"/>
              <a:t>-s</a:t>
            </a:r>
            <a:r>
              <a:rPr lang="tr-TR" sz="4000" dirty="0" err="1"/>
              <a:t>pace</a:t>
            </a:r>
            <a:r>
              <a:rPr lang="tr-TR" sz="4000" dirty="0"/>
              <a:t> </a:t>
            </a:r>
            <a:r>
              <a:rPr lang="en-US" sz="4000" dirty="0"/>
              <a:t>p</a:t>
            </a:r>
            <a:r>
              <a:rPr lang="tr-TR" sz="4000" dirty="0" err="1"/>
              <a:t>lant</a:t>
            </a:r>
            <a:r>
              <a:rPr lang="tr-TR" sz="4000" dirty="0"/>
              <a:t> </a:t>
            </a:r>
            <a:r>
              <a:rPr lang="en-US" sz="4000" dirty="0" err="1"/>
              <a:t>mo</a:t>
            </a:r>
            <a:r>
              <a:rPr lang="tr-TR" sz="4000" dirty="0"/>
              <a:t>del</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796" y="2038530"/>
            <a:ext cx="8658408" cy="3766652"/>
          </a:xfrm>
        </p:spPr>
      </p:pic>
    </p:spTree>
    <p:extLst>
      <p:ext uri="{BB962C8B-B14F-4D97-AF65-F5344CB8AC3E}">
        <p14:creationId xmlns:p14="http://schemas.microsoft.com/office/powerpoint/2010/main" val="361365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42269"/>
            <a:ext cx="4727248" cy="338335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08" y="2142269"/>
            <a:ext cx="4744872" cy="3383359"/>
          </a:xfrm>
          <a:prstGeom prst="rect">
            <a:avLst/>
          </a:prstGeom>
        </p:spPr>
      </p:pic>
      <p:sp>
        <p:nvSpPr>
          <p:cNvPr id="6" name="Metin kutusu 5"/>
          <p:cNvSpPr txBox="1"/>
          <p:nvPr/>
        </p:nvSpPr>
        <p:spPr>
          <a:xfrm>
            <a:off x="7368101" y="5611059"/>
            <a:ext cx="2830285" cy="369332"/>
          </a:xfrm>
          <a:prstGeom prst="rect">
            <a:avLst/>
          </a:prstGeom>
          <a:noFill/>
        </p:spPr>
        <p:txBody>
          <a:bodyPr wrap="square" rtlCol="0">
            <a:spAutoFit/>
          </a:bodyPr>
          <a:lstStyle/>
          <a:p>
            <a:pPr algn="ctr"/>
            <a:r>
              <a:rPr lang="tr-TR" dirty="0" err="1"/>
              <a:t>Plant</a:t>
            </a:r>
            <a:r>
              <a:rPr lang="tr-TR" dirty="0"/>
              <a:t>  </a:t>
            </a:r>
            <a:r>
              <a:rPr lang="tr-TR" dirty="0" err="1"/>
              <a:t>Output</a:t>
            </a:r>
            <a:endParaRPr lang="tr-TR" dirty="0"/>
          </a:p>
        </p:txBody>
      </p:sp>
      <p:sp>
        <p:nvSpPr>
          <p:cNvPr id="7" name="Metin kutusu 6"/>
          <p:cNvSpPr txBox="1"/>
          <p:nvPr/>
        </p:nvSpPr>
        <p:spPr>
          <a:xfrm>
            <a:off x="2045761" y="5611059"/>
            <a:ext cx="2830285" cy="369332"/>
          </a:xfrm>
          <a:prstGeom prst="rect">
            <a:avLst/>
          </a:prstGeom>
          <a:noFill/>
        </p:spPr>
        <p:txBody>
          <a:bodyPr wrap="square" rtlCol="0">
            <a:spAutoFit/>
          </a:bodyPr>
          <a:lstStyle/>
          <a:p>
            <a:pPr algn="ctr"/>
            <a:r>
              <a:rPr lang="tr-TR" dirty="0" err="1"/>
              <a:t>Plant</a:t>
            </a:r>
            <a:r>
              <a:rPr lang="tr-TR" dirty="0"/>
              <a:t> </a:t>
            </a:r>
            <a:r>
              <a:rPr lang="tr-TR" dirty="0" err="1"/>
              <a:t>Input</a:t>
            </a:r>
            <a:endParaRPr lang="tr-TR" dirty="0"/>
          </a:p>
        </p:txBody>
      </p:sp>
      <p:sp>
        <p:nvSpPr>
          <p:cNvPr id="8" name="Unvan 1"/>
          <p:cNvSpPr>
            <a:spLocks noGrp="1"/>
          </p:cNvSpPr>
          <p:nvPr>
            <p:ph type="title"/>
          </p:nvPr>
        </p:nvSpPr>
        <p:spPr/>
        <p:txBody>
          <a:bodyPr>
            <a:normAutofit/>
          </a:bodyPr>
          <a:lstStyle/>
          <a:p>
            <a:r>
              <a:rPr lang="tr-TR" sz="4000" dirty="0"/>
              <a:t>MPC </a:t>
            </a:r>
            <a:r>
              <a:rPr lang="tr-TR" sz="4000" dirty="0" err="1"/>
              <a:t>toolbox</a:t>
            </a:r>
            <a:r>
              <a:rPr lang="tr-TR" sz="4000" dirty="0"/>
              <a:t> </a:t>
            </a:r>
            <a:r>
              <a:rPr lang="en-US" sz="4000" dirty="0"/>
              <a:t>with</a:t>
            </a:r>
            <a:r>
              <a:rPr lang="tr-TR" sz="4000" dirty="0"/>
              <a:t> </a:t>
            </a:r>
            <a:r>
              <a:rPr lang="en-US" sz="4000" dirty="0"/>
              <a:t>s</a:t>
            </a:r>
            <a:r>
              <a:rPr lang="tr-TR" sz="4000" dirty="0" err="1"/>
              <a:t>tate</a:t>
            </a:r>
            <a:r>
              <a:rPr lang="en-US" sz="4000" dirty="0"/>
              <a:t>-s</a:t>
            </a:r>
            <a:r>
              <a:rPr lang="tr-TR" sz="4000" dirty="0" err="1"/>
              <a:t>pace</a:t>
            </a:r>
            <a:r>
              <a:rPr lang="tr-TR" sz="4000" dirty="0"/>
              <a:t> </a:t>
            </a:r>
            <a:r>
              <a:rPr lang="en-US" sz="4000" dirty="0"/>
              <a:t>p</a:t>
            </a:r>
            <a:r>
              <a:rPr lang="tr-TR" sz="4000" dirty="0" err="1"/>
              <a:t>lant</a:t>
            </a:r>
            <a:r>
              <a:rPr lang="tr-TR" sz="4000" dirty="0"/>
              <a:t> </a:t>
            </a:r>
            <a:r>
              <a:rPr lang="en-US" sz="4000" dirty="0"/>
              <a:t>m</a:t>
            </a:r>
            <a:r>
              <a:rPr lang="tr-TR" sz="4000" dirty="0" err="1"/>
              <a:t>odel</a:t>
            </a:r>
            <a:endParaRPr lang="tr-TR" sz="4000" dirty="0"/>
          </a:p>
        </p:txBody>
      </p:sp>
    </p:spTree>
    <p:extLst>
      <p:ext uri="{BB962C8B-B14F-4D97-AF65-F5344CB8AC3E}">
        <p14:creationId xmlns:p14="http://schemas.microsoft.com/office/powerpoint/2010/main" val="1594100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0096-9218-4649-86AC-E89D1070B5F0}"/>
              </a:ext>
            </a:extLst>
          </p:cNvPr>
          <p:cNvSpPr>
            <a:spLocks noGrp="1"/>
          </p:cNvSpPr>
          <p:nvPr>
            <p:ph type="title"/>
          </p:nvPr>
        </p:nvSpPr>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7E7E28EA-E947-494E-A954-E9AB50A7C9DD}"/>
              </a:ext>
            </a:extLst>
          </p:cNvPr>
          <p:cNvSpPr>
            <a:spLocks noGrp="1"/>
          </p:cNvSpPr>
          <p:nvPr>
            <p:ph idx="1"/>
          </p:nvPr>
        </p:nvSpPr>
        <p:spPr>
          <a:xfrm>
            <a:off x="1097280" y="1970980"/>
            <a:ext cx="10058400" cy="2132745"/>
          </a:xfrm>
        </p:spPr>
        <p:txBody>
          <a:bodyPr>
            <a:normAutofit/>
          </a:bodyPr>
          <a:lstStyle/>
          <a:p>
            <a:r>
              <a:rPr lang="en-US" sz="1800" dirty="0"/>
              <a:t>First, the working principle of the systems on the article was examined. Then, open loop simulations were made over the main components. Different MPC approaches have been tried. In some approaches, results (sinusoidal signals and phase angles) similar to the outputs in the article were obtained.</a:t>
            </a:r>
          </a:p>
        </p:txBody>
      </p:sp>
    </p:spTree>
    <p:extLst>
      <p:ext uri="{BB962C8B-B14F-4D97-AF65-F5344CB8AC3E}">
        <p14:creationId xmlns:p14="http://schemas.microsoft.com/office/powerpoint/2010/main" val="1798317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2336-AC77-48E9-A59B-0C0A395944E3}"/>
              </a:ext>
            </a:extLst>
          </p:cNvPr>
          <p:cNvSpPr>
            <a:spLocks noGrp="1"/>
          </p:cNvSpPr>
          <p:nvPr>
            <p:ph type="title" idx="4294967295"/>
          </p:nvPr>
        </p:nvSpPr>
        <p:spPr>
          <a:xfrm>
            <a:off x="1066800" y="1979613"/>
            <a:ext cx="10058400" cy="1449387"/>
          </a:xfrm>
        </p:spPr>
        <p:txBody>
          <a:bodyPr>
            <a:noAutofit/>
          </a:bodyPr>
          <a:lstStyle/>
          <a:p>
            <a:pPr marL="0" indent="0" algn="ctr"/>
            <a:br>
              <a:rPr lang="en-US" sz="4000" dirty="0"/>
            </a:br>
            <a:r>
              <a:rPr lang="en-US" sz="4000" dirty="0"/>
              <a:t>THANK YOU FOR LISTENING</a:t>
            </a:r>
          </a:p>
        </p:txBody>
      </p:sp>
    </p:spTree>
    <p:extLst>
      <p:ext uri="{BB962C8B-B14F-4D97-AF65-F5344CB8AC3E}">
        <p14:creationId xmlns:p14="http://schemas.microsoft.com/office/powerpoint/2010/main" val="153959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2E09AA-47E7-4D96-8CBA-DBC4978D24F6}"/>
              </a:ext>
            </a:extLst>
          </p:cNvPr>
          <p:cNvSpPr>
            <a:spLocks noGrp="1"/>
          </p:cNvSpPr>
          <p:nvPr>
            <p:ph type="title"/>
          </p:nvPr>
        </p:nvSpPr>
        <p:spPr/>
        <p:txBody>
          <a:bodyPr/>
          <a:lstStyle/>
          <a:p>
            <a:r>
              <a:rPr lang="en-US" sz="4000" dirty="0"/>
              <a:t>Introduction</a:t>
            </a:r>
            <a:endParaRPr lang="en-US" dirty="0"/>
          </a:p>
        </p:txBody>
      </p:sp>
      <p:sp>
        <p:nvSpPr>
          <p:cNvPr id="3" name="Content Placeholder 2">
            <a:extLst>
              <a:ext uri="{FF2B5EF4-FFF2-40B4-BE49-F238E27FC236}">
                <a16:creationId xmlns:a16="http://schemas.microsoft.com/office/drawing/2014/main" id="{AFE2CF31-242A-4E32-8143-C8691EB62CFE}"/>
              </a:ext>
            </a:extLst>
          </p:cNvPr>
          <p:cNvSpPr>
            <a:spLocks noGrp="1"/>
          </p:cNvSpPr>
          <p:nvPr>
            <p:ph idx="1"/>
          </p:nvPr>
        </p:nvSpPr>
        <p:spPr/>
        <p:txBody>
          <a:bodyPr>
            <a:normAutofit/>
          </a:bodyPr>
          <a:lstStyle/>
          <a:p>
            <a:endParaRPr lang="en-US" sz="1800" dirty="0">
              <a:highlight>
                <a:srgbClr val="FFFF00"/>
              </a:highlight>
            </a:endParaRPr>
          </a:p>
          <a:p>
            <a:r>
              <a:rPr lang="en-US" sz="1800" dirty="0"/>
              <a:t>In the literatures conventional multiple feedback loops with proportional-integral-differential (PID) controllers are commonly used to control the interlinking converters. Conventional cascade linear controllers suffer from PID parameters tuning work and low dynamic response, due to their cascaded structures. Besides, complicated coordination transformation and PWM modulation are needed. Also, different control structures are required for grid-tied and autonomous operations. </a:t>
            </a:r>
          </a:p>
          <a:p>
            <a:endParaRPr lang="en-US" sz="1800" dirty="0"/>
          </a:p>
          <a:p>
            <a:r>
              <a:rPr lang="en-US" sz="1800" dirty="0"/>
              <a:t>Even grid-connected operation has also been achieved, another concern is raised from the operation of BES. The BES is kept discharging or being charged with constant rate in grid-connected mode. By using SOC feedback and real-time power allocation, a control strategy was developed for smoothing the fluctuating output of the renewable energy. The details about BES operation in grid-connected mode is however not investigated. </a:t>
            </a:r>
          </a:p>
          <a:p>
            <a:endParaRPr lang="en-US" sz="1800" dirty="0">
              <a:highlight>
                <a:srgbClr val="FFFF00"/>
              </a:highlight>
            </a:endParaRPr>
          </a:p>
          <a:p>
            <a:endParaRPr lang="en-US" sz="1800" dirty="0">
              <a:highlight>
                <a:srgbClr val="FFFF00"/>
              </a:highlight>
            </a:endParaRPr>
          </a:p>
        </p:txBody>
      </p:sp>
    </p:spTree>
    <p:extLst>
      <p:ext uri="{BB962C8B-B14F-4D97-AF65-F5344CB8AC3E}">
        <p14:creationId xmlns:p14="http://schemas.microsoft.com/office/powerpoint/2010/main" val="354350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D27016-FFBD-43E6-B558-6B5D3CB28E60}"/>
              </a:ext>
            </a:extLst>
          </p:cNvPr>
          <p:cNvSpPr>
            <a:spLocks noGrp="1"/>
          </p:cNvSpPr>
          <p:nvPr>
            <p:ph type="title"/>
          </p:nvPr>
        </p:nvSpPr>
        <p:spPr/>
        <p:txBody>
          <a:bodyPr/>
          <a:lstStyle/>
          <a:p>
            <a:r>
              <a:rPr lang="en-US" sz="4000" dirty="0"/>
              <a:t>Introduction</a:t>
            </a:r>
            <a:endParaRPr lang="en-US" dirty="0"/>
          </a:p>
        </p:txBody>
      </p:sp>
      <p:sp>
        <p:nvSpPr>
          <p:cNvPr id="3" name="Content Placeholder 2">
            <a:extLst>
              <a:ext uri="{FF2B5EF4-FFF2-40B4-BE49-F238E27FC236}">
                <a16:creationId xmlns:a16="http://schemas.microsoft.com/office/drawing/2014/main" id="{7DCEAA29-79AD-49F1-89BC-4C270AA1103F}"/>
              </a:ext>
            </a:extLst>
          </p:cNvPr>
          <p:cNvSpPr>
            <a:spLocks noGrp="1"/>
          </p:cNvSpPr>
          <p:nvPr>
            <p:ph idx="1"/>
          </p:nvPr>
        </p:nvSpPr>
        <p:spPr/>
        <p:txBody>
          <a:bodyPr>
            <a:normAutofit/>
          </a:bodyPr>
          <a:lstStyle/>
          <a:p>
            <a:endParaRPr lang="en-US" sz="1800" dirty="0"/>
          </a:p>
          <a:p>
            <a:r>
              <a:rPr lang="en-US" sz="1800" dirty="0"/>
              <a:t>However, battery technologies related to SOC estimation are being investigated. Even so, some techniques are used due to their proper computational load and sufficient accuracy. For examples </a:t>
            </a:r>
            <a:r>
              <a:rPr lang="en-US" sz="1800" dirty="0" err="1"/>
              <a:t>Luenberger</a:t>
            </a:r>
            <a:r>
              <a:rPr lang="en-US" sz="1800" dirty="0"/>
              <a:t> observers and Kalman filters. Another topic in the existing microgrid control is the reactive capacity for the grid support. It has been demonstrated that when reactive power support is done with localized control, 80% savings are made.</a:t>
            </a:r>
          </a:p>
          <a:p>
            <a:endParaRPr lang="en-US" sz="1800" dirty="0"/>
          </a:p>
          <a:p>
            <a:r>
              <a:rPr lang="en-US" sz="1800" dirty="0"/>
              <a:t>To address the issues mentioned above, a model predictive control (MPC) strategy is developed in this paper. MPC is applied to control the interlinking converter to achieve multiple objectives including stable voltage supply, flexible power regulation and grid support in ac/dc microgrids.</a:t>
            </a:r>
            <a:endParaRPr lang="en-US" sz="1800" dirty="0">
              <a:highlight>
                <a:srgbClr val="FFFF00"/>
              </a:highlight>
            </a:endParaRPr>
          </a:p>
        </p:txBody>
      </p:sp>
    </p:spTree>
    <p:extLst>
      <p:ext uri="{BB962C8B-B14F-4D97-AF65-F5344CB8AC3E}">
        <p14:creationId xmlns:p14="http://schemas.microsoft.com/office/powerpoint/2010/main" val="133678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0E2E-C1A0-41C0-8A92-653B45C53A48}"/>
              </a:ext>
            </a:extLst>
          </p:cNvPr>
          <p:cNvSpPr>
            <a:spLocks noGrp="1"/>
          </p:cNvSpPr>
          <p:nvPr>
            <p:ph type="title"/>
          </p:nvPr>
        </p:nvSpPr>
        <p:spPr>
          <a:xfrm>
            <a:off x="1097280" y="286603"/>
            <a:ext cx="10058400" cy="1450757"/>
          </a:xfrm>
        </p:spPr>
        <p:txBody>
          <a:bodyPr>
            <a:normAutofit/>
          </a:bodyPr>
          <a:lstStyle/>
          <a:p>
            <a:r>
              <a:rPr lang="en-US" sz="4000" dirty="0"/>
              <a:t>Microgrid configuration and modeling</a:t>
            </a:r>
          </a:p>
        </p:txBody>
      </p:sp>
      <p:pic>
        <p:nvPicPr>
          <p:cNvPr id="3" name="Content Placeholder 2">
            <a:extLst>
              <a:ext uri="{FF2B5EF4-FFF2-40B4-BE49-F238E27FC236}">
                <a16:creationId xmlns:a16="http://schemas.microsoft.com/office/drawing/2014/main" id="{25145C45-5CBB-4D20-8BAF-77BA4D1EB1BF}"/>
              </a:ext>
            </a:extLst>
          </p:cNvPr>
          <p:cNvPicPr>
            <a:picLocks noGrp="1" noChangeAspect="1"/>
          </p:cNvPicPr>
          <p:nvPr>
            <p:ph idx="1"/>
          </p:nvPr>
        </p:nvPicPr>
        <p:blipFill>
          <a:blip r:embed="rId2"/>
          <a:stretch>
            <a:fillRect/>
          </a:stretch>
        </p:blipFill>
        <p:spPr>
          <a:xfrm>
            <a:off x="3467431" y="1828269"/>
            <a:ext cx="5257138" cy="3201462"/>
          </a:xfrm>
          <a:prstGeom prst="rect">
            <a:avLst/>
          </a:prstGeom>
        </p:spPr>
      </p:pic>
      <p:sp>
        <p:nvSpPr>
          <p:cNvPr id="4" name="TextBox 3">
            <a:extLst>
              <a:ext uri="{FF2B5EF4-FFF2-40B4-BE49-F238E27FC236}">
                <a16:creationId xmlns:a16="http://schemas.microsoft.com/office/drawing/2014/main" id="{C786F2A4-B79E-4524-BC03-DABC8367A9CB}"/>
              </a:ext>
            </a:extLst>
          </p:cNvPr>
          <p:cNvSpPr txBox="1"/>
          <p:nvPr/>
        </p:nvSpPr>
        <p:spPr>
          <a:xfrm>
            <a:off x="1097280" y="5187531"/>
            <a:ext cx="100584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solar PV array is connected to the dc bus through a dc/dc boost converter. </a:t>
            </a:r>
          </a:p>
          <a:p>
            <a:pPr marL="285750" indent="-285750" algn="just">
              <a:buFont typeface="Arial" panose="020B0604020202020204" pitchFamily="34" charset="0"/>
              <a:buChar char="•"/>
            </a:pPr>
            <a:r>
              <a:rPr lang="en-US" dirty="0"/>
              <a:t>A battery as energy storage is connected to the same dc bus via a bidirectional dc/dc converter.</a:t>
            </a:r>
          </a:p>
          <a:p>
            <a:pPr marL="285750" indent="-285750" algn="just">
              <a:buFont typeface="Arial" panose="020B0604020202020204" pitchFamily="34" charset="0"/>
              <a:buChar char="•"/>
            </a:pPr>
            <a:r>
              <a:rPr lang="en-US" dirty="0"/>
              <a:t>The ac and dc buses  are interconnected through a bidirectional ac/dc interlinking converter.</a:t>
            </a:r>
          </a:p>
        </p:txBody>
      </p:sp>
    </p:spTree>
    <p:extLst>
      <p:ext uri="{BB962C8B-B14F-4D97-AF65-F5344CB8AC3E}">
        <p14:creationId xmlns:p14="http://schemas.microsoft.com/office/powerpoint/2010/main" val="78901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1243487-A266-412A-9C46-050D90790FA3}"/>
              </a:ext>
            </a:extLst>
          </p:cNvPr>
          <p:cNvSpPr>
            <a:spLocks noGrp="1"/>
          </p:cNvSpPr>
          <p:nvPr>
            <p:ph type="title"/>
          </p:nvPr>
        </p:nvSpPr>
        <p:spPr/>
        <p:txBody>
          <a:bodyPr>
            <a:normAutofit/>
          </a:bodyPr>
          <a:lstStyle/>
          <a:p>
            <a:r>
              <a:rPr lang="en-US" sz="4000" dirty="0"/>
              <a:t>Modeling of PV system</a:t>
            </a:r>
          </a:p>
        </p:txBody>
      </p:sp>
      <p:pic>
        <p:nvPicPr>
          <p:cNvPr id="4" name="Content Placeholder 3">
            <a:extLst>
              <a:ext uri="{FF2B5EF4-FFF2-40B4-BE49-F238E27FC236}">
                <a16:creationId xmlns:a16="http://schemas.microsoft.com/office/drawing/2014/main" id="{05810F5C-4C1B-40C5-BC44-48F4BDEB11B2}"/>
              </a:ext>
            </a:extLst>
          </p:cNvPr>
          <p:cNvPicPr>
            <a:picLocks noGrp="1" noChangeAspect="1"/>
          </p:cNvPicPr>
          <p:nvPr>
            <p:ph idx="1"/>
          </p:nvPr>
        </p:nvPicPr>
        <p:blipFill>
          <a:blip r:embed="rId2"/>
          <a:stretch>
            <a:fillRect/>
          </a:stretch>
        </p:blipFill>
        <p:spPr>
          <a:xfrm>
            <a:off x="1097280" y="2129365"/>
            <a:ext cx="4372342" cy="2045775"/>
          </a:xfrm>
          <a:prstGeom prst="rect">
            <a:avLst/>
          </a:prstGeom>
        </p:spPr>
      </p:pic>
      <p:pic>
        <p:nvPicPr>
          <p:cNvPr id="5" name="Picture 4">
            <a:extLst>
              <a:ext uri="{FF2B5EF4-FFF2-40B4-BE49-F238E27FC236}">
                <a16:creationId xmlns:a16="http://schemas.microsoft.com/office/drawing/2014/main" id="{8499C463-E276-44C8-984C-CDF931BACDCE}"/>
              </a:ext>
            </a:extLst>
          </p:cNvPr>
          <p:cNvPicPr>
            <a:picLocks noChangeAspect="1"/>
          </p:cNvPicPr>
          <p:nvPr/>
        </p:nvPicPr>
        <p:blipFill>
          <a:blip r:embed="rId3"/>
          <a:stretch>
            <a:fillRect/>
          </a:stretch>
        </p:blipFill>
        <p:spPr>
          <a:xfrm>
            <a:off x="6096000" y="1952201"/>
            <a:ext cx="5059680" cy="2400105"/>
          </a:xfrm>
          <a:prstGeom prst="rect">
            <a:avLst/>
          </a:prstGeom>
        </p:spPr>
      </p:pic>
      <p:sp>
        <p:nvSpPr>
          <p:cNvPr id="12" name="TextBox 11">
            <a:extLst>
              <a:ext uri="{FF2B5EF4-FFF2-40B4-BE49-F238E27FC236}">
                <a16:creationId xmlns:a16="http://schemas.microsoft.com/office/drawing/2014/main" id="{47DEAFD9-E8DF-4F8E-973A-2EC8BA0C31BE}"/>
              </a:ext>
            </a:extLst>
          </p:cNvPr>
          <p:cNvSpPr txBox="1"/>
          <p:nvPr/>
        </p:nvSpPr>
        <p:spPr>
          <a:xfrm>
            <a:off x="838200" y="4567147"/>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PV array is connected to the common power points of the power-voltage curves are associated dc-bus through a boost dc-dc converter. </a:t>
            </a:r>
          </a:p>
          <a:p>
            <a:endParaRPr lang="en-US" dirty="0"/>
          </a:p>
          <a:p>
            <a:pPr marL="285750" indent="-285750">
              <a:buFont typeface="Arial" panose="020B0604020202020204" pitchFamily="34" charset="0"/>
              <a:buChar char="•"/>
            </a:pPr>
            <a:r>
              <a:rPr lang="en-US" dirty="0"/>
              <a:t>Under different solar irradiance, the maximum with different output voltages.</a:t>
            </a:r>
          </a:p>
        </p:txBody>
      </p:sp>
    </p:spTree>
    <p:extLst>
      <p:ext uri="{BB962C8B-B14F-4D97-AF65-F5344CB8AC3E}">
        <p14:creationId xmlns:p14="http://schemas.microsoft.com/office/powerpoint/2010/main" val="346486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532C2C-2971-4DB3-9556-F157A3379B74}"/>
              </a:ext>
            </a:extLst>
          </p:cNvPr>
          <p:cNvPicPr>
            <a:picLocks noChangeAspect="1"/>
          </p:cNvPicPr>
          <p:nvPr/>
        </p:nvPicPr>
        <p:blipFill>
          <a:blip r:embed="rId2"/>
          <a:stretch>
            <a:fillRect/>
          </a:stretch>
        </p:blipFill>
        <p:spPr>
          <a:xfrm>
            <a:off x="1097280" y="1908801"/>
            <a:ext cx="4770943" cy="4093778"/>
          </a:xfrm>
          <a:prstGeom prst="rect">
            <a:avLst/>
          </a:prstGeom>
        </p:spPr>
      </p:pic>
      <p:sp>
        <p:nvSpPr>
          <p:cNvPr id="5" name="Rectangle 4">
            <a:extLst>
              <a:ext uri="{FF2B5EF4-FFF2-40B4-BE49-F238E27FC236}">
                <a16:creationId xmlns:a16="http://schemas.microsoft.com/office/drawing/2014/main" id="{1FCF432A-48D0-4A54-B549-68FACF0686F9}"/>
              </a:ext>
            </a:extLst>
          </p:cNvPr>
          <p:cNvSpPr/>
          <p:nvPr/>
        </p:nvSpPr>
        <p:spPr>
          <a:xfrm>
            <a:off x="6096000" y="2109030"/>
            <a:ext cx="5059680" cy="3693319"/>
          </a:xfrm>
          <a:prstGeom prst="rect">
            <a:avLst/>
          </a:prstGeom>
        </p:spPr>
        <p:txBody>
          <a:bodyPr wrap="square">
            <a:spAutoFit/>
          </a:bodyPr>
          <a:lstStyle/>
          <a:p>
            <a:pPr marL="285750" indent="-285750">
              <a:buFont typeface="Arial" panose="020B0604020202020204" pitchFamily="34" charset="0"/>
              <a:buChar char="•"/>
            </a:pPr>
            <a:r>
              <a:rPr lang="en-US" dirty="0"/>
              <a:t>To maximize the utilization of solar energy from the PV farm, solar PV system should be operated in maximum power point tracking (MPPT).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MPPT techniques of solar PVs have been widely developed. Here, an incremental conductance method is used. The PV system performance is shown in the figure. The MPPT algorithm starts to operate at 0.4 sec. </a:t>
            </a:r>
          </a:p>
          <a:p>
            <a:endParaRPr lang="en-US" dirty="0"/>
          </a:p>
          <a:p>
            <a:pPr marL="285750" indent="-285750">
              <a:buFont typeface="Arial" panose="020B0604020202020204" pitchFamily="34" charset="0"/>
              <a:buChar char="•"/>
            </a:pPr>
            <a:r>
              <a:rPr lang="en-US" dirty="0"/>
              <a:t>It can be seen that the PV system is continuously adjusting the optimal voltage under solar irradiance variation.</a:t>
            </a:r>
          </a:p>
        </p:txBody>
      </p:sp>
      <p:sp>
        <p:nvSpPr>
          <p:cNvPr id="6" name="Title 1">
            <a:extLst>
              <a:ext uri="{FF2B5EF4-FFF2-40B4-BE49-F238E27FC236}">
                <a16:creationId xmlns:a16="http://schemas.microsoft.com/office/drawing/2014/main" id="{34967E30-E167-4F8F-9E4D-70CABC669F97}"/>
              </a:ext>
            </a:extLst>
          </p:cNvPr>
          <p:cNvSpPr>
            <a:spLocks noGrp="1"/>
          </p:cNvSpPr>
          <p:nvPr>
            <p:ph type="title"/>
          </p:nvPr>
        </p:nvSpPr>
        <p:spPr/>
        <p:txBody>
          <a:bodyPr>
            <a:normAutofit/>
          </a:bodyPr>
          <a:lstStyle/>
          <a:p>
            <a:r>
              <a:rPr lang="en-US" sz="4000" dirty="0"/>
              <a:t>Modeling of PV system</a:t>
            </a:r>
          </a:p>
        </p:txBody>
      </p:sp>
    </p:spTree>
    <p:extLst>
      <p:ext uri="{BB962C8B-B14F-4D97-AF65-F5344CB8AC3E}">
        <p14:creationId xmlns:p14="http://schemas.microsoft.com/office/powerpoint/2010/main" val="347174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845DB0-A128-458E-A87B-D97B3F033390}"/>
              </a:ext>
            </a:extLst>
          </p:cNvPr>
          <p:cNvPicPr>
            <a:picLocks noChangeAspect="1"/>
          </p:cNvPicPr>
          <p:nvPr/>
        </p:nvPicPr>
        <p:blipFill>
          <a:blip r:embed="rId2"/>
          <a:stretch>
            <a:fillRect/>
          </a:stretch>
        </p:blipFill>
        <p:spPr>
          <a:xfrm>
            <a:off x="838200" y="2102165"/>
            <a:ext cx="4287620" cy="1964733"/>
          </a:xfrm>
          <a:prstGeom prst="rect">
            <a:avLst/>
          </a:prstGeom>
        </p:spPr>
      </p:pic>
      <p:sp>
        <p:nvSpPr>
          <p:cNvPr id="8" name="Title 1">
            <a:extLst>
              <a:ext uri="{FF2B5EF4-FFF2-40B4-BE49-F238E27FC236}">
                <a16:creationId xmlns:a16="http://schemas.microsoft.com/office/drawing/2014/main" id="{B3B93582-04B2-479E-AAF2-6E6C36D5C9C2}"/>
              </a:ext>
            </a:extLst>
          </p:cNvPr>
          <p:cNvSpPr>
            <a:spLocks noGrp="1"/>
          </p:cNvSpPr>
          <p:nvPr>
            <p:ph type="title"/>
          </p:nvPr>
        </p:nvSpPr>
        <p:spPr/>
        <p:txBody>
          <a:bodyPr>
            <a:normAutofit/>
          </a:bodyPr>
          <a:lstStyle/>
          <a:p>
            <a:r>
              <a:rPr lang="en-US" sz="4000" dirty="0"/>
              <a:t>Modeling of battery energy storage (BES)</a:t>
            </a:r>
          </a:p>
        </p:txBody>
      </p:sp>
      <p:sp>
        <p:nvSpPr>
          <p:cNvPr id="9" name="TextBox 8">
            <a:extLst>
              <a:ext uri="{FF2B5EF4-FFF2-40B4-BE49-F238E27FC236}">
                <a16:creationId xmlns:a16="http://schemas.microsoft.com/office/drawing/2014/main" id="{B59184EA-D076-44CF-BD89-6F54FCFB97D6}"/>
              </a:ext>
            </a:extLst>
          </p:cNvPr>
          <p:cNvSpPr txBox="1"/>
          <p:nvPr/>
        </p:nvSpPr>
        <p:spPr>
          <a:xfrm>
            <a:off x="838200" y="4528563"/>
            <a:ext cx="63847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battery is connected to the dc-bus through a bidirectional buck-boost converter for charging or discharging.</a:t>
            </a:r>
          </a:p>
          <a:p>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A0150EA-00EA-41B3-A6D3-FBF8CD70D655}"/>
                  </a:ext>
                </a:extLst>
              </p:cNvPr>
              <p:cNvSpPr txBox="1"/>
              <p:nvPr/>
            </p:nvSpPr>
            <p:spPr>
              <a:xfrm>
                <a:off x="5897880" y="2263825"/>
                <a:ext cx="5257800" cy="16414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𝐵𝑎𝑡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𝑏</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𝑏</m:t>
                          </m:r>
                        </m:sub>
                      </m:sSub>
                      <m:r>
                        <a:rPr lang="en-US" b="0" i="1" smtClean="0">
                          <a:latin typeface="Cambria Math" panose="02040503050406030204" pitchFamily="18" charset="0"/>
                        </a:rPr>
                        <m:t>−</m:t>
                      </m:r>
                      <m:r>
                        <a:rPr lang="en-US" b="0" i="1" smtClean="0">
                          <a:latin typeface="Cambria Math" panose="02040503050406030204" pitchFamily="18" charset="0"/>
                        </a:rPr>
                        <m:t>𝐾</m:t>
                      </m:r>
                      <m:f>
                        <m:fPr>
                          <m:ctrlPr>
                            <a:rPr lang="en-US" b="0" i="1" smtClean="0">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𝑄</m:t>
                          </m:r>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𝑏</m:t>
                                  </m:r>
                                </m:sub>
                              </m:sSub>
                              <m:r>
                                <a:rPr lang="en-US" b="0" i="1" smtClean="0">
                                  <a:latin typeface="Cambria Math" panose="02040503050406030204" pitchFamily="18" charset="0"/>
                                </a:rPr>
                                <m:t>𝑑𝑡</m:t>
                              </m:r>
                            </m:e>
                          </m:nary>
                        </m:den>
                      </m:f>
                      <m:r>
                        <a:rPr lang="en-US" b="0" i="1" smtClean="0">
                          <a:latin typeface="Cambria Math" panose="02040503050406030204" pitchFamily="18" charset="0"/>
                        </a:rPr>
                        <m:t>+</m:t>
                      </m:r>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𝐵</m:t>
                          </m:r>
                          <m:nary>
                            <m:naryPr>
                              <m:limLoc m:val="undOvr"/>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𝑏</m:t>
                                  </m:r>
                                </m:sub>
                              </m:sSub>
                              <m:r>
                                <a:rPr lang="en-US" b="0" i="1" smtClean="0">
                                  <a:latin typeface="Cambria Math" panose="02040503050406030204" pitchFamily="18" charset="0"/>
                                </a:rPr>
                                <m:t>𝑑𝑡</m:t>
                              </m:r>
                            </m:e>
                          </m:nary>
                          <m:r>
                            <a:rPr lang="en-US" b="0" i="1" smtClean="0">
                              <a:latin typeface="Cambria Math" panose="02040503050406030204" pitchFamily="18" charset="0"/>
                            </a:rPr>
                            <m:t>)</m:t>
                          </m:r>
                        </m:sup>
                      </m:sSup>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𝑆𝑂𝐶</m:t>
                      </m:r>
                      <m:r>
                        <a:rPr lang="en-US" i="1">
                          <a:latin typeface="Cambria Math" panose="02040503050406030204" pitchFamily="18" charset="0"/>
                        </a:rPr>
                        <m:t>=</m:t>
                      </m:r>
                      <m:r>
                        <a:rPr lang="en-US" b="0" i="1" smtClean="0">
                          <a:latin typeface="Cambria Math" panose="02040503050406030204" pitchFamily="18" charset="0"/>
                        </a:rPr>
                        <m:t>100</m:t>
                      </m:r>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nary>
                                <m:naryPr>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𝑏</m:t>
                                      </m:r>
                                    </m:sub>
                                  </m:sSub>
                                  <m:r>
                                    <a:rPr lang="en-US" i="1">
                                      <a:latin typeface="Cambria Math" panose="02040503050406030204" pitchFamily="18" charset="0"/>
                                    </a:rPr>
                                    <m:t>𝑑𝑡</m:t>
                                  </m:r>
                                </m:e>
                              </m:nary>
                            </m:num>
                            <m:den>
                              <m:r>
                                <a:rPr lang="en-US" i="1">
                                  <a:latin typeface="Cambria Math" panose="02040503050406030204" pitchFamily="18" charset="0"/>
                                </a:rPr>
                                <m:t>𝑄</m:t>
                              </m:r>
                            </m:den>
                          </m:f>
                        </m:e>
                      </m:d>
                    </m:oMath>
                  </m:oMathPara>
                </a14:m>
                <a:endParaRPr lang="en-US" dirty="0"/>
              </a:p>
            </p:txBody>
          </p:sp>
        </mc:Choice>
        <mc:Fallback>
          <p:sp>
            <p:nvSpPr>
              <p:cNvPr id="10" name="TextBox 9">
                <a:extLst>
                  <a:ext uri="{FF2B5EF4-FFF2-40B4-BE49-F238E27FC236}">
                    <a16:creationId xmlns:a16="http://schemas.microsoft.com/office/drawing/2014/main" id="{7A0150EA-00EA-41B3-A6D3-FBF8CD70D655}"/>
                  </a:ext>
                </a:extLst>
              </p:cNvPr>
              <p:cNvSpPr txBox="1">
                <a:spLocks noRot="1" noChangeAspect="1" noMove="1" noResize="1" noEditPoints="1" noAdjustHandles="1" noChangeArrowheads="1" noChangeShapeType="1" noTextEdit="1"/>
              </p:cNvSpPr>
              <p:nvPr/>
            </p:nvSpPr>
            <p:spPr>
              <a:xfrm>
                <a:off x="5897880" y="2263825"/>
                <a:ext cx="5257800" cy="16414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68A3606-A0D7-48BA-99AD-AA9698061D8F}"/>
                  </a:ext>
                </a:extLst>
              </p:cNvPr>
              <p:cNvSpPr txBox="1"/>
              <p:nvPr/>
            </p:nvSpPr>
            <p:spPr>
              <a:xfrm>
                <a:off x="7920328" y="4297730"/>
                <a:ext cx="3235352" cy="1384995"/>
              </a:xfrm>
              <a:prstGeom prst="rect">
                <a:avLst/>
              </a:prstGeom>
              <a:noFill/>
            </p:spPr>
            <p:txBody>
              <a:bodyPr wrap="square"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𝑏</m:t>
                        </m:r>
                      </m:sub>
                    </m:sSub>
                    <m:r>
                      <a:rPr lang="en-US" sz="1400" b="0" i="1" smtClean="0">
                        <a:latin typeface="Cambria Math" panose="02040503050406030204" pitchFamily="18" charset="0"/>
                      </a:rPr>
                      <m:t>→</m:t>
                    </m:r>
                  </m:oMath>
                </a14:m>
                <a:r>
                  <a:rPr lang="en-US" sz="1400" b="0" dirty="0"/>
                  <a:t> Internal resistance</a:t>
                </a:r>
              </a:p>
              <a:p>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0</m:t>
                        </m:r>
                      </m:sub>
                    </m:sSub>
                    <m:r>
                      <a:rPr lang="en-US" sz="1400" i="1">
                        <a:latin typeface="Cambria Math" panose="02040503050406030204" pitchFamily="18" charset="0"/>
                      </a:rPr>
                      <m:t>→</m:t>
                    </m:r>
                  </m:oMath>
                </a14:m>
                <a:r>
                  <a:rPr lang="en-US" sz="1400" b="0" dirty="0"/>
                  <a:t> Open circuit voltage</a:t>
                </a:r>
              </a:p>
              <a:p>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𝑖</m:t>
                        </m:r>
                      </m:e>
                      <m:sub>
                        <m:r>
                          <a:rPr lang="en-US" sz="1400" i="1">
                            <a:latin typeface="Cambria Math" panose="02040503050406030204" pitchFamily="18" charset="0"/>
                          </a:rPr>
                          <m:t>𝑏</m:t>
                        </m:r>
                      </m:sub>
                    </m:sSub>
                    <m:r>
                      <a:rPr lang="en-US" sz="1400" i="1">
                        <a:latin typeface="Cambria Math" panose="02040503050406030204" pitchFamily="18" charset="0"/>
                      </a:rPr>
                      <m:t>→</m:t>
                    </m:r>
                  </m:oMath>
                </a14:m>
                <a:r>
                  <a:rPr lang="en-US" sz="1400" b="0" dirty="0"/>
                  <a:t> Battery discharging current</a:t>
                </a:r>
              </a:p>
              <a:p>
                <a14:m>
                  <m:oMath xmlns:m="http://schemas.openxmlformats.org/officeDocument/2006/math">
                    <m:r>
                      <a:rPr lang="en-US" sz="1400" b="0" i="1" smtClean="0">
                        <a:latin typeface="Cambria Math" panose="02040503050406030204" pitchFamily="18" charset="0"/>
                      </a:rPr>
                      <m:t>𝐾</m:t>
                    </m:r>
                    <m:r>
                      <a:rPr lang="en-US" sz="1400" i="1">
                        <a:latin typeface="Cambria Math" panose="02040503050406030204" pitchFamily="18" charset="0"/>
                      </a:rPr>
                      <m:t>→</m:t>
                    </m:r>
                  </m:oMath>
                </a14:m>
                <a:r>
                  <a:rPr lang="en-US" sz="1400" dirty="0"/>
                  <a:t> Polarization voltage</a:t>
                </a:r>
              </a:p>
              <a:p>
                <a14:m>
                  <m:oMath xmlns:m="http://schemas.openxmlformats.org/officeDocument/2006/math">
                    <m:r>
                      <a:rPr lang="en-US" sz="1400" b="0" i="1" smtClean="0">
                        <a:latin typeface="Cambria Math" panose="02040503050406030204" pitchFamily="18" charset="0"/>
                      </a:rPr>
                      <m:t>𝑄</m:t>
                    </m:r>
                    <m:r>
                      <a:rPr lang="en-US" sz="1400" i="1">
                        <a:latin typeface="Cambria Math" panose="02040503050406030204" pitchFamily="18" charset="0"/>
                      </a:rPr>
                      <m:t>→</m:t>
                    </m:r>
                  </m:oMath>
                </a14:m>
                <a:r>
                  <a:rPr lang="en-US" sz="1400" dirty="0"/>
                  <a:t> Battery capacity</a:t>
                </a:r>
              </a:p>
              <a:p>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 </m:t>
                    </m:r>
                    <m:r>
                      <a:rPr lang="en-US" sz="1400" b="0" i="1" smtClean="0">
                        <a:latin typeface="Cambria Math" panose="02040503050406030204" pitchFamily="18" charset="0"/>
                      </a:rPr>
                      <m:t>𝐵</m:t>
                    </m:r>
                    <m:r>
                      <a:rPr lang="en-US" sz="1400" i="1">
                        <a:latin typeface="Cambria Math" panose="02040503050406030204" pitchFamily="18" charset="0"/>
                      </a:rPr>
                      <m:t>→</m:t>
                    </m:r>
                  </m:oMath>
                </a14:m>
                <a:r>
                  <a:rPr lang="en-US" sz="1400" dirty="0"/>
                  <a:t> Exponential voltage and capacity</a:t>
                </a:r>
              </a:p>
            </p:txBody>
          </p:sp>
        </mc:Choice>
        <mc:Fallback>
          <p:sp>
            <p:nvSpPr>
              <p:cNvPr id="11" name="TextBox 10">
                <a:extLst>
                  <a:ext uri="{FF2B5EF4-FFF2-40B4-BE49-F238E27FC236}">
                    <a16:creationId xmlns:a16="http://schemas.microsoft.com/office/drawing/2014/main" id="{468A3606-A0D7-48BA-99AD-AA9698061D8F}"/>
                  </a:ext>
                </a:extLst>
              </p:cNvPr>
              <p:cNvSpPr txBox="1">
                <a:spLocks noRot="1" noChangeAspect="1" noMove="1" noResize="1" noEditPoints="1" noAdjustHandles="1" noChangeArrowheads="1" noChangeShapeType="1" noTextEdit="1"/>
              </p:cNvSpPr>
              <p:nvPr/>
            </p:nvSpPr>
            <p:spPr>
              <a:xfrm>
                <a:off x="7920328" y="4297730"/>
                <a:ext cx="3235352" cy="1384995"/>
              </a:xfrm>
              <a:prstGeom prst="rect">
                <a:avLst/>
              </a:prstGeom>
              <a:blipFill>
                <a:blip r:embed="rId4"/>
                <a:stretch>
                  <a:fillRect t="-881" b="-3965"/>
                </a:stretch>
              </a:blipFill>
            </p:spPr>
            <p:txBody>
              <a:bodyPr/>
              <a:lstStyle/>
              <a:p>
                <a:r>
                  <a:rPr lang="en-US">
                    <a:noFill/>
                  </a:rPr>
                  <a:t> </a:t>
                </a:r>
              </a:p>
            </p:txBody>
          </p:sp>
        </mc:Fallback>
      </mc:AlternateContent>
    </p:spTree>
    <p:extLst>
      <p:ext uri="{BB962C8B-B14F-4D97-AF65-F5344CB8AC3E}">
        <p14:creationId xmlns:p14="http://schemas.microsoft.com/office/powerpoint/2010/main" val="4154235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430</TotalTime>
  <Words>1809</Words>
  <Application>Microsoft Office PowerPoint</Application>
  <PresentationFormat>Widescreen</PresentationFormat>
  <Paragraphs>157</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(Gövde)</vt:lpstr>
      <vt:lpstr>Calibri Light</vt:lpstr>
      <vt:lpstr>Cambria Math</vt:lpstr>
      <vt:lpstr>Retrospect</vt:lpstr>
      <vt:lpstr>Model Predictive Control  A Model Predictive Control Strategy of PV-Battery Microgrid Under Variable Power Generations and Load Conditions</vt:lpstr>
      <vt:lpstr>Content</vt:lpstr>
      <vt:lpstr>Introduction</vt:lpstr>
      <vt:lpstr>Introduction</vt:lpstr>
      <vt:lpstr>Introduction</vt:lpstr>
      <vt:lpstr>Microgrid configuration and modeling</vt:lpstr>
      <vt:lpstr>Modeling of PV system</vt:lpstr>
      <vt:lpstr>Modeling of PV system</vt:lpstr>
      <vt:lpstr>Modeling of battery energy storage (BES)</vt:lpstr>
      <vt:lpstr>Modeling of the interlinking converter </vt:lpstr>
      <vt:lpstr>SOC-oriented control of BES</vt:lpstr>
      <vt:lpstr>Proposed MPC strategy of interlinking converter </vt:lpstr>
      <vt:lpstr>Proposed MPC strategy of interlinking converter </vt:lpstr>
      <vt:lpstr>Energy management system</vt:lpstr>
      <vt:lpstr>Case Studies</vt:lpstr>
      <vt:lpstr>Autonomous Mode</vt:lpstr>
      <vt:lpstr>Autonomous Mode</vt:lpstr>
      <vt:lpstr>Grid synchronization mode</vt:lpstr>
      <vt:lpstr>Grid-tied mode</vt:lpstr>
      <vt:lpstr>Grid-tied Mode</vt:lpstr>
      <vt:lpstr>Plant model built in simscape</vt:lpstr>
      <vt:lpstr>Open-loop plant response</vt:lpstr>
      <vt:lpstr>Predictive Model</vt:lpstr>
      <vt:lpstr>Cost-function formulation</vt:lpstr>
      <vt:lpstr>MPC modeling and simulation </vt:lpstr>
      <vt:lpstr>MPC as .m-file + Simscape Plant Model</vt:lpstr>
      <vt:lpstr>MPC as .m-file + Simscape Plant Model</vt:lpstr>
      <vt:lpstr>MPC as .m-file + State Space Plant Model</vt:lpstr>
      <vt:lpstr>MPC as .m-file + State Space Plant Model</vt:lpstr>
      <vt:lpstr>MPC toolbox with state-space plant model</vt:lpstr>
      <vt:lpstr>MPC toolbox with state-space plant model</vt:lpstr>
      <vt:lpstr>Conclusion</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Predictive Control</dc:title>
  <dc:creator>Berkay Nerse</dc:creator>
  <cp:lastModifiedBy>Berkay Nerse</cp:lastModifiedBy>
  <cp:revision>213</cp:revision>
  <dcterms:created xsi:type="dcterms:W3CDTF">2021-01-19T17:24:34Z</dcterms:created>
  <dcterms:modified xsi:type="dcterms:W3CDTF">2021-01-20T08:52:04Z</dcterms:modified>
</cp:coreProperties>
</file>