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63" r:id="rId2"/>
    <p:sldId id="256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D612-F1C3-4866-936A-08BCC86C9086}" type="datetimeFigureOut">
              <a:rPr lang="tr-TR" smtClean="0"/>
              <a:t>24.01.2021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A70F-3BAE-478C-A90F-1840C4728F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760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D612-F1C3-4866-936A-08BCC86C9086}" type="datetimeFigureOut">
              <a:rPr lang="tr-TR" smtClean="0"/>
              <a:t>24.01.2021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A70F-3BAE-478C-A90F-1840C4728F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261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D612-F1C3-4866-936A-08BCC86C9086}" type="datetimeFigureOut">
              <a:rPr lang="tr-TR" smtClean="0"/>
              <a:t>24.01.2021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A70F-3BAE-478C-A90F-1840C4728F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070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D612-F1C3-4866-936A-08BCC86C9086}" type="datetimeFigureOut">
              <a:rPr lang="tr-TR" smtClean="0"/>
              <a:t>24.01.2021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A70F-3BAE-478C-A90F-1840C4728F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0677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D612-F1C3-4866-936A-08BCC86C9086}" type="datetimeFigureOut">
              <a:rPr lang="tr-TR" smtClean="0"/>
              <a:t>24.01.2021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A70F-3BAE-478C-A90F-1840C4728F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454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D612-F1C3-4866-936A-08BCC86C9086}" type="datetimeFigureOut">
              <a:rPr lang="tr-TR" smtClean="0"/>
              <a:t>24.01.2021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A70F-3BAE-478C-A90F-1840C4728F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527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D612-F1C3-4866-936A-08BCC86C9086}" type="datetimeFigureOut">
              <a:rPr lang="tr-TR" smtClean="0"/>
              <a:t>24.01.2021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A70F-3BAE-478C-A90F-1840C4728F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658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D612-F1C3-4866-936A-08BCC86C9086}" type="datetimeFigureOut">
              <a:rPr lang="tr-TR" smtClean="0"/>
              <a:t>24.01.2021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A70F-3BAE-478C-A90F-1840C4728F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1640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D612-F1C3-4866-936A-08BCC86C9086}" type="datetimeFigureOut">
              <a:rPr lang="tr-TR" smtClean="0"/>
              <a:t>24.01.2021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A70F-3BAE-478C-A90F-1840C4728F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54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D612-F1C3-4866-936A-08BCC86C9086}" type="datetimeFigureOut">
              <a:rPr lang="tr-TR" smtClean="0"/>
              <a:t>24.01.2021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A70F-3BAE-478C-A90F-1840C4728F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168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D612-F1C3-4866-936A-08BCC86C9086}" type="datetimeFigureOut">
              <a:rPr lang="tr-TR" smtClean="0"/>
              <a:t>24.01.2021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A70F-3BAE-478C-A90F-1840C4728F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027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4D612-F1C3-4866-936A-08BCC86C9086}" type="datetimeFigureOut">
              <a:rPr lang="tr-TR" smtClean="0"/>
              <a:t>24.01.2021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AA70F-3BAE-478C-A90F-1840C4728F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704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097280" y="-210865"/>
            <a:ext cx="10058400" cy="356616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EKF-PF Based </a:t>
            </a:r>
            <a:r>
              <a:rPr lang="en-US" sz="4000" b="1" dirty="0" err="1">
                <a:solidFill>
                  <a:schemeClr val="bg1"/>
                </a:solidFill>
              </a:rPr>
              <a:t>Localisation</a:t>
            </a:r>
            <a:r>
              <a:rPr lang="en-US" sz="4000" b="1" dirty="0">
                <a:solidFill>
                  <a:schemeClr val="bg1"/>
                </a:solidFill>
              </a:rPr>
              <a:t> Comparison </a:t>
            </a:r>
            <a:r>
              <a:rPr lang="tr-TR" sz="4000" dirty="0">
                <a:solidFill>
                  <a:schemeClr val="bg1"/>
                </a:solidFill>
              </a:rPr>
              <a:t/>
            </a:r>
            <a:br>
              <a:rPr lang="tr-TR" sz="4000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for Different System Parameters</a:t>
            </a:r>
            <a:r>
              <a:rPr lang="tr-TR" sz="4000" dirty="0">
                <a:solidFill>
                  <a:schemeClr val="bg1"/>
                </a:solidFill>
              </a:rPr>
              <a:t/>
            </a:r>
            <a:br>
              <a:rPr lang="tr-TR" sz="4000" dirty="0">
                <a:solidFill>
                  <a:schemeClr val="bg1"/>
                </a:solidFill>
              </a:rPr>
            </a:br>
            <a:endParaRPr lang="tr-TR" sz="4000" dirty="0">
              <a:solidFill>
                <a:schemeClr val="bg1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00051" y="3485803"/>
            <a:ext cx="10058400" cy="1143000"/>
          </a:xfrm>
        </p:spPr>
        <p:txBody>
          <a:bodyPr>
            <a:normAutofit fontScale="25000" lnSpcReduction="20000"/>
          </a:bodyPr>
          <a:lstStyle/>
          <a:p>
            <a:r>
              <a:rPr lang="en-US" sz="11200" b="1" dirty="0">
                <a:solidFill>
                  <a:schemeClr val="bg1"/>
                </a:solidFill>
              </a:rPr>
              <a:t>KERİM MORAL</a:t>
            </a:r>
            <a:endParaRPr lang="tr-TR" sz="11200" dirty="0">
              <a:solidFill>
                <a:schemeClr val="bg1"/>
              </a:solidFill>
            </a:endParaRPr>
          </a:p>
          <a:p>
            <a:r>
              <a:rPr lang="en-US" sz="11200" b="1" dirty="0">
                <a:solidFill>
                  <a:schemeClr val="bg1"/>
                </a:solidFill>
              </a:rPr>
              <a:t>518191043</a:t>
            </a:r>
            <a:endParaRPr lang="tr-TR" sz="11200" dirty="0">
              <a:solidFill>
                <a:schemeClr val="bg1"/>
              </a:solidFill>
            </a:endParaRPr>
          </a:p>
          <a:p>
            <a:endParaRPr lang="tr-TR" dirty="0" smtClean="0">
              <a:solidFill>
                <a:schemeClr val="bg1"/>
              </a:solidFill>
            </a:endParaRPr>
          </a:p>
          <a:p>
            <a:r>
              <a:rPr lang="en-US" sz="6400" b="1" dirty="0">
                <a:solidFill>
                  <a:schemeClr val="bg1"/>
                </a:solidFill>
              </a:rPr>
              <a:t>KOM 613E - </a:t>
            </a:r>
            <a:r>
              <a:rPr lang="en-US" sz="6400" b="1" dirty="0" err="1">
                <a:solidFill>
                  <a:schemeClr val="bg1"/>
                </a:solidFill>
              </a:rPr>
              <a:t>Probabilistics</a:t>
            </a:r>
            <a:r>
              <a:rPr lang="en-US" sz="6400" b="1" dirty="0">
                <a:solidFill>
                  <a:schemeClr val="bg1"/>
                </a:solidFill>
              </a:rPr>
              <a:t> Methods in Robotics</a:t>
            </a:r>
            <a:endParaRPr lang="tr-TR" sz="6400" dirty="0">
              <a:solidFill>
                <a:schemeClr val="bg1"/>
              </a:solidFill>
            </a:endParaRPr>
          </a:p>
          <a:p>
            <a:r>
              <a:rPr lang="en-US" sz="6400" b="1" dirty="0">
                <a:solidFill>
                  <a:schemeClr val="bg1"/>
                </a:solidFill>
              </a:rPr>
              <a:t>Prof. Dr. </a:t>
            </a:r>
            <a:r>
              <a:rPr lang="en-US" sz="6400" b="1" dirty="0" err="1">
                <a:solidFill>
                  <a:schemeClr val="bg1"/>
                </a:solidFill>
              </a:rPr>
              <a:t>Hakan</a:t>
            </a:r>
            <a:r>
              <a:rPr lang="en-US" sz="6400" b="1" dirty="0">
                <a:solidFill>
                  <a:schemeClr val="bg1"/>
                </a:solidFill>
              </a:rPr>
              <a:t> TEMELTAŞ</a:t>
            </a:r>
            <a:endParaRPr lang="tr-TR" sz="6400" dirty="0">
              <a:solidFill>
                <a:schemeClr val="bg1"/>
              </a:solidFill>
            </a:endParaRPr>
          </a:p>
          <a:p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16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>
          <a:xfrm>
            <a:off x="2814320" y="2580639"/>
            <a:ext cx="6278880" cy="18211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000" b="1" dirty="0" err="1" smtClean="0">
                <a:solidFill>
                  <a:schemeClr val="bg1"/>
                </a:solidFill>
              </a:rPr>
              <a:t>Thank</a:t>
            </a:r>
            <a:r>
              <a:rPr lang="tr-TR" sz="4000" b="1" dirty="0" smtClean="0">
                <a:solidFill>
                  <a:schemeClr val="bg1"/>
                </a:solidFill>
              </a:rPr>
              <a:t> </a:t>
            </a:r>
            <a:r>
              <a:rPr lang="tr-TR" sz="4000" b="1" dirty="0" err="1" smtClean="0">
                <a:solidFill>
                  <a:schemeClr val="bg1"/>
                </a:solidFill>
              </a:rPr>
              <a:t>You</a:t>
            </a:r>
            <a:r>
              <a:rPr lang="tr-TR" sz="4000" b="1" dirty="0" smtClean="0">
                <a:solidFill>
                  <a:schemeClr val="bg1"/>
                </a:solidFill>
              </a:rPr>
              <a:t> </a:t>
            </a:r>
            <a:r>
              <a:rPr lang="tr-TR" sz="4000" b="1" dirty="0" err="1" smtClean="0">
                <a:solidFill>
                  <a:schemeClr val="bg1"/>
                </a:solidFill>
              </a:rPr>
              <a:t>for</a:t>
            </a:r>
            <a:r>
              <a:rPr lang="tr-TR" sz="4000" b="1" dirty="0" smtClean="0">
                <a:solidFill>
                  <a:schemeClr val="bg1"/>
                </a:solidFill>
              </a:rPr>
              <a:t> </a:t>
            </a:r>
            <a:r>
              <a:rPr lang="tr-TR" sz="4000" b="1" dirty="0" err="1" smtClean="0">
                <a:solidFill>
                  <a:schemeClr val="bg1"/>
                </a:solidFill>
              </a:rPr>
              <a:t>Listening</a:t>
            </a:r>
            <a:endParaRPr lang="tr-T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69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0AAB8446-72BB-4991-9A0E-F3D590ECE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25562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507999" y="332509"/>
            <a:ext cx="556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chemeClr val="bg1"/>
                </a:solidFill>
              </a:rPr>
              <a:t>Introduction</a:t>
            </a:r>
            <a:endParaRPr lang="tr-TR" b="1" dirty="0">
              <a:solidFill>
                <a:schemeClr val="bg1"/>
              </a:solidFill>
            </a:endParaRPr>
          </a:p>
        </p:txBody>
      </p:sp>
      <p:pic>
        <p:nvPicPr>
          <p:cNvPr id="5" name="Resim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655" y="1417002"/>
            <a:ext cx="4673104" cy="4585772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203199" y="2485073"/>
            <a:ext cx="49876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Extended </a:t>
            </a:r>
            <a:r>
              <a:rPr lang="en-US" dirty="0" err="1"/>
              <a:t>Kalman</a:t>
            </a:r>
            <a:r>
              <a:rPr lang="en-US" dirty="0"/>
              <a:t> Filter (EKF) implementation was already done in previous Home works. </a:t>
            </a:r>
            <a:endParaRPr lang="tr-TR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With </a:t>
            </a:r>
            <a:r>
              <a:rPr lang="en-US" dirty="0"/>
              <a:t>this </a:t>
            </a:r>
            <a:r>
              <a:rPr lang="en-US" dirty="0" smtClean="0"/>
              <a:t>work,</a:t>
            </a:r>
            <a:r>
              <a:rPr lang="tr-TR" dirty="0" smtClean="0"/>
              <a:t> a</a:t>
            </a:r>
            <a:r>
              <a:rPr lang="en-US" dirty="0" smtClean="0"/>
              <a:t> </a:t>
            </a:r>
            <a:r>
              <a:rPr lang="en-US" dirty="0"/>
              <a:t>Particle Filter (PF</a:t>
            </a:r>
            <a:r>
              <a:rPr lang="en-US" dirty="0" smtClean="0"/>
              <a:t>)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r>
              <a:rPr lang="en-US" dirty="0" smtClean="0"/>
              <a:t> </a:t>
            </a:r>
            <a:r>
              <a:rPr lang="tr-TR" dirty="0" smtClean="0"/>
              <a:t>has </a:t>
            </a:r>
            <a:r>
              <a:rPr lang="tr-TR" dirty="0" err="1" smtClean="0"/>
              <a:t>been</a:t>
            </a:r>
            <a:r>
              <a:rPr lang="tr-TR" dirty="0" smtClean="0"/>
              <a:t> </a:t>
            </a:r>
            <a:r>
              <a:rPr lang="en-US" dirty="0" smtClean="0"/>
              <a:t>designed </a:t>
            </a:r>
            <a:r>
              <a:rPr lang="en-US" dirty="0"/>
              <a:t>and similarities and differences will tried to be highlighted.  </a:t>
            </a:r>
            <a:endParaRPr lang="tr-TR" dirty="0"/>
          </a:p>
          <a:p>
            <a:endParaRPr lang="tr-TR" dirty="0"/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E6E1C642-004D-4192-8FC3-D33D8E2798D4}"/>
              </a:ext>
            </a:extLst>
          </p:cNvPr>
          <p:cNvGrpSpPr/>
          <p:nvPr/>
        </p:nvGrpSpPr>
        <p:grpSpPr>
          <a:xfrm>
            <a:off x="298383" y="6451600"/>
            <a:ext cx="11884545" cy="388145"/>
            <a:chOff x="298383" y="6451600"/>
            <a:chExt cx="11884545" cy="388145"/>
          </a:xfrm>
        </p:grpSpPr>
        <p:cxnSp>
          <p:nvCxnSpPr>
            <p:cNvPr id="9" name="Düz Bağlayıcı 8">
              <a:extLst>
                <a:ext uri="{FF2B5EF4-FFF2-40B4-BE49-F238E27FC236}">
                  <a16:creationId xmlns:a16="http://schemas.microsoft.com/office/drawing/2014/main" id="{63810644-15E1-49A7-9C8E-2E7A6B9665B4}"/>
                </a:ext>
              </a:extLst>
            </p:cNvPr>
            <p:cNvCxnSpPr>
              <a:cxnSpLocks/>
            </p:cNvCxnSpPr>
            <p:nvPr/>
          </p:nvCxnSpPr>
          <p:spPr>
            <a:xfrm>
              <a:off x="298383" y="6451600"/>
              <a:ext cx="11884545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Resim 9">
              <a:extLst>
                <a:ext uri="{FF2B5EF4-FFF2-40B4-BE49-F238E27FC236}">
                  <a16:creationId xmlns:a16="http://schemas.microsoft.com/office/drawing/2014/main" id="{2C399A0F-47B7-4A28-B7FC-59BA517DA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8383" y="6573045"/>
              <a:ext cx="3028950" cy="266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933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0AAB8446-72BB-4991-9A0E-F3D590ECE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25562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507999" y="332509"/>
            <a:ext cx="556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solidFill>
                  <a:schemeClr val="bg1"/>
                </a:solidFill>
              </a:rPr>
              <a:t>Particle</a:t>
            </a:r>
            <a:r>
              <a:rPr lang="tr-TR" b="1" dirty="0" smtClean="0">
                <a:solidFill>
                  <a:schemeClr val="bg1"/>
                </a:solidFill>
              </a:rPr>
              <a:t> </a:t>
            </a:r>
            <a:r>
              <a:rPr lang="tr-TR" b="1" dirty="0" err="1" smtClean="0">
                <a:solidFill>
                  <a:schemeClr val="bg1"/>
                </a:solidFill>
              </a:rPr>
              <a:t>Filter</a:t>
            </a:r>
            <a:r>
              <a:rPr lang="tr-TR" b="1" dirty="0" smtClean="0">
                <a:solidFill>
                  <a:schemeClr val="bg1"/>
                </a:solidFill>
              </a:rPr>
              <a:t> </a:t>
            </a:r>
            <a:r>
              <a:rPr lang="tr-TR" b="1" dirty="0" err="1" smtClean="0">
                <a:solidFill>
                  <a:schemeClr val="bg1"/>
                </a:solidFill>
              </a:rPr>
              <a:t>Algorithm</a:t>
            </a:r>
            <a:endParaRPr lang="tr-TR" b="1" dirty="0">
              <a:solidFill>
                <a:schemeClr val="bg1"/>
              </a:solidFill>
            </a:endParaRPr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E6E1C642-004D-4192-8FC3-D33D8E2798D4}"/>
              </a:ext>
            </a:extLst>
          </p:cNvPr>
          <p:cNvGrpSpPr/>
          <p:nvPr/>
        </p:nvGrpSpPr>
        <p:grpSpPr>
          <a:xfrm>
            <a:off x="298383" y="6451600"/>
            <a:ext cx="11884545" cy="388145"/>
            <a:chOff x="298383" y="6451600"/>
            <a:chExt cx="11884545" cy="388145"/>
          </a:xfrm>
        </p:grpSpPr>
        <p:cxnSp>
          <p:nvCxnSpPr>
            <p:cNvPr id="9" name="Düz Bağlayıcı 8">
              <a:extLst>
                <a:ext uri="{FF2B5EF4-FFF2-40B4-BE49-F238E27FC236}">
                  <a16:creationId xmlns:a16="http://schemas.microsoft.com/office/drawing/2014/main" id="{63810644-15E1-49A7-9C8E-2E7A6B9665B4}"/>
                </a:ext>
              </a:extLst>
            </p:cNvPr>
            <p:cNvCxnSpPr>
              <a:cxnSpLocks/>
            </p:cNvCxnSpPr>
            <p:nvPr/>
          </p:nvCxnSpPr>
          <p:spPr>
            <a:xfrm>
              <a:off x="298383" y="6451600"/>
              <a:ext cx="11884545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Resim 9">
              <a:extLst>
                <a:ext uri="{FF2B5EF4-FFF2-40B4-BE49-F238E27FC236}">
                  <a16:creationId xmlns:a16="http://schemas.microsoft.com/office/drawing/2014/main" id="{2C399A0F-47B7-4A28-B7FC-59BA517DA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383" y="6573045"/>
              <a:ext cx="3028950" cy="266700"/>
            </a:xfrm>
            <a:prstGeom prst="rect">
              <a:avLst/>
            </a:prstGeom>
          </p:spPr>
        </p:pic>
      </p:grpSp>
      <p:pic>
        <p:nvPicPr>
          <p:cNvPr id="2" name="Resi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877" y="1513032"/>
            <a:ext cx="65913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4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77" y="8847"/>
            <a:ext cx="12199153" cy="6840305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507999" y="332509"/>
            <a:ext cx="556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 startAt="2"/>
            </a:pPr>
            <a:r>
              <a:rPr lang="en-US" b="1" dirty="0">
                <a:solidFill>
                  <a:schemeClr val="bg1"/>
                </a:solidFill>
              </a:rPr>
              <a:t>EKF-PF Comparison with Gaussian Distribution</a:t>
            </a:r>
            <a:endParaRPr lang="tr-TR" b="1" dirty="0">
              <a:solidFill>
                <a:schemeClr val="bg1"/>
              </a:solidFill>
            </a:endParaRPr>
          </a:p>
        </p:txBody>
      </p:sp>
      <p:pic>
        <p:nvPicPr>
          <p:cNvPr id="5" name="Resim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999" y="1550582"/>
            <a:ext cx="4815112" cy="44498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Resim 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4" t="19320" r="61735" b="67582"/>
          <a:stretch/>
        </p:blipFill>
        <p:spPr bwMode="auto">
          <a:xfrm>
            <a:off x="5350452" y="2645006"/>
            <a:ext cx="1454150" cy="15125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Metin kutusu 6"/>
          <p:cNvSpPr txBox="1"/>
          <p:nvPr/>
        </p:nvSpPr>
        <p:spPr>
          <a:xfrm>
            <a:off x="6831943" y="1450164"/>
            <a:ext cx="4858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Sample number has been taken as 250. </a:t>
            </a:r>
            <a:endParaRPr lang="tr-TR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smtClean="0"/>
              <a:t>B</a:t>
            </a:r>
            <a:r>
              <a:rPr lang="en-US" dirty="0" smtClean="0"/>
              <a:t>lack </a:t>
            </a:r>
            <a:r>
              <a:rPr lang="en-US" dirty="0"/>
              <a:t>dots are platform positions without </a:t>
            </a:r>
            <a:r>
              <a:rPr lang="en-US" dirty="0" smtClean="0"/>
              <a:t>any</a:t>
            </a:r>
            <a:r>
              <a:rPr lang="tr-TR" dirty="0" smtClean="0"/>
              <a:t> </a:t>
            </a:r>
            <a:r>
              <a:rPr lang="en-US" dirty="0" smtClean="0"/>
              <a:t>filtering</a:t>
            </a:r>
            <a:r>
              <a:rPr lang="en-US" dirty="0"/>
              <a:t>, brown dots belong to EKF and green dots are PF. </a:t>
            </a:r>
            <a:endParaRPr lang="tr-TR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923" y="2927492"/>
            <a:ext cx="4379075" cy="328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2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0AAB8446-72BB-4991-9A0E-F3D590ECE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25562"/>
          </a:xfrm>
          <a:prstGeom prst="rect">
            <a:avLst/>
          </a:prstGeom>
        </p:spPr>
      </p:pic>
      <p:pic>
        <p:nvPicPr>
          <p:cNvPr id="4" name="Resim 3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5" t="1009" r="40756" b="12564"/>
          <a:stretch/>
        </p:blipFill>
        <p:spPr bwMode="auto">
          <a:xfrm>
            <a:off x="3327333" y="1507349"/>
            <a:ext cx="5182958" cy="47624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507999" y="332509"/>
            <a:ext cx="556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tr-TR" b="1" dirty="0" err="1" smtClean="0">
                <a:solidFill>
                  <a:schemeClr val="bg1"/>
                </a:solidFill>
              </a:rPr>
              <a:t>Closer</a:t>
            </a:r>
            <a:r>
              <a:rPr lang="tr-TR" b="1" dirty="0" smtClean="0">
                <a:solidFill>
                  <a:schemeClr val="bg1"/>
                </a:solidFill>
              </a:rPr>
              <a:t> </a:t>
            </a:r>
            <a:r>
              <a:rPr lang="tr-TR" b="1" dirty="0" err="1" smtClean="0">
                <a:solidFill>
                  <a:schemeClr val="bg1"/>
                </a:solidFill>
              </a:rPr>
              <a:t>Look</a:t>
            </a:r>
            <a:r>
              <a:rPr lang="tr-TR" b="1" dirty="0" smtClean="0">
                <a:solidFill>
                  <a:schemeClr val="bg1"/>
                </a:solidFill>
              </a:rPr>
              <a:t> </a:t>
            </a:r>
            <a:r>
              <a:rPr lang="tr-TR" b="1" dirty="0" err="1" smtClean="0">
                <a:solidFill>
                  <a:schemeClr val="bg1"/>
                </a:solidFill>
              </a:rPr>
              <a:t>to</a:t>
            </a:r>
            <a:r>
              <a:rPr lang="tr-TR" b="1" dirty="0" smtClean="0">
                <a:solidFill>
                  <a:schemeClr val="bg1"/>
                </a:solidFill>
              </a:rPr>
              <a:t> PF </a:t>
            </a:r>
            <a:r>
              <a:rPr lang="tr-TR" b="1" dirty="0" err="1" smtClean="0">
                <a:solidFill>
                  <a:schemeClr val="bg1"/>
                </a:solidFill>
              </a:rPr>
              <a:t>Results</a:t>
            </a:r>
            <a:endParaRPr lang="tr-TR" b="1" dirty="0">
              <a:solidFill>
                <a:schemeClr val="bg1"/>
              </a:solidFill>
            </a:endParaRPr>
          </a:p>
        </p:txBody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E6E1C642-004D-4192-8FC3-D33D8E2798D4}"/>
              </a:ext>
            </a:extLst>
          </p:cNvPr>
          <p:cNvGrpSpPr/>
          <p:nvPr/>
        </p:nvGrpSpPr>
        <p:grpSpPr>
          <a:xfrm>
            <a:off x="298383" y="6451600"/>
            <a:ext cx="11884545" cy="388145"/>
            <a:chOff x="298383" y="6451600"/>
            <a:chExt cx="11884545" cy="388145"/>
          </a:xfrm>
        </p:grpSpPr>
        <p:cxnSp>
          <p:nvCxnSpPr>
            <p:cNvPr id="8" name="Düz Bağlayıcı 7">
              <a:extLst>
                <a:ext uri="{FF2B5EF4-FFF2-40B4-BE49-F238E27FC236}">
                  <a16:creationId xmlns:a16="http://schemas.microsoft.com/office/drawing/2014/main" id="{63810644-15E1-49A7-9C8E-2E7A6B9665B4}"/>
                </a:ext>
              </a:extLst>
            </p:cNvPr>
            <p:cNvCxnSpPr>
              <a:cxnSpLocks/>
            </p:cNvCxnSpPr>
            <p:nvPr/>
          </p:nvCxnSpPr>
          <p:spPr>
            <a:xfrm>
              <a:off x="298383" y="6451600"/>
              <a:ext cx="11884545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Resim 8">
              <a:extLst>
                <a:ext uri="{FF2B5EF4-FFF2-40B4-BE49-F238E27FC236}">
                  <a16:creationId xmlns:a16="http://schemas.microsoft.com/office/drawing/2014/main" id="{2C399A0F-47B7-4A28-B7FC-59BA517DA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8383" y="6573045"/>
              <a:ext cx="3028950" cy="266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21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Resim 9">
            <a:extLst>
              <a:ext uri="{FF2B5EF4-FFF2-40B4-BE49-F238E27FC236}">
                <a16:creationId xmlns:a16="http://schemas.microsoft.com/office/drawing/2014/main" id="{0AAB8446-72BB-4991-9A0E-F3D590ECE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25562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507999" y="332509"/>
            <a:ext cx="556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tr-TR" b="1" dirty="0" smtClean="0">
                <a:solidFill>
                  <a:schemeClr val="bg1"/>
                </a:solidFill>
              </a:rPr>
              <a:t>3. </a:t>
            </a:r>
            <a:r>
              <a:rPr lang="en-US" b="1" dirty="0" smtClean="0">
                <a:solidFill>
                  <a:schemeClr val="bg1"/>
                </a:solidFill>
              </a:rPr>
              <a:t>EKF-PF </a:t>
            </a:r>
            <a:r>
              <a:rPr lang="en-US" b="1" dirty="0">
                <a:solidFill>
                  <a:schemeClr val="bg1"/>
                </a:solidFill>
              </a:rPr>
              <a:t>Comparison with Triangular Distribution</a:t>
            </a:r>
            <a:endParaRPr lang="tr-TR" b="1" dirty="0">
              <a:solidFill>
                <a:schemeClr val="bg1"/>
              </a:solidFill>
            </a:endParaRPr>
          </a:p>
        </p:txBody>
      </p:sp>
      <p:pic>
        <p:nvPicPr>
          <p:cNvPr id="5" name="Resim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893" y="1462610"/>
            <a:ext cx="5169544" cy="48519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1" name="Grup 10">
            <a:extLst>
              <a:ext uri="{FF2B5EF4-FFF2-40B4-BE49-F238E27FC236}">
                <a16:creationId xmlns:a16="http://schemas.microsoft.com/office/drawing/2014/main" id="{E6E1C642-004D-4192-8FC3-D33D8E2798D4}"/>
              </a:ext>
            </a:extLst>
          </p:cNvPr>
          <p:cNvGrpSpPr/>
          <p:nvPr/>
        </p:nvGrpSpPr>
        <p:grpSpPr>
          <a:xfrm>
            <a:off x="298383" y="6451600"/>
            <a:ext cx="11884545" cy="388145"/>
            <a:chOff x="298383" y="6451600"/>
            <a:chExt cx="11884545" cy="388145"/>
          </a:xfrm>
        </p:grpSpPr>
        <p:cxnSp>
          <p:nvCxnSpPr>
            <p:cNvPr id="12" name="Düz Bağlayıcı 11">
              <a:extLst>
                <a:ext uri="{FF2B5EF4-FFF2-40B4-BE49-F238E27FC236}">
                  <a16:creationId xmlns:a16="http://schemas.microsoft.com/office/drawing/2014/main" id="{63810644-15E1-49A7-9C8E-2E7A6B9665B4}"/>
                </a:ext>
              </a:extLst>
            </p:cNvPr>
            <p:cNvCxnSpPr>
              <a:cxnSpLocks/>
            </p:cNvCxnSpPr>
            <p:nvPr/>
          </p:nvCxnSpPr>
          <p:spPr>
            <a:xfrm>
              <a:off x="298383" y="6451600"/>
              <a:ext cx="11884545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Resim 12">
              <a:extLst>
                <a:ext uri="{FF2B5EF4-FFF2-40B4-BE49-F238E27FC236}">
                  <a16:creationId xmlns:a16="http://schemas.microsoft.com/office/drawing/2014/main" id="{2C399A0F-47B7-4A28-B7FC-59BA517DA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8383" y="6573045"/>
              <a:ext cx="3028950" cy="266700"/>
            </a:xfrm>
            <a:prstGeom prst="rect">
              <a:avLst/>
            </a:prstGeom>
          </p:spPr>
        </p:pic>
      </p:grpSp>
      <p:pic>
        <p:nvPicPr>
          <p:cNvPr id="14" name="Resim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114" y="1392092"/>
            <a:ext cx="6225730" cy="482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2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0AAB8446-72BB-4991-9A0E-F3D590ECE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25562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507999" y="332509"/>
            <a:ext cx="556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bg1"/>
                </a:solidFill>
              </a:rPr>
              <a:t>4. </a:t>
            </a:r>
            <a:r>
              <a:rPr lang="en-US" b="1" dirty="0">
                <a:solidFill>
                  <a:schemeClr val="bg1"/>
                </a:solidFill>
              </a:rPr>
              <a:t>EKF-PF Comparison with External </a:t>
            </a:r>
            <a:r>
              <a:rPr lang="en-US" b="1" dirty="0" smtClean="0">
                <a:solidFill>
                  <a:schemeClr val="bg1"/>
                </a:solidFill>
              </a:rPr>
              <a:t>Disturbance</a:t>
            </a:r>
            <a:endParaRPr lang="tr-TR" b="1" dirty="0">
              <a:solidFill>
                <a:schemeClr val="bg1"/>
              </a:solidFill>
            </a:endParaRPr>
          </a:p>
        </p:txBody>
      </p:sp>
      <p:grpSp>
        <p:nvGrpSpPr>
          <p:cNvPr id="8" name="Grup 7"/>
          <p:cNvGrpSpPr/>
          <p:nvPr/>
        </p:nvGrpSpPr>
        <p:grpSpPr>
          <a:xfrm>
            <a:off x="507999" y="1432690"/>
            <a:ext cx="5172209" cy="4849585"/>
            <a:chOff x="602450" y="943692"/>
            <a:chExt cx="5953444" cy="5582089"/>
          </a:xfrm>
        </p:grpSpPr>
        <p:pic>
          <p:nvPicPr>
            <p:cNvPr id="5" name="Resim 4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02450" y="943692"/>
              <a:ext cx="5953444" cy="5582089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6" name="Dikdörtgen 5"/>
            <p:cNvSpPr/>
            <p:nvPr/>
          </p:nvSpPr>
          <p:spPr>
            <a:xfrm>
              <a:off x="2472732" y="5698478"/>
              <a:ext cx="1191491" cy="3971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10" name="Grup 9">
            <a:extLst>
              <a:ext uri="{FF2B5EF4-FFF2-40B4-BE49-F238E27FC236}">
                <a16:creationId xmlns:a16="http://schemas.microsoft.com/office/drawing/2014/main" id="{E6E1C642-004D-4192-8FC3-D33D8E2798D4}"/>
              </a:ext>
            </a:extLst>
          </p:cNvPr>
          <p:cNvGrpSpPr/>
          <p:nvPr/>
        </p:nvGrpSpPr>
        <p:grpSpPr>
          <a:xfrm>
            <a:off x="298383" y="6451600"/>
            <a:ext cx="11884545" cy="388145"/>
            <a:chOff x="298383" y="6451600"/>
            <a:chExt cx="11884545" cy="388145"/>
          </a:xfrm>
        </p:grpSpPr>
        <p:cxnSp>
          <p:nvCxnSpPr>
            <p:cNvPr id="11" name="Düz Bağlayıcı 10">
              <a:extLst>
                <a:ext uri="{FF2B5EF4-FFF2-40B4-BE49-F238E27FC236}">
                  <a16:creationId xmlns:a16="http://schemas.microsoft.com/office/drawing/2014/main" id="{63810644-15E1-49A7-9C8E-2E7A6B9665B4}"/>
                </a:ext>
              </a:extLst>
            </p:cNvPr>
            <p:cNvCxnSpPr>
              <a:cxnSpLocks/>
            </p:cNvCxnSpPr>
            <p:nvPr/>
          </p:nvCxnSpPr>
          <p:spPr>
            <a:xfrm>
              <a:off x="298383" y="6451600"/>
              <a:ext cx="11884545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Resim 11">
              <a:extLst>
                <a:ext uri="{FF2B5EF4-FFF2-40B4-BE49-F238E27FC236}">
                  <a16:creationId xmlns:a16="http://schemas.microsoft.com/office/drawing/2014/main" id="{2C399A0F-47B7-4A28-B7FC-59BA517DA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8383" y="6573045"/>
              <a:ext cx="3028950" cy="266700"/>
            </a:xfrm>
            <a:prstGeom prst="rect">
              <a:avLst/>
            </a:prstGeom>
          </p:spPr>
        </p:pic>
      </p:grpSp>
      <p:pic>
        <p:nvPicPr>
          <p:cNvPr id="13" name="Resi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527" y="1616329"/>
            <a:ext cx="5976408" cy="448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6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0AAB8446-72BB-4991-9A0E-F3D590ECE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25562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507999" y="332509"/>
            <a:ext cx="556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bg1"/>
                </a:solidFill>
              </a:rPr>
              <a:t>5. </a:t>
            </a:r>
            <a:r>
              <a:rPr lang="en-US" b="1" dirty="0">
                <a:solidFill>
                  <a:schemeClr val="bg1"/>
                </a:solidFill>
              </a:rPr>
              <a:t>EKF-PF Comparison with Less </a:t>
            </a:r>
            <a:r>
              <a:rPr lang="en-US" b="1" dirty="0" smtClean="0">
                <a:solidFill>
                  <a:schemeClr val="bg1"/>
                </a:solidFill>
              </a:rPr>
              <a:t>Particles</a:t>
            </a:r>
            <a:endParaRPr lang="tr-TR" b="1" dirty="0">
              <a:solidFill>
                <a:schemeClr val="bg1"/>
              </a:solidFill>
            </a:endParaRPr>
          </a:p>
        </p:txBody>
      </p:sp>
      <p:pic>
        <p:nvPicPr>
          <p:cNvPr id="5" name="Resim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6380" y="1392485"/>
            <a:ext cx="5146052" cy="47741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8" name="Grup 7">
            <a:extLst>
              <a:ext uri="{FF2B5EF4-FFF2-40B4-BE49-F238E27FC236}">
                <a16:creationId xmlns:a16="http://schemas.microsoft.com/office/drawing/2014/main" id="{E6E1C642-004D-4192-8FC3-D33D8E2798D4}"/>
              </a:ext>
            </a:extLst>
          </p:cNvPr>
          <p:cNvGrpSpPr/>
          <p:nvPr/>
        </p:nvGrpSpPr>
        <p:grpSpPr>
          <a:xfrm>
            <a:off x="298383" y="6451600"/>
            <a:ext cx="11884545" cy="388145"/>
            <a:chOff x="298383" y="6451600"/>
            <a:chExt cx="11884545" cy="388145"/>
          </a:xfrm>
        </p:grpSpPr>
        <p:cxnSp>
          <p:nvCxnSpPr>
            <p:cNvPr id="9" name="Düz Bağlayıcı 8">
              <a:extLst>
                <a:ext uri="{FF2B5EF4-FFF2-40B4-BE49-F238E27FC236}">
                  <a16:creationId xmlns:a16="http://schemas.microsoft.com/office/drawing/2014/main" id="{63810644-15E1-49A7-9C8E-2E7A6B9665B4}"/>
                </a:ext>
              </a:extLst>
            </p:cNvPr>
            <p:cNvCxnSpPr>
              <a:cxnSpLocks/>
            </p:cNvCxnSpPr>
            <p:nvPr/>
          </p:nvCxnSpPr>
          <p:spPr>
            <a:xfrm>
              <a:off x="298383" y="6451600"/>
              <a:ext cx="11884545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Resim 9">
              <a:extLst>
                <a:ext uri="{FF2B5EF4-FFF2-40B4-BE49-F238E27FC236}">
                  <a16:creationId xmlns:a16="http://schemas.microsoft.com/office/drawing/2014/main" id="{2C399A0F-47B7-4A28-B7FC-59BA517DA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8383" y="6573045"/>
              <a:ext cx="3028950" cy="266700"/>
            </a:xfrm>
            <a:prstGeom prst="rect">
              <a:avLst/>
            </a:prstGeom>
          </p:spPr>
        </p:pic>
      </p:grpSp>
      <p:pic>
        <p:nvPicPr>
          <p:cNvPr id="11" name="Resi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09" y="1447005"/>
            <a:ext cx="5926584" cy="466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0AAB8446-72BB-4991-9A0E-F3D590ECE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25562"/>
          </a:xfrm>
          <a:prstGeom prst="rect">
            <a:avLst/>
          </a:prstGeom>
        </p:spPr>
      </p:pic>
      <p:pic>
        <p:nvPicPr>
          <p:cNvPr id="4" name="Resim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9" y="1447004"/>
            <a:ext cx="5079311" cy="4619373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507999" y="332509"/>
            <a:ext cx="713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bg1"/>
                </a:solidFill>
              </a:rPr>
              <a:t>6. </a:t>
            </a:r>
            <a:r>
              <a:rPr lang="en-US" b="1" dirty="0">
                <a:solidFill>
                  <a:schemeClr val="bg1"/>
                </a:solidFill>
              </a:rPr>
              <a:t>EKF-PF Comparison with More Objects and Increased Sensor </a:t>
            </a:r>
            <a:r>
              <a:rPr lang="en-US" b="1" dirty="0" smtClean="0">
                <a:solidFill>
                  <a:schemeClr val="bg1"/>
                </a:solidFill>
              </a:rPr>
              <a:t>Range</a:t>
            </a:r>
            <a:endParaRPr lang="tr-TR" b="1" dirty="0">
              <a:solidFill>
                <a:schemeClr val="bg1"/>
              </a:solidFill>
            </a:endParaRPr>
          </a:p>
        </p:txBody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E6E1C642-004D-4192-8FC3-D33D8E2798D4}"/>
              </a:ext>
            </a:extLst>
          </p:cNvPr>
          <p:cNvGrpSpPr/>
          <p:nvPr/>
        </p:nvGrpSpPr>
        <p:grpSpPr>
          <a:xfrm>
            <a:off x="298383" y="6451600"/>
            <a:ext cx="11884545" cy="388145"/>
            <a:chOff x="298383" y="6451600"/>
            <a:chExt cx="11884545" cy="388145"/>
          </a:xfrm>
        </p:grpSpPr>
        <p:cxnSp>
          <p:nvCxnSpPr>
            <p:cNvPr id="8" name="Düz Bağlayıcı 7">
              <a:extLst>
                <a:ext uri="{FF2B5EF4-FFF2-40B4-BE49-F238E27FC236}">
                  <a16:creationId xmlns:a16="http://schemas.microsoft.com/office/drawing/2014/main" id="{63810644-15E1-49A7-9C8E-2E7A6B9665B4}"/>
                </a:ext>
              </a:extLst>
            </p:cNvPr>
            <p:cNvCxnSpPr>
              <a:cxnSpLocks/>
            </p:cNvCxnSpPr>
            <p:nvPr/>
          </p:nvCxnSpPr>
          <p:spPr>
            <a:xfrm>
              <a:off x="298383" y="6451600"/>
              <a:ext cx="11884545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Resim 8">
              <a:extLst>
                <a:ext uri="{FF2B5EF4-FFF2-40B4-BE49-F238E27FC236}">
                  <a16:creationId xmlns:a16="http://schemas.microsoft.com/office/drawing/2014/main" id="{2C399A0F-47B7-4A28-B7FC-59BA517DA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8383" y="6573045"/>
              <a:ext cx="3028950" cy="266700"/>
            </a:xfrm>
            <a:prstGeom prst="rect">
              <a:avLst/>
            </a:prstGeom>
          </p:spPr>
        </p:pic>
      </p:grpSp>
      <p:pic>
        <p:nvPicPr>
          <p:cNvPr id="10" name="Resi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254" y="1564424"/>
            <a:ext cx="5846041" cy="438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9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138</Words>
  <Application>Microsoft Office PowerPoint</Application>
  <PresentationFormat>Geniş ekran</PresentationFormat>
  <Paragraphs>21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Teması</vt:lpstr>
      <vt:lpstr>EKF-PF Based Localisation Comparison  for Different System Parameters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Silentall Unattended Installer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ronaldinho424</dc:creator>
  <cp:lastModifiedBy>ronaldinho424</cp:lastModifiedBy>
  <cp:revision>18</cp:revision>
  <dcterms:created xsi:type="dcterms:W3CDTF">2021-01-24T19:40:18Z</dcterms:created>
  <dcterms:modified xsi:type="dcterms:W3CDTF">2021-01-24T22:45:10Z</dcterms:modified>
</cp:coreProperties>
</file>