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8" r:id="rId3"/>
    <p:sldId id="256" r:id="rId4"/>
    <p:sldId id="260" r:id="rId5"/>
    <p:sldId id="261" r:id="rId6"/>
    <p:sldId id="257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584B1-47C6-3847-BD7E-0D73D15C0B73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C6B2-9B3F-7A42-9601-330B565C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C6B2-9B3F-7A42-9601-330B565CA2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C6B2-9B3F-7A42-9601-330B565CA2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C6B2-9B3F-7A42-9601-330B565CA2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A3F8-3881-604D-8306-82FD124EABDC}" type="datetimeFigureOut">
              <a:rPr lang="en-US" smtClean="0"/>
              <a:t>17/09/15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4B5-D275-7040-8032-60EE5088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16-09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maximality</a:t>
            </a:r>
            <a:r>
              <a:rPr lang="en-US" dirty="0" smtClean="0"/>
              <a:t> </a:t>
            </a:r>
            <a:r>
              <a:rPr lang="en-US" dirty="0" smtClean="0"/>
              <a:t>+ priming</a:t>
            </a:r>
            <a:r>
              <a:rPr lang="en-US" dirty="0" smtClean="0"/>
              <a:t>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39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1880" y="385014"/>
            <a:ext cx="7684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Experimental items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733213" y="1977226"/>
            <a:ext cx="1362556" cy="47421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29677" y="5979903"/>
            <a:ext cx="12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12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35765" y="1004655"/>
            <a:ext cx="7335072" cy="5705118"/>
            <a:chOff x="1143715" y="64300"/>
            <a:chExt cx="7335072" cy="5705118"/>
          </a:xfrm>
        </p:grpSpPr>
        <p:pic>
          <p:nvPicPr>
            <p:cNvPr id="4" name="Picture 3" descr="prediction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381" y="64300"/>
              <a:ext cx="7150406" cy="55169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43760" y="5400086"/>
              <a:ext cx="4983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Study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753638" y="2573513"/>
              <a:ext cx="416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% of True answers</a:t>
              </a:r>
              <a:endParaRPr lang="en-US" b="1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3729950" y="3310663"/>
              <a:ext cx="144696" cy="546551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2110" y="2966035"/>
              <a:ext cx="12600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 – Max 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on 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 –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NMax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8772" y="588077"/>
            <a:ext cx="559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Non Maximal Distributive readings  (Distributive 2)</a:t>
            </a:r>
            <a:endParaRPr lang="en-US" sz="20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82185" y="4877945"/>
            <a:ext cx="2305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1534" y="1294235"/>
            <a:ext cx="390537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D-Max = </a:t>
            </a:r>
            <a:r>
              <a:rPr lang="en-US" sz="1200" dirty="0" smtClean="0"/>
              <a:t>Maximal readings of distributive predicates</a:t>
            </a:r>
          </a:p>
          <a:p>
            <a:r>
              <a:rPr lang="en-US" sz="1200" dirty="0" smtClean="0"/>
              <a:t>D-</a:t>
            </a:r>
            <a:r>
              <a:rPr lang="en-US" sz="1200" dirty="0" err="1" smtClean="0"/>
              <a:t>NMax</a:t>
            </a:r>
            <a:r>
              <a:rPr lang="en-US" sz="1200" dirty="0" smtClean="0"/>
              <a:t>= Distributive Non Maximal readings, Distributive 2 (Targets)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567650" y="2543182"/>
            <a:ext cx="2775368" cy="36008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49790" y="96450"/>
            <a:ext cx="602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PREDICTIONS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05370" y="2543182"/>
            <a:ext cx="350743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STUDY 1: PRE-TEST </a:t>
            </a:r>
          </a:p>
          <a:p>
            <a:r>
              <a:rPr lang="en-US" sz="1600" dirty="0" smtClean="0"/>
              <a:t>Can people access to non maximal readings with collective predicates? 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28772" y="3374179"/>
            <a:ext cx="0" cy="2769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5810" y="3536502"/>
            <a:ext cx="299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distributive vs. Baseline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00262" y="3938377"/>
            <a:ext cx="301687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case only phantom competition produces some sort of priming.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5765" y="588077"/>
            <a:ext cx="7335072" cy="6121696"/>
            <a:chOff x="735765" y="588077"/>
            <a:chExt cx="7335072" cy="6121696"/>
          </a:xfrm>
        </p:grpSpPr>
        <p:grpSp>
          <p:nvGrpSpPr>
            <p:cNvPr id="17" name="Group 16"/>
            <p:cNvGrpSpPr/>
            <p:nvPr/>
          </p:nvGrpSpPr>
          <p:grpSpPr>
            <a:xfrm>
              <a:off x="735765" y="1004655"/>
              <a:ext cx="7335072" cy="5705118"/>
              <a:chOff x="1143715" y="64300"/>
              <a:chExt cx="7335072" cy="5705118"/>
            </a:xfrm>
          </p:grpSpPr>
          <p:pic>
            <p:nvPicPr>
              <p:cNvPr id="4" name="Picture 3" descr="prediction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381" y="64300"/>
                <a:ext cx="7150406" cy="551690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443760" y="5400086"/>
                <a:ext cx="4983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Study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-753638" y="2573513"/>
                <a:ext cx="416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% of True answers</a:t>
                </a:r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07764" y="2497987"/>
                <a:ext cx="171190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C- Max + </a:t>
                </a:r>
                <a:r>
                  <a:rPr lang="en-US" sz="1600" b="1" dirty="0" err="1" smtClean="0">
                    <a:solidFill>
                      <a:srgbClr val="0000FF"/>
                    </a:solidFill>
                  </a:rPr>
                  <a:t>NMax</a:t>
                </a:r>
                <a:r>
                  <a:rPr lang="en-US" sz="1600" b="1" dirty="0" smtClean="0">
                    <a:solidFill>
                      <a:srgbClr val="0000FF"/>
                    </a:solidFill>
                  </a:rPr>
                  <a:t> on D-</a:t>
                </a:r>
                <a:r>
                  <a:rPr lang="en-US" sz="1600" b="1" dirty="0" err="1" smtClean="0">
                    <a:solidFill>
                      <a:srgbClr val="0000FF"/>
                    </a:solidFill>
                  </a:rPr>
                  <a:t>NMax</a:t>
                </a:r>
                <a:r>
                  <a:rPr lang="en-US" sz="1600" b="1" dirty="0" smtClean="0">
                    <a:solidFill>
                      <a:srgbClr val="0000FF"/>
                    </a:solidFill>
                  </a:rPr>
                  <a:t>  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710660" y="1703951"/>
                <a:ext cx="257244" cy="2153264"/>
              </a:xfrm>
              <a:prstGeom prst="leftBrac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28772" y="588077"/>
              <a:ext cx="5597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Non Maximal Distributive readings  (Distributive 2)</a:t>
              </a:r>
              <a:endParaRPr lang="en-US" sz="2000" b="1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3418465" y="4829720"/>
            <a:ext cx="2176457" cy="321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6174" y="2434542"/>
            <a:ext cx="1185387" cy="37221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38574" y="2458342"/>
            <a:ext cx="1185387" cy="37221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222725" y="4242672"/>
            <a:ext cx="5317558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0159" y="2701322"/>
            <a:ext cx="1914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Difference between priming with Distributive Max and with any Collective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2725" y="1768251"/>
            <a:ext cx="35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Distributive vs. Collective priming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4879" y="2136958"/>
            <a:ext cx="35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Baseline vs. Collective priming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5765" y="588077"/>
            <a:ext cx="7335072" cy="6121696"/>
            <a:chOff x="735765" y="588077"/>
            <a:chExt cx="7335072" cy="6121696"/>
          </a:xfrm>
        </p:grpSpPr>
        <p:grpSp>
          <p:nvGrpSpPr>
            <p:cNvPr id="17" name="Group 16"/>
            <p:cNvGrpSpPr/>
            <p:nvPr/>
          </p:nvGrpSpPr>
          <p:grpSpPr>
            <a:xfrm>
              <a:off x="735765" y="1004655"/>
              <a:ext cx="7335072" cy="5705118"/>
              <a:chOff x="1143715" y="64300"/>
              <a:chExt cx="7335072" cy="5705118"/>
            </a:xfrm>
          </p:grpSpPr>
          <p:pic>
            <p:nvPicPr>
              <p:cNvPr id="4" name="Picture 3" descr="prediction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381" y="64300"/>
                <a:ext cx="7150406" cy="551690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443760" y="5400086"/>
                <a:ext cx="4983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Study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-753638" y="2573513"/>
                <a:ext cx="416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% of True answers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94261" y="3310663"/>
                <a:ext cx="10205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6189785" y="1736101"/>
                <a:ext cx="128619" cy="730706"/>
              </a:xfrm>
              <a:prstGeom prst="rightBrac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76704" y="1687923"/>
                <a:ext cx="9723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8000"/>
                    </a:solidFill>
                  </a:rPr>
                  <a:t>C-</a:t>
                </a:r>
                <a:r>
                  <a:rPr lang="en-US" sz="1400" b="1" dirty="0" err="1" smtClean="0">
                    <a:solidFill>
                      <a:srgbClr val="008000"/>
                    </a:solidFill>
                  </a:rPr>
                  <a:t>NMax</a:t>
                </a:r>
                <a:r>
                  <a:rPr lang="en-US" sz="1400" b="1" dirty="0" smtClean="0">
                    <a:solidFill>
                      <a:srgbClr val="008000"/>
                    </a:solidFill>
                  </a:rPr>
                  <a:t> on D-</a:t>
                </a:r>
                <a:r>
                  <a:rPr lang="en-US" sz="1400" b="1" dirty="0" err="1" smtClean="0">
                    <a:solidFill>
                      <a:srgbClr val="008000"/>
                    </a:solidFill>
                  </a:rPr>
                  <a:t>NMax</a:t>
                </a:r>
                <a:endParaRPr lang="en-US" sz="1400" b="1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28772" y="588077"/>
              <a:ext cx="5597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Non Maximal Distributive readings  (Distributive 2)</a:t>
              </a:r>
              <a:endParaRPr lang="en-US" sz="2000" b="1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3418465" y="4829720"/>
            <a:ext cx="3446569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59954" y="3455387"/>
            <a:ext cx="23050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2185" y="4218868"/>
            <a:ext cx="4682849" cy="0"/>
          </a:xfrm>
          <a:prstGeom prst="line">
            <a:avLst/>
          </a:prstGeom>
          <a:ln>
            <a:solidFill>
              <a:srgbClr val="F238D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6941094" y="3488162"/>
            <a:ext cx="128619" cy="730706"/>
          </a:xfrm>
          <a:prstGeom prst="rightBrace">
            <a:avLst/>
          </a:prstGeom>
          <a:ln>
            <a:solidFill>
              <a:srgbClr val="F238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7039244" y="3488163"/>
            <a:ext cx="167594" cy="1357634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7702" y="3983410"/>
            <a:ext cx="172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C-Max on D-</a:t>
            </a:r>
            <a:r>
              <a:rPr lang="en-US" sz="1400" b="1" dirty="0" err="1" smtClean="0">
                <a:solidFill>
                  <a:srgbClr val="0000FF"/>
                </a:solidFill>
              </a:rPr>
              <a:t>NMax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1534" y="1294235"/>
            <a:ext cx="3905377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C-Max = Maximal readings of collective predicates</a:t>
            </a:r>
          </a:p>
          <a:p>
            <a:r>
              <a:rPr lang="en-US" sz="1200" dirty="0" smtClean="0"/>
              <a:t>D-Max = </a:t>
            </a:r>
            <a:r>
              <a:rPr lang="en-US" sz="1200" dirty="0" smtClean="0"/>
              <a:t>Maximal readings of distributive predicates</a:t>
            </a:r>
          </a:p>
          <a:p>
            <a:r>
              <a:rPr lang="en-US" sz="1200" dirty="0" smtClean="0"/>
              <a:t>C-</a:t>
            </a:r>
            <a:r>
              <a:rPr lang="en-US" sz="1200" dirty="0" err="1" smtClean="0"/>
              <a:t>NonMax</a:t>
            </a:r>
            <a:r>
              <a:rPr lang="en-US" sz="1200" dirty="0" smtClean="0"/>
              <a:t>= Non Maximal readings of collective predicates</a:t>
            </a:r>
          </a:p>
          <a:p>
            <a:r>
              <a:rPr lang="en-US" sz="1200" dirty="0" smtClean="0"/>
              <a:t>D-</a:t>
            </a:r>
            <a:r>
              <a:rPr lang="en-US" sz="1200" dirty="0" err="1" smtClean="0"/>
              <a:t>NonMax</a:t>
            </a:r>
            <a:r>
              <a:rPr lang="en-US" sz="1200" dirty="0" smtClean="0"/>
              <a:t>= Distributive 2 (Targets)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22919" y="2925452"/>
            <a:ext cx="1937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238D9"/>
                </a:solidFill>
              </a:rPr>
              <a:t>Difference between priming with Distributive Max and with any Collective </a:t>
            </a:r>
            <a:endParaRPr lang="en-US" sz="1600" dirty="0">
              <a:solidFill>
                <a:srgbClr val="F238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4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5765" y="588077"/>
            <a:ext cx="7335072" cy="6121696"/>
            <a:chOff x="735765" y="588077"/>
            <a:chExt cx="7335072" cy="6121696"/>
          </a:xfrm>
        </p:grpSpPr>
        <p:grpSp>
          <p:nvGrpSpPr>
            <p:cNvPr id="17" name="Group 16"/>
            <p:cNvGrpSpPr/>
            <p:nvPr/>
          </p:nvGrpSpPr>
          <p:grpSpPr>
            <a:xfrm>
              <a:off x="735765" y="1004655"/>
              <a:ext cx="7335072" cy="5705118"/>
              <a:chOff x="1143715" y="64300"/>
              <a:chExt cx="7335072" cy="5705118"/>
            </a:xfrm>
          </p:grpSpPr>
          <p:pic>
            <p:nvPicPr>
              <p:cNvPr id="4" name="Picture 3" descr="prediction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381" y="64300"/>
                <a:ext cx="7150406" cy="551690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443760" y="5400086"/>
                <a:ext cx="4983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Study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-753638" y="2573513"/>
                <a:ext cx="416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% of True answers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94261" y="3310663"/>
                <a:ext cx="1020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D – Max on D – </a:t>
                </a:r>
                <a:r>
                  <a:rPr lang="en-US" sz="1400" b="1" dirty="0" err="1" smtClean="0">
                    <a:solidFill>
                      <a:srgbClr val="FF0000"/>
                    </a:solidFill>
                  </a:rPr>
                  <a:t>NMax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3729950" y="3310663"/>
                <a:ext cx="144696" cy="546551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29525" y="2547067"/>
                <a:ext cx="2381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</a:rPr>
                  <a:t>C- Max + </a:t>
                </a:r>
                <a:r>
                  <a:rPr lang="en-US" sz="1400" b="1" dirty="0" err="1" smtClean="0">
                    <a:solidFill>
                      <a:srgbClr val="0000FF"/>
                    </a:solidFill>
                  </a:rPr>
                  <a:t>NMax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 on D-</a:t>
                </a:r>
                <a:r>
                  <a:rPr lang="en-US" sz="1400" b="1" dirty="0" err="1" smtClean="0">
                    <a:solidFill>
                      <a:srgbClr val="0000FF"/>
                    </a:solidFill>
                  </a:rPr>
                  <a:t>NMax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  </a:t>
                </a:r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710660" y="1703951"/>
                <a:ext cx="257244" cy="2153264"/>
              </a:xfrm>
              <a:prstGeom prst="leftBrac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6189785" y="1736101"/>
                <a:ext cx="128619" cy="730706"/>
              </a:xfrm>
              <a:prstGeom prst="rightBrac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0644" y="1937118"/>
                <a:ext cx="17219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8000"/>
                    </a:solidFill>
                  </a:rPr>
                  <a:t>C-</a:t>
                </a:r>
                <a:r>
                  <a:rPr lang="en-US" sz="1400" b="1" dirty="0" err="1" smtClean="0">
                    <a:solidFill>
                      <a:srgbClr val="008000"/>
                    </a:solidFill>
                  </a:rPr>
                  <a:t>NMax</a:t>
                </a:r>
                <a:r>
                  <a:rPr lang="en-US" sz="1400" b="1" dirty="0" smtClean="0">
                    <a:solidFill>
                      <a:srgbClr val="008000"/>
                    </a:solidFill>
                  </a:rPr>
                  <a:t> on D-</a:t>
                </a:r>
                <a:r>
                  <a:rPr lang="en-US" sz="1400" b="1" dirty="0" err="1" smtClean="0">
                    <a:solidFill>
                      <a:srgbClr val="008000"/>
                    </a:solidFill>
                  </a:rPr>
                  <a:t>NMax</a:t>
                </a:r>
                <a:endParaRPr lang="en-US" sz="1400" b="1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28772" y="588077"/>
              <a:ext cx="5597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Non Maximal Distributive readings  (Distributive 2)</a:t>
              </a:r>
              <a:endParaRPr lang="en-US" sz="2000" b="1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3418465" y="4829720"/>
            <a:ext cx="3446569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59954" y="3455387"/>
            <a:ext cx="23050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82185" y="4877945"/>
            <a:ext cx="2305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>
            <a:off x="7039244" y="3488163"/>
            <a:ext cx="167594" cy="1357634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7702" y="3983410"/>
            <a:ext cx="172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C-Max on D-</a:t>
            </a:r>
            <a:r>
              <a:rPr lang="en-US" sz="1400" b="1" dirty="0" err="1" smtClean="0">
                <a:solidFill>
                  <a:srgbClr val="0000FF"/>
                </a:solidFill>
              </a:rPr>
              <a:t>NMax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1534" y="1294235"/>
            <a:ext cx="3905377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C-Max = Maximal readings of collective predicates</a:t>
            </a:r>
          </a:p>
          <a:p>
            <a:r>
              <a:rPr lang="en-US" sz="1200" dirty="0" smtClean="0"/>
              <a:t>D-Max = </a:t>
            </a:r>
            <a:r>
              <a:rPr lang="en-US" sz="1200" dirty="0" smtClean="0"/>
              <a:t>Maximal readings of distributive predicates</a:t>
            </a:r>
          </a:p>
          <a:p>
            <a:r>
              <a:rPr lang="en-US" sz="1200" dirty="0" smtClean="0"/>
              <a:t>C-</a:t>
            </a:r>
            <a:r>
              <a:rPr lang="en-US" sz="1200" dirty="0" err="1" smtClean="0"/>
              <a:t>NonMax</a:t>
            </a:r>
            <a:r>
              <a:rPr lang="en-US" sz="1200" dirty="0" smtClean="0"/>
              <a:t>= Non Maximal readings of collective predicates</a:t>
            </a:r>
          </a:p>
          <a:p>
            <a:r>
              <a:rPr lang="en-US" sz="1200" dirty="0" smtClean="0"/>
              <a:t>D-</a:t>
            </a:r>
            <a:r>
              <a:rPr lang="en-US" sz="1200" dirty="0" err="1" smtClean="0"/>
              <a:t>NonMax</a:t>
            </a:r>
            <a:r>
              <a:rPr lang="en-US" sz="1200" dirty="0" smtClean="0"/>
              <a:t>= Distributive 2 (Targets)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16" y="0"/>
            <a:ext cx="7513979" cy="5635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6079" y="684061"/>
            <a:ext cx="2100284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2: All </a:t>
            </a:r>
            <a:r>
              <a:rPr lang="en-US" b="1" dirty="0" err="1" smtClean="0"/>
              <a:t>Dist</a:t>
            </a:r>
            <a:r>
              <a:rPr lang="en-US" b="1" dirty="0" smtClean="0"/>
              <a:t>   </a:t>
            </a:r>
          </a:p>
          <a:p>
            <a:r>
              <a:rPr lang="en-US" b="1" dirty="0" smtClean="0"/>
              <a:t>3: Baseline  </a:t>
            </a:r>
          </a:p>
          <a:p>
            <a:r>
              <a:rPr lang="en-US" b="1" dirty="0" smtClean="0"/>
              <a:t>4: All </a:t>
            </a:r>
            <a:r>
              <a:rPr lang="en-US" b="1" dirty="0" err="1" smtClean="0"/>
              <a:t>Coll</a:t>
            </a:r>
            <a:r>
              <a:rPr lang="en-US" b="1" dirty="0" smtClean="0"/>
              <a:t> Primes      </a:t>
            </a:r>
          </a:p>
          <a:p>
            <a:r>
              <a:rPr lang="en-US" b="1" dirty="0" smtClean="0"/>
              <a:t>5: </a:t>
            </a:r>
            <a:r>
              <a:rPr lang="en-US" b="1" dirty="0" err="1" smtClean="0"/>
              <a:t>Nmax</a:t>
            </a:r>
            <a:r>
              <a:rPr lang="en-US" b="1" dirty="0" smtClean="0"/>
              <a:t> </a:t>
            </a:r>
            <a:r>
              <a:rPr lang="en-US" b="1" dirty="0" err="1" smtClean="0"/>
              <a:t>Coll</a:t>
            </a:r>
            <a:r>
              <a:rPr lang="en-US" b="1" dirty="0" smtClean="0"/>
              <a:t> Primes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03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1333325"/>
            <a:ext cx="8709636" cy="5000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1880" y="385014"/>
            <a:ext cx="7684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Fillers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39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57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further observations about design: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000" dirty="0" smtClean="0"/>
              <a:t>For each study, we need two subgroups, for each predicate combination in target condition. 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Differences between 1 and 2 target items = influence of image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8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10081</TotalTime>
  <Words>340</Words>
  <Application>Microsoft Macintosh PowerPoint</Application>
  <PresentationFormat>On-screen Show (4:3)</PresentationFormat>
  <Paragraphs>59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Summary 16-09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</dc:creator>
  <cp:lastModifiedBy>M M</cp:lastModifiedBy>
  <cp:revision>25</cp:revision>
  <dcterms:created xsi:type="dcterms:W3CDTF">2015-09-17T14:42:33Z</dcterms:created>
  <dcterms:modified xsi:type="dcterms:W3CDTF">2015-09-24T14:43:54Z</dcterms:modified>
</cp:coreProperties>
</file>