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0" r:id="rId4"/>
    <p:sldId id="262" r:id="rId5"/>
    <p:sldId id="263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256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A00A4-0EFE-E24E-AA37-C2872D762238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2C9A6-6D35-504D-8407-D1CB471E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0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2C9A6-6D35-504D-8407-D1CB471EB9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7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04BE-99EF-6545-9607-59B9C21B6F13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982A-B89A-AF4E-B51B-4BF276D1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04BE-99EF-6545-9607-59B9C21B6F13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982A-B89A-AF4E-B51B-4BF276D1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04BE-99EF-6545-9607-59B9C21B6F13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982A-B89A-AF4E-B51B-4BF276D1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9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04BE-99EF-6545-9607-59B9C21B6F13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982A-B89A-AF4E-B51B-4BF276D1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7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04BE-99EF-6545-9607-59B9C21B6F13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982A-B89A-AF4E-B51B-4BF276D1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9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04BE-99EF-6545-9607-59B9C21B6F13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982A-B89A-AF4E-B51B-4BF276D1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5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04BE-99EF-6545-9607-59B9C21B6F13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982A-B89A-AF4E-B51B-4BF276D1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7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04BE-99EF-6545-9607-59B9C21B6F13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982A-B89A-AF4E-B51B-4BF276D1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3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04BE-99EF-6545-9607-59B9C21B6F13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982A-B89A-AF4E-B51B-4BF276D1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1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04BE-99EF-6545-9607-59B9C21B6F13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982A-B89A-AF4E-B51B-4BF276D1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4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04BE-99EF-6545-9607-59B9C21B6F13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982A-B89A-AF4E-B51B-4BF276D1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404BE-99EF-6545-9607-59B9C21B6F13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E982A-B89A-AF4E-B51B-4BF276D1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73170"/>
              </p:ext>
            </p:extLst>
          </p:nvPr>
        </p:nvGraphicFramePr>
        <p:xfrm>
          <a:off x="467924" y="668529"/>
          <a:ext cx="8333488" cy="5816208"/>
        </p:xfrm>
        <a:graphic>
          <a:graphicData uri="http://schemas.openxmlformats.org/drawingml/2006/table">
            <a:tbl>
              <a:tblPr/>
              <a:tblGrid>
                <a:gridCol w="1580232"/>
                <a:gridCol w="447236"/>
                <a:gridCol w="1624955"/>
                <a:gridCol w="1624955"/>
                <a:gridCol w="1073366"/>
                <a:gridCol w="1073366"/>
                <a:gridCol w="909378"/>
              </a:tblGrid>
              <a:tr h="25071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STUDY</a:t>
                      </a:r>
                    </a:p>
                  </a:txBody>
                  <a:tcPr marL="12530" marR="12530" marT="1253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CONDITIONS</a:t>
                      </a:r>
                    </a:p>
                  </a:txBody>
                  <a:tcPr marL="12530" marR="12530" marT="12530" marB="0" vert="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Experimental items</a:t>
                      </a:r>
                    </a:p>
                  </a:txBody>
                  <a:tcPr marL="12530" marR="12530" marT="12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Filler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72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Environment</a:t>
                      </a:r>
                    </a:p>
                  </a:txBody>
                  <a:tcPr marL="12530" marR="12530" marT="12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Target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0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Env-T</a:t>
                      </a:r>
                    </a:p>
                  </a:txBody>
                  <a:tcPr marL="12530" marR="12530" marT="12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Env-F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Target 1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Target2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 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9485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Maximal reading true</a:t>
                      </a:r>
                    </a:p>
                  </a:txBody>
                  <a:tcPr marL="12530" marR="12530" marT="12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None reading true (non-lower bounded)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Non-Maximal reading true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Unrelated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64305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C-C1-C2 </a:t>
                      </a:r>
                    </a:p>
                  </a:txBody>
                  <a:tcPr marL="12530" marR="12530" marT="12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Collective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Collective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Collective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Collective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Baseline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05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D-D1-D2</a:t>
                      </a:r>
                    </a:p>
                  </a:txBody>
                  <a:tcPr marL="12530" marR="12530" marT="12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Distributive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Distributive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Distributive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Distributive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Baseline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05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B-D1-D2</a:t>
                      </a:r>
                    </a:p>
                  </a:txBody>
                  <a:tcPr marL="12530" marR="12530" marT="12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Baseline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Baseline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Collective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Collective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Baseline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05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B-C1-C2</a:t>
                      </a:r>
                    </a:p>
                  </a:txBody>
                  <a:tcPr marL="12530" marR="12530" marT="12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Baseline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Baseline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Distributive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Distributive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Baseline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05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C-C1-D2</a:t>
                      </a:r>
                    </a:p>
                  </a:txBody>
                  <a:tcPr marL="12530" marR="12530" marT="12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Collective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Collective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Collective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Distributive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Baseline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05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C-D1-D2</a:t>
                      </a:r>
                    </a:p>
                  </a:txBody>
                  <a:tcPr marL="12530" marR="12530" marT="12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Collective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Collective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Distributive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Distributive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Baseline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7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Nº of items</a:t>
                      </a:r>
                    </a:p>
                  </a:txBody>
                  <a:tcPr marL="12530" marR="12530" marT="12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16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16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16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16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42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26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5903" y="3121097"/>
            <a:ext cx="119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Between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16930" y="2815106"/>
            <a:ext cx="994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and 7</a:t>
            </a:r>
          </a:p>
          <a:p>
            <a:endParaRPr lang="en-US" dirty="0"/>
          </a:p>
          <a:p>
            <a:r>
              <a:rPr lang="en-US" dirty="0" smtClean="0"/>
              <a:t>7 and 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1579" y="2847849"/>
            <a:ext cx="1025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ots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crosses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6364" y="1551955"/>
            <a:ext cx="2700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COLL: are arranged on/form a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DIST: are X the line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6250" y="3287496"/>
            <a:ext cx="2915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COLL: surround their closest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DIST: are connected to their closest</a:t>
            </a:r>
          </a:p>
        </p:txBody>
      </p:sp>
      <p:sp>
        <p:nvSpPr>
          <p:cNvPr id="9" name="Double Brace 8"/>
          <p:cNvSpPr/>
          <p:nvPr/>
        </p:nvSpPr>
        <p:spPr>
          <a:xfrm>
            <a:off x="1009831" y="2713369"/>
            <a:ext cx="1193444" cy="1233899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uble Brace 9"/>
          <p:cNvSpPr/>
          <p:nvPr/>
        </p:nvSpPr>
        <p:spPr>
          <a:xfrm>
            <a:off x="2233877" y="2713369"/>
            <a:ext cx="1315847" cy="1233899"/>
          </a:xfrm>
          <a:prstGeom prst="brace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45934" y="3636858"/>
            <a:ext cx="98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ircle</a:t>
            </a:r>
          </a:p>
          <a:p>
            <a:pPr algn="ctr"/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14" name="Double Brace 13"/>
          <p:cNvSpPr/>
          <p:nvPr/>
        </p:nvSpPr>
        <p:spPr>
          <a:xfrm>
            <a:off x="4851034" y="1479470"/>
            <a:ext cx="3047571" cy="1641627"/>
          </a:xfrm>
          <a:prstGeom prst="bracePair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uble Brace 14"/>
          <p:cNvSpPr/>
          <p:nvPr/>
        </p:nvSpPr>
        <p:spPr>
          <a:xfrm>
            <a:off x="4851034" y="3251438"/>
            <a:ext cx="3047572" cy="1450282"/>
          </a:xfrm>
          <a:prstGeom prst="bracePair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2618" y="2146017"/>
            <a:ext cx="34963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372618" y="3779067"/>
            <a:ext cx="34963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7954695" y="1518952"/>
            <a:ext cx="1116940" cy="763779"/>
            <a:chOff x="7726781" y="1319509"/>
            <a:chExt cx="1116940" cy="763779"/>
          </a:xfrm>
        </p:grpSpPr>
        <p:sp>
          <p:nvSpPr>
            <p:cNvPr id="11" name="TextBox 10"/>
            <p:cNvSpPr txBox="1"/>
            <p:nvPr/>
          </p:nvSpPr>
          <p:spPr>
            <a:xfrm>
              <a:off x="7726781" y="1319509"/>
              <a:ext cx="11169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ircle</a:t>
              </a:r>
            </a:p>
            <a:p>
              <a:pPr algn="ctr"/>
              <a:r>
                <a:rPr lang="en-US" dirty="0" smtClean="0"/>
                <a:t>triangle</a:t>
              </a:r>
              <a:endParaRPr lang="en-US" dirty="0"/>
            </a:p>
          </p:txBody>
        </p:sp>
        <p:sp>
          <p:nvSpPr>
            <p:cNvPr id="18" name="Double Brace 17"/>
            <p:cNvSpPr/>
            <p:nvPr/>
          </p:nvSpPr>
          <p:spPr>
            <a:xfrm>
              <a:off x="7726781" y="1319509"/>
              <a:ext cx="1116940" cy="763779"/>
            </a:xfrm>
            <a:prstGeom prst="brace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Double Brace 18"/>
          <p:cNvSpPr/>
          <p:nvPr/>
        </p:nvSpPr>
        <p:spPr>
          <a:xfrm>
            <a:off x="7954695" y="3597021"/>
            <a:ext cx="958585" cy="763779"/>
          </a:xfrm>
          <a:prstGeom prst="brace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3880827" y="2052378"/>
            <a:ext cx="181421" cy="2596444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09831" y="5562693"/>
            <a:ext cx="13461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Numerals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93673" y="5562693"/>
            <a:ext cx="105605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Shapes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26781" y="5562693"/>
            <a:ext cx="13461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Predicate</a:t>
            </a:r>
            <a:endParaRPr lang="en-US" dirty="0"/>
          </a:p>
        </p:txBody>
      </p:sp>
      <p:sp>
        <p:nvSpPr>
          <p:cNvPr id="25" name="Double Brace 24"/>
          <p:cNvSpPr/>
          <p:nvPr/>
        </p:nvSpPr>
        <p:spPr>
          <a:xfrm>
            <a:off x="7945934" y="2357318"/>
            <a:ext cx="1116940" cy="763779"/>
          </a:xfrm>
          <a:prstGeom prst="brace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016345" y="2429118"/>
            <a:ext cx="98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bove</a:t>
            </a:r>
          </a:p>
          <a:p>
            <a:pPr algn="ctr"/>
            <a:r>
              <a:rPr lang="en-US" dirty="0" smtClean="0"/>
              <a:t>below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59337" y="5424194"/>
            <a:ext cx="138092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 of predicate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80827" y="5424194"/>
            <a:ext cx="1145537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 of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8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156275"/>
              </p:ext>
            </p:extLst>
          </p:nvPr>
        </p:nvGraphicFramePr>
        <p:xfrm>
          <a:off x="1022760" y="1538790"/>
          <a:ext cx="7213469" cy="4879518"/>
        </p:xfrm>
        <a:graphic>
          <a:graphicData uri="http://schemas.openxmlformats.org/drawingml/2006/table">
            <a:tbl>
              <a:tblPr/>
              <a:tblGrid>
                <a:gridCol w="1367849"/>
                <a:gridCol w="387128"/>
                <a:gridCol w="1406561"/>
                <a:gridCol w="1406561"/>
                <a:gridCol w="929106"/>
                <a:gridCol w="929106"/>
                <a:gridCol w="787158"/>
              </a:tblGrid>
              <a:tr h="21033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STUDY</a:t>
                      </a:r>
                    </a:p>
                  </a:txBody>
                  <a:tcPr marL="12530" marR="12530" marT="1253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CONDITIONS</a:t>
                      </a:r>
                    </a:p>
                  </a:txBody>
                  <a:tcPr marL="12530" marR="12530" marT="12530" marB="0" vert="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Experimental items</a:t>
                      </a:r>
                    </a:p>
                  </a:txBody>
                  <a:tcPr marL="12530" marR="12530" marT="12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Filler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5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Environment</a:t>
                      </a:r>
                    </a:p>
                  </a:txBody>
                  <a:tcPr marL="12530" marR="12530" marT="12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Target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3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Env-T</a:t>
                      </a:r>
                    </a:p>
                  </a:txBody>
                  <a:tcPr marL="12530" marR="12530" marT="12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Env-F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Target 1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Target2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 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795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Maximal reading true</a:t>
                      </a:r>
                    </a:p>
                  </a:txBody>
                  <a:tcPr marL="12530" marR="12530" marT="12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None reading true (non-lower bounded)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Non-Maximal reading true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Unrelated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3949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C-C1-C2 </a:t>
                      </a:r>
                    </a:p>
                  </a:txBody>
                  <a:tcPr marL="12530" marR="12530" marT="12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Collective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Collective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Collective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Collective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Baseline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49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D-D1-D2</a:t>
                      </a:r>
                    </a:p>
                  </a:txBody>
                  <a:tcPr marL="12530" marR="12530" marT="12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Distributive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Distributive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Distributive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Distributive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Baseline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49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B-D1-D2</a:t>
                      </a:r>
                    </a:p>
                  </a:txBody>
                  <a:tcPr marL="12530" marR="12530" marT="12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Baseline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Baseline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Collective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Collective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Baseline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49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B-C1-C2</a:t>
                      </a:r>
                    </a:p>
                  </a:txBody>
                  <a:tcPr marL="12530" marR="12530" marT="12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Baseline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Baseline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Distributive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Distributive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Baseline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49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C-C1-D2</a:t>
                      </a:r>
                    </a:p>
                  </a:txBody>
                  <a:tcPr marL="12530" marR="12530" marT="12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Collective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Collective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Collective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Distributive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Baseline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49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C-D1-D2</a:t>
                      </a:r>
                    </a:p>
                  </a:txBody>
                  <a:tcPr marL="12530" marR="12530" marT="12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Collective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Collective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Distributive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Distributive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Baseline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33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Nº of items</a:t>
                      </a:r>
                    </a:p>
                  </a:txBody>
                  <a:tcPr marL="12530" marR="12530" marT="12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16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16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16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16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42</a:t>
                      </a:r>
                    </a:p>
                  </a:txBody>
                  <a:tcPr marL="12530" marR="12530" marT="1253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6146" y="208962"/>
            <a:ext cx="86029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groups per experiment = AB &amp; BA = </a:t>
            </a:r>
            <a:r>
              <a:rPr lang="en-US" sz="1600" dirty="0" err="1" smtClean="0"/>
              <a:t>Env</a:t>
            </a:r>
            <a:r>
              <a:rPr lang="en-US" sz="1600" baseline="-25000" dirty="0" err="1" smtClean="0"/>
              <a:t>A</a:t>
            </a:r>
            <a:r>
              <a:rPr lang="en-US" sz="1600" dirty="0" err="1" smtClean="0"/>
              <a:t>Target</a:t>
            </a:r>
            <a:r>
              <a:rPr lang="en-US" sz="1600" baseline="-25000" dirty="0" err="1" smtClean="0"/>
              <a:t>A</a:t>
            </a:r>
            <a:r>
              <a:rPr lang="en-US" sz="1600" dirty="0" err="1" smtClean="0"/>
              <a:t>Target</a:t>
            </a:r>
            <a:r>
              <a:rPr lang="en-US" sz="1600" baseline="-25000" dirty="0" err="1" smtClean="0"/>
              <a:t>B</a:t>
            </a:r>
            <a:r>
              <a:rPr lang="en-US" sz="1600" dirty="0" smtClean="0"/>
              <a:t>  + </a:t>
            </a:r>
            <a:r>
              <a:rPr lang="en-US" sz="1600" dirty="0" err="1" smtClean="0"/>
              <a:t>Env</a:t>
            </a:r>
            <a:r>
              <a:rPr lang="en-US" sz="1600" baseline="-25000" dirty="0" err="1" smtClean="0"/>
              <a:t>B</a:t>
            </a:r>
            <a:r>
              <a:rPr lang="en-US" sz="1600" dirty="0" err="1" smtClean="0"/>
              <a:t>Target</a:t>
            </a:r>
            <a:r>
              <a:rPr lang="en-US" sz="1600" baseline="-25000" dirty="0" err="1" smtClean="0"/>
              <a:t>B</a:t>
            </a:r>
            <a:r>
              <a:rPr lang="en-US" sz="1600" dirty="0" err="1" smtClean="0"/>
              <a:t>Target</a:t>
            </a:r>
            <a:r>
              <a:rPr lang="en-US" sz="1600" baseline="-25000" dirty="0" err="1" smtClean="0"/>
              <a:t>A</a:t>
            </a:r>
            <a:endParaRPr lang="en-US" sz="1600" baseline="-25000" dirty="0" smtClean="0"/>
          </a:p>
          <a:p>
            <a:endParaRPr lang="en-US" sz="1600" dirty="0" smtClean="0"/>
          </a:p>
          <a:p>
            <a:pPr algn="ctr"/>
            <a:r>
              <a:rPr lang="en-US" b="1" dirty="0" smtClean="0"/>
              <a:t>2 Numerals * 2 Shapes * 2 Predicates * 2 Repetitions = 16 items per condition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346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6356"/>
          <a:stretch/>
        </p:blipFill>
        <p:spPr>
          <a:xfrm>
            <a:off x="110965" y="919802"/>
            <a:ext cx="8842311" cy="44433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01497" y="155405"/>
            <a:ext cx="1405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Concerns with the grey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07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3104"/>
          <a:stretch/>
        </p:blipFill>
        <p:spPr>
          <a:xfrm>
            <a:off x="4019476" y="919802"/>
            <a:ext cx="5126010" cy="44433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71513"/>
          <a:stretch/>
        </p:blipFill>
        <p:spPr>
          <a:xfrm>
            <a:off x="110966" y="919802"/>
            <a:ext cx="3957830" cy="44433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2001" y="567133"/>
            <a:ext cx="145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to…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75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5800"/>
            <a:ext cx="9144000" cy="292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293</Words>
  <Application>Microsoft Macintosh PowerPoint</Application>
  <PresentationFormat>On-screen Show (4:3)</PresentationFormat>
  <Paragraphs>146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</dc:creator>
  <cp:lastModifiedBy>M M</cp:lastModifiedBy>
  <cp:revision>9</cp:revision>
  <dcterms:created xsi:type="dcterms:W3CDTF">2015-10-09T13:45:20Z</dcterms:created>
  <dcterms:modified xsi:type="dcterms:W3CDTF">2015-10-12T21:31:06Z</dcterms:modified>
</cp:coreProperties>
</file>