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69" r:id="rId19"/>
    <p:sldId id="214684707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8E313D-717A-4A38-B356-5AD33812CF7D}" v="7" dt="2025-08-03T08:17:31.0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1" autoAdjust="0"/>
    <p:restoredTop sz="94660"/>
  </p:normalViewPr>
  <p:slideViewPr>
    <p:cSldViewPr snapToGrid="0">
      <p:cViewPr varScale="1">
        <p:scale>
          <a:sx n="91" d="100"/>
          <a:sy n="91" d="100"/>
        </p:scale>
        <p:origin x="114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moramba2005/farming.gi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895135" y="1516835"/>
            <a:ext cx="9144000" cy="977778"/>
          </a:xfrm>
        </p:spPr>
        <p:txBody>
          <a:bodyPr/>
          <a:lstStyle/>
          <a:p>
            <a:pPr algn="ctr"/>
            <a:r>
              <a:rPr lang="en-IN" b="1" dirty="0"/>
              <a:t>AI Agent for Smart Farming Advice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03658" y="876666"/>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Kshetrimayum Moramba Singh</a:t>
            </a:r>
          </a:p>
          <a:p>
            <a:r>
              <a:rPr lang="en-US" sz="2000" b="1" dirty="0">
                <a:solidFill>
                  <a:schemeClr val="accent1">
                    <a:lumMod val="75000"/>
                  </a:schemeClr>
                </a:solidFill>
                <a:latin typeface="Arial"/>
                <a:cs typeface="Arial"/>
              </a:rPr>
              <a:t>College Name &amp; Department : Manipur Institute of Technology, Department of Computer Science &amp; Engineering</a:t>
            </a:r>
          </a:p>
          <a:p>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00F511B0-34C1-5F1E-7EE2-18B43985CC10}"/>
              </a:ext>
            </a:extLst>
          </p:cNvPr>
          <p:cNvPicPr>
            <a:picLocks noChangeAspect="1"/>
          </p:cNvPicPr>
          <p:nvPr/>
        </p:nvPicPr>
        <p:blipFill>
          <a:blip r:embed="rId2"/>
          <a:stretch>
            <a:fillRect/>
          </a:stretch>
        </p:blipFill>
        <p:spPr>
          <a:xfrm>
            <a:off x="1523999" y="1158048"/>
            <a:ext cx="8702566" cy="5319669"/>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4246785" y="1149479"/>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6C7441DD-FDF3-6780-8154-33738B21F7B5}"/>
              </a:ext>
            </a:extLst>
          </p:cNvPr>
          <p:cNvPicPr>
            <a:picLocks noChangeAspect="1"/>
          </p:cNvPicPr>
          <p:nvPr/>
        </p:nvPicPr>
        <p:blipFill>
          <a:blip r:embed="rId2"/>
          <a:stretch>
            <a:fillRect/>
          </a:stretch>
        </p:blipFill>
        <p:spPr>
          <a:xfrm>
            <a:off x="1944414" y="1650124"/>
            <a:ext cx="8555420" cy="4793772"/>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IN" sz="2800" dirty="0">
                <a:solidFill>
                  <a:srgbClr val="404040"/>
                </a:solidFill>
                <a:latin typeface="Calibri"/>
                <a:ea typeface="Calibri"/>
                <a:cs typeface="Calibri"/>
              </a:rPr>
              <a:t>The agent can generate reports, suggest hypotheses, and even draft sections of research papers.</a:t>
            </a:r>
            <a:endParaRPr lang="en-US" sz="2800" dirty="0">
              <a:solidFill>
                <a:srgbClr val="404040"/>
              </a:solidFill>
              <a:latin typeface="Calibri"/>
              <a:ea typeface="Calibri"/>
              <a:cs typeface="Calibri"/>
            </a:endParaRPr>
          </a:p>
          <a:p>
            <a:pPr marL="305435" indent="-305435"/>
            <a:r>
              <a:rPr lang="en-IN" sz="2800" dirty="0">
                <a:solidFill>
                  <a:srgbClr val="404040"/>
                </a:solidFill>
                <a:latin typeface="Calibri"/>
                <a:ea typeface="Calibri"/>
                <a:cs typeface="Calibri"/>
              </a:rPr>
              <a:t>It saves time by automating repetitive tasks like citation management and data extraction.</a:t>
            </a:r>
            <a:endParaRPr lang="en-US" sz="2800" dirty="0">
              <a:solidFill>
                <a:srgbClr val="404040"/>
              </a:solidFill>
              <a:latin typeface="Calibri"/>
              <a:ea typeface="Calibri"/>
              <a:cs typeface="Calibri"/>
            </a:endParaRPr>
          </a:p>
          <a:p>
            <a:pPr marL="305435" indent="-305435"/>
            <a:r>
              <a:rPr lang="en-IN" sz="2800" dirty="0">
                <a:solidFill>
                  <a:srgbClr val="404040"/>
                </a:solidFill>
                <a:latin typeface="Calibri"/>
                <a:ea typeface="Calibri"/>
                <a:cs typeface="Calibri"/>
              </a:rPr>
              <a:t> Research Agents enhance efficiency, accuracy, and innovation in both academic and industrial R&amp;D.</a:t>
            </a:r>
            <a:endParaRPr lang="en-US" sz="280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D5146547-02ED-39C1-6443-6F298C723472}"/>
              </a:ext>
            </a:extLst>
          </p:cNvPr>
          <p:cNvSpPr>
            <a:spLocks noGrp="1" noChangeArrowheads="1"/>
          </p:cNvSpPr>
          <p:nvPr>
            <p:ph idx="1"/>
          </p:nvPr>
        </p:nvSpPr>
        <p:spPr bwMode="auto">
          <a:xfrm>
            <a:off x="1127730" y="1657960"/>
            <a:ext cx="5183086" cy="3688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Integration with Satellite Imaging </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Voice-to-Action Commands </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Supply Chain Optimization </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Learning-Based Customization </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Community Support Hub </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Sustainability Scoring </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Predictive Analytics for Yield Forecasting </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8E908FF0-B81F-ED36-08C7-E211AE6B5FE5}"/>
              </a:ext>
            </a:extLst>
          </p:cNvPr>
          <p:cNvPicPr>
            <a:picLocks noChangeAspect="1"/>
          </p:cNvPicPr>
          <p:nvPr/>
        </p:nvPicPr>
        <p:blipFill>
          <a:blip r:embed="rId2"/>
          <a:stretch>
            <a:fillRect/>
          </a:stretch>
        </p:blipFill>
        <p:spPr>
          <a:xfrm>
            <a:off x="1736143" y="1324303"/>
            <a:ext cx="8427360" cy="4945117"/>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72AE1F-8A4E-C15D-A849-EFC491B87E88}"/>
              </a:ext>
            </a:extLst>
          </p:cNvPr>
          <p:cNvPicPr>
            <a:picLocks noChangeAspect="1"/>
          </p:cNvPicPr>
          <p:nvPr/>
        </p:nvPicPr>
        <p:blipFill>
          <a:blip r:embed="rId2"/>
          <a:stretch>
            <a:fillRect/>
          </a:stretch>
        </p:blipFill>
        <p:spPr>
          <a:xfrm>
            <a:off x="1047430" y="861849"/>
            <a:ext cx="10261702" cy="5687566"/>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9008" y="2884752"/>
            <a:ext cx="6035178" cy="369332"/>
          </a:xfrm>
          <a:prstGeom prst="rect">
            <a:avLst/>
          </a:prstGeom>
        </p:spPr>
        <p:txBody>
          <a:bodyPr wrap="none">
            <a:spAutoFit/>
          </a:bodyPr>
          <a:lstStyle/>
          <a:p>
            <a:r>
              <a:rPr lang="en-IN" dirty="0"/>
              <a:t>Git hub link : </a:t>
            </a:r>
            <a:r>
              <a:rPr lang="en-IN" dirty="0">
                <a:hlinkClick r:id="rId2"/>
              </a:rPr>
              <a:t>https://github.com/moramba2005/farming.git</a:t>
            </a:r>
            <a:endParaRPr lang="en-IN" dirty="0"/>
          </a:p>
        </p:txBody>
      </p:sp>
    </p:spTree>
    <p:extLst>
      <p:ext uri="{BB962C8B-B14F-4D97-AF65-F5344CB8AC3E}">
        <p14:creationId xmlns:p14="http://schemas.microsoft.com/office/powerpoint/2010/main" val="1098887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0" indent="0">
              <a:buNone/>
            </a:pPr>
            <a:r>
              <a:rPr lang="en-US" sz="2800" dirty="0"/>
              <a:t>Small-scale farmers often lack timely access to critical agricultural information such as local weather forecasts, crop suitability, pest threats, soil conditions, and market prices. Traditional sources are fragmented, language-restricted, and difficult to navigate, making informed decision-making a major hurdle. This knowledge gap can lead to poor yields, financial losses, and missed market opportunities</a:t>
            </a:r>
            <a:r>
              <a:rPr lang="en-US" sz="2800" dirty="0">
                <a:latin typeface="Calibri"/>
                <a:ea typeface="+mn-lt"/>
                <a:cs typeface="+mn-lt"/>
              </a:rPr>
              <a:t>.</a:t>
            </a:r>
            <a:endParaRPr lang="en-US" sz="1100" dirty="0">
              <a:latin typeface="Calibri"/>
              <a:ea typeface="Calibri"/>
              <a:cs typeface="Calibri"/>
            </a:endParaRPr>
          </a:p>
          <a:p>
            <a:pPr marL="0" indent="0">
              <a:buNone/>
            </a:pPr>
            <a:r>
              <a:rPr lang="en-US" sz="2800" dirty="0">
                <a:solidFill>
                  <a:schemeClr val="accent2"/>
                </a:solidFill>
                <a:latin typeface="Calibri"/>
                <a:ea typeface="+mn-lt"/>
                <a:cs typeface="+mn-lt"/>
              </a:rPr>
              <a:t>Proposed Solution:</a:t>
            </a:r>
            <a:br>
              <a:rPr lang="en-US" sz="2800" dirty="0">
                <a:latin typeface="Calibri"/>
                <a:ea typeface="+mn-lt"/>
                <a:cs typeface="+mn-lt"/>
              </a:rPr>
            </a:br>
            <a:r>
              <a:rPr lang="en-US" sz="2800" dirty="0">
                <a:latin typeface="Calibri"/>
                <a:ea typeface="+mn-lt"/>
                <a:cs typeface="+mn-lt"/>
              </a:rPr>
              <a:t> </a:t>
            </a:r>
            <a:r>
              <a:rPr lang="en-US" sz="2800" dirty="0"/>
              <a:t>An </a:t>
            </a:r>
            <a:r>
              <a:rPr lang="en-US" sz="2800" b="1" dirty="0"/>
              <a:t>AI Agent for Smart Farming Advice</a:t>
            </a:r>
            <a:r>
              <a:rPr lang="en-US" sz="2800" dirty="0"/>
              <a:t>, powered by </a:t>
            </a:r>
            <a:r>
              <a:rPr lang="en-US" sz="2800" b="1" dirty="0"/>
              <a:t>Retrieval-Augmented Generation (RAG)</a:t>
            </a:r>
            <a:r>
              <a:rPr lang="en-US" sz="2800" dirty="0"/>
              <a:t>, that delivers </a:t>
            </a:r>
            <a:r>
              <a:rPr lang="en-US" sz="2800" b="1" dirty="0"/>
              <a:t>real-time, localized, and trusted agricultural guidance</a:t>
            </a:r>
            <a:r>
              <a:rPr lang="en-US" sz="2800" dirty="0"/>
              <a:t> to farmers in an intuitive and language-accessible format.</a:t>
            </a:r>
          </a:p>
          <a:p>
            <a:pPr marL="0" indent="0">
              <a:buNone/>
            </a:pP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7500" lnSpcReduction="20000"/>
          </a:bodyPr>
          <a:lstStyle/>
          <a:p>
            <a:pPr marL="0" indent="0">
              <a:buNone/>
            </a:pPr>
            <a:r>
              <a:rPr lang="en-US" sz="2800" dirty="0"/>
              <a:t>This AI agent helps small farmers make smarter decisions by giving quick, easy-to-understand farming advice. It uses trusted data on weather, soil, pests, and crops to guide what to grow and how to care for it. Farmers can talk to it in their local language and ask questions like “Which crop should I grow now?” or “How to control pests in my tomato plants?” It saves time, boosts harvests, and makes farming easier and more profitable.</a:t>
            </a:r>
          </a:p>
          <a:p>
            <a:pPr marL="0" indent="0">
              <a:buNone/>
            </a:pPr>
            <a:r>
              <a:rPr lang="en-US" sz="2800" b="1" dirty="0">
                <a:solidFill>
                  <a:schemeClr val="accent2"/>
                </a:solidFill>
              </a:rPr>
              <a:t>Unique Features</a:t>
            </a:r>
          </a:p>
          <a:p>
            <a:pPr marL="0" indent="0">
              <a:buNone/>
            </a:pPr>
            <a:r>
              <a:rPr lang="en-US" sz="2800" dirty="0"/>
              <a:t> Real-time weather updates for farm planning</a:t>
            </a:r>
          </a:p>
          <a:p>
            <a:pPr marL="0" indent="0">
              <a:buNone/>
            </a:pPr>
            <a:r>
              <a:rPr lang="en-US" sz="2800" dirty="0"/>
              <a:t> Soil tips based on local data</a:t>
            </a:r>
          </a:p>
          <a:p>
            <a:pPr marL="0" indent="0">
              <a:buNone/>
            </a:pPr>
            <a:r>
              <a:rPr lang="en-US" sz="2800" dirty="0"/>
              <a:t> Best crop suggestions for each season</a:t>
            </a:r>
          </a:p>
          <a:p>
            <a:pPr marL="0" indent="0">
              <a:buNone/>
            </a:pPr>
            <a:r>
              <a:rPr lang="en-US" sz="2800" dirty="0"/>
              <a:t> Pest control advice specific to region and crop</a:t>
            </a:r>
          </a:p>
          <a:p>
            <a:pPr marL="0" indent="0">
              <a:buNone/>
            </a:pPr>
            <a:r>
              <a:rPr lang="en-US" sz="2800" dirty="0"/>
              <a:t> Talk in local languages—easy for everyone to use</a:t>
            </a:r>
          </a:p>
          <a:p>
            <a:pPr marL="0" indent="0">
              <a:buNone/>
            </a:pP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F76B1CC3-A176-A64B-64D9-AE46CFED9899}"/>
              </a:ext>
            </a:extLst>
          </p:cNvPr>
          <p:cNvSpPr>
            <a:spLocks noGrp="1" noChangeArrowheads="1"/>
          </p:cNvSpPr>
          <p:nvPr>
            <p:ph idx="1"/>
          </p:nvPr>
        </p:nvSpPr>
        <p:spPr bwMode="auto">
          <a:xfrm>
            <a:off x="465577" y="1894081"/>
            <a:ext cx="467398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Agricultural Extension Workers </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Agri-Tech Startups </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Local Farming Cooperatives &amp; NGOs </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Rural Youth with Mobile Access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5973D962-8C99-59D4-86AA-192E32F9A109}"/>
              </a:ext>
            </a:extLst>
          </p:cNvPr>
          <p:cNvPicPr>
            <a:picLocks noChangeAspect="1"/>
          </p:cNvPicPr>
          <p:nvPr/>
        </p:nvPicPr>
        <p:blipFill>
          <a:blip r:embed="rId2"/>
          <a:srcRect l="-1" t="6658" r="-7005" b="5446"/>
          <a:stretch>
            <a:fillRect/>
          </a:stretch>
        </p:blipFill>
        <p:spPr>
          <a:xfrm>
            <a:off x="5023945" y="1198179"/>
            <a:ext cx="6421821" cy="4918842"/>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7CAAA084-E8EB-72A5-30DF-85BC456DC56F}"/>
              </a:ext>
            </a:extLst>
          </p:cNvPr>
          <p:cNvPicPr>
            <a:picLocks noGrp="1" noChangeAspect="1"/>
          </p:cNvPicPr>
          <p:nvPr>
            <p:ph idx="1"/>
          </p:nvPr>
        </p:nvPicPr>
        <p:blipFill>
          <a:blip r:embed="rId2"/>
          <a:stretch>
            <a:fillRect/>
          </a:stretch>
        </p:blipFill>
        <p:spPr>
          <a:xfrm>
            <a:off x="5202621" y="923377"/>
            <a:ext cx="6180083" cy="4983436"/>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1312</TotalTime>
  <Words>462</Words>
  <Application>Microsoft Office PowerPoint</Application>
  <PresentationFormat>Widescreen</PresentationFormat>
  <Paragraphs>65</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Franklin Gothic Book</vt:lpstr>
      <vt:lpstr>Franklin Gothic Demi</vt:lpstr>
      <vt:lpstr>Wingdings</vt:lpstr>
      <vt:lpstr>Wingdings 2</vt:lpstr>
      <vt:lpstr>DividendVTI</vt:lpstr>
      <vt:lpstr>AI Agent for Smart Farming Advice</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PowerPoint Presentation</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Moramba kshetrimayum</cp:lastModifiedBy>
  <cp:revision>147</cp:revision>
  <dcterms:created xsi:type="dcterms:W3CDTF">2021-05-26T16:50:10Z</dcterms:created>
  <dcterms:modified xsi:type="dcterms:W3CDTF">2025-08-03T08:19:45Z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