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24" r:id="rId2"/>
    <p:sldId id="347" r:id="rId3"/>
    <p:sldId id="344" r:id="rId4"/>
    <p:sldId id="392" r:id="rId5"/>
    <p:sldId id="393" r:id="rId6"/>
    <p:sldId id="394" r:id="rId7"/>
    <p:sldId id="395" r:id="rId8"/>
    <p:sldId id="396" r:id="rId9"/>
    <p:sldId id="397" r:id="rId10"/>
    <p:sldId id="398" r:id="rId11"/>
    <p:sldId id="399" r:id="rId12"/>
    <p:sldId id="400" r:id="rId13"/>
    <p:sldId id="401" r:id="rId14"/>
    <p:sldId id="261" r:id="rId15"/>
    <p:sldId id="403" r:id="rId16"/>
    <p:sldId id="264" r:id="rId17"/>
    <p:sldId id="338" r:id="rId18"/>
    <p:sldId id="326" r:id="rId19"/>
    <p:sldId id="268" r:id="rId20"/>
    <p:sldId id="269" r:id="rId21"/>
    <p:sldId id="267" r:id="rId22"/>
    <p:sldId id="270" r:id="rId23"/>
    <p:sldId id="271" r:id="rId24"/>
    <p:sldId id="340" r:id="rId25"/>
    <p:sldId id="341" r:id="rId26"/>
    <p:sldId id="273" r:id="rId27"/>
    <p:sldId id="275" r:id="rId28"/>
    <p:sldId id="342" r:id="rId29"/>
    <p:sldId id="277" r:id="rId30"/>
    <p:sldId id="343" r:id="rId31"/>
    <p:sldId id="280" r:id="rId32"/>
    <p:sldId id="408" r:id="rId33"/>
    <p:sldId id="409" r:id="rId34"/>
    <p:sldId id="345" r:id="rId35"/>
    <p:sldId id="440" r:id="rId36"/>
    <p:sldId id="441" r:id="rId37"/>
    <p:sldId id="284" r:id="rId38"/>
    <p:sldId id="285" r:id="rId39"/>
    <p:sldId id="286" r:id="rId40"/>
    <p:sldId id="294" r:id="rId41"/>
    <p:sldId id="306" r:id="rId42"/>
    <p:sldId id="309" r:id="rId43"/>
    <p:sldId id="312" r:id="rId44"/>
    <p:sldId id="313" r:id="rId45"/>
    <p:sldId id="348" r:id="rId46"/>
    <p:sldId id="317" r:id="rId47"/>
    <p:sldId id="349" r:id="rId48"/>
    <p:sldId id="350" r:id="rId49"/>
    <p:sldId id="387" r:id="rId50"/>
    <p:sldId id="388" r:id="rId51"/>
    <p:sldId id="389" r:id="rId52"/>
    <p:sldId id="390" r:id="rId53"/>
    <p:sldId id="346" r:id="rId5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1pPr>
    <a:lvl2pPr marL="457200" lvl="1"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2pPr>
    <a:lvl3pPr marL="914400" lvl="2"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3pPr>
    <a:lvl4pPr marL="1371600" lvl="3"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4pPr>
    <a:lvl5pPr marL="1828800" lvl="4"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5pPr>
    <a:lvl6pPr marL="2286000" lvl="5"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6pPr>
    <a:lvl7pPr marL="2743200" lvl="6"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7pPr>
    <a:lvl8pPr marL="3200400" lvl="7"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8pPr>
    <a:lvl9pPr marL="3657600" lvl="8" indent="0" algn="l" defTabSz="914400" eaLnBrk="1" fontAlgn="base" latinLnBrk="0" hangingPunct="1">
      <a:lnSpc>
        <a:spcPct val="100000"/>
      </a:lnSpc>
      <a:spcBef>
        <a:spcPct val="0"/>
      </a:spcBef>
      <a:spcAft>
        <a:spcPct val="0"/>
      </a:spcAft>
      <a:buNone/>
      <a:defRPr sz="2400" b="1" i="0" u="none" kern="1200" baseline="0">
        <a:solidFill>
          <a:srgbClr val="0033CC"/>
        </a:solidFill>
        <a:latin typeface="Times New Roman" panose="02020603050405020304" pitchFamily="18" charset="0"/>
        <a:ea typeface="楷体_GB2312"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FFFCC"/>
    <a:srgbClr val="CCECFF"/>
    <a:srgbClr val="C0C0C0"/>
    <a:srgbClr val="000099"/>
    <a:srgbClr val="0066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27"/>
  </p:normalViewPr>
  <p:slideViewPr>
    <p:cSldViewPr showGuides="1">
      <p:cViewPr varScale="1">
        <p:scale>
          <a:sx n="61" d="100"/>
          <a:sy n="61" d="100"/>
        </p:scale>
        <p:origin x="-1626" y="-84"/>
      </p:cViewPr>
      <p:guideLst>
        <p:guide orient="horz" pos="2150"/>
        <p:guide pos="28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fontAlgn="base" hangingPunct="1"/>
            <a:fld id="{9A0DB2DC-4C9A-4742-B13C-FB6460FD3503}" type="slidenum">
              <a:rPr lang="zh-CN" altLang="en-US" sz="1200" strike="noStrike" noProof="1" dirty="0">
                <a:latin typeface="Times New Roman" panose="02020603050405020304" pitchFamily="18" charset="0"/>
                <a:ea typeface="楷体_GB2312" pitchFamily="49" charset="-122"/>
                <a:cs typeface="+mn-ea"/>
              </a:rPr>
              <a:t>‹#›</a:t>
            </a:fld>
            <a:endParaRPr lang="zh-CN" altLang="en-US" sz="1200" strike="noStrike" noProof="1"/>
          </a:p>
        </p:txBody>
      </p:sp>
    </p:spTree>
    <p:extLst>
      <p:ext uri="{BB962C8B-B14F-4D97-AF65-F5344CB8AC3E}">
        <p14:creationId xmlns:p14="http://schemas.microsoft.com/office/powerpoint/2010/main" val="409987208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218113"/>
          <p:cNvSpPr>
            <a:spLocks noGrp="1" noRot="1" noChangeAspect="1" noTextEdit="1"/>
          </p:cNvSpPr>
          <p:nvPr>
            <p:ph type="sldImg"/>
          </p:nvPr>
        </p:nvSpPr>
        <p:spPr/>
      </p:sp>
      <p:sp>
        <p:nvSpPr>
          <p:cNvPr id="218115" name="文本占位符 21811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a:t>
            </a:fld>
            <a:endParaRPr 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a:noFill/>
          <a:ln>
            <a:noFill/>
          </a:ln>
        </p:spPr>
        <p:txBody>
          <a:bodyPr wrap="square" lIns="91440" tIns="45720" rIns="91440" bIns="45720" anchor="t"/>
          <a:lstStyle/>
          <a:p>
            <a:pPr lvl="0" eaLnBrk="1" hangingPunct="1"/>
            <a:r>
              <a:rPr lang="zh-CN" altLang="en-US" dirty="0"/>
              <a:t>数量级：</a:t>
            </a:r>
            <a:r>
              <a:rPr lang="en-US" altLang="zh-CN" b="1" dirty="0"/>
              <a:t>Orders of magnitude</a:t>
            </a:r>
            <a:endParaRPr lang="en-US" altLang="zh-CN" dirty="0"/>
          </a:p>
          <a:p>
            <a:pPr lvl="0" eaLnBrk="1" hangingPunct="1"/>
            <a:r>
              <a:rPr lang="zh-CN" altLang="en-US" dirty="0"/>
              <a:t>一个算法用高级语言实现后，在计算机上运行时所消耗的时间与很多因素有关，如计算机的运行速度、编写程序采用的计算机语言、编译产生的机器语言代码质量和问题的规模等。</a:t>
            </a:r>
          </a:p>
        </p:txBody>
      </p:sp>
      <p:sp>
        <p:nvSpPr>
          <p:cNvPr id="4915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41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226305"/>
          <p:cNvSpPr>
            <a:spLocks noGrp="1" noRot="1" noChangeAspect="1" noTextEdit="1"/>
          </p:cNvSpPr>
          <p:nvPr>
            <p:ph type="sldImg"/>
          </p:nvPr>
        </p:nvSpPr>
        <p:spPr/>
      </p:sp>
      <p:sp>
        <p:nvSpPr>
          <p:cNvPr id="226307" name="文本占位符 2263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11</a:t>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数据元素：例如，一个班的学生数据包括张三、李四等数据元素。</a:t>
            </a:r>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12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54625"/>
          <p:cNvSpPr>
            <a:spLocks noGrp="1" noRot="1" noChangeAspect="1" noTextEdit="1"/>
          </p:cNvSpPr>
          <p:nvPr>
            <p:ph type="sldImg"/>
          </p:nvPr>
        </p:nvSpPr>
        <p:spPr/>
      </p:sp>
      <p:sp>
        <p:nvSpPr>
          <p:cNvPr id="154627" name="文本占位符 15462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15</a:t>
            </a:fld>
            <a:endParaRPr 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355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19</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22</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这种将运算定义和运算实现相互分离的做法具体软件工程的思想，更加便于软件开发。</a:t>
            </a:r>
          </a:p>
        </p:txBody>
      </p:sp>
      <p:sp>
        <p:nvSpPr>
          <p:cNvPr id="3789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31</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a:ln>
            <a:solidFill>
              <a:srgbClr val="000000"/>
            </a:solidFill>
            <a:miter/>
          </a:ln>
        </p:spPr>
      </p:sp>
      <p:sp>
        <p:nvSpPr>
          <p:cNvPr id="45058" name="备注占位符 2"/>
          <p:cNvSpPr>
            <a:spLocks noGrp="1"/>
          </p:cNvSpPr>
          <p:nvPr>
            <p:ph type="body"/>
          </p:nvPr>
        </p:nvSpPr>
        <p:spPr>
          <a:noFill/>
          <a:ln>
            <a:noFill/>
          </a:ln>
        </p:spPr>
        <p:txBody>
          <a:bodyPr wrap="square" lIns="91440" tIns="45720" rIns="91440" bIns="45720" anchor="t"/>
          <a:lstStyle/>
          <a:p>
            <a:pPr lvl="0" eaLnBrk="1" hangingPunct="1">
              <a:spcBef>
                <a:spcPct val="50000"/>
              </a:spcBef>
            </a:pPr>
            <a:r>
              <a:rPr lang="zh-CN" altLang="en-US" dirty="0"/>
              <a:t>通常用函数的返回值表示算法能否正确执行，另外还可以带有形参。任何算法（用函数描述）都是被调用的（在</a:t>
            </a:r>
            <a:r>
              <a:rPr lang="en-US" altLang="zh-CN" dirty="0"/>
              <a:t>C/C++</a:t>
            </a:r>
            <a:r>
              <a:rPr lang="zh-CN" altLang="en-US" dirty="0"/>
              <a:t>语言中除</a:t>
            </a:r>
            <a:r>
              <a:rPr lang="en-US" altLang="zh-CN" dirty="0"/>
              <a:t>main</a:t>
            </a:r>
            <a:r>
              <a:rPr lang="zh-CN" altLang="en-US" dirty="0"/>
              <a:t>函数外任何一个函数都会被其他函数调用，如何一个函数不被调用，这样的函数是没有意义的）。</a:t>
            </a:r>
          </a:p>
          <a:p>
            <a:pPr lvl="0" eaLnBrk="1" hangingPunct="1">
              <a:spcBef>
                <a:spcPct val="50000"/>
              </a:spcBef>
            </a:pPr>
            <a:r>
              <a:rPr lang="zh-CN" altLang="en-US" dirty="0"/>
              <a:t>但是</a:t>
            </a:r>
            <a:r>
              <a:rPr lang="en-US" altLang="zh-CN" dirty="0"/>
              <a:t>C/C++</a:t>
            </a:r>
            <a:r>
              <a:rPr lang="zh-CN" altLang="en-US" dirty="0"/>
              <a:t>语言中调用函数时只有从实参到形参的单向值传递，执行函数时若改变了形参而对应的实参不会同步改变。例如，设计以下主函数调用上面的</a:t>
            </a:r>
            <a:r>
              <a:rPr lang="en-US" altLang="zh-CN" dirty="0"/>
              <a:t>fun</a:t>
            </a:r>
            <a:r>
              <a:rPr lang="zh-CN" altLang="en-US" dirty="0"/>
              <a:t>函数： </a:t>
            </a:r>
          </a:p>
        </p:txBody>
      </p:sp>
      <p:sp>
        <p:nvSpPr>
          <p:cNvPr id="450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39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a:ln>
            <a:solidFill>
              <a:srgbClr val="000000"/>
            </a:solidFill>
            <a:miter/>
          </a:ln>
        </p:spPr>
      </p:sp>
      <p:sp>
        <p:nvSpPr>
          <p:cNvPr id="47106" name="备注占位符 2"/>
          <p:cNvSpPr>
            <a:spLocks noGrp="1"/>
          </p:cNvSpPr>
          <p:nvPr>
            <p:ph type="body"/>
          </p:nvPr>
        </p:nvSpPr>
        <p:spPr>
          <a:noFill/>
          <a:ln>
            <a:noFill/>
          </a:ln>
        </p:spPr>
        <p:txBody>
          <a:bodyPr wrap="square" lIns="91440" tIns="45720" rIns="91440" bIns="45720" anchor="t"/>
          <a:lstStyle/>
          <a:p>
            <a:pPr lvl="0" eaLnBrk="1" hangingPunct="1"/>
            <a:r>
              <a:rPr lang="en-US" altLang="zh-CN" dirty="0"/>
              <a:t>1</a:t>
            </a:r>
            <a:r>
              <a:rPr lang="zh-CN" altLang="en-US" dirty="0"/>
              <a:t>、计算机资源主要包括计算时间、内存空间。</a:t>
            </a:r>
          </a:p>
        </p:txBody>
      </p:sp>
      <p:sp>
        <p:nvSpPr>
          <p:cNvPr id="4710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algn="r"/>
            <a:fld id="{9A0DB2DC-4C9A-4742-B13C-FB6460FD3503}" type="slidenum">
              <a:rPr lang="zh-CN" altLang="en-US" sz="1200" dirty="0"/>
              <a:t>40</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cxnSp>
        <p:nvCxnSpPr>
          <p:cNvPr id="2050" name="直接连接符 16"/>
          <p:cNvCxnSpPr/>
          <p:nvPr userDrawn="1"/>
        </p:nvCxnSpPr>
        <p:spPr>
          <a:xfrm>
            <a:off x="0" y="3444875"/>
            <a:ext cx="7924800" cy="0"/>
          </a:xfrm>
          <a:prstGeom prst="line">
            <a:avLst/>
          </a:prstGeom>
          <a:ln w="50800" cap="flat" cmpd="sng">
            <a:solidFill>
              <a:srgbClr val="C94D4D"/>
            </a:solidFill>
            <a:prstDash val="solid"/>
            <a:round/>
            <a:headEnd type="none" w="med" len="med"/>
            <a:tailEnd type="none" w="med" len="med"/>
          </a:ln>
        </p:spPr>
      </p:cxnSp>
      <p:pic>
        <p:nvPicPr>
          <p:cNvPr id="2051" name="图片 17"/>
          <p:cNvPicPr>
            <a:picLocks noChangeAspect="1"/>
          </p:cNvPicPr>
          <p:nvPr userDrawn="1"/>
        </p:nvPicPr>
        <p:blipFill>
          <a:blip r:embed="rId2"/>
          <a:stretch>
            <a:fillRect/>
          </a:stretch>
        </p:blipFill>
        <p:spPr>
          <a:xfrm>
            <a:off x="150813" y="2030413"/>
            <a:ext cx="3773487" cy="3632200"/>
          </a:xfrm>
          <a:prstGeom prst="rect">
            <a:avLst/>
          </a:prstGeom>
          <a:noFill/>
          <a:ln w="9525">
            <a:noFill/>
          </a:ln>
        </p:spPr>
      </p:pic>
      <p:cxnSp>
        <p:nvCxnSpPr>
          <p:cNvPr id="2052" name="直接连接符 18"/>
          <p:cNvCxnSpPr/>
          <p:nvPr userDrawn="1"/>
        </p:nvCxnSpPr>
        <p:spPr>
          <a:xfrm>
            <a:off x="5041900" y="3541713"/>
            <a:ext cx="4102100" cy="0"/>
          </a:xfrm>
          <a:prstGeom prst="line">
            <a:avLst/>
          </a:prstGeom>
          <a:ln w="50800" cap="flat" cmpd="sng">
            <a:solidFill>
              <a:srgbClr val="C94D4D"/>
            </a:solidFill>
            <a:prstDash val="solid"/>
            <a:round/>
            <a:headEnd type="none" w="med" len="med"/>
            <a:tailEnd type="none" w="med" len="med"/>
          </a:ln>
        </p:spPr>
      </p:cxnSp>
      <p:pic>
        <p:nvPicPr>
          <p:cNvPr id="2053" name="Picture 8" descr="未标题-2"/>
          <p:cNvPicPr>
            <a:picLocks noChangeAspect="1"/>
          </p:cNvPicPr>
          <p:nvPr userDrawn="1"/>
        </p:nvPicPr>
        <p:blipFill>
          <a:blip r:embed="rId3">
            <a:clrChange>
              <a:clrFrom>
                <a:srgbClr val="FFFFFF"/>
              </a:clrFrom>
              <a:clrTo>
                <a:srgbClr val="FFFFFF">
                  <a:alpha val="0"/>
                </a:srgbClr>
              </a:clrTo>
            </a:clrChange>
          </a:blip>
          <a:stretch>
            <a:fillRect/>
          </a:stretch>
        </p:blipFill>
        <p:spPr>
          <a:xfrm>
            <a:off x="0" y="5197475"/>
            <a:ext cx="3287713" cy="1666875"/>
          </a:xfrm>
          <a:prstGeom prst="rect">
            <a:avLst/>
          </a:prstGeom>
          <a:noFill/>
          <a:ln w="9525">
            <a:noFill/>
          </a:ln>
        </p:spPr>
      </p:pic>
      <p:pic>
        <p:nvPicPr>
          <p:cNvPr id="2054" name="Picture 9" descr="未标题-2"/>
          <p:cNvPicPr>
            <a:picLocks noChangeAspect="1"/>
          </p:cNvPicPr>
          <p:nvPr userDrawn="1"/>
        </p:nvPicPr>
        <p:blipFill>
          <a:blip r:embed="rId4">
            <a:clrChange>
              <a:clrFrom>
                <a:srgbClr val="FFFFFF"/>
              </a:clrFrom>
              <a:clrTo>
                <a:srgbClr val="FFFFFF">
                  <a:alpha val="0"/>
                </a:srgbClr>
              </a:clrTo>
            </a:clrChange>
          </a:blip>
          <a:stretch>
            <a:fillRect/>
          </a:stretch>
        </p:blipFill>
        <p:spPr>
          <a:xfrm>
            <a:off x="4635500" y="6350"/>
            <a:ext cx="4508500" cy="2613025"/>
          </a:xfrm>
          <a:prstGeom prst="rect">
            <a:avLst/>
          </a:prstGeom>
          <a:noFill/>
          <a:ln w="9525">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Line 4"/>
          <p:cNvSpPr>
            <a:spLocks noChangeShapeType="1"/>
          </p:cNvSpPr>
          <p:nvPr userDrawn="1"/>
        </p:nvSpPr>
        <p:spPr bwMode="auto">
          <a:xfrm flipV="1">
            <a:off x="684213" y="6237288"/>
            <a:ext cx="7924800" cy="0"/>
          </a:xfrm>
          <a:prstGeom prst="line">
            <a:avLst/>
          </a:prstGeom>
          <a:noFill/>
          <a:ln w="3175">
            <a:solidFill>
              <a:srgbClr val="FF0000"/>
            </a:solidFill>
            <a:round/>
          </a:ln>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zh-CN" altLang="en-US" sz="24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2" charset="-122"/>
              <a:cs typeface="+mn-cs"/>
            </a:endParaRPr>
          </a:p>
        </p:txBody>
      </p:sp>
      <p:sp>
        <p:nvSpPr>
          <p:cNvPr id="3075" name="Text Box 16"/>
          <p:cNvSpPr txBox="1"/>
          <p:nvPr userDrawn="1"/>
        </p:nvSpPr>
        <p:spPr>
          <a:xfrm>
            <a:off x="4427538" y="6381750"/>
            <a:ext cx="457200" cy="304800"/>
          </a:xfrm>
          <a:prstGeom prst="rect">
            <a:avLst/>
          </a:prstGeom>
          <a:noFill/>
          <a:ln w="9525">
            <a:noFill/>
          </a:ln>
        </p:spPr>
        <p:txBody>
          <a:bodyPr anchor="t">
            <a:spAutoFit/>
          </a:bodyPr>
          <a:lstStyle/>
          <a:p>
            <a:pPr lvl="0" algn="ctr">
              <a:spcBef>
                <a:spcPct val="50000"/>
              </a:spcBef>
            </a:pPr>
            <a:fld id="{9A0DB2DC-4C9A-4742-B13C-FB6460FD3503}" type="slidenum">
              <a:rPr lang="en-US" altLang="zh-CN" sz="1400" dirty="0">
                <a:solidFill>
                  <a:schemeClr val="accent2"/>
                </a:solidFill>
                <a:ea typeface="宋体" panose="02010600030101010101" pitchFamily="2" charset="-122"/>
              </a:rPr>
              <a:t>‹#›</a:t>
            </a:fld>
            <a:endParaRPr lang="en-US" altLang="zh-CN" sz="1400" dirty="0">
              <a:solidFill>
                <a:schemeClr val="accent2"/>
              </a:solidFill>
              <a:ea typeface="宋体" panose="02010600030101010101" pitchFamily="2" charset="-122"/>
            </a:endParaRPr>
          </a:p>
        </p:txBody>
      </p:sp>
      <p:cxnSp>
        <p:nvCxnSpPr>
          <p:cNvPr id="3077" name="直接连接符 15"/>
          <p:cNvCxnSpPr/>
          <p:nvPr userDrawn="1"/>
        </p:nvCxnSpPr>
        <p:spPr>
          <a:xfrm>
            <a:off x="304800" y="1017588"/>
            <a:ext cx="8839200" cy="0"/>
          </a:xfrm>
          <a:prstGeom prst="line">
            <a:avLst/>
          </a:prstGeom>
          <a:ln w="44450" cap="flat" cmpd="sng">
            <a:solidFill>
              <a:srgbClr val="C94D4D"/>
            </a:solidFill>
            <a:prstDash val="solid"/>
            <a:round/>
            <a:headEnd type="none" w="med" len="med"/>
            <a:tailEnd type="none" w="med" len="med"/>
          </a:ln>
        </p:spPr>
      </p:cxnSp>
      <p:pic>
        <p:nvPicPr>
          <p:cNvPr id="3078" name="Picture 10" descr="未标题-1"/>
          <p:cNvPicPr preferRelativeResize="0">
            <a:picLocks noChangeAspect="1"/>
          </p:cNvPicPr>
          <p:nvPr userDrawn="1"/>
        </p:nvPicPr>
        <p:blipFill>
          <a:blip r:embed="rId2"/>
          <a:srcRect l="13527" t="19856" r="9790" b="18599"/>
          <a:stretch>
            <a:fillRect/>
          </a:stretch>
        </p:blipFill>
        <p:spPr>
          <a:xfrm>
            <a:off x="9525" y="261938"/>
            <a:ext cx="1127125" cy="898525"/>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Line 4"/>
          <p:cNvSpPr>
            <a:spLocks noChangeShapeType="1"/>
          </p:cNvSpPr>
          <p:nvPr userDrawn="1"/>
        </p:nvSpPr>
        <p:spPr bwMode="auto">
          <a:xfrm flipV="1">
            <a:off x="684213" y="6237288"/>
            <a:ext cx="7924800" cy="0"/>
          </a:xfrm>
          <a:prstGeom prst="line">
            <a:avLst/>
          </a:prstGeom>
          <a:noFill/>
          <a:ln w="3175">
            <a:solidFill>
              <a:srgbClr val="FF0000"/>
            </a:solidFill>
            <a:round/>
          </a:ln>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zh-CN" altLang="en-US" sz="2400" b="1" i="0" u="none" strike="noStrike" kern="1200" cap="none" spc="0" normalizeH="0" baseline="0" noProof="0">
              <a:ln>
                <a:noFill/>
              </a:ln>
              <a:solidFill>
                <a:srgbClr val="0033CC"/>
              </a:solidFill>
              <a:effectLst/>
              <a:uLnTx/>
              <a:uFillTx/>
              <a:latin typeface="Times New Roman" panose="02020603050405020304" pitchFamily="18" charset="0"/>
              <a:ea typeface="黑体" panose="02010609060101010101" pitchFamily="2" charset="-122"/>
              <a:cs typeface="+mn-cs"/>
            </a:endParaRPr>
          </a:p>
        </p:txBody>
      </p:sp>
      <p:sp>
        <p:nvSpPr>
          <p:cNvPr id="4099" name="Text Box 16"/>
          <p:cNvSpPr txBox="1"/>
          <p:nvPr userDrawn="1"/>
        </p:nvSpPr>
        <p:spPr>
          <a:xfrm>
            <a:off x="4427538" y="6381750"/>
            <a:ext cx="457200" cy="304800"/>
          </a:xfrm>
          <a:prstGeom prst="rect">
            <a:avLst/>
          </a:prstGeom>
          <a:noFill/>
          <a:ln w="9525">
            <a:noFill/>
          </a:ln>
        </p:spPr>
        <p:txBody>
          <a:bodyPr anchor="t">
            <a:spAutoFit/>
          </a:bodyPr>
          <a:lstStyle/>
          <a:p>
            <a:pPr lvl="0" algn="ctr">
              <a:spcBef>
                <a:spcPct val="50000"/>
              </a:spcBef>
            </a:pPr>
            <a:fld id="{9A0DB2DC-4C9A-4742-B13C-FB6460FD3503}" type="slidenum">
              <a:rPr lang="en-US" altLang="zh-CN" sz="1400" dirty="0">
                <a:solidFill>
                  <a:schemeClr val="accent2"/>
                </a:solidFill>
                <a:ea typeface="宋体" panose="02010600030101010101" pitchFamily="2" charset="-122"/>
              </a:rPr>
              <a:t>‹#›</a:t>
            </a:fld>
            <a:endParaRPr lang="en-US" altLang="zh-CN" sz="1400" dirty="0">
              <a:solidFill>
                <a:schemeClr val="accent2"/>
              </a:solidFill>
              <a:ea typeface="宋体" panose="02010600030101010101" pitchFamily="2" charset="-122"/>
            </a:endParaRPr>
          </a:p>
        </p:txBody>
      </p:sp>
      <p:cxnSp>
        <p:nvCxnSpPr>
          <p:cNvPr id="4101" name="直接连接符 15"/>
          <p:cNvCxnSpPr/>
          <p:nvPr userDrawn="1"/>
        </p:nvCxnSpPr>
        <p:spPr>
          <a:xfrm>
            <a:off x="304800" y="1017588"/>
            <a:ext cx="8839200" cy="0"/>
          </a:xfrm>
          <a:prstGeom prst="line">
            <a:avLst/>
          </a:prstGeom>
          <a:ln w="44450" cap="flat" cmpd="sng">
            <a:solidFill>
              <a:srgbClr val="C94D4D"/>
            </a:solidFill>
            <a:prstDash val="solid"/>
            <a:round/>
            <a:headEnd type="none" w="med" len="med"/>
            <a:tailEnd type="none" w="med" len="med"/>
          </a:ln>
        </p:spPr>
      </p:cxnSp>
      <p:pic>
        <p:nvPicPr>
          <p:cNvPr id="4102" name="Picture 10" descr="未标题-1"/>
          <p:cNvPicPr preferRelativeResize="0">
            <a:picLocks noChangeAspect="1"/>
          </p:cNvPicPr>
          <p:nvPr userDrawn="1"/>
        </p:nvPicPr>
        <p:blipFill>
          <a:blip r:embed="rId2"/>
          <a:srcRect l="13527" t="19856" r="9790" b="18599"/>
          <a:stretch>
            <a:fillRect/>
          </a:stretch>
        </p:blipFill>
        <p:spPr>
          <a:xfrm>
            <a:off x="9525" y="261938"/>
            <a:ext cx="1127125" cy="898525"/>
          </a:xfrm>
          <a:prstGeom prst="rect">
            <a:avLst/>
          </a:prstGeom>
          <a:noFill/>
          <a:ln w="9525">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2"/>
          </p:nvPr>
        </p:nvSpPr>
        <p:spPr>
          <a:xfrm>
            <a:off x="457200" y="6245225"/>
            <a:ext cx="2133600" cy="476250"/>
          </a:xfrm>
          <a:prstGeom prst="rect">
            <a:avLst/>
          </a:prstGeom>
        </p:spPr>
        <p:txBody>
          <a:bodyPr/>
          <a:lstStyle>
            <a:lvl1pPr>
              <a:defRPr smtClean="0"/>
            </a:lvl1pPr>
          </a:lstStyle>
          <a:p>
            <a:pPr marL="0" marR="0" lvl="0" indent="0" algn="l" defTabSz="914400" rtl="0" eaLnBrk="1" fontAlgn="base" latinLnBrk="0" hangingPunct="1">
              <a:spcBef>
                <a:spcPct val="0"/>
              </a:spcBef>
              <a:spcAft>
                <a:spcPct val="0"/>
              </a:spcAft>
              <a:buClrTx/>
              <a:buSzTx/>
              <a:buFontTx/>
              <a:buNone/>
              <a:defRPr/>
            </a:pPr>
            <a:endParaRPr kumimoji="0" lang="en-US" altLang="zh-CN" sz="24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5" name="页脚占位符 4"/>
          <p:cNvSpPr>
            <a:spLocks noGrp="1"/>
          </p:cNvSpPr>
          <p:nvPr>
            <p:ph type="ftr" sz="quarter" idx="3"/>
          </p:nvPr>
        </p:nvSpPr>
        <p:spPr>
          <a:xfrm>
            <a:off x="3124200" y="6245225"/>
            <a:ext cx="2895600" cy="476250"/>
          </a:xfrm>
          <a:prstGeom prst="rect">
            <a:avLst/>
          </a:prstGeom>
        </p:spPr>
        <p:txBody>
          <a:bodyPr/>
          <a:lstStyle>
            <a:lvl1pPr>
              <a:defRPr smtClean="0"/>
            </a:lvl1pPr>
          </a:lstStyle>
          <a:p>
            <a:pPr marL="0" marR="0" lvl="0" indent="0" algn="l" defTabSz="914400" rtl="0" eaLnBrk="1" fontAlgn="base" latinLnBrk="0" hangingPunct="1">
              <a:spcBef>
                <a:spcPct val="0"/>
              </a:spcBef>
              <a:spcAft>
                <a:spcPct val="0"/>
              </a:spcAft>
              <a:buClrTx/>
              <a:buSzTx/>
              <a:buFontTx/>
              <a:buNone/>
              <a:defRPr/>
            </a:pPr>
            <a:endParaRPr kumimoji="0" lang="en-US" altLang="zh-CN" sz="2400" b="1" i="0" u="none" strike="noStrike" kern="1200" cap="none" spc="0" normalizeH="0" baseline="0" noProof="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6" name="灯片编号占位符 5"/>
          <p:cNvSpPr>
            <a:spLocks noGrp="1"/>
          </p:cNvSpPr>
          <p:nvPr>
            <p:ph type="sldNum" sz="quarter" idx="4"/>
          </p:nvPr>
        </p:nvSpPr>
        <p:spPr>
          <a:xfrm>
            <a:off x="6553200" y="6245225"/>
            <a:ext cx="2133600" cy="476250"/>
          </a:xfrm>
          <a:prstGeom prst="rect">
            <a:avLst/>
          </a:prstGeom>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ea"/>
              </a:rPr>
              <a:t>‹#›</a:t>
            </a:fld>
            <a:endParaRPr lang="en-US" alt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7088" y="3141663"/>
            <a:ext cx="5051425" cy="56197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68313" y="1341438"/>
            <a:ext cx="8229600" cy="4784725"/>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8.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GIF"/><Relationship Id="rId5" Type="http://schemas.openxmlformats.org/officeDocument/2006/relationships/image" Target="../media/image14.png"/><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1.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WordArt 7"/>
          <p:cNvSpPr>
            <a:spLocks noTextEdit="1"/>
          </p:cNvSpPr>
          <p:nvPr/>
        </p:nvSpPr>
        <p:spPr>
          <a:xfrm>
            <a:off x="2928938" y="2060575"/>
            <a:ext cx="5929312" cy="1192213"/>
          </a:xfrm>
          <a:prstGeom prst="rect">
            <a:avLst/>
          </a:prstGeom>
        </p:spPr>
        <p:txBody>
          <a:bodyPr wrap="none" fromWordArt="1">
            <a:prstTxWarp prst="textPlain">
              <a:avLst>
                <a:gd name="adj" fmla="val 50000"/>
              </a:avLst>
            </a:prstTxWarp>
            <a:normAutofit/>
          </a:bodyPr>
          <a:lstStyle/>
          <a:p>
            <a:pPr algn="ctr"/>
            <a:r>
              <a:rPr lang="zh-CN" altLang="en-US" sz="3600" b="1">
                <a:solidFill>
                  <a:srgbClr val="C94D4D"/>
                </a:solidFill>
                <a:effectLst>
                  <a:outerShdw dist="35921" dir="2699999" sy="50000" kx="2115830" algn="bl" rotWithShape="0">
                    <a:srgbClr val="C0C0C0">
                      <a:alpha val="79999"/>
                    </a:srgbClr>
                  </a:outerShdw>
                </a:effectLst>
                <a:latin typeface="华文隶书" panose="02010800040101010101" charset="-122"/>
                <a:ea typeface="华文隶书" panose="02010800040101010101" charset="-122"/>
              </a:rPr>
              <a:t>数据结构概论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231425"/>
          <p:cNvSpPr>
            <a:spLocks noGrp="1"/>
          </p:cNvSpPr>
          <p:nvPr>
            <p:ph type="title"/>
          </p:nvPr>
        </p:nvSpPr>
        <p:spPr>
          <a:xfrm>
            <a:off x="-835660" y="1118553"/>
            <a:ext cx="8229600" cy="1139825"/>
          </a:xfrm>
        </p:spPr>
        <p:txBody>
          <a:bodyPr/>
          <a:lstStyle/>
          <a:p>
            <a:r>
              <a:rPr lang="zh-CN" altLang="en-US" dirty="0"/>
              <a:t>非数值运算的例子</a:t>
            </a:r>
          </a:p>
        </p:txBody>
      </p:sp>
      <p:sp>
        <p:nvSpPr>
          <p:cNvPr id="231427" name="文本占位符 231426"/>
          <p:cNvSpPr>
            <a:spLocks noGrp="1"/>
          </p:cNvSpPr>
          <p:nvPr>
            <p:ph type="body" idx="1"/>
          </p:nvPr>
        </p:nvSpPr>
        <p:spPr>
          <a:xfrm>
            <a:off x="742950" y="2166620"/>
            <a:ext cx="8229600" cy="4530725"/>
          </a:xfrm>
        </p:spPr>
        <p:txBody>
          <a:bodyPr/>
          <a:lstStyle/>
          <a:p>
            <a:r>
              <a:rPr lang="zh-CN" altLang="en-US" dirty="0"/>
              <a:t>人机对弈问题。 </a:t>
            </a:r>
          </a:p>
          <a:p>
            <a:r>
              <a:rPr lang="zh-CN" altLang="en-US" dirty="0"/>
              <a:t>算法：</a:t>
            </a:r>
          </a:p>
          <a:p>
            <a:r>
              <a:rPr lang="zh-CN" altLang="en-US" dirty="0"/>
              <a:t>模型：</a:t>
            </a:r>
          </a:p>
        </p:txBody>
      </p:sp>
      <p:sp>
        <p:nvSpPr>
          <p:cNvPr id="231428" name="矩形 231427"/>
          <p:cNvSpPr/>
          <p:nvPr/>
        </p:nvSpPr>
        <p:spPr>
          <a:xfrm>
            <a:off x="2124075" y="2634933"/>
            <a:ext cx="5467350" cy="725487"/>
          </a:xfrm>
          <a:prstGeom prst="rect">
            <a:avLst/>
          </a:prstGeom>
          <a:noFill/>
          <a:ln w="9525">
            <a:noFill/>
          </a:ln>
        </p:spPr>
        <p:txBody>
          <a:bodyPr wrap="none" anchor="t">
            <a:spAutoFit/>
          </a:bodyPr>
          <a:lstStyle/>
          <a:p>
            <a:pPr marL="342900" lvl="0" indent="-342900" algn="just">
              <a:lnSpc>
                <a:spcPct val="130000"/>
              </a:lnSpc>
              <a:spcBef>
                <a:spcPct val="10000"/>
              </a:spcBef>
            </a:pPr>
            <a:r>
              <a:rPr lang="zh-CN" altLang="en-US" sz="3200" dirty="0">
                <a:latin typeface="Times New Roman" panose="02020603050405020304" pitchFamily="18" charset="0"/>
                <a:ea typeface="宋体" panose="02010600030101010101" pitchFamily="2" charset="-122"/>
              </a:rPr>
              <a:t>下棋（对弈）的规则和策略。</a:t>
            </a:r>
          </a:p>
        </p:txBody>
      </p:sp>
      <p:sp>
        <p:nvSpPr>
          <p:cNvPr id="231429" name="矩形 231428"/>
          <p:cNvSpPr/>
          <p:nvPr/>
        </p:nvSpPr>
        <p:spPr>
          <a:xfrm>
            <a:off x="2195513" y="3211195"/>
            <a:ext cx="5060950" cy="725488"/>
          </a:xfrm>
          <a:prstGeom prst="rect">
            <a:avLst/>
          </a:prstGeom>
          <a:noFill/>
          <a:ln w="9525">
            <a:noFill/>
          </a:ln>
        </p:spPr>
        <p:txBody>
          <a:bodyPr wrap="none" anchor="t">
            <a:spAutoFit/>
          </a:bodyPr>
          <a:lstStyle/>
          <a:p>
            <a:pPr marL="342900" lvl="0" indent="-342900" algn="just">
              <a:lnSpc>
                <a:spcPct val="130000"/>
              </a:lnSpc>
              <a:spcBef>
                <a:spcPct val="10000"/>
              </a:spcBef>
            </a:pPr>
            <a:r>
              <a:rPr lang="zh-CN" altLang="en-US" sz="3200" dirty="0">
                <a:latin typeface="Times New Roman" panose="02020603050405020304" pitchFamily="18" charset="0"/>
                <a:ea typeface="宋体" panose="02010600030101010101" pitchFamily="2" charset="-122"/>
              </a:rPr>
              <a:t>棋盘和棋谱是怎么表示的。</a:t>
            </a:r>
          </a:p>
        </p:txBody>
      </p:sp>
      <p:pic>
        <p:nvPicPr>
          <p:cNvPr id="2" name="图片 1"/>
          <p:cNvPicPr>
            <a:picLocks noChangeAspect="1"/>
          </p:cNvPicPr>
          <p:nvPr/>
        </p:nvPicPr>
        <p:blipFill>
          <a:blip r:embed="rId2"/>
          <a:stretch>
            <a:fillRect/>
          </a:stretch>
        </p:blipFill>
        <p:spPr>
          <a:xfrm>
            <a:off x="744220" y="93345"/>
            <a:ext cx="8228330" cy="114300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strips(downLeft)">
                                      <p:cBhvr>
                                        <p:cTn id="7" dur="500"/>
                                        <p:tgtEl>
                                          <p:spTgt spid="2314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31429"/>
                                        </p:tgtEl>
                                        <p:attrNameLst>
                                          <p:attrName>style.visibility</p:attrName>
                                        </p:attrNameLst>
                                      </p:cBhvr>
                                      <p:to>
                                        <p:strVal val="visible"/>
                                      </p:to>
                                    </p:set>
                                    <p:animEffect transition="in" filter="strips(downLeft)">
                                      <p:cBhvr>
                                        <p:cTn id="12" dur="500"/>
                                        <p:tgtEl>
                                          <p:spTgt spid="231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2314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文本框 225281"/>
          <p:cNvSpPr txBox="1"/>
          <p:nvPr/>
        </p:nvSpPr>
        <p:spPr>
          <a:xfrm>
            <a:off x="323850" y="3357563"/>
            <a:ext cx="8588375" cy="1554162"/>
          </a:xfrm>
          <a:prstGeom prst="rect">
            <a:avLst/>
          </a:prstGeom>
          <a:noFill/>
          <a:ln w="19050">
            <a:noFill/>
          </a:ln>
        </p:spPr>
        <p:txBody>
          <a:bodyPr>
            <a:spAutoFit/>
          </a:bodyPr>
          <a:lstStyle/>
          <a:p>
            <a:pPr lvl="0"/>
            <a:r>
              <a:rPr lang="zh-CN" altLang="en-US" sz="2400" dirty="0">
                <a:solidFill>
                  <a:srgbClr val="000066"/>
                </a:solidFill>
                <a:latin typeface="Arial" panose="020B0604020202020204" pitchFamily="34" charset="0"/>
                <a:ea typeface="宋体" panose="02010600030101010101" pitchFamily="2" charset="-122"/>
              </a:rPr>
              <a:t>因此，可以认为：</a:t>
            </a:r>
            <a:r>
              <a:rPr lang="zh-CN" altLang="en-US" sz="3200" dirty="0">
                <a:solidFill>
                  <a:srgbClr val="FF0000"/>
                </a:solidFill>
                <a:latin typeface="Arial" panose="020B0604020202020204" pitchFamily="34" charset="0"/>
                <a:ea typeface="黑体" panose="02010609060101010101" pitchFamily="2" charset="-122"/>
              </a:rPr>
              <a:t>数据结构</a:t>
            </a:r>
            <a:r>
              <a:rPr lang="zh-CN" altLang="en-US" sz="3200" dirty="0">
                <a:solidFill>
                  <a:srgbClr val="000066"/>
                </a:solidFill>
                <a:latin typeface="Arial" panose="020B0604020202020204" pitchFamily="34" charset="0"/>
                <a:ea typeface="黑体" panose="02010609060101010101" pitchFamily="2" charset="-122"/>
              </a:rPr>
              <a:t>是一门研究</a:t>
            </a:r>
            <a:r>
              <a:rPr lang="zh-CN" altLang="en-US" sz="3200" dirty="0">
                <a:solidFill>
                  <a:srgbClr val="CC00CC"/>
                </a:solidFill>
                <a:latin typeface="Arial" panose="020B0604020202020204" pitchFamily="34" charset="0"/>
                <a:ea typeface="黑体" panose="02010609060101010101" pitchFamily="2" charset="-122"/>
              </a:rPr>
              <a:t>非数值计算</a:t>
            </a:r>
            <a:r>
              <a:rPr lang="zh-CN" altLang="en-US" sz="3200" dirty="0">
                <a:solidFill>
                  <a:srgbClr val="000066"/>
                </a:solidFill>
                <a:latin typeface="Arial" panose="020B0604020202020204" pitchFamily="34" charset="0"/>
                <a:ea typeface="黑体" panose="02010609060101010101" pitchFamily="2" charset="-122"/>
              </a:rPr>
              <a:t>的程序设计问题中计算机的</a:t>
            </a:r>
            <a:r>
              <a:rPr lang="zh-CN" altLang="en-US" sz="3200" dirty="0">
                <a:solidFill>
                  <a:srgbClr val="FF0066"/>
                </a:solidFill>
                <a:latin typeface="Arial" panose="020B0604020202020204" pitchFamily="34" charset="0"/>
                <a:ea typeface="黑体" panose="02010609060101010101" pitchFamily="2" charset="-122"/>
              </a:rPr>
              <a:t>操作对象</a:t>
            </a:r>
            <a:r>
              <a:rPr lang="zh-CN" altLang="en-US" sz="3200" dirty="0">
                <a:solidFill>
                  <a:srgbClr val="000066"/>
                </a:solidFill>
                <a:latin typeface="Arial" panose="020B0604020202020204" pitchFamily="34" charset="0"/>
                <a:ea typeface="黑体" panose="02010609060101010101" pitchFamily="2" charset="-122"/>
              </a:rPr>
              <a:t>以及它们之间的</a:t>
            </a:r>
            <a:r>
              <a:rPr lang="zh-CN" altLang="en-US" sz="3200" dirty="0">
                <a:solidFill>
                  <a:srgbClr val="FF0066"/>
                </a:solidFill>
                <a:latin typeface="Arial" panose="020B0604020202020204" pitchFamily="34" charset="0"/>
                <a:ea typeface="黑体" panose="02010609060101010101" pitchFamily="2" charset="-122"/>
              </a:rPr>
              <a:t>关系</a:t>
            </a:r>
            <a:r>
              <a:rPr lang="zh-CN" altLang="en-US" sz="3200" dirty="0">
                <a:solidFill>
                  <a:srgbClr val="000066"/>
                </a:solidFill>
                <a:latin typeface="Arial" panose="020B0604020202020204" pitchFamily="34" charset="0"/>
                <a:ea typeface="黑体" panose="02010609060101010101" pitchFamily="2" charset="-122"/>
              </a:rPr>
              <a:t>和</a:t>
            </a:r>
            <a:r>
              <a:rPr lang="zh-CN" altLang="en-US" sz="3200" dirty="0">
                <a:solidFill>
                  <a:srgbClr val="FF0066"/>
                </a:solidFill>
                <a:latin typeface="Arial" panose="020B0604020202020204" pitchFamily="34" charset="0"/>
                <a:ea typeface="黑体" panose="02010609060101010101" pitchFamily="2" charset="-122"/>
              </a:rPr>
              <a:t>操作</a:t>
            </a:r>
            <a:r>
              <a:rPr lang="zh-CN" altLang="en-US" sz="3200" dirty="0">
                <a:solidFill>
                  <a:srgbClr val="000066"/>
                </a:solidFill>
                <a:latin typeface="Arial" panose="020B0604020202020204" pitchFamily="34" charset="0"/>
                <a:ea typeface="黑体" panose="02010609060101010101" pitchFamily="2" charset="-122"/>
              </a:rPr>
              <a:t>等的学科。</a:t>
            </a:r>
          </a:p>
        </p:txBody>
      </p:sp>
      <p:sp>
        <p:nvSpPr>
          <p:cNvPr id="225283" name="文本框 225282"/>
          <p:cNvSpPr txBox="1"/>
          <p:nvPr/>
        </p:nvSpPr>
        <p:spPr>
          <a:xfrm>
            <a:off x="381000" y="1828800"/>
            <a:ext cx="8458200" cy="1373188"/>
          </a:xfrm>
          <a:prstGeom prst="rect">
            <a:avLst/>
          </a:prstGeom>
          <a:noFill/>
          <a:ln w="19050">
            <a:noFill/>
          </a:ln>
        </p:spPr>
        <p:txBody>
          <a:bodyPr>
            <a:spAutoFit/>
          </a:bodyPr>
          <a:lstStyle/>
          <a:p>
            <a:pPr lvl="0" eaLnBrk="0" hangingPunct="0">
              <a:spcBef>
                <a:spcPct val="100000"/>
              </a:spcBef>
              <a:buClrTx/>
              <a:buChar char=" "/>
            </a:pPr>
            <a:r>
              <a:rPr lang="zh-CN" altLang="en-US" sz="2800" dirty="0">
                <a:solidFill>
                  <a:srgbClr val="000066"/>
                </a:solidFill>
                <a:latin typeface="Times New Roman" panose="02020603050405020304" pitchFamily="18" charset="0"/>
                <a:ea typeface="黑体" panose="02010609060101010101" pitchFamily="2" charset="-122"/>
              </a:rPr>
              <a:t>由此可见：对于解决非数值计算的问题首先要考虑</a:t>
            </a:r>
          </a:p>
          <a:p>
            <a:pPr lvl="0" eaLnBrk="0" hangingPunct="0">
              <a:spcBef>
                <a:spcPct val="100000"/>
              </a:spcBef>
              <a:buClrTx/>
              <a:buChar char=" "/>
            </a:pPr>
            <a:r>
              <a:rPr lang="zh-CN" altLang="en-US" sz="2800" b="1" i="1" dirty="0">
                <a:solidFill>
                  <a:srgbClr val="FF0066"/>
                </a:solidFill>
                <a:latin typeface="Times New Roman" panose="02020603050405020304" pitchFamily="18" charset="0"/>
                <a:ea typeface="黑体" panose="02010609060101010101" pitchFamily="2" charset="-122"/>
              </a:rPr>
              <a:t>对相关的各种信息如何表示、组织和存储？</a:t>
            </a:r>
          </a:p>
        </p:txBody>
      </p:sp>
      <p:sp>
        <p:nvSpPr>
          <p:cNvPr id="225284" name="椭圆 225283"/>
          <p:cNvSpPr/>
          <p:nvPr/>
        </p:nvSpPr>
        <p:spPr>
          <a:xfrm>
            <a:off x="5219700" y="3860800"/>
            <a:ext cx="1728788" cy="576263"/>
          </a:xfrm>
          <a:prstGeom prst="ellipse">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225285" name="椭圆 225284"/>
          <p:cNvSpPr/>
          <p:nvPr/>
        </p:nvSpPr>
        <p:spPr>
          <a:xfrm>
            <a:off x="1619250" y="4365625"/>
            <a:ext cx="936625" cy="576263"/>
          </a:xfrm>
          <a:prstGeom prst="ellipse">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225286" name="椭圆 225285"/>
          <p:cNvSpPr/>
          <p:nvPr/>
        </p:nvSpPr>
        <p:spPr>
          <a:xfrm>
            <a:off x="2843213" y="4365625"/>
            <a:ext cx="865187" cy="576263"/>
          </a:xfrm>
          <a:prstGeom prst="ellipse">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90" name="WordArt 9"/>
          <p:cNvSpPr>
            <a:spLocks noTextEdit="1"/>
          </p:cNvSpPr>
          <p:nvPr/>
        </p:nvSpPr>
        <p:spPr>
          <a:xfrm>
            <a:off x="5929313" y="311150"/>
            <a:ext cx="2967037"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什么是数据结构</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dissolve">
                                      <p:cBhvr>
                                        <p:cTn id="7" dur="500"/>
                                        <p:tgtEl>
                                          <p:spTgt spid="2252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282"/>
                                        </p:tgtEl>
                                        <p:attrNameLst>
                                          <p:attrName>style.visibility</p:attrName>
                                        </p:attrNameLst>
                                      </p:cBhvr>
                                      <p:to>
                                        <p:strVal val="visible"/>
                                      </p:to>
                                    </p:set>
                                    <p:animEffect transition="in" filter="dissolve">
                                      <p:cBhvr>
                                        <p:cTn id="12" dur="500"/>
                                        <p:tgtEl>
                                          <p:spTgt spid="225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5284"/>
                                        </p:tgtEl>
                                        <p:attrNameLst>
                                          <p:attrName>style.visibility</p:attrName>
                                        </p:attrNameLst>
                                      </p:cBhvr>
                                      <p:to>
                                        <p:strVal val="visible"/>
                                      </p:to>
                                    </p:set>
                                    <p:animEffect transition="in" filter="wipe(up)">
                                      <p:cBhvr>
                                        <p:cTn id="17" dur="500"/>
                                        <p:tgtEl>
                                          <p:spTgt spid="22528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25285"/>
                                        </p:tgtEl>
                                        <p:attrNameLst>
                                          <p:attrName>style.visibility</p:attrName>
                                        </p:attrNameLst>
                                      </p:cBhvr>
                                      <p:to>
                                        <p:strVal val="visible"/>
                                      </p:to>
                                    </p:set>
                                    <p:animEffect transition="in" filter="wipe(up)">
                                      <p:cBhvr>
                                        <p:cTn id="21" dur="500"/>
                                        <p:tgtEl>
                                          <p:spTgt spid="225285"/>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225286"/>
                                        </p:tgtEl>
                                        <p:attrNameLst>
                                          <p:attrName>style.visibility</p:attrName>
                                        </p:attrNameLst>
                                      </p:cBhvr>
                                      <p:to>
                                        <p:strVal val="visible"/>
                                      </p:to>
                                    </p:set>
                                    <p:animEffect transition="in" filter="wipe(up)">
                                      <p:cBhvr>
                                        <p:cTn id="25"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p:bldP spid="2252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p:nvPr/>
        </p:nvSpPr>
        <p:spPr>
          <a:xfrm>
            <a:off x="785813" y="1500188"/>
            <a:ext cx="7858125" cy="3724275"/>
          </a:xfrm>
          <a:prstGeom prst="rect">
            <a:avLst/>
          </a:prstGeom>
          <a:noFill/>
          <a:ln w="9525">
            <a:noFill/>
          </a:ln>
        </p:spPr>
        <p:txBody>
          <a:bodyPr anchor="t">
            <a:spAutoFit/>
          </a:bodyPr>
          <a:lstStyle/>
          <a:p>
            <a:pPr lvl="0">
              <a:spcBef>
                <a:spcPct val="50000"/>
              </a:spcBef>
              <a:buBlip>
                <a:blip r:embed="rId3"/>
              </a:buBlip>
            </a:pPr>
            <a:r>
              <a:rPr lang="zh-CN" altLang="en-US" sz="2800" dirty="0">
                <a:solidFill>
                  <a:srgbClr val="FF0000"/>
                </a:solidFill>
                <a:latin typeface="Times New Roman" panose="02020603050405020304" pitchFamily="18" charset="0"/>
                <a:ea typeface="楷体_GB2312" pitchFamily="49" charset="-122"/>
              </a:rPr>
              <a:t>  数据元素</a:t>
            </a:r>
            <a:r>
              <a:rPr lang="zh-CN" altLang="en-US" sz="2800" dirty="0">
                <a:solidFill>
                  <a:schemeClr val="tx1"/>
                </a:solidFill>
                <a:latin typeface="Times New Roman" panose="02020603050405020304" pitchFamily="18" charset="0"/>
                <a:ea typeface="楷体_GB2312" pitchFamily="49" charset="-122"/>
              </a:rPr>
              <a:t>：数据的</a:t>
            </a:r>
            <a:r>
              <a:rPr lang="zh-CN" altLang="en-US" sz="2800" dirty="0">
                <a:latin typeface="Times New Roman" panose="02020603050405020304" pitchFamily="18" charset="0"/>
                <a:ea typeface="楷体_GB2312" pitchFamily="49" charset="-122"/>
              </a:rPr>
              <a:t>基本单位</a:t>
            </a:r>
            <a:endParaRPr lang="en-US" altLang="zh-CN" sz="2800" dirty="0">
              <a:latin typeface="Times New Roman" panose="02020603050405020304" pitchFamily="18" charset="0"/>
              <a:ea typeface="楷体_GB2312" pitchFamily="49" charset="-122"/>
            </a:endParaRPr>
          </a:p>
          <a:p>
            <a:pPr lvl="0"/>
            <a:r>
              <a:rPr lang="en-US" altLang="zh-CN" sz="2600" dirty="0">
                <a:solidFill>
                  <a:srgbClr val="FF0000"/>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数据元素又称为</a:t>
            </a:r>
            <a:r>
              <a:rPr lang="zh-CN" altLang="en-US" dirty="0">
                <a:latin typeface="Times New Roman" panose="02020603050405020304" pitchFamily="18" charset="0"/>
                <a:ea typeface="楷体_GB2312" pitchFamily="49" charset="-122"/>
              </a:rPr>
              <a:t>结点</a:t>
            </a:r>
            <a:r>
              <a:rPr lang="zh-CN" altLang="en-US" dirty="0">
                <a:solidFill>
                  <a:schemeClr val="tx1"/>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记录</a:t>
            </a:r>
            <a:r>
              <a:rPr lang="zh-CN" altLang="en-US" dirty="0">
                <a:solidFill>
                  <a:schemeClr val="tx1"/>
                </a:solidFill>
                <a:latin typeface="Times New Roman" panose="02020603050405020304" pitchFamily="18" charset="0"/>
                <a:ea typeface="楷体_GB2312" pitchFamily="49" charset="-122"/>
              </a:rPr>
              <a:t>等，通常把数据元素作为一个</a:t>
            </a:r>
            <a:r>
              <a:rPr lang="zh-CN" altLang="en-US" dirty="0">
                <a:latin typeface="Times New Roman" panose="02020603050405020304" pitchFamily="18" charset="0"/>
                <a:ea typeface="楷体_GB2312" pitchFamily="49" charset="-122"/>
              </a:rPr>
              <a:t>整体</a:t>
            </a:r>
            <a:r>
              <a:rPr lang="zh-CN" altLang="en-US" dirty="0">
                <a:solidFill>
                  <a:schemeClr val="tx1"/>
                </a:solidFill>
                <a:latin typeface="Times New Roman" panose="02020603050405020304" pitchFamily="18" charset="0"/>
                <a:ea typeface="楷体_GB2312" pitchFamily="49" charset="-122"/>
              </a:rPr>
              <a:t>进行处理。</a:t>
            </a:r>
          </a:p>
          <a:p>
            <a:pPr lvl="0">
              <a:spcBef>
                <a:spcPts val="1800"/>
              </a:spcBef>
              <a:buBlip>
                <a:blip r:embed="rId3"/>
              </a:buBlip>
            </a:pPr>
            <a:r>
              <a:rPr lang="zh-CN" altLang="en-US" sz="2800" dirty="0">
                <a:solidFill>
                  <a:srgbClr val="FF0000"/>
                </a:solidFill>
                <a:latin typeface="Times New Roman" panose="02020603050405020304" pitchFamily="18" charset="0"/>
                <a:ea typeface="楷体_GB2312" pitchFamily="49" charset="-122"/>
              </a:rPr>
              <a:t>  数据对象</a:t>
            </a:r>
            <a:r>
              <a:rPr lang="zh-CN" altLang="en-US" sz="2800" dirty="0">
                <a:solidFill>
                  <a:schemeClr val="tx1"/>
                </a:solidFill>
                <a:latin typeface="Times New Roman" panose="02020603050405020304" pitchFamily="18" charset="0"/>
                <a:ea typeface="楷体_GB2312" pitchFamily="49" charset="-122"/>
              </a:rPr>
              <a:t>：具有</a:t>
            </a:r>
            <a:r>
              <a:rPr lang="zh-CN" altLang="en-US" sz="2800" dirty="0">
                <a:solidFill>
                  <a:srgbClr val="000099"/>
                </a:solidFill>
                <a:latin typeface="Times New Roman" panose="02020603050405020304" pitchFamily="18" charset="0"/>
                <a:ea typeface="楷体_GB2312" pitchFamily="49" charset="-122"/>
              </a:rPr>
              <a:t>相同类型</a:t>
            </a:r>
            <a:r>
              <a:rPr lang="zh-CN" altLang="en-US" sz="2800" dirty="0">
                <a:solidFill>
                  <a:schemeClr val="tx1"/>
                </a:solidFill>
                <a:latin typeface="Times New Roman" panose="02020603050405020304" pitchFamily="18" charset="0"/>
                <a:ea typeface="楷体_GB2312" pitchFamily="49" charset="-122"/>
              </a:rPr>
              <a:t>的数据元素的集合</a:t>
            </a:r>
            <a:endParaRPr lang="en-US" altLang="zh-CN" sz="2800" dirty="0">
              <a:solidFill>
                <a:schemeClr val="tx1"/>
              </a:solidFill>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在</a:t>
            </a:r>
            <a:r>
              <a:rPr lang="zh-CN" altLang="en-US" dirty="0">
                <a:latin typeface="Times New Roman" panose="02020603050405020304" pitchFamily="18" charset="0"/>
                <a:ea typeface="楷体_GB2312" pitchFamily="49" charset="-122"/>
              </a:rPr>
              <a:t>数据结构</a:t>
            </a:r>
            <a:r>
              <a:rPr lang="zh-CN" altLang="en-US" dirty="0">
                <a:solidFill>
                  <a:schemeClr val="tx1"/>
                </a:solidFill>
                <a:latin typeface="Times New Roman" panose="02020603050405020304" pitchFamily="18" charset="0"/>
                <a:ea typeface="楷体_GB2312" pitchFamily="49" charset="-122"/>
              </a:rPr>
              <a:t>中除特别指定外</a:t>
            </a:r>
            <a:r>
              <a:rPr lang="zh-CN" altLang="en-US" dirty="0">
                <a:latin typeface="Times New Roman" panose="02020603050405020304" pitchFamily="18" charset="0"/>
                <a:ea typeface="楷体_GB2312" pitchFamily="49" charset="-122"/>
              </a:rPr>
              <a:t>数据</a:t>
            </a:r>
            <a:r>
              <a:rPr lang="zh-CN" altLang="en-US" dirty="0">
                <a:solidFill>
                  <a:schemeClr val="tx1"/>
                </a:solidFill>
                <a:latin typeface="Times New Roman" panose="02020603050405020304" pitchFamily="18" charset="0"/>
                <a:ea typeface="楷体_GB2312" pitchFamily="49" charset="-122"/>
              </a:rPr>
              <a:t>通常都是</a:t>
            </a:r>
            <a:r>
              <a:rPr lang="zh-CN" altLang="en-US" dirty="0">
                <a:latin typeface="Times New Roman" panose="02020603050405020304" pitchFamily="18" charset="0"/>
                <a:ea typeface="楷体_GB2312" pitchFamily="49" charset="-122"/>
              </a:rPr>
              <a:t>数据对象 </a:t>
            </a:r>
            <a:r>
              <a:rPr lang="zh-CN" altLang="en-US"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a:p>
            <a:pPr lvl="0">
              <a:spcBef>
                <a:spcPts val="1800"/>
              </a:spcBef>
              <a:buBlip>
                <a:blip r:embed="rId3"/>
              </a:buBlip>
            </a:pPr>
            <a:r>
              <a:rPr lang="zh-CN" altLang="en-US" sz="2800" dirty="0">
                <a:solidFill>
                  <a:srgbClr val="FF0000"/>
                </a:solidFill>
                <a:latin typeface="Times New Roman" panose="02020603050405020304" pitchFamily="18" charset="0"/>
                <a:ea typeface="楷体_GB2312" pitchFamily="49" charset="-122"/>
              </a:rPr>
              <a:t>  数据项</a:t>
            </a:r>
            <a:r>
              <a:rPr lang="zh-CN" altLang="en-US" sz="2800" dirty="0">
                <a:solidFill>
                  <a:schemeClr val="tx1"/>
                </a:solidFill>
                <a:latin typeface="Times New Roman" panose="02020603050405020304" pitchFamily="18" charset="0"/>
                <a:ea typeface="楷体_GB2312" pitchFamily="49" charset="-122"/>
              </a:rPr>
              <a:t>：有独立意义、不可分割的</a:t>
            </a:r>
            <a:r>
              <a:rPr lang="zh-CN" altLang="en-US" sz="2800" dirty="0">
                <a:latin typeface="Times New Roman" panose="02020603050405020304" pitchFamily="18" charset="0"/>
                <a:ea typeface="楷体_GB2312" pitchFamily="49" charset="-122"/>
              </a:rPr>
              <a:t>最小单位</a:t>
            </a:r>
            <a:endParaRPr lang="en-US" altLang="zh-CN" sz="2800" dirty="0">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一个数据元素可以由</a:t>
            </a:r>
            <a:r>
              <a:rPr lang="zh-CN" altLang="en-US" dirty="0">
                <a:latin typeface="Times New Roman" panose="02020603050405020304" pitchFamily="18" charset="0"/>
                <a:ea typeface="楷体_GB2312" pitchFamily="49" charset="-122"/>
              </a:rPr>
              <a:t>若干</a:t>
            </a:r>
            <a:r>
              <a:rPr lang="zh-CN" altLang="en-US" dirty="0">
                <a:solidFill>
                  <a:schemeClr val="tx1"/>
                </a:solidFill>
                <a:latin typeface="Times New Roman" panose="02020603050405020304" pitchFamily="18" charset="0"/>
                <a:ea typeface="楷体_GB2312" pitchFamily="49" charset="-122"/>
              </a:rPr>
              <a:t>个</a:t>
            </a:r>
            <a:r>
              <a:rPr lang="zh-CN" altLang="en-US" dirty="0">
                <a:latin typeface="Times New Roman" panose="02020603050405020304" pitchFamily="18" charset="0"/>
                <a:ea typeface="楷体_GB2312" pitchFamily="49" charset="-122"/>
              </a:rPr>
              <a:t>数据项</a:t>
            </a:r>
            <a:r>
              <a:rPr lang="en-US" altLang="zh-CN" dirty="0">
                <a:solidFill>
                  <a:schemeClr val="tx1"/>
                </a:solidFill>
                <a:latin typeface="黑体" panose="02010609060101010101" pitchFamily="2" charset="-122"/>
                <a:ea typeface="黑体" panose="02010609060101010101" pitchFamily="2" charset="-122"/>
              </a:rPr>
              <a:t>(</a:t>
            </a:r>
            <a:r>
              <a:rPr lang="zh-CN" altLang="en-US" dirty="0">
                <a:solidFill>
                  <a:schemeClr val="tx1"/>
                </a:solidFill>
                <a:latin typeface="Times New Roman" panose="02020603050405020304" pitchFamily="18" charset="0"/>
                <a:ea typeface="楷体_GB2312" pitchFamily="49" charset="-122"/>
              </a:rPr>
              <a:t>又称为</a:t>
            </a:r>
            <a:r>
              <a:rPr lang="zh-CN" altLang="en-US" dirty="0">
                <a:latin typeface="Times New Roman" panose="02020603050405020304" pitchFamily="18" charset="0"/>
                <a:ea typeface="楷体_GB2312" pitchFamily="49" charset="-122"/>
              </a:rPr>
              <a:t>字段</a:t>
            </a:r>
            <a:r>
              <a:rPr lang="zh-CN" altLang="en-US" dirty="0">
                <a:solidFill>
                  <a:schemeClr val="tx1"/>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域</a:t>
            </a:r>
            <a:r>
              <a:rPr lang="zh-CN" altLang="en-US" dirty="0">
                <a:solidFill>
                  <a:schemeClr val="tx1"/>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属性</a:t>
            </a:r>
            <a:r>
              <a:rPr lang="en-US" altLang="zh-CN" dirty="0">
                <a:solidFill>
                  <a:schemeClr val="tx1"/>
                </a:solidFill>
                <a:latin typeface="黑体" panose="02010609060101010101" pitchFamily="2" charset="-122"/>
                <a:ea typeface="黑体" panose="02010609060101010101" pitchFamily="2" charset="-122"/>
              </a:rPr>
              <a:t>)</a:t>
            </a:r>
            <a:r>
              <a:rPr lang="zh-CN" altLang="en-US" dirty="0">
                <a:solidFill>
                  <a:schemeClr val="tx1"/>
                </a:solidFill>
                <a:latin typeface="Times New Roman" panose="02020603050405020304" pitchFamily="18" charset="0"/>
                <a:ea typeface="楷体_GB2312" pitchFamily="49" charset="-122"/>
              </a:rPr>
              <a:t>组成。</a:t>
            </a:r>
          </a:p>
        </p:txBody>
      </p:sp>
      <p:sp>
        <p:nvSpPr>
          <p:cNvPr id="12290" name="WordArt 9"/>
          <p:cNvSpPr>
            <a:spLocks noTextEdit="1"/>
          </p:cNvSpPr>
          <p:nvPr/>
        </p:nvSpPr>
        <p:spPr>
          <a:xfrm>
            <a:off x="5929313" y="311150"/>
            <a:ext cx="2967037"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基本概念和术语</a:t>
            </a:r>
            <a:endPar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p:nvPr/>
        </p:nvSpPr>
        <p:spPr>
          <a:xfrm>
            <a:off x="642938" y="5286375"/>
            <a:ext cx="8143875" cy="830263"/>
          </a:xfrm>
          <a:prstGeom prst="rect">
            <a:avLst/>
          </a:prstGeom>
          <a:solidFill>
            <a:srgbClr val="FFFF00"/>
          </a:solidFill>
          <a:ln w="19050" cap="flat" cmpd="sng">
            <a:solidFill>
              <a:schemeClr val="tx1"/>
            </a:solidFill>
            <a:prstDash val="solid"/>
            <a:miter/>
            <a:headEnd type="none" w="med" len="med"/>
            <a:tailEnd type="none" w="med" len="med"/>
          </a:ln>
        </p:spPr>
        <p:txBody>
          <a:bodyPr anchor="t">
            <a:spAutoFit/>
          </a:bodyPr>
          <a:lstStyle/>
          <a:p>
            <a:pPr lvl="0" algn="just"/>
            <a:r>
              <a:rPr lang="zh-CN" altLang="zh-CN" dirty="0">
                <a:latin typeface="Times New Roman" panose="02020603050405020304" pitchFamily="18" charset="0"/>
                <a:ea typeface="楷体_GB2312" pitchFamily="49" charset="-122"/>
              </a:rPr>
              <a:t>结构数组</a:t>
            </a:r>
            <a:r>
              <a:rPr lang="zh-CN" altLang="zh-CN" dirty="0">
                <a:solidFill>
                  <a:srgbClr val="0000CC"/>
                </a:solidFill>
                <a:latin typeface="Times New Roman" panose="02020603050405020304" pitchFamily="18" charset="0"/>
                <a:ea typeface="楷体_GB2312" pitchFamily="49" charset="-122"/>
              </a:rPr>
              <a:t>stu</a:t>
            </a:r>
            <a:r>
              <a:rPr lang="zh-CN" altLang="en-US" dirty="0">
                <a:solidFill>
                  <a:srgbClr val="0000CC"/>
                </a:solidFill>
                <a:latin typeface="Times New Roman" panose="02020603050405020304" pitchFamily="18" charset="0"/>
                <a:ea typeface="楷体_GB2312" pitchFamily="49" charset="-122"/>
              </a:rPr>
              <a:t>为</a:t>
            </a:r>
            <a:r>
              <a:rPr lang="zh-CN" altLang="en-US" dirty="0">
                <a:solidFill>
                  <a:srgbClr val="FF0000"/>
                </a:solidFill>
                <a:latin typeface="Times New Roman" panose="02020603050405020304" pitchFamily="18" charset="0"/>
                <a:ea typeface="楷体_GB2312" pitchFamily="49" charset="-122"/>
              </a:rPr>
              <a:t>数据对象</a:t>
            </a:r>
            <a:r>
              <a:rPr lang="zh-CN" altLang="en-US" dirty="0">
                <a:solidFill>
                  <a:srgbClr val="0000CC"/>
                </a:solidFill>
                <a:latin typeface="Times New Roman" panose="02020603050405020304" pitchFamily="18" charset="0"/>
                <a:ea typeface="楷体_GB2312" pitchFamily="49" charset="-122"/>
              </a:rPr>
              <a:t>，其中</a:t>
            </a:r>
            <a:r>
              <a:rPr lang="zh-CN" altLang="zh-CN" dirty="0">
                <a:latin typeface="Times New Roman" panose="02020603050405020304" pitchFamily="18" charset="0"/>
                <a:ea typeface="楷体_GB2312" pitchFamily="49" charset="-122"/>
              </a:rPr>
              <a:t>共有30个</a:t>
            </a:r>
            <a:r>
              <a:rPr lang="zh-CN" altLang="en-US" dirty="0">
                <a:solidFill>
                  <a:srgbClr val="FF0000"/>
                </a:solidFill>
                <a:latin typeface="Times New Roman" panose="02020603050405020304" pitchFamily="18" charset="0"/>
                <a:ea typeface="楷体_GB2312" pitchFamily="49" charset="-122"/>
              </a:rPr>
              <a:t>数据</a:t>
            </a:r>
            <a:r>
              <a:rPr lang="zh-CN" altLang="zh-CN" dirty="0">
                <a:solidFill>
                  <a:srgbClr val="FF0000"/>
                </a:solidFill>
                <a:latin typeface="Times New Roman" panose="02020603050405020304" pitchFamily="18" charset="0"/>
                <a:ea typeface="楷体_GB2312" pitchFamily="49" charset="-122"/>
              </a:rPr>
              <a:t>元素</a:t>
            </a:r>
            <a:r>
              <a:rPr lang="zh-CN" altLang="zh-CN" dirty="0">
                <a:latin typeface="Times New Roman" panose="02020603050405020304" pitchFamily="18" charset="0"/>
                <a:ea typeface="楷体_GB2312" pitchFamily="49" charset="-122"/>
              </a:rPr>
              <a:t>stu[0]～stu[29]</a:t>
            </a:r>
            <a:r>
              <a:rPr lang="zh-CN" altLang="en-US" dirty="0">
                <a:latin typeface="Times New Roman" panose="02020603050405020304" pitchFamily="18" charset="0"/>
                <a:ea typeface="楷体_GB2312" pitchFamily="49" charset="-122"/>
              </a:rPr>
              <a:t>，</a:t>
            </a:r>
            <a:r>
              <a:rPr lang="zh-CN" altLang="zh-CN" dirty="0">
                <a:latin typeface="Times New Roman" panose="02020603050405020304" pitchFamily="18" charset="0"/>
                <a:ea typeface="楷体_GB2312" pitchFamily="49" charset="-122"/>
              </a:rPr>
              <a:t>每个数组元素都</a:t>
            </a:r>
            <a:r>
              <a:rPr lang="zh-CN" altLang="en-US" dirty="0">
                <a:latin typeface="Times New Roman" panose="02020603050405020304" pitchFamily="18" charset="0"/>
                <a:ea typeface="楷体_GB2312" pitchFamily="49" charset="-122"/>
              </a:rPr>
              <a:t>包含</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个</a:t>
            </a:r>
            <a:r>
              <a:rPr lang="zh-CN" altLang="en-US" dirty="0">
                <a:solidFill>
                  <a:srgbClr val="FF0000"/>
                </a:solidFill>
                <a:latin typeface="Times New Roman" panose="02020603050405020304" pitchFamily="18" charset="0"/>
                <a:ea typeface="楷体_GB2312" pitchFamily="49" charset="-122"/>
              </a:rPr>
              <a:t>数据项</a:t>
            </a:r>
            <a:r>
              <a:rPr lang="zh-CN" altLang="zh-CN"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8" name="Text Box 4"/>
          <p:cNvSpPr txBox="1"/>
          <p:nvPr/>
        </p:nvSpPr>
        <p:spPr>
          <a:xfrm>
            <a:off x="857250" y="2071688"/>
            <a:ext cx="3316288" cy="2425700"/>
          </a:xfrm>
          <a:prstGeom prst="rect">
            <a:avLst/>
          </a:prstGeom>
          <a:solidFill>
            <a:srgbClr val="FFFF00">
              <a:alpha val="79999"/>
            </a:srgbClr>
          </a:solidFill>
          <a:ln w="28575" cap="flat" cmpd="sng">
            <a:solidFill>
              <a:schemeClr val="tx1"/>
            </a:solidFill>
            <a:prstDash val="solid"/>
            <a:miter/>
            <a:headEnd type="none" w="med" len="med"/>
            <a:tailEnd type="none" w="med" len="med"/>
          </a:ln>
        </p:spPr>
        <p:txBody>
          <a:bodyPr anchor="t">
            <a:spAutoFit/>
          </a:bodyPr>
          <a:lstStyle/>
          <a:p>
            <a:pPr lvl="0">
              <a:lnSpc>
                <a:spcPts val="2600"/>
              </a:lnSpc>
            </a:pPr>
            <a:r>
              <a:rPr lang="en-US" altLang="zh-CN" dirty="0">
                <a:solidFill>
                  <a:srgbClr val="FF0000"/>
                </a:solidFill>
                <a:latin typeface="Times New Roman" panose="02020603050405020304" pitchFamily="18" charset="0"/>
                <a:ea typeface="楷体_GB2312" pitchFamily="49" charset="-122"/>
              </a:rPr>
              <a:t>struct </a:t>
            </a:r>
            <a:r>
              <a:rPr lang="en-US" altLang="zh-CN" dirty="0">
                <a:latin typeface="Times New Roman" panose="02020603050405020304" pitchFamily="18" charset="0"/>
                <a:ea typeface="楷体_GB2312" pitchFamily="49" charset="-122"/>
              </a:rPr>
              <a:t> student</a:t>
            </a:r>
          </a:p>
          <a:p>
            <a:pPr lvl="0">
              <a:lnSpc>
                <a:spcPts val="2600"/>
              </a:lnSpc>
            </a:pPr>
            <a:r>
              <a:rPr lang="en-US" altLang="zh-CN" dirty="0">
                <a:solidFill>
                  <a:srgbClr val="FF0000"/>
                </a:solidFill>
                <a:latin typeface="Times New Roman" panose="02020603050405020304" pitchFamily="18" charset="0"/>
                <a:ea typeface="楷体_GB2312" pitchFamily="49" charset="-122"/>
              </a:rPr>
              <a:t>{</a:t>
            </a:r>
          </a:p>
          <a:p>
            <a:pPr lvl="0">
              <a:lnSpc>
                <a:spcPts val="2600"/>
              </a:lnSpc>
            </a:pPr>
            <a:r>
              <a:rPr lang="en-US" altLang="zh-CN" dirty="0">
                <a:latin typeface="Times New Roman" panose="02020603050405020304" pitchFamily="18" charset="0"/>
                <a:ea typeface="楷体_GB2312" pitchFamily="49" charset="-122"/>
              </a:rPr>
              <a:t>        int  num;</a:t>
            </a:r>
          </a:p>
          <a:p>
            <a:pPr lvl="0">
              <a:lnSpc>
                <a:spcPts val="2600"/>
              </a:lnSpc>
            </a:pPr>
            <a:r>
              <a:rPr lang="en-US" altLang="zh-CN" dirty="0">
                <a:latin typeface="Times New Roman" panose="02020603050405020304" pitchFamily="18" charset="0"/>
                <a:ea typeface="楷体_GB2312" pitchFamily="49" charset="-122"/>
              </a:rPr>
              <a:t>        char  name[20];</a:t>
            </a:r>
          </a:p>
          <a:p>
            <a:pPr lvl="0">
              <a:lnSpc>
                <a:spcPts val="2600"/>
              </a:lnSpc>
            </a:pPr>
            <a:r>
              <a:rPr lang="en-US" altLang="zh-CN" dirty="0">
                <a:latin typeface="Times New Roman" panose="02020603050405020304" pitchFamily="18" charset="0"/>
                <a:ea typeface="楷体_GB2312" pitchFamily="49" charset="-122"/>
              </a:rPr>
              <a:t>        char  sex;</a:t>
            </a:r>
          </a:p>
          <a:p>
            <a:pPr lvl="0">
              <a:lnSpc>
                <a:spcPts val="2600"/>
              </a:lnSpc>
            </a:pPr>
            <a:r>
              <a:rPr lang="en-US" altLang="zh-CN" dirty="0">
                <a:latin typeface="Times New Roman" panose="02020603050405020304" pitchFamily="18" charset="0"/>
                <a:ea typeface="楷体_GB2312" pitchFamily="49" charset="-122"/>
              </a:rPr>
              <a:t>        float  score;</a:t>
            </a:r>
          </a:p>
          <a:p>
            <a:pPr lvl="0">
              <a:lnSpc>
                <a:spcPts val="2600"/>
              </a:lnSpc>
            </a:pPr>
            <a:r>
              <a:rPr lang="en-US" altLang="zh-CN" dirty="0">
                <a:solidFill>
                  <a:srgbClr val="FF0000"/>
                </a:solidFill>
                <a:latin typeface="Times New Roman" panose="02020603050405020304" pitchFamily="18" charset="0"/>
                <a:ea typeface="楷体_GB2312" pitchFamily="49" charset="-122"/>
              </a:rPr>
              <a:t>}</a:t>
            </a:r>
            <a:r>
              <a:rPr lang="en-US" altLang="zh-CN" dirty="0">
                <a:solidFill>
                  <a:srgbClr val="0000CC"/>
                </a:solidFill>
                <a:latin typeface="Times New Roman" panose="02020603050405020304" pitchFamily="18" charset="0"/>
                <a:ea typeface="楷体_GB2312" pitchFamily="49" charset="-122"/>
              </a:rPr>
              <a:t> stu[30]</a:t>
            </a:r>
            <a:r>
              <a:rPr lang="en-US" altLang="zh-CN" dirty="0">
                <a:solidFill>
                  <a:srgbClr val="FF0000"/>
                </a:solidFill>
                <a:latin typeface="Times New Roman" panose="02020603050405020304" pitchFamily="18" charset="0"/>
                <a:ea typeface="楷体_GB2312" pitchFamily="49" charset="-122"/>
              </a:rPr>
              <a:t>;</a:t>
            </a:r>
          </a:p>
        </p:txBody>
      </p:sp>
      <p:sp>
        <p:nvSpPr>
          <p:cNvPr id="9" name="Text Box 16"/>
          <p:cNvSpPr txBox="1"/>
          <p:nvPr/>
        </p:nvSpPr>
        <p:spPr>
          <a:xfrm>
            <a:off x="4716463" y="3017838"/>
            <a:ext cx="855662" cy="485775"/>
          </a:xfrm>
          <a:prstGeom prst="rect">
            <a:avLst/>
          </a:prstGeom>
          <a:solidFill>
            <a:schemeClr val="folHlink">
              <a:alpha val="70195"/>
            </a:schemeClr>
          </a:solidFill>
          <a:ln w="28575" cap="flat" cmpd="sng">
            <a:solidFill>
              <a:schemeClr val="tx2"/>
            </a:solidFill>
            <a:prstDash val="solid"/>
            <a:miter/>
            <a:headEnd type="none" w="med" len="med"/>
            <a:tailEnd type="none" w="med" len="med"/>
          </a:ln>
        </p:spPr>
        <p:txBody>
          <a:bodyPr wrap="none" anchor="t">
            <a:spAutoFit/>
          </a:bodyPr>
          <a:lstStyle/>
          <a:p>
            <a:pPr lvl="0"/>
            <a:r>
              <a:rPr lang="en-US" altLang="zh-CN" i="1" dirty="0">
                <a:latin typeface="Times New Roman" panose="02020603050405020304" pitchFamily="18" charset="0"/>
                <a:ea typeface="楷体_GB2312" pitchFamily="49" charset="-122"/>
              </a:rPr>
              <a:t>num</a:t>
            </a:r>
          </a:p>
        </p:txBody>
      </p:sp>
      <p:sp>
        <p:nvSpPr>
          <p:cNvPr id="10" name="Text Box 17"/>
          <p:cNvSpPr txBox="1"/>
          <p:nvPr/>
        </p:nvSpPr>
        <p:spPr>
          <a:xfrm>
            <a:off x="5580063" y="3017838"/>
            <a:ext cx="1009650" cy="485775"/>
          </a:xfrm>
          <a:prstGeom prst="rect">
            <a:avLst/>
          </a:prstGeom>
          <a:solidFill>
            <a:srgbClr val="FFFF00">
              <a:alpha val="70195"/>
            </a:srgbClr>
          </a:solidFill>
          <a:ln w="28575" cap="flat" cmpd="sng">
            <a:solidFill>
              <a:schemeClr val="tx2"/>
            </a:solidFill>
            <a:prstDash val="solid"/>
            <a:miter/>
            <a:headEnd type="none" w="med" len="med"/>
            <a:tailEnd type="none" w="med" len="med"/>
          </a:ln>
        </p:spPr>
        <p:txBody>
          <a:bodyPr wrap="none" anchor="t">
            <a:spAutoFit/>
          </a:bodyPr>
          <a:lstStyle/>
          <a:p>
            <a:pPr lvl="0"/>
            <a:r>
              <a:rPr lang="en-US" altLang="zh-CN" i="1" dirty="0">
                <a:latin typeface="Times New Roman" panose="02020603050405020304" pitchFamily="18" charset="0"/>
                <a:ea typeface="楷体_GB2312" pitchFamily="49" charset="-122"/>
              </a:rPr>
              <a:t>name</a:t>
            </a:r>
          </a:p>
        </p:txBody>
      </p:sp>
      <p:sp>
        <p:nvSpPr>
          <p:cNvPr id="11" name="Text Box 18"/>
          <p:cNvSpPr txBox="1"/>
          <p:nvPr/>
        </p:nvSpPr>
        <p:spPr>
          <a:xfrm>
            <a:off x="6588125" y="3017838"/>
            <a:ext cx="722313" cy="485775"/>
          </a:xfrm>
          <a:prstGeom prst="rect">
            <a:avLst/>
          </a:prstGeom>
          <a:solidFill>
            <a:srgbClr val="FF9900">
              <a:alpha val="70195"/>
            </a:srgbClr>
          </a:solidFill>
          <a:ln w="28575" cap="flat" cmpd="sng">
            <a:solidFill>
              <a:schemeClr val="tx2"/>
            </a:solidFill>
            <a:prstDash val="solid"/>
            <a:miter/>
            <a:headEnd type="none" w="med" len="med"/>
            <a:tailEnd type="none" w="med" len="med"/>
          </a:ln>
        </p:spPr>
        <p:txBody>
          <a:bodyPr wrap="none" anchor="t">
            <a:spAutoFit/>
          </a:bodyPr>
          <a:lstStyle/>
          <a:p>
            <a:pPr lvl="0"/>
            <a:r>
              <a:rPr lang="en-US" altLang="zh-CN" i="1" dirty="0">
                <a:latin typeface="Times New Roman" panose="02020603050405020304" pitchFamily="18" charset="0"/>
                <a:ea typeface="楷体_GB2312" pitchFamily="49" charset="-122"/>
              </a:rPr>
              <a:t>sex</a:t>
            </a:r>
          </a:p>
        </p:txBody>
      </p:sp>
      <p:sp>
        <p:nvSpPr>
          <p:cNvPr id="12" name="Text Box 19"/>
          <p:cNvSpPr txBox="1"/>
          <p:nvPr/>
        </p:nvSpPr>
        <p:spPr>
          <a:xfrm>
            <a:off x="4643438" y="2560638"/>
            <a:ext cx="3786187" cy="461962"/>
          </a:xfrm>
          <a:prstGeom prst="rect">
            <a:avLst/>
          </a:prstGeom>
          <a:noFill/>
          <a:ln w="28575">
            <a:noFill/>
          </a:ln>
        </p:spPr>
        <p:txBody>
          <a:bodyPr anchor="t">
            <a:spAutoFit/>
          </a:bodyPr>
          <a:lstStyle/>
          <a:p>
            <a:pPr lvl="0" algn="ctr"/>
            <a:r>
              <a:rPr lang="en-US" altLang="zh-CN" dirty="0">
                <a:latin typeface="Times New Roman" panose="02020603050405020304" pitchFamily="18" charset="0"/>
                <a:ea typeface="楷体_GB2312" pitchFamily="49" charset="-122"/>
              </a:rPr>
              <a:t>struct  student</a:t>
            </a:r>
          </a:p>
        </p:txBody>
      </p:sp>
      <p:sp>
        <p:nvSpPr>
          <p:cNvPr id="13" name="Rectangle 20"/>
          <p:cNvSpPr/>
          <p:nvPr/>
        </p:nvSpPr>
        <p:spPr>
          <a:xfrm>
            <a:off x="4643438" y="2967038"/>
            <a:ext cx="3816350" cy="627062"/>
          </a:xfrm>
          <a:prstGeom prst="rect">
            <a:avLst/>
          </a:prstGeom>
          <a:noFill/>
          <a:ln w="38100" cap="flat" cmpd="sng">
            <a:solidFill>
              <a:schemeClr val="tx1"/>
            </a:solidFill>
            <a:prstDash val="solid"/>
            <a:miter/>
            <a:headEnd type="none" w="med" len="med"/>
            <a:tailEnd type="none" w="med" len="med"/>
          </a:ln>
        </p:spPr>
        <p:txBody>
          <a:bodyPr anchor="ctr">
            <a:spAutoFit/>
          </a:bodyPr>
          <a:lstStyle/>
          <a:p>
            <a:pPr lvl="0"/>
            <a:endParaRPr lang="zh-CN" altLang="en-US" dirty="0">
              <a:latin typeface="Times New Roman" panose="02020603050405020304" pitchFamily="18" charset="0"/>
              <a:ea typeface="楷体_GB2312" pitchFamily="49" charset="-122"/>
            </a:endParaRPr>
          </a:p>
        </p:txBody>
      </p:sp>
      <p:sp>
        <p:nvSpPr>
          <p:cNvPr id="14" name="Text Box 24"/>
          <p:cNvSpPr txBox="1"/>
          <p:nvPr/>
        </p:nvSpPr>
        <p:spPr>
          <a:xfrm>
            <a:off x="7308850" y="3017838"/>
            <a:ext cx="1027113" cy="485775"/>
          </a:xfrm>
          <a:prstGeom prst="rect">
            <a:avLst/>
          </a:prstGeom>
          <a:solidFill>
            <a:schemeClr val="accent1">
              <a:alpha val="70195"/>
            </a:schemeClr>
          </a:solidFill>
          <a:ln w="28575" cap="flat" cmpd="sng">
            <a:solidFill>
              <a:schemeClr val="tx2"/>
            </a:solidFill>
            <a:prstDash val="solid"/>
            <a:miter/>
            <a:headEnd type="none" w="med" len="med"/>
            <a:tailEnd type="none" w="med" len="med"/>
          </a:ln>
        </p:spPr>
        <p:txBody>
          <a:bodyPr wrap="none" anchor="t">
            <a:spAutoFit/>
          </a:bodyPr>
          <a:lstStyle/>
          <a:p>
            <a:pPr lvl="0"/>
            <a:r>
              <a:rPr lang="en-US" altLang="zh-CN" i="1" dirty="0">
                <a:latin typeface="Times New Roman" panose="02020603050405020304" pitchFamily="18" charset="0"/>
                <a:ea typeface="楷体_GB2312" pitchFamily="49" charset="-122"/>
              </a:rPr>
              <a:t>score</a:t>
            </a:r>
          </a:p>
        </p:txBody>
      </p:sp>
      <p:cxnSp>
        <p:nvCxnSpPr>
          <p:cNvPr id="16" name="直接箭头连接符 15"/>
          <p:cNvCxnSpPr/>
          <p:nvPr/>
        </p:nvCxnSpPr>
        <p:spPr>
          <a:xfrm>
            <a:off x="5072063" y="3467100"/>
            <a:ext cx="1071562" cy="1000125"/>
          </a:xfrm>
          <a:prstGeom prst="straightConnector1">
            <a:avLst/>
          </a:prstGeom>
          <a:ln w="28575" cap="flat" cmpd="sng">
            <a:solidFill>
              <a:schemeClr val="tx1"/>
            </a:solidFill>
            <a:prstDash val="solid"/>
            <a:round/>
            <a:headEnd type="none" w="med" len="med"/>
            <a:tailEnd type="arrow" w="med" len="med"/>
          </a:ln>
        </p:spPr>
      </p:cxnSp>
      <p:cxnSp>
        <p:nvCxnSpPr>
          <p:cNvPr id="17" name="直接箭头连接符 16"/>
          <p:cNvCxnSpPr>
            <a:stCxn id="10" idx="2"/>
          </p:cNvCxnSpPr>
          <p:nvPr/>
        </p:nvCxnSpPr>
        <p:spPr>
          <a:xfrm rot="-5400000" flipH="1">
            <a:off x="5807075" y="3773488"/>
            <a:ext cx="963613" cy="415925"/>
          </a:xfrm>
          <a:prstGeom prst="straightConnector1">
            <a:avLst/>
          </a:prstGeom>
          <a:ln w="28575" cap="flat" cmpd="sng">
            <a:solidFill>
              <a:schemeClr val="tx1"/>
            </a:solidFill>
            <a:prstDash val="solid"/>
            <a:round/>
            <a:headEnd type="none" w="med" len="med"/>
            <a:tailEnd type="arrow" w="med" len="med"/>
          </a:ln>
        </p:spPr>
      </p:cxnSp>
      <p:cxnSp>
        <p:nvCxnSpPr>
          <p:cNvPr id="19" name="直接箭头连接符 18"/>
          <p:cNvCxnSpPr/>
          <p:nvPr/>
        </p:nvCxnSpPr>
        <p:spPr>
          <a:xfrm rot="5400000">
            <a:off x="6372225" y="3944938"/>
            <a:ext cx="1000125" cy="36512"/>
          </a:xfrm>
          <a:prstGeom prst="straightConnector1">
            <a:avLst/>
          </a:prstGeom>
          <a:ln w="28575" cap="flat" cmpd="sng">
            <a:solidFill>
              <a:schemeClr val="tx1"/>
            </a:solidFill>
            <a:prstDash val="solid"/>
            <a:round/>
            <a:headEnd type="none" w="med" len="med"/>
            <a:tailEnd type="arrow" w="med" len="med"/>
          </a:ln>
        </p:spPr>
      </p:cxnSp>
      <p:cxnSp>
        <p:nvCxnSpPr>
          <p:cNvPr id="21" name="直接箭头连接符 20"/>
          <p:cNvCxnSpPr/>
          <p:nvPr/>
        </p:nvCxnSpPr>
        <p:spPr>
          <a:xfrm rot="5400000">
            <a:off x="7032625" y="3641725"/>
            <a:ext cx="1000125" cy="642938"/>
          </a:xfrm>
          <a:prstGeom prst="straightConnector1">
            <a:avLst/>
          </a:prstGeom>
          <a:ln w="28575" cap="flat" cmpd="sng">
            <a:solidFill>
              <a:schemeClr val="tx1"/>
            </a:solidFill>
            <a:prstDash val="solid"/>
            <a:round/>
            <a:headEnd type="none" w="med" len="med"/>
            <a:tailEnd type="arrow" w="med" len="med"/>
          </a:ln>
        </p:spPr>
      </p:cxnSp>
      <p:sp>
        <p:nvSpPr>
          <p:cNvPr id="23" name="TextBox 22"/>
          <p:cNvSpPr txBox="1"/>
          <p:nvPr/>
        </p:nvSpPr>
        <p:spPr>
          <a:xfrm>
            <a:off x="5643563" y="4467225"/>
            <a:ext cx="2071687" cy="461963"/>
          </a:xfrm>
          <a:prstGeom prst="rect">
            <a:avLst/>
          </a:prstGeom>
          <a:solidFill>
            <a:srgbClr val="FFFF00"/>
          </a:solidFill>
          <a:ln w="28575" cap="flat" cmpd="sng">
            <a:solidFill>
              <a:schemeClr val="tx1"/>
            </a:solidFill>
            <a:prstDash val="solid"/>
            <a:miter/>
            <a:headEnd type="none" w="med" len="med"/>
            <a:tailEnd type="none" w="med" len="med"/>
          </a:ln>
        </p:spPr>
        <p:txBody>
          <a:bodyPr anchor="t">
            <a:spAutoFit/>
          </a:bodyPr>
          <a:lstStyle/>
          <a:p>
            <a:pPr lvl="0" algn="ctr"/>
            <a:r>
              <a:rPr lang="zh-CN" altLang="en-US" dirty="0">
                <a:latin typeface="Times New Roman" panose="02020603050405020304" pitchFamily="18" charset="0"/>
                <a:ea typeface="楷体_GB2312" pitchFamily="49" charset="-122"/>
              </a:rPr>
              <a:t>数据项</a:t>
            </a:r>
          </a:p>
        </p:txBody>
      </p:sp>
      <p:sp>
        <p:nvSpPr>
          <p:cNvPr id="36" name="上箭头 35"/>
          <p:cNvSpPr/>
          <p:nvPr/>
        </p:nvSpPr>
        <p:spPr>
          <a:xfrm>
            <a:off x="6357938" y="2143125"/>
            <a:ext cx="285750" cy="500063"/>
          </a:xfrm>
          <a:prstGeom prst="upArrow">
            <a:avLst>
              <a:gd name="adj1" fmla="val 50000"/>
              <a:gd name="adj2" fmla="val 49980"/>
            </a:avLst>
          </a:prstGeom>
          <a:solidFill>
            <a:srgbClr val="0033CC"/>
          </a:solidFill>
          <a:ln w="9525">
            <a:noFill/>
          </a:ln>
        </p:spPr>
        <p:txBody>
          <a:bodyPr anchor="t"/>
          <a:lstStyle/>
          <a:p>
            <a:pPr lvl="0"/>
            <a:endParaRPr lang="zh-CN" altLang="en-US" dirty="0">
              <a:solidFill>
                <a:srgbClr val="000099"/>
              </a:solidFill>
              <a:latin typeface="Times New Roman" panose="02020603050405020304" pitchFamily="18" charset="0"/>
              <a:ea typeface="楷体_GB2312" pitchFamily="49" charset="-122"/>
            </a:endParaRPr>
          </a:p>
        </p:txBody>
      </p:sp>
      <p:sp>
        <p:nvSpPr>
          <p:cNvPr id="37" name="TextBox 36"/>
          <p:cNvSpPr txBox="1"/>
          <p:nvPr/>
        </p:nvSpPr>
        <p:spPr>
          <a:xfrm>
            <a:off x="5429250" y="1571625"/>
            <a:ext cx="2071688" cy="461963"/>
          </a:xfrm>
          <a:prstGeom prst="rect">
            <a:avLst/>
          </a:prstGeom>
          <a:solidFill>
            <a:srgbClr val="FFFF00"/>
          </a:solidFill>
          <a:ln w="28575" cap="flat" cmpd="sng">
            <a:solidFill>
              <a:schemeClr val="tx1"/>
            </a:solidFill>
            <a:prstDash val="solid"/>
            <a:miter/>
            <a:headEnd type="none" w="med" len="med"/>
            <a:tailEnd type="none" w="med" len="med"/>
          </a:ln>
        </p:spPr>
        <p:txBody>
          <a:bodyPr anchor="t">
            <a:spAutoFit/>
          </a:bodyPr>
          <a:lstStyle/>
          <a:p>
            <a:pPr lvl="0" algn="ctr"/>
            <a:r>
              <a:rPr lang="zh-CN" altLang="en-US" dirty="0">
                <a:latin typeface="Times New Roman" panose="02020603050405020304" pitchFamily="18" charset="0"/>
                <a:ea typeface="楷体_GB2312" pitchFamily="49" charset="-122"/>
              </a:rPr>
              <a:t>数据元素</a:t>
            </a:r>
          </a:p>
        </p:txBody>
      </p:sp>
      <p:sp>
        <p:nvSpPr>
          <p:cNvPr id="12290" name="WordArt 9"/>
          <p:cNvSpPr>
            <a:spLocks noTextEdit="1"/>
          </p:cNvSpPr>
          <p:nvPr/>
        </p:nvSpPr>
        <p:spPr>
          <a:xfrm>
            <a:off x="5929313" y="311150"/>
            <a:ext cx="2967037"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基本概念和术语</a:t>
            </a:r>
            <a:endPar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0" presetClass="entr" presetSubtype="0"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strVal val="#ppt_w+.3"/>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animEffect transition="in" filter="fade">
                                      <p:cBhvr>
                                        <p:cTn id="16" dur="500"/>
                                        <p:tgtEl>
                                          <p:spTgt spid="13"/>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par>
                          <p:cTn id="21" fill="hold">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lide(fromTop)">
                                      <p:cBhvr>
                                        <p:cTn id="24" dur="500"/>
                                        <p:tgtEl>
                                          <p:spTgt spid="9"/>
                                        </p:tgtEl>
                                      </p:cBhvr>
                                    </p:animEffect>
                                  </p:childTnLst>
                                </p:cTn>
                              </p:par>
                            </p:childTnLst>
                          </p:cTn>
                        </p:par>
                        <p:par>
                          <p:cTn id="25" fill="hold">
                            <p:stCondLst>
                              <p:cond delay="2000"/>
                            </p:stCondLst>
                            <p:childTnLst>
                              <p:par>
                                <p:cTn id="26" presetID="1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Top)">
                                      <p:cBhvr>
                                        <p:cTn id="28" dur="500"/>
                                        <p:tgtEl>
                                          <p:spTgt spid="10"/>
                                        </p:tgtEl>
                                      </p:cBhvr>
                                    </p:animEffect>
                                  </p:childTnLst>
                                </p:cTn>
                              </p:par>
                            </p:childTnLst>
                          </p:cTn>
                        </p:par>
                        <p:par>
                          <p:cTn id="29" fill="hold">
                            <p:stCondLst>
                              <p:cond delay="2500"/>
                            </p:stCondLst>
                            <p:childTnLst>
                              <p:par>
                                <p:cTn id="30" presetID="1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Top)">
                                      <p:cBhvr>
                                        <p:cTn id="32" dur="500"/>
                                        <p:tgtEl>
                                          <p:spTgt spid="11"/>
                                        </p:tgtEl>
                                      </p:cBhvr>
                                    </p:animEffect>
                                  </p:childTnLst>
                                </p:cTn>
                              </p:par>
                            </p:childTnLst>
                          </p:cTn>
                        </p:par>
                        <p:par>
                          <p:cTn id="33" fill="hold">
                            <p:stCondLst>
                              <p:cond delay="3000"/>
                            </p:stCondLst>
                            <p:childTnLst>
                              <p:par>
                                <p:cTn id="34" presetID="12" presetClass="entr" presetSubtype="1"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lide(fromTo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par>
                                <p:cTn id="51" presetID="22" presetClass="entr" presetSubtype="1"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par>
                                <p:cTn id="54" presetID="22" presetClass="entr" presetSubtype="1"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par>
                                <p:cTn id="57" presetID="22" presetClass="entr" presetSubtype="1"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500"/>
                                        <p:tgtEl>
                                          <p:spTgt spid="23"/>
                                        </p:tgtEl>
                                      </p:cBhvr>
                                    </p:animEffect>
                                  </p:childTnLst>
                                </p:cTn>
                              </p:par>
                            </p:childTnLst>
                          </p:cTn>
                        </p:par>
                        <p:par>
                          <p:cTn id="64" fill="hold">
                            <p:stCondLst>
                              <p:cond delay="1000"/>
                            </p:stCondLst>
                            <p:childTnLst>
                              <p:par>
                                <p:cTn id="65" presetID="27" presetClass="entr" presetSubtype="0" fill="hold" grpId="0" nodeType="afterEffect">
                                  <p:stCondLst>
                                    <p:cond delay="0"/>
                                  </p:stCondLst>
                                  <p:iterate type="lt">
                                    <p:tmPct val="50000"/>
                                  </p:iterate>
                                  <p:childTnLst>
                                    <p:set>
                                      <p:cBhvr>
                                        <p:cTn id="66" dur="1" fill="hold">
                                          <p:stCondLst>
                                            <p:cond delay="0"/>
                                          </p:stCondLst>
                                        </p:cTn>
                                        <p:tgtEl>
                                          <p:spTgt spid="5"/>
                                        </p:tgtEl>
                                        <p:attrNameLst>
                                          <p:attrName>style.visibility</p:attrName>
                                        </p:attrNameLst>
                                      </p:cBhvr>
                                      <p:to>
                                        <p:strVal val="visible"/>
                                      </p:to>
                                    </p:set>
                                    <p:anim calcmode="discrete" valueType="clr">
                                      <p:cBhvr override="childStyle">
                                        <p:cTn id="6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5"/>
                                        </p:tgtEl>
                                        <p:attrNameLst>
                                          <p:attrName>fillcolor</p:attrName>
                                        </p:attrNameLst>
                                      </p:cBhvr>
                                      <p:tavLst>
                                        <p:tav tm="0">
                                          <p:val>
                                            <p:clrVal>
                                              <a:schemeClr val="accent2"/>
                                            </p:clrVal>
                                          </p:val>
                                        </p:tav>
                                        <p:tav tm="50000">
                                          <p:val>
                                            <p:clrVal>
                                              <a:schemeClr val="hlink"/>
                                            </p:clrVal>
                                          </p:val>
                                        </p:tav>
                                      </p:tavLst>
                                    </p:anim>
                                    <p:set>
                                      <p:cBhvr>
                                        <p:cTn id="6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9" grpId="0" bldLvl="0" animBg="1"/>
      <p:bldP spid="10" grpId="0" bldLvl="0" animBg="1"/>
      <p:bldP spid="11" grpId="0" bldLvl="0" animBg="1"/>
      <p:bldP spid="12" grpId="0"/>
      <p:bldP spid="13" grpId="0" bldLvl="0" animBg="1"/>
      <p:bldP spid="14" grpId="0" bldLvl="0" animBg="1"/>
      <p:bldP spid="23" grpId="0" bldLvl="0" animBg="1"/>
      <p:bldP spid="36" grpId="0" bldLvl="0" animBg="1"/>
      <p:bldP spid="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85813" y="1112838"/>
            <a:ext cx="8358188" cy="5140325"/>
          </a:xfrm>
          <a:prstGeom prst="rect">
            <a:avLst/>
          </a:prstGeom>
          <a:noFill/>
          <a:ln w="9525">
            <a:noFill/>
            <a:miter lim="800000"/>
          </a:ln>
          <a:effectLst/>
        </p:spPr>
        <p:txBody>
          <a:bodyPr>
            <a:spAutoFit/>
          </a:bodyPr>
          <a:lstStyle/>
          <a:p>
            <a:pPr marL="0" marR="0" lvl="0" indent="0" algn="l" defTabSz="914400" rtl="0" eaLnBrk="1" fontAlgn="base" latinLnBrk="0" hangingPunct="1">
              <a:spcBef>
                <a:spcPct val="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数据结构：</a:t>
            </a:r>
            <a:r>
              <a:rPr kumimoji="0" lang="zh-CN" altLang="en-US"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带结构</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a:t>
            </a:r>
            <a:r>
              <a:rPr kumimoji="0" lang="zh-CN" altLang="en-US"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数据元素</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的集合。</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12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数据结构</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研究的内容</a:t>
            </a:r>
          </a:p>
          <a:p>
            <a:pPr marL="0" marR="0" lvl="0" indent="0" algn="l" defTabSz="914400" rtl="0" eaLnBrk="1" fontAlgn="base" latinLnBrk="0" hangingPunct="1">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(1)</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rgbClr val="FF0000"/>
                </a:solidFill>
                <a:effectLst/>
                <a:uLnTx/>
                <a:uFillTx/>
                <a:latin typeface="+mj-ea"/>
                <a:ea typeface="+mj-ea"/>
                <a:cs typeface="+mn-cs"/>
              </a:rPr>
              <a:t>逻辑关系</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rgbClr val="FF0000"/>
                </a:solidFill>
                <a:effectLst/>
                <a:uLnTx/>
                <a:uFillTx/>
                <a:latin typeface="+mj-ea"/>
                <a:ea typeface="+mj-ea"/>
                <a:cs typeface="+mn-cs"/>
              </a:rPr>
              <a:t>逻辑结构</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逻辑结构是数据结构在</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用户面前</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呈现的形式。</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(2)</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rgbClr val="FF0000"/>
                </a:solidFill>
                <a:effectLst/>
                <a:uLnTx/>
                <a:uFillTx/>
                <a:latin typeface="+mj-ea"/>
                <a:ea typeface="+mj-ea"/>
                <a:cs typeface="+mn-cs"/>
              </a:rPr>
              <a:t>存储结构</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rgbClr val="FF0000"/>
                </a:solidFill>
                <a:effectLst/>
                <a:uLnTx/>
                <a:uFillTx/>
                <a:latin typeface="+mj-ea"/>
                <a:ea typeface="+mj-ea"/>
                <a:cs typeface="+mn-cs"/>
              </a:rPr>
              <a:t>物理结构</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j-ea"/>
                <a:ea typeface="+mj-ea"/>
                <a:cs typeface="+mn-cs"/>
              </a:rPr>
              <a:t>     </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物理结构是</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数据元素</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数据元素关系</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在</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计算机存储器</a:t>
            </a:r>
            <a:endParaRPr kumimoji="0" lang="en-US" altLang="zh-CN" sz="2400" b="1" i="0" u="none" strike="noStrike" kern="1200" cap="none" spc="0" normalizeH="0" baseline="0" noProof="0" dirty="0">
              <a:ln>
                <a:noFill/>
              </a:ln>
              <a:solidFill>
                <a:srgbClr val="0033CC"/>
              </a:solidFill>
              <a:effectLst/>
              <a:uLnTx/>
              <a:uFillTx/>
              <a:latin typeface="+mj-ea"/>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中的存储方式。</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(3)</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rgbClr val="FF0000"/>
                </a:solidFill>
                <a:effectLst/>
                <a:uLnTx/>
                <a:uFillTx/>
                <a:latin typeface="+mj-ea"/>
                <a:ea typeface="楷体_GB2312" pitchFamily="49" charset="-122"/>
                <a:cs typeface="+mn-cs"/>
              </a:rPr>
              <a:t>运算</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施加在该数据上的操作</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     ①数据运算的</a:t>
            </a:r>
            <a:r>
              <a:rPr kumimoji="0" lang="zh-CN" altLang="en-US" sz="2400" b="1" i="0" u="none" strike="noStrike" kern="1200" cap="none" spc="0" normalizeH="0" baseline="0" noProof="0" dirty="0">
                <a:ln>
                  <a:noFill/>
                </a:ln>
                <a:solidFill>
                  <a:srgbClr val="FF0000"/>
                </a:solidFill>
                <a:effectLst/>
                <a:uLnTx/>
                <a:uFillTx/>
                <a:latin typeface="+mj-ea"/>
                <a:ea typeface="楷体_GB2312" pitchFamily="49" charset="-122"/>
                <a:cs typeface="+mn-cs"/>
              </a:rPr>
              <a:t>定义</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以</a:t>
            </a:r>
            <a:r>
              <a:rPr kumimoji="0" lang="zh-CN" altLang="en-US" sz="2400" b="1" i="0" u="none" strike="noStrike" kern="1200" cap="none" spc="0" normalizeH="0" baseline="0" noProof="0" dirty="0">
                <a:ln>
                  <a:noFill/>
                </a:ln>
                <a:solidFill>
                  <a:srgbClr val="0033CC"/>
                </a:solidFill>
                <a:effectLst/>
                <a:uLnTx/>
                <a:uFillTx/>
                <a:latin typeface="+mj-ea"/>
                <a:ea typeface="楷体_GB2312" pitchFamily="49" charset="-122"/>
                <a:cs typeface="+mn-cs"/>
              </a:rPr>
              <a:t>逻辑结构</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为基础</a:t>
            </a:r>
            <a:endPar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rPr>
              <a:t>       </a:t>
            </a:r>
            <a:r>
              <a:rPr kumimoji="0" lang="zh-CN" altLang="en-US" sz="2400" b="1" i="0" u="none" strike="noStrike" kern="1200" cap="none" spc="0" normalizeH="0" baseline="0" noProof="0" dirty="0">
                <a:ln>
                  <a:noFill/>
                </a:ln>
                <a:solidFill>
                  <a:srgbClr val="0033CC"/>
                </a:solidFill>
                <a:effectLst/>
                <a:uLnTx/>
                <a:uFillTx/>
                <a:latin typeface="+mj-ea"/>
                <a:ea typeface="楷体_GB2312" pitchFamily="49" charset="-122"/>
                <a:cs typeface="+mn-cs"/>
              </a:rPr>
              <a:t>常见数据运算</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：检索、插入、删除、更新、排序等</a:t>
            </a:r>
            <a:endParaRPr kumimoji="0" lang="en-US" altLang="zh-CN" sz="2400" b="1" i="0" u="none" strike="noStrike" kern="1200" cap="none" spc="0" normalizeH="0" baseline="0" noProof="0" dirty="0">
              <a:ln>
                <a:noFill/>
              </a:ln>
              <a:solidFill>
                <a:srgbClr val="0033CC"/>
              </a:solidFill>
              <a:effectLst/>
              <a:uLnTx/>
              <a:uFillTx/>
              <a:latin typeface="+mj-ea"/>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②数据运算的</a:t>
            </a:r>
            <a:r>
              <a:rPr kumimoji="0" lang="zh-CN" altLang="en-US" sz="2400" b="1" i="0" u="none" strike="noStrike" kern="1200" cap="none" spc="0" normalizeH="0" baseline="0" noProof="0" dirty="0">
                <a:ln>
                  <a:noFill/>
                </a:ln>
                <a:solidFill>
                  <a:srgbClr val="FF0000"/>
                </a:solidFill>
                <a:effectLst/>
                <a:uLnTx/>
                <a:uFillTx/>
                <a:latin typeface="+mj-ea"/>
                <a:ea typeface="楷体_GB2312" pitchFamily="49" charset="-122"/>
                <a:cs typeface="+mn-cs"/>
              </a:rPr>
              <a:t>实现</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以</a:t>
            </a:r>
            <a:r>
              <a:rPr kumimoji="0" lang="zh-CN" altLang="en-US" sz="2400" b="1" i="0" u="none" strike="noStrike" kern="1200" cap="none" spc="0" normalizeH="0" baseline="0" noProof="0" dirty="0">
                <a:ln>
                  <a:noFill/>
                </a:ln>
                <a:solidFill>
                  <a:srgbClr val="0033CC"/>
                </a:solidFill>
                <a:effectLst/>
                <a:uLnTx/>
                <a:uFillTx/>
                <a:latin typeface="+mj-ea"/>
                <a:ea typeface="楷体_GB2312" pitchFamily="49" charset="-122"/>
                <a:cs typeface="+mn-cs"/>
              </a:rPr>
              <a:t>物理结构</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为基础</a:t>
            </a:r>
            <a:endPar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       用某种计算机语言编写的算法</a:t>
            </a:r>
            <a:endParaRPr kumimoji="0" lang="zh-CN" altLang="en-US" sz="2400" b="1" i="0" u="none" strike="noStrike" kern="1200" cap="none" spc="0" normalizeH="0" baseline="0" noProof="0" dirty="0">
              <a:ln>
                <a:noFill/>
              </a:ln>
              <a:solidFill>
                <a:schemeClr val="tx1"/>
              </a:solidFill>
              <a:effectLst/>
              <a:uLnTx/>
              <a:uFillTx/>
              <a:latin typeface="+mj-ea"/>
              <a:ea typeface="+mj-ea"/>
              <a:cs typeface="+mn-cs"/>
            </a:endParaRPr>
          </a:p>
        </p:txBody>
      </p:sp>
      <p:sp>
        <p:nvSpPr>
          <p:cNvPr id="12290" name="WordArt 9"/>
          <p:cNvSpPr>
            <a:spLocks noTextEdit="1"/>
          </p:cNvSpPr>
          <p:nvPr/>
        </p:nvSpPr>
        <p:spPr>
          <a:xfrm>
            <a:off x="5929313" y="311150"/>
            <a:ext cx="2967037"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基本概念和术语</a:t>
            </a:r>
            <a:endPar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53601"/>
          <p:cNvSpPr/>
          <p:nvPr/>
        </p:nvSpPr>
        <p:spPr>
          <a:xfrm>
            <a:off x="455613" y="1295400"/>
            <a:ext cx="9372600" cy="457200"/>
          </a:xfrm>
          <a:prstGeom prst="rect">
            <a:avLst/>
          </a:prstGeom>
          <a:noFill/>
          <a:ln w="28575">
            <a:noFill/>
          </a:ln>
        </p:spPr>
        <p:txBody>
          <a:bodyPr>
            <a:spAutoFit/>
          </a:bodyPr>
          <a:lstStyle/>
          <a:p>
            <a:pPr lvl="0"/>
            <a:r>
              <a:rPr lang="zh-CN" altLang="en-US" sz="2400" b="1" dirty="0">
                <a:solidFill>
                  <a:srgbClr val="FF0066"/>
                </a:solidFill>
                <a:latin typeface="黑体" panose="02010609060101010101" pitchFamily="2" charset="-122"/>
                <a:ea typeface="黑体" panose="02010609060101010101" pitchFamily="2" charset="-122"/>
              </a:rPr>
              <a:t>逻辑结构</a:t>
            </a:r>
            <a:r>
              <a:rPr lang="en-US" altLang="zh-CN" sz="2400" b="1">
                <a:solidFill>
                  <a:srgbClr val="000066"/>
                </a:solidFill>
                <a:latin typeface="隶书" panose="02010509060101010101" pitchFamily="49" charset="-122"/>
                <a:ea typeface="隶书" panose="02010509060101010101" pitchFamily="49" charset="-122"/>
              </a:rPr>
              <a:t>--</a:t>
            </a:r>
            <a:r>
              <a:rPr lang="zh-CN" altLang="en-US" sz="2400" b="1" dirty="0">
                <a:solidFill>
                  <a:srgbClr val="000066"/>
                </a:solidFill>
                <a:latin typeface="Arial" panose="020B0604020202020204" pitchFamily="34" charset="0"/>
                <a:ea typeface="楷体_GB2312" pitchFamily="49" charset="-122"/>
              </a:rPr>
              <a:t>数据元素之间的逻辑关系，即结构中定义的</a:t>
            </a:r>
            <a:r>
              <a:rPr lang="zh-CN" altLang="en-US" sz="2400" b="1" dirty="0">
                <a:solidFill>
                  <a:srgbClr val="CC00FF"/>
                </a:solidFill>
                <a:latin typeface="Arial" panose="020B0604020202020204" pitchFamily="34" charset="0"/>
                <a:ea typeface="楷体_GB2312" pitchFamily="49" charset="-122"/>
              </a:rPr>
              <a:t>“关系”</a:t>
            </a:r>
            <a:r>
              <a:rPr lang="zh-CN" altLang="en-US" sz="2400" b="1" dirty="0">
                <a:solidFill>
                  <a:srgbClr val="000066"/>
                </a:solidFill>
                <a:latin typeface="Arial" panose="020B0604020202020204" pitchFamily="34" charset="0"/>
                <a:ea typeface="楷体_GB2312" pitchFamily="49" charset="-122"/>
              </a:rPr>
              <a:t>。</a:t>
            </a:r>
          </a:p>
        </p:txBody>
      </p:sp>
      <p:sp>
        <p:nvSpPr>
          <p:cNvPr id="153603" name="文本框 153602"/>
          <p:cNvSpPr txBox="1"/>
          <p:nvPr/>
        </p:nvSpPr>
        <p:spPr>
          <a:xfrm>
            <a:off x="461963" y="1889125"/>
            <a:ext cx="4038600" cy="457200"/>
          </a:xfrm>
          <a:prstGeom prst="rect">
            <a:avLst/>
          </a:prstGeom>
          <a:noFill/>
          <a:ln w="28575">
            <a:noFill/>
          </a:ln>
        </p:spPr>
        <p:txBody>
          <a:bodyPr>
            <a:spAutoFit/>
          </a:bodyPr>
          <a:lstStyle/>
          <a:p>
            <a:pPr lvl="0">
              <a:spcBef>
                <a:spcPct val="50000"/>
              </a:spcBef>
            </a:pPr>
            <a:r>
              <a:rPr lang="zh-CN" altLang="en-US" sz="2400" b="1" dirty="0">
                <a:solidFill>
                  <a:srgbClr val="000066"/>
                </a:solidFill>
                <a:latin typeface="Tahoma" panose="020B0604030504040204" pitchFamily="34" charset="0"/>
                <a:ea typeface="黑体" panose="02010609060101010101" pitchFamily="2" charset="-122"/>
              </a:rPr>
              <a:t>逻辑结构可细分为</a:t>
            </a:r>
            <a:r>
              <a:rPr lang="en-US" altLang="zh-CN" sz="2400" b="1" dirty="0">
                <a:solidFill>
                  <a:srgbClr val="000066"/>
                </a:solidFill>
                <a:latin typeface="Tahoma" panose="020B0604030504040204" pitchFamily="34" charset="0"/>
                <a:ea typeface="黑体" panose="02010609060101010101" pitchFamily="2" charset="-122"/>
              </a:rPr>
              <a:t>4</a:t>
            </a:r>
            <a:r>
              <a:rPr lang="zh-CN" altLang="en-US" sz="2400" b="1" dirty="0">
                <a:solidFill>
                  <a:srgbClr val="000066"/>
                </a:solidFill>
                <a:latin typeface="Tahoma" panose="020B0604030504040204" pitchFamily="34" charset="0"/>
                <a:ea typeface="黑体" panose="02010609060101010101" pitchFamily="2" charset="-122"/>
              </a:rPr>
              <a:t>类：</a:t>
            </a:r>
          </a:p>
        </p:txBody>
      </p:sp>
      <p:sp>
        <p:nvSpPr>
          <p:cNvPr id="153604" name="文本框 153603"/>
          <p:cNvSpPr txBox="1"/>
          <p:nvPr/>
        </p:nvSpPr>
        <p:spPr>
          <a:xfrm>
            <a:off x="468313" y="2484438"/>
            <a:ext cx="1676400" cy="2647950"/>
          </a:xfrm>
          <a:prstGeom prst="rect">
            <a:avLst/>
          </a:prstGeom>
          <a:noFill/>
          <a:ln w="28575">
            <a:noFill/>
          </a:ln>
        </p:spPr>
        <p:txBody>
          <a:bodyPr>
            <a:spAutoFit/>
          </a:bodyPr>
          <a:lstStyle/>
          <a:p>
            <a:pPr lvl="0">
              <a:spcBef>
                <a:spcPct val="100000"/>
              </a:spcBef>
            </a:pPr>
            <a:r>
              <a:rPr lang="zh-CN" altLang="en-US" sz="2400" b="1" dirty="0">
                <a:solidFill>
                  <a:schemeClr val="hlink"/>
                </a:solidFill>
                <a:latin typeface="Tahoma" panose="020B0604030504040204" pitchFamily="34" charset="0"/>
                <a:ea typeface="黑体" panose="02010609060101010101" pitchFamily="2" charset="-122"/>
              </a:rPr>
              <a:t>集合结构</a:t>
            </a:r>
          </a:p>
          <a:p>
            <a:pPr lvl="0">
              <a:spcBef>
                <a:spcPct val="100000"/>
              </a:spcBef>
            </a:pPr>
            <a:r>
              <a:rPr lang="zh-CN" altLang="en-US" sz="2400" b="1" dirty="0">
                <a:solidFill>
                  <a:schemeClr val="hlink"/>
                </a:solidFill>
                <a:latin typeface="Tahoma" panose="020B0604030504040204" pitchFamily="34" charset="0"/>
                <a:ea typeface="黑体" panose="02010609060101010101" pitchFamily="2" charset="-122"/>
              </a:rPr>
              <a:t>线性结构</a:t>
            </a:r>
          </a:p>
          <a:p>
            <a:pPr lvl="0">
              <a:spcBef>
                <a:spcPct val="100000"/>
              </a:spcBef>
            </a:pPr>
            <a:r>
              <a:rPr lang="zh-CN" altLang="en-US" sz="2400" b="1" dirty="0">
                <a:solidFill>
                  <a:schemeClr val="hlink"/>
                </a:solidFill>
                <a:latin typeface="Tahoma" panose="020B0604030504040204" pitchFamily="34" charset="0"/>
                <a:ea typeface="黑体" panose="02010609060101010101" pitchFamily="2" charset="-122"/>
              </a:rPr>
              <a:t>树形结构</a:t>
            </a:r>
          </a:p>
          <a:p>
            <a:pPr lvl="0">
              <a:spcBef>
                <a:spcPct val="100000"/>
              </a:spcBef>
            </a:pPr>
            <a:r>
              <a:rPr lang="zh-CN" altLang="en-US" sz="2400" b="1" dirty="0">
                <a:solidFill>
                  <a:schemeClr val="hlink"/>
                </a:solidFill>
                <a:latin typeface="Tahoma" panose="020B0604030504040204" pitchFamily="34" charset="0"/>
                <a:ea typeface="黑体" panose="02010609060101010101" pitchFamily="2" charset="-122"/>
              </a:rPr>
              <a:t>图状结构</a:t>
            </a:r>
          </a:p>
        </p:txBody>
      </p:sp>
      <p:grpSp>
        <p:nvGrpSpPr>
          <p:cNvPr id="153605" name="组合 153604"/>
          <p:cNvGrpSpPr/>
          <p:nvPr/>
        </p:nvGrpSpPr>
        <p:grpSpPr>
          <a:xfrm>
            <a:off x="4470400" y="2484438"/>
            <a:ext cx="1295400" cy="609600"/>
            <a:chOff x="3024" y="1632"/>
            <a:chExt cx="816" cy="384"/>
          </a:xfrm>
        </p:grpSpPr>
        <p:sp>
          <p:nvSpPr>
            <p:cNvPr id="153606" name="椭圆 153605"/>
            <p:cNvSpPr/>
            <p:nvPr/>
          </p:nvSpPr>
          <p:spPr>
            <a:xfrm>
              <a:off x="3216" y="1632"/>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07" name="椭圆 153606"/>
            <p:cNvSpPr/>
            <p:nvPr/>
          </p:nvSpPr>
          <p:spPr>
            <a:xfrm>
              <a:off x="3312" y="1728"/>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08" name="椭圆 153607"/>
            <p:cNvSpPr/>
            <p:nvPr/>
          </p:nvSpPr>
          <p:spPr>
            <a:xfrm>
              <a:off x="3168" y="1920"/>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09" name="椭圆 153608"/>
            <p:cNvSpPr/>
            <p:nvPr/>
          </p:nvSpPr>
          <p:spPr>
            <a:xfrm>
              <a:off x="3552" y="1776"/>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10" name="椭圆 153609"/>
            <p:cNvSpPr/>
            <p:nvPr/>
          </p:nvSpPr>
          <p:spPr>
            <a:xfrm>
              <a:off x="3408" y="1920"/>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11" name="椭圆 153610"/>
            <p:cNvSpPr/>
            <p:nvPr/>
          </p:nvSpPr>
          <p:spPr>
            <a:xfrm>
              <a:off x="3744" y="1920"/>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sp>
          <p:nvSpPr>
            <p:cNvPr id="153612" name="椭圆 153611"/>
            <p:cNvSpPr/>
            <p:nvPr/>
          </p:nvSpPr>
          <p:spPr>
            <a:xfrm>
              <a:off x="3024" y="1776"/>
              <a:ext cx="96" cy="96"/>
            </a:xfrm>
            <a:prstGeom prst="ellipse">
              <a:avLst/>
            </a:prstGeom>
            <a:solidFill>
              <a:schemeClr val="accent1"/>
            </a:solidFill>
            <a:ln w="28575" cap="flat" cmpd="sng">
              <a:solidFill>
                <a:srgbClr val="FF0066"/>
              </a:solidFill>
              <a:prstDash val="solid"/>
              <a:miter/>
              <a:headEnd type="none" w="med" len="med"/>
              <a:tailEnd type="none" w="med" len="med"/>
            </a:ln>
          </p:spPr>
          <p:txBody>
            <a:bodyPr/>
            <a:lstStyle/>
            <a:p>
              <a:endParaRPr lang="zh-CN" altLang="en-US"/>
            </a:p>
          </p:txBody>
        </p:sp>
      </p:grpSp>
      <p:sp>
        <p:nvSpPr>
          <p:cNvPr id="153613" name="文本框 153612"/>
          <p:cNvSpPr txBox="1"/>
          <p:nvPr/>
        </p:nvSpPr>
        <p:spPr>
          <a:xfrm>
            <a:off x="1979613" y="3187700"/>
            <a:ext cx="2057400" cy="457200"/>
          </a:xfrm>
          <a:prstGeom prst="rect">
            <a:avLst/>
          </a:prstGeom>
          <a:noFill/>
          <a:ln w="28575">
            <a:noFill/>
          </a:ln>
        </p:spPr>
        <p:txBody>
          <a:bodyPr>
            <a:spAutoFit/>
          </a:bodyPr>
          <a:lstStyle/>
          <a:p>
            <a:pPr lvl="0">
              <a:spcBef>
                <a:spcPct val="50000"/>
              </a:spcBef>
            </a:pPr>
            <a:r>
              <a:rPr lang="zh-CN" altLang="en-US" sz="2400" b="1" dirty="0">
                <a:solidFill>
                  <a:srgbClr val="CC00CC"/>
                </a:solidFill>
                <a:latin typeface="Tahoma" panose="020B0604030504040204" pitchFamily="34" charset="0"/>
                <a:ea typeface="黑体" panose="02010609060101010101" pitchFamily="2" charset="-122"/>
              </a:rPr>
              <a:t>一对一关系</a:t>
            </a:r>
          </a:p>
        </p:txBody>
      </p:sp>
      <p:sp>
        <p:nvSpPr>
          <p:cNvPr id="153614" name="文本框 153613"/>
          <p:cNvSpPr txBox="1"/>
          <p:nvPr/>
        </p:nvSpPr>
        <p:spPr>
          <a:xfrm>
            <a:off x="1979613" y="3979863"/>
            <a:ext cx="2057400" cy="457200"/>
          </a:xfrm>
          <a:prstGeom prst="rect">
            <a:avLst/>
          </a:prstGeom>
          <a:noFill/>
          <a:ln w="28575">
            <a:noFill/>
          </a:ln>
        </p:spPr>
        <p:txBody>
          <a:bodyPr>
            <a:spAutoFit/>
          </a:bodyPr>
          <a:lstStyle/>
          <a:p>
            <a:pPr lvl="0">
              <a:spcBef>
                <a:spcPct val="50000"/>
              </a:spcBef>
            </a:pPr>
            <a:r>
              <a:rPr lang="zh-CN" altLang="en-US" sz="2400" b="1" dirty="0">
                <a:solidFill>
                  <a:srgbClr val="CC00CC"/>
                </a:solidFill>
                <a:latin typeface="Tahoma" panose="020B0604030504040204" pitchFamily="34" charset="0"/>
                <a:ea typeface="黑体" panose="02010609060101010101" pitchFamily="2" charset="-122"/>
              </a:rPr>
              <a:t>一对多关系</a:t>
            </a:r>
          </a:p>
        </p:txBody>
      </p:sp>
      <p:sp>
        <p:nvSpPr>
          <p:cNvPr id="153615" name="文本框 153614"/>
          <p:cNvSpPr txBox="1"/>
          <p:nvPr/>
        </p:nvSpPr>
        <p:spPr>
          <a:xfrm>
            <a:off x="1979613" y="4759325"/>
            <a:ext cx="2057400" cy="457200"/>
          </a:xfrm>
          <a:prstGeom prst="rect">
            <a:avLst/>
          </a:prstGeom>
          <a:noFill/>
          <a:ln w="28575">
            <a:noFill/>
          </a:ln>
        </p:spPr>
        <p:txBody>
          <a:bodyPr>
            <a:spAutoFit/>
          </a:bodyPr>
          <a:lstStyle/>
          <a:p>
            <a:pPr lvl="0">
              <a:spcBef>
                <a:spcPct val="50000"/>
              </a:spcBef>
            </a:pPr>
            <a:r>
              <a:rPr lang="zh-CN" altLang="en-US" sz="2400" b="1" dirty="0">
                <a:solidFill>
                  <a:srgbClr val="CC00CC"/>
                </a:solidFill>
                <a:latin typeface="Tahoma" panose="020B0604030504040204" pitchFamily="34" charset="0"/>
                <a:ea typeface="黑体" panose="02010609060101010101" pitchFamily="2" charset="-122"/>
              </a:rPr>
              <a:t>多对多关系</a:t>
            </a:r>
          </a:p>
        </p:txBody>
      </p:sp>
      <p:grpSp>
        <p:nvGrpSpPr>
          <p:cNvPr id="153616" name="组合 153615"/>
          <p:cNvGrpSpPr/>
          <p:nvPr/>
        </p:nvGrpSpPr>
        <p:grpSpPr>
          <a:xfrm>
            <a:off x="3924300" y="3213100"/>
            <a:ext cx="2971800" cy="393700"/>
            <a:chOff x="424" y="936"/>
            <a:chExt cx="4144" cy="368"/>
          </a:xfrm>
        </p:grpSpPr>
        <p:sp>
          <p:nvSpPr>
            <p:cNvPr id="153617" name="椭圆 153616"/>
            <p:cNvSpPr/>
            <p:nvPr/>
          </p:nvSpPr>
          <p:spPr>
            <a:xfrm>
              <a:off x="424" y="960"/>
              <a:ext cx="464" cy="344"/>
            </a:xfrm>
            <a:prstGeom prst="ellipse">
              <a:avLst/>
            </a:prstGeom>
            <a:solidFill>
              <a:srgbClr val="CCECFF"/>
            </a:solidFill>
            <a:ln w="28575" cap="flat" cmpd="sng">
              <a:solidFill>
                <a:srgbClr val="FF00FF"/>
              </a:solidFill>
              <a:prstDash val="solid"/>
              <a:headEnd type="none" w="med" len="med"/>
              <a:tailEnd type="none" w="med" len="med"/>
            </a:ln>
          </p:spPr>
          <p:txBody>
            <a:bodyPr/>
            <a:lstStyle/>
            <a:p>
              <a:endParaRPr lang="zh-CN" altLang="en-US"/>
            </a:p>
          </p:txBody>
        </p:sp>
        <p:sp>
          <p:nvSpPr>
            <p:cNvPr id="153618" name="椭圆 153617"/>
            <p:cNvSpPr/>
            <p:nvPr/>
          </p:nvSpPr>
          <p:spPr>
            <a:xfrm>
              <a:off x="1336" y="952"/>
              <a:ext cx="464" cy="344"/>
            </a:xfrm>
            <a:prstGeom prst="ellipse">
              <a:avLst/>
            </a:prstGeom>
            <a:solidFill>
              <a:srgbClr val="CCECFF"/>
            </a:solidFill>
            <a:ln w="28575" cap="flat" cmpd="sng">
              <a:solidFill>
                <a:srgbClr val="FF00FF"/>
              </a:solidFill>
              <a:prstDash val="solid"/>
              <a:headEnd type="none" w="med" len="med"/>
              <a:tailEnd type="none" w="med" len="med"/>
            </a:ln>
          </p:spPr>
          <p:txBody>
            <a:bodyPr/>
            <a:lstStyle/>
            <a:p>
              <a:endParaRPr lang="zh-CN" altLang="en-US"/>
            </a:p>
          </p:txBody>
        </p:sp>
        <p:sp>
          <p:nvSpPr>
            <p:cNvPr id="153619" name="直接连接符 153618"/>
            <p:cNvSpPr/>
            <p:nvPr/>
          </p:nvSpPr>
          <p:spPr>
            <a:xfrm>
              <a:off x="880" y="1128"/>
              <a:ext cx="456" cy="0"/>
            </a:xfrm>
            <a:prstGeom prst="line">
              <a:avLst/>
            </a:prstGeom>
            <a:ln w="28575" cap="flat" cmpd="sng">
              <a:solidFill>
                <a:srgbClr val="FF00FF"/>
              </a:solidFill>
              <a:prstDash val="solid"/>
              <a:headEnd type="none" w="med" len="med"/>
              <a:tailEnd type="none" w="med" len="med"/>
            </a:ln>
          </p:spPr>
        </p:sp>
        <p:sp>
          <p:nvSpPr>
            <p:cNvPr id="153620" name="直接连接符 153619"/>
            <p:cNvSpPr/>
            <p:nvPr/>
          </p:nvSpPr>
          <p:spPr>
            <a:xfrm>
              <a:off x="1800" y="1128"/>
              <a:ext cx="456" cy="0"/>
            </a:xfrm>
            <a:prstGeom prst="line">
              <a:avLst/>
            </a:prstGeom>
            <a:ln w="28575" cap="flat" cmpd="sng">
              <a:solidFill>
                <a:srgbClr val="FF00FF"/>
              </a:solidFill>
              <a:prstDash val="solid"/>
              <a:headEnd type="none" w="med" len="med"/>
              <a:tailEnd type="none" w="med" len="med"/>
            </a:ln>
          </p:spPr>
        </p:sp>
        <p:sp>
          <p:nvSpPr>
            <p:cNvPr id="153621" name="椭圆 153620"/>
            <p:cNvSpPr/>
            <p:nvPr/>
          </p:nvSpPr>
          <p:spPr>
            <a:xfrm>
              <a:off x="2256" y="952"/>
              <a:ext cx="464" cy="344"/>
            </a:xfrm>
            <a:prstGeom prst="ellipse">
              <a:avLst/>
            </a:prstGeom>
            <a:solidFill>
              <a:srgbClr val="CCECFF"/>
            </a:solidFill>
            <a:ln w="28575" cap="flat" cmpd="sng">
              <a:solidFill>
                <a:srgbClr val="FF00FF"/>
              </a:solidFill>
              <a:prstDash val="solid"/>
              <a:headEnd type="none" w="med" len="med"/>
              <a:tailEnd type="none" w="med" len="med"/>
            </a:ln>
          </p:spPr>
          <p:txBody>
            <a:bodyPr/>
            <a:lstStyle/>
            <a:p>
              <a:endParaRPr lang="zh-CN" altLang="en-US"/>
            </a:p>
          </p:txBody>
        </p:sp>
        <p:sp>
          <p:nvSpPr>
            <p:cNvPr id="153622" name="直接连接符 153621"/>
            <p:cNvSpPr/>
            <p:nvPr/>
          </p:nvSpPr>
          <p:spPr>
            <a:xfrm>
              <a:off x="2720" y="1128"/>
              <a:ext cx="456" cy="0"/>
            </a:xfrm>
            <a:prstGeom prst="line">
              <a:avLst/>
            </a:prstGeom>
            <a:ln w="28575" cap="flat" cmpd="sng">
              <a:solidFill>
                <a:srgbClr val="FF00FF"/>
              </a:solidFill>
              <a:prstDash val="solid"/>
              <a:headEnd type="none" w="med" len="med"/>
              <a:tailEnd type="none" w="med" len="med"/>
            </a:ln>
          </p:spPr>
        </p:sp>
        <p:sp>
          <p:nvSpPr>
            <p:cNvPr id="153623" name="椭圆 153622"/>
            <p:cNvSpPr/>
            <p:nvPr/>
          </p:nvSpPr>
          <p:spPr>
            <a:xfrm>
              <a:off x="3184" y="952"/>
              <a:ext cx="464" cy="344"/>
            </a:xfrm>
            <a:prstGeom prst="ellipse">
              <a:avLst/>
            </a:prstGeom>
            <a:solidFill>
              <a:srgbClr val="CCECFF"/>
            </a:solidFill>
            <a:ln w="28575" cap="flat" cmpd="sng">
              <a:solidFill>
                <a:srgbClr val="FF00FF"/>
              </a:solidFill>
              <a:prstDash val="solid"/>
              <a:headEnd type="none" w="med" len="med"/>
              <a:tailEnd type="none" w="med" len="med"/>
            </a:ln>
          </p:spPr>
          <p:txBody>
            <a:bodyPr/>
            <a:lstStyle/>
            <a:p>
              <a:endParaRPr lang="zh-CN" altLang="en-US"/>
            </a:p>
          </p:txBody>
        </p:sp>
        <p:sp>
          <p:nvSpPr>
            <p:cNvPr id="153624" name="直接连接符 153623"/>
            <p:cNvSpPr/>
            <p:nvPr/>
          </p:nvSpPr>
          <p:spPr>
            <a:xfrm>
              <a:off x="3648" y="1120"/>
              <a:ext cx="456" cy="0"/>
            </a:xfrm>
            <a:prstGeom prst="line">
              <a:avLst/>
            </a:prstGeom>
            <a:ln w="28575" cap="flat" cmpd="sng">
              <a:solidFill>
                <a:srgbClr val="FF00FF"/>
              </a:solidFill>
              <a:prstDash val="solid"/>
              <a:headEnd type="none" w="med" len="med"/>
              <a:tailEnd type="none" w="med" len="med"/>
            </a:ln>
          </p:spPr>
        </p:sp>
        <p:sp>
          <p:nvSpPr>
            <p:cNvPr id="153625" name="椭圆 153624"/>
            <p:cNvSpPr/>
            <p:nvPr/>
          </p:nvSpPr>
          <p:spPr>
            <a:xfrm>
              <a:off x="4104" y="936"/>
              <a:ext cx="464" cy="344"/>
            </a:xfrm>
            <a:prstGeom prst="ellipse">
              <a:avLst/>
            </a:prstGeom>
            <a:solidFill>
              <a:srgbClr val="CCECFF"/>
            </a:solidFill>
            <a:ln w="28575" cap="flat" cmpd="sng">
              <a:solidFill>
                <a:srgbClr val="FF00FF"/>
              </a:solidFill>
              <a:prstDash val="solid"/>
              <a:headEnd type="none" w="med" len="med"/>
              <a:tailEnd type="none" w="med" len="med"/>
            </a:ln>
          </p:spPr>
          <p:txBody>
            <a:bodyPr/>
            <a:lstStyle/>
            <a:p>
              <a:endParaRPr lang="zh-CN" altLang="en-US"/>
            </a:p>
          </p:txBody>
        </p:sp>
      </p:grpSp>
      <p:pic>
        <p:nvPicPr>
          <p:cNvPr id="153626" name="图片 153625" descr="image005"/>
          <p:cNvPicPr>
            <a:picLocks noChangeAspect="1"/>
          </p:cNvPicPr>
          <p:nvPr/>
        </p:nvPicPr>
        <p:blipFill>
          <a:blip r:embed="rId3"/>
          <a:stretch>
            <a:fillRect/>
          </a:stretch>
        </p:blipFill>
        <p:spPr>
          <a:xfrm>
            <a:off x="5080000" y="3779838"/>
            <a:ext cx="2667000" cy="1835150"/>
          </a:xfrm>
          <a:prstGeom prst="rect">
            <a:avLst/>
          </a:prstGeom>
          <a:noFill/>
          <a:ln w="9525">
            <a:noFill/>
          </a:ln>
        </p:spPr>
      </p:pic>
      <p:pic>
        <p:nvPicPr>
          <p:cNvPr id="153627" name="图片 153626" descr="image006"/>
          <p:cNvPicPr>
            <a:picLocks noChangeAspect="1"/>
          </p:cNvPicPr>
          <p:nvPr/>
        </p:nvPicPr>
        <p:blipFill>
          <a:blip r:embed="rId4"/>
          <a:stretch>
            <a:fillRect/>
          </a:stretch>
        </p:blipFill>
        <p:spPr>
          <a:xfrm>
            <a:off x="5384800" y="5341938"/>
            <a:ext cx="2047875" cy="1409700"/>
          </a:xfrm>
          <a:prstGeom prst="rect">
            <a:avLst/>
          </a:prstGeom>
          <a:noFill/>
          <a:ln w="9525">
            <a:noFill/>
          </a:ln>
        </p:spPr>
      </p:pic>
      <p:grpSp>
        <p:nvGrpSpPr>
          <p:cNvPr id="153628" name="组合 153627"/>
          <p:cNvGrpSpPr/>
          <p:nvPr/>
        </p:nvGrpSpPr>
        <p:grpSpPr>
          <a:xfrm>
            <a:off x="3708400" y="3703638"/>
            <a:ext cx="1785938" cy="1833562"/>
            <a:chOff x="3408" y="2496"/>
            <a:chExt cx="1125" cy="1155"/>
          </a:xfrm>
        </p:grpSpPr>
        <p:sp>
          <p:nvSpPr>
            <p:cNvPr id="153629" name="直接连接符 153628"/>
            <p:cNvSpPr/>
            <p:nvPr/>
          </p:nvSpPr>
          <p:spPr>
            <a:xfrm flipH="1">
              <a:off x="3890" y="2657"/>
              <a:ext cx="40" cy="196"/>
            </a:xfrm>
            <a:prstGeom prst="line">
              <a:avLst/>
            </a:prstGeom>
            <a:ln w="28575" cap="flat" cmpd="sng">
              <a:solidFill>
                <a:schemeClr val="accent2"/>
              </a:solidFill>
              <a:prstDash val="solid"/>
              <a:headEnd type="none" w="med" len="med"/>
              <a:tailEnd type="none" w="med" len="med"/>
            </a:ln>
          </p:spPr>
        </p:sp>
        <p:sp>
          <p:nvSpPr>
            <p:cNvPr id="153630" name="直接连接符 153629"/>
            <p:cNvSpPr/>
            <p:nvPr/>
          </p:nvSpPr>
          <p:spPr>
            <a:xfrm>
              <a:off x="3890" y="3277"/>
              <a:ext cx="257" cy="272"/>
            </a:xfrm>
            <a:prstGeom prst="line">
              <a:avLst/>
            </a:prstGeom>
            <a:ln w="28575" cap="flat" cmpd="sng">
              <a:solidFill>
                <a:schemeClr val="accent2"/>
              </a:solidFill>
              <a:prstDash val="solid"/>
              <a:headEnd type="none" w="med" len="med"/>
              <a:tailEnd type="none" w="med" len="med"/>
            </a:ln>
          </p:spPr>
        </p:sp>
        <p:sp>
          <p:nvSpPr>
            <p:cNvPr id="153631" name="直接连接符 153630"/>
            <p:cNvSpPr/>
            <p:nvPr/>
          </p:nvSpPr>
          <p:spPr>
            <a:xfrm flipH="1">
              <a:off x="3612" y="3277"/>
              <a:ext cx="257" cy="272"/>
            </a:xfrm>
            <a:prstGeom prst="line">
              <a:avLst/>
            </a:prstGeom>
            <a:ln w="28575" cap="flat" cmpd="sng">
              <a:solidFill>
                <a:schemeClr val="accent2"/>
              </a:solidFill>
              <a:prstDash val="solid"/>
              <a:headEnd type="none" w="med" len="med"/>
              <a:tailEnd type="none" w="med" len="med"/>
            </a:ln>
          </p:spPr>
        </p:sp>
        <p:sp>
          <p:nvSpPr>
            <p:cNvPr id="153632" name="直接连接符 153631"/>
            <p:cNvSpPr/>
            <p:nvPr/>
          </p:nvSpPr>
          <p:spPr>
            <a:xfrm>
              <a:off x="4258" y="2904"/>
              <a:ext cx="179" cy="271"/>
            </a:xfrm>
            <a:prstGeom prst="line">
              <a:avLst/>
            </a:prstGeom>
            <a:ln w="28575" cap="flat" cmpd="sng">
              <a:solidFill>
                <a:schemeClr val="accent2"/>
              </a:solidFill>
              <a:prstDash val="solid"/>
              <a:headEnd type="none" w="med" len="med"/>
              <a:tailEnd type="none" w="med" len="med"/>
            </a:ln>
          </p:spPr>
        </p:sp>
        <p:sp>
          <p:nvSpPr>
            <p:cNvPr id="153633" name="直接连接符 153632"/>
            <p:cNvSpPr/>
            <p:nvPr/>
          </p:nvSpPr>
          <p:spPr>
            <a:xfrm flipH="1">
              <a:off x="4083" y="2904"/>
              <a:ext cx="161" cy="271"/>
            </a:xfrm>
            <a:prstGeom prst="line">
              <a:avLst/>
            </a:prstGeom>
            <a:ln w="28575" cap="flat" cmpd="sng">
              <a:solidFill>
                <a:schemeClr val="accent2"/>
              </a:solidFill>
              <a:prstDash val="solid"/>
              <a:headEnd type="none" w="med" len="med"/>
              <a:tailEnd type="none" w="med" len="med"/>
            </a:ln>
          </p:spPr>
        </p:sp>
        <p:sp>
          <p:nvSpPr>
            <p:cNvPr id="153634" name="直接连接符 153633"/>
            <p:cNvSpPr/>
            <p:nvPr/>
          </p:nvSpPr>
          <p:spPr>
            <a:xfrm>
              <a:off x="3874" y="3006"/>
              <a:ext cx="0" cy="169"/>
            </a:xfrm>
            <a:prstGeom prst="line">
              <a:avLst/>
            </a:prstGeom>
            <a:ln w="28575" cap="flat" cmpd="sng">
              <a:solidFill>
                <a:schemeClr val="accent2"/>
              </a:solidFill>
              <a:prstDash val="solid"/>
              <a:headEnd type="none" w="med" len="med"/>
              <a:tailEnd type="none" w="med" len="med"/>
            </a:ln>
          </p:spPr>
        </p:sp>
        <p:sp>
          <p:nvSpPr>
            <p:cNvPr id="153635" name="直接连接符 153634"/>
            <p:cNvSpPr/>
            <p:nvPr/>
          </p:nvSpPr>
          <p:spPr>
            <a:xfrm>
              <a:off x="3601" y="3006"/>
              <a:ext cx="57" cy="169"/>
            </a:xfrm>
            <a:prstGeom prst="line">
              <a:avLst/>
            </a:prstGeom>
            <a:ln w="28575" cap="flat" cmpd="sng">
              <a:solidFill>
                <a:schemeClr val="accent2"/>
              </a:solidFill>
              <a:prstDash val="solid"/>
              <a:headEnd type="none" w="med" len="med"/>
              <a:tailEnd type="none" w="med" len="med"/>
            </a:ln>
          </p:spPr>
        </p:sp>
        <p:sp>
          <p:nvSpPr>
            <p:cNvPr id="153636" name="直接连接符 153635"/>
            <p:cNvSpPr/>
            <p:nvPr/>
          </p:nvSpPr>
          <p:spPr>
            <a:xfrm flipH="1">
              <a:off x="3521" y="3006"/>
              <a:ext cx="47" cy="169"/>
            </a:xfrm>
            <a:prstGeom prst="line">
              <a:avLst/>
            </a:prstGeom>
            <a:ln w="28575" cap="flat" cmpd="sng">
              <a:solidFill>
                <a:schemeClr val="accent2"/>
              </a:solidFill>
              <a:prstDash val="solid"/>
              <a:headEnd type="none" w="med" len="med"/>
              <a:tailEnd type="none" w="med" len="med"/>
            </a:ln>
          </p:spPr>
        </p:sp>
        <p:sp>
          <p:nvSpPr>
            <p:cNvPr id="153637" name="直接连接符 153636"/>
            <p:cNvSpPr/>
            <p:nvPr/>
          </p:nvSpPr>
          <p:spPr>
            <a:xfrm>
              <a:off x="3987" y="2643"/>
              <a:ext cx="257" cy="261"/>
            </a:xfrm>
            <a:prstGeom prst="line">
              <a:avLst/>
            </a:prstGeom>
            <a:ln w="28575" cap="flat" cmpd="sng">
              <a:solidFill>
                <a:schemeClr val="accent2"/>
              </a:solidFill>
              <a:prstDash val="solid"/>
              <a:headEnd type="none" w="med" len="med"/>
              <a:tailEnd type="none" w="med" len="med"/>
            </a:ln>
          </p:spPr>
        </p:sp>
        <p:sp>
          <p:nvSpPr>
            <p:cNvPr id="153638" name="直接连接符 153637"/>
            <p:cNvSpPr/>
            <p:nvPr/>
          </p:nvSpPr>
          <p:spPr>
            <a:xfrm flipH="1">
              <a:off x="3612" y="2643"/>
              <a:ext cx="278" cy="261"/>
            </a:xfrm>
            <a:prstGeom prst="line">
              <a:avLst/>
            </a:prstGeom>
            <a:ln w="28575" cap="flat" cmpd="sng">
              <a:solidFill>
                <a:schemeClr val="accent2"/>
              </a:solidFill>
              <a:prstDash val="solid"/>
              <a:headEnd type="none" w="med" len="med"/>
              <a:tailEnd type="none" w="med" len="med"/>
            </a:ln>
          </p:spPr>
        </p:sp>
        <p:sp>
          <p:nvSpPr>
            <p:cNvPr id="153639" name="椭圆 153638"/>
            <p:cNvSpPr/>
            <p:nvPr/>
          </p:nvSpPr>
          <p:spPr>
            <a:xfrm>
              <a:off x="3408" y="3175"/>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0" name="椭圆 153639"/>
            <p:cNvSpPr/>
            <p:nvPr/>
          </p:nvSpPr>
          <p:spPr>
            <a:xfrm>
              <a:off x="3601" y="3175"/>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1" name="椭圆 153640"/>
            <p:cNvSpPr/>
            <p:nvPr/>
          </p:nvSpPr>
          <p:spPr>
            <a:xfrm>
              <a:off x="3794" y="3175"/>
              <a:ext cx="160"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2" name="椭圆 153641"/>
            <p:cNvSpPr/>
            <p:nvPr/>
          </p:nvSpPr>
          <p:spPr>
            <a:xfrm>
              <a:off x="3987" y="3175"/>
              <a:ext cx="160"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3" name="椭圆 153642"/>
            <p:cNvSpPr/>
            <p:nvPr/>
          </p:nvSpPr>
          <p:spPr>
            <a:xfrm>
              <a:off x="4372" y="3175"/>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4" name="椭圆 153643"/>
            <p:cNvSpPr/>
            <p:nvPr/>
          </p:nvSpPr>
          <p:spPr>
            <a:xfrm>
              <a:off x="3697" y="3481"/>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5" name="椭圆 153644"/>
            <p:cNvSpPr/>
            <p:nvPr/>
          </p:nvSpPr>
          <p:spPr>
            <a:xfrm>
              <a:off x="3890" y="3481"/>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6" name="椭圆 153645"/>
            <p:cNvSpPr/>
            <p:nvPr/>
          </p:nvSpPr>
          <p:spPr>
            <a:xfrm>
              <a:off x="4083" y="3481"/>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7" name="椭圆 153646"/>
            <p:cNvSpPr/>
            <p:nvPr/>
          </p:nvSpPr>
          <p:spPr>
            <a:xfrm>
              <a:off x="3504" y="3481"/>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8" name="椭圆 153647"/>
            <p:cNvSpPr/>
            <p:nvPr/>
          </p:nvSpPr>
          <p:spPr>
            <a:xfrm>
              <a:off x="3504" y="2836"/>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49" name="椭圆 153648"/>
            <p:cNvSpPr/>
            <p:nvPr/>
          </p:nvSpPr>
          <p:spPr>
            <a:xfrm>
              <a:off x="3794" y="2836"/>
              <a:ext cx="160"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50" name="椭圆 153649"/>
            <p:cNvSpPr/>
            <p:nvPr/>
          </p:nvSpPr>
          <p:spPr>
            <a:xfrm>
              <a:off x="4179" y="2836"/>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51" name="椭圆 153650"/>
            <p:cNvSpPr/>
            <p:nvPr/>
          </p:nvSpPr>
          <p:spPr>
            <a:xfrm>
              <a:off x="3858" y="2496"/>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sp>
          <p:nvSpPr>
            <p:cNvPr id="153652" name="直接连接符 153651"/>
            <p:cNvSpPr/>
            <p:nvPr/>
          </p:nvSpPr>
          <p:spPr>
            <a:xfrm>
              <a:off x="4258" y="3006"/>
              <a:ext cx="0" cy="169"/>
            </a:xfrm>
            <a:prstGeom prst="line">
              <a:avLst/>
            </a:prstGeom>
            <a:ln w="28575" cap="flat" cmpd="sng">
              <a:solidFill>
                <a:schemeClr val="accent2"/>
              </a:solidFill>
              <a:prstDash val="solid"/>
              <a:headEnd type="none" w="med" len="med"/>
              <a:tailEnd type="none" w="med" len="med"/>
            </a:ln>
          </p:spPr>
        </p:sp>
        <p:sp>
          <p:nvSpPr>
            <p:cNvPr id="153653" name="直接连接符 153652"/>
            <p:cNvSpPr/>
            <p:nvPr/>
          </p:nvSpPr>
          <p:spPr>
            <a:xfrm flipH="1">
              <a:off x="3805" y="3345"/>
              <a:ext cx="53" cy="136"/>
            </a:xfrm>
            <a:prstGeom prst="line">
              <a:avLst/>
            </a:prstGeom>
            <a:ln w="28575" cap="flat" cmpd="sng">
              <a:solidFill>
                <a:schemeClr val="accent2"/>
              </a:solidFill>
              <a:prstDash val="solid"/>
              <a:headEnd type="none" w="med" len="med"/>
              <a:tailEnd type="none" w="med" len="med"/>
            </a:ln>
          </p:spPr>
        </p:sp>
        <p:sp>
          <p:nvSpPr>
            <p:cNvPr id="153654" name="直接连接符 153653"/>
            <p:cNvSpPr/>
            <p:nvPr/>
          </p:nvSpPr>
          <p:spPr>
            <a:xfrm>
              <a:off x="3890" y="3345"/>
              <a:ext cx="60" cy="136"/>
            </a:xfrm>
            <a:prstGeom prst="line">
              <a:avLst/>
            </a:prstGeom>
            <a:ln w="28575" cap="flat" cmpd="sng">
              <a:solidFill>
                <a:schemeClr val="accent2"/>
              </a:solidFill>
              <a:prstDash val="solid"/>
              <a:headEnd type="none" w="med" len="med"/>
              <a:tailEnd type="none" w="med" len="med"/>
            </a:ln>
          </p:spPr>
        </p:sp>
        <p:sp>
          <p:nvSpPr>
            <p:cNvPr id="153655" name="椭圆 153654"/>
            <p:cNvSpPr/>
            <p:nvPr/>
          </p:nvSpPr>
          <p:spPr>
            <a:xfrm>
              <a:off x="4176" y="3168"/>
              <a:ext cx="161" cy="170"/>
            </a:xfrm>
            <a:prstGeom prst="ellipse">
              <a:avLst/>
            </a:prstGeom>
            <a:solidFill>
              <a:srgbClr val="CCFF33"/>
            </a:solidFill>
            <a:ln w="28575" cap="flat" cmpd="sng">
              <a:solidFill>
                <a:schemeClr val="accent2"/>
              </a:solidFill>
              <a:prstDash val="solid"/>
              <a:headEnd type="none" w="med" len="med"/>
              <a:tailEnd type="none" w="med" len="med"/>
            </a:ln>
          </p:spPr>
          <p:txBody>
            <a:bodyPr/>
            <a:lstStyle/>
            <a:p>
              <a:endParaRPr lang="zh-CN" altLang="en-US"/>
            </a:p>
          </p:txBody>
        </p:sp>
      </p:grpSp>
      <p:grpSp>
        <p:nvGrpSpPr>
          <p:cNvPr id="153656" name="组合 153655"/>
          <p:cNvGrpSpPr/>
          <p:nvPr/>
        </p:nvGrpSpPr>
        <p:grpSpPr>
          <a:xfrm>
            <a:off x="7308850" y="4084638"/>
            <a:ext cx="1511300" cy="2286000"/>
            <a:chOff x="4800" y="2640"/>
            <a:chExt cx="1200" cy="1440"/>
          </a:xfrm>
        </p:grpSpPr>
        <p:sp>
          <p:nvSpPr>
            <p:cNvPr id="153657" name="右大括号 153656"/>
            <p:cNvSpPr/>
            <p:nvPr/>
          </p:nvSpPr>
          <p:spPr>
            <a:xfrm>
              <a:off x="4800" y="2640"/>
              <a:ext cx="192" cy="1440"/>
            </a:xfrm>
            <a:prstGeom prst="rightBrace">
              <a:avLst>
                <a:gd name="adj1" fmla="val 62500"/>
                <a:gd name="adj2" fmla="val 50000"/>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53658" name="文本框 153657"/>
            <p:cNvSpPr txBox="1"/>
            <p:nvPr/>
          </p:nvSpPr>
          <p:spPr>
            <a:xfrm>
              <a:off x="4992" y="3024"/>
              <a:ext cx="1008" cy="518"/>
            </a:xfrm>
            <a:prstGeom prst="rect">
              <a:avLst/>
            </a:prstGeom>
            <a:noFill/>
            <a:ln w="19050">
              <a:noFill/>
            </a:ln>
          </p:spPr>
          <p:txBody>
            <a:bodyPr>
              <a:spAutoFit/>
            </a:bodyPr>
            <a:lstStyle/>
            <a:p>
              <a:pPr lvl="0">
                <a:spcBef>
                  <a:spcPct val="50000"/>
                </a:spcBef>
              </a:pPr>
              <a:r>
                <a:rPr lang="zh-CN" altLang="en-US" sz="2400" b="1" dirty="0">
                  <a:solidFill>
                    <a:srgbClr val="000066"/>
                  </a:solidFill>
                  <a:latin typeface="Tahoma" panose="020B0604030504040204" pitchFamily="34" charset="0"/>
                  <a:ea typeface="黑体" panose="02010609060101010101" pitchFamily="2" charset="-122"/>
                </a:rPr>
                <a:t>非线性结构</a:t>
              </a:r>
            </a:p>
          </p:txBody>
        </p:sp>
      </p:grpSp>
      <p:grpSp>
        <p:nvGrpSpPr>
          <p:cNvPr id="153659" name="组合 153658"/>
          <p:cNvGrpSpPr/>
          <p:nvPr/>
        </p:nvGrpSpPr>
        <p:grpSpPr>
          <a:xfrm>
            <a:off x="3784600" y="5630863"/>
            <a:ext cx="1600200" cy="1120775"/>
            <a:chOff x="2688" y="3336"/>
            <a:chExt cx="1008" cy="706"/>
          </a:xfrm>
        </p:grpSpPr>
        <p:sp>
          <p:nvSpPr>
            <p:cNvPr id="153660" name="直接连接符 153659"/>
            <p:cNvSpPr/>
            <p:nvPr/>
          </p:nvSpPr>
          <p:spPr>
            <a:xfrm flipH="1">
              <a:off x="3379" y="3748"/>
              <a:ext cx="164" cy="166"/>
            </a:xfrm>
            <a:prstGeom prst="line">
              <a:avLst/>
            </a:prstGeom>
            <a:ln w="28575" cap="flat" cmpd="sng">
              <a:solidFill>
                <a:schemeClr val="hlink"/>
              </a:solidFill>
              <a:prstDash val="solid"/>
              <a:headEnd type="none" w="med" len="med"/>
              <a:tailEnd type="none" w="med" len="med"/>
            </a:ln>
          </p:spPr>
        </p:sp>
        <p:sp>
          <p:nvSpPr>
            <p:cNvPr id="153661" name="直接连接符 153660"/>
            <p:cNvSpPr/>
            <p:nvPr/>
          </p:nvSpPr>
          <p:spPr>
            <a:xfrm>
              <a:off x="3366" y="3468"/>
              <a:ext cx="159" cy="161"/>
            </a:xfrm>
            <a:prstGeom prst="line">
              <a:avLst/>
            </a:prstGeom>
            <a:ln w="28575" cap="flat" cmpd="sng">
              <a:solidFill>
                <a:schemeClr val="hlink"/>
              </a:solidFill>
              <a:prstDash val="solid"/>
              <a:headEnd type="none" w="med" len="med"/>
              <a:tailEnd type="none" w="med" len="med"/>
            </a:ln>
          </p:spPr>
        </p:sp>
        <p:sp>
          <p:nvSpPr>
            <p:cNvPr id="153662" name="直接连接符 153661"/>
            <p:cNvSpPr/>
            <p:nvPr/>
          </p:nvSpPr>
          <p:spPr>
            <a:xfrm>
              <a:off x="2833" y="3473"/>
              <a:ext cx="437" cy="431"/>
            </a:xfrm>
            <a:prstGeom prst="line">
              <a:avLst/>
            </a:prstGeom>
            <a:ln w="28575" cap="flat" cmpd="sng">
              <a:solidFill>
                <a:schemeClr val="hlink"/>
              </a:solidFill>
              <a:prstDash val="solid"/>
              <a:headEnd type="none" w="med" len="med"/>
              <a:tailEnd type="none" w="med" len="med"/>
            </a:ln>
          </p:spPr>
        </p:sp>
        <p:sp>
          <p:nvSpPr>
            <p:cNvPr id="153663" name="直接连接符 153662"/>
            <p:cNvSpPr/>
            <p:nvPr/>
          </p:nvSpPr>
          <p:spPr>
            <a:xfrm flipH="1">
              <a:off x="2824" y="3487"/>
              <a:ext cx="441" cy="427"/>
            </a:xfrm>
            <a:prstGeom prst="line">
              <a:avLst/>
            </a:prstGeom>
            <a:ln w="28575" cap="flat" cmpd="sng">
              <a:solidFill>
                <a:schemeClr val="hlink"/>
              </a:solidFill>
              <a:prstDash val="solid"/>
              <a:headEnd type="none" w="med" len="med"/>
              <a:tailEnd type="none" w="med" len="med"/>
            </a:ln>
          </p:spPr>
        </p:sp>
        <p:sp>
          <p:nvSpPr>
            <p:cNvPr id="153664" name="直接连接符 153663"/>
            <p:cNvSpPr/>
            <p:nvPr/>
          </p:nvSpPr>
          <p:spPr>
            <a:xfrm>
              <a:off x="2861" y="3954"/>
              <a:ext cx="370" cy="0"/>
            </a:xfrm>
            <a:prstGeom prst="line">
              <a:avLst/>
            </a:prstGeom>
            <a:ln w="28575" cap="flat" cmpd="sng">
              <a:solidFill>
                <a:schemeClr val="hlink"/>
              </a:solidFill>
              <a:prstDash val="solid"/>
              <a:headEnd type="none" w="med" len="med"/>
              <a:tailEnd type="none" w="med" len="med"/>
            </a:ln>
          </p:spPr>
        </p:sp>
        <p:sp>
          <p:nvSpPr>
            <p:cNvPr id="153665" name="直接连接符 153664"/>
            <p:cNvSpPr/>
            <p:nvPr/>
          </p:nvSpPr>
          <p:spPr>
            <a:xfrm>
              <a:off x="2862" y="3428"/>
              <a:ext cx="370" cy="0"/>
            </a:xfrm>
            <a:prstGeom prst="line">
              <a:avLst/>
            </a:prstGeom>
            <a:ln w="28575" cap="flat" cmpd="sng">
              <a:solidFill>
                <a:schemeClr val="hlink"/>
              </a:solidFill>
              <a:prstDash val="solid"/>
              <a:headEnd type="none" w="med" len="med"/>
              <a:tailEnd type="none" w="med" len="med"/>
            </a:ln>
          </p:spPr>
        </p:sp>
        <p:sp>
          <p:nvSpPr>
            <p:cNvPr id="153666" name="直接连接符 153665"/>
            <p:cNvSpPr/>
            <p:nvPr/>
          </p:nvSpPr>
          <p:spPr>
            <a:xfrm>
              <a:off x="2785" y="3507"/>
              <a:ext cx="0" cy="358"/>
            </a:xfrm>
            <a:prstGeom prst="line">
              <a:avLst/>
            </a:prstGeom>
            <a:ln w="28575" cap="flat" cmpd="sng">
              <a:solidFill>
                <a:schemeClr val="hlink"/>
              </a:solidFill>
              <a:prstDash val="solid"/>
              <a:headEnd type="none" w="med" len="med"/>
              <a:tailEnd type="none" w="med" len="med"/>
            </a:ln>
          </p:spPr>
        </p:sp>
        <p:sp>
          <p:nvSpPr>
            <p:cNvPr id="153667" name="椭圆 153666"/>
            <p:cNvSpPr/>
            <p:nvPr/>
          </p:nvSpPr>
          <p:spPr>
            <a:xfrm>
              <a:off x="3501" y="3601"/>
              <a:ext cx="195" cy="176"/>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68" name="椭圆 153667"/>
            <p:cNvSpPr/>
            <p:nvPr/>
          </p:nvSpPr>
          <p:spPr>
            <a:xfrm>
              <a:off x="3216" y="3840"/>
              <a:ext cx="196" cy="177"/>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69" name="椭圆 153668"/>
            <p:cNvSpPr/>
            <p:nvPr/>
          </p:nvSpPr>
          <p:spPr>
            <a:xfrm>
              <a:off x="3212" y="3336"/>
              <a:ext cx="196" cy="176"/>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70" name="椭圆 153669"/>
            <p:cNvSpPr/>
            <p:nvPr/>
          </p:nvSpPr>
          <p:spPr>
            <a:xfrm>
              <a:off x="2688" y="3865"/>
              <a:ext cx="196" cy="177"/>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71" name="椭圆 153670"/>
            <p:cNvSpPr/>
            <p:nvPr/>
          </p:nvSpPr>
          <p:spPr>
            <a:xfrm>
              <a:off x="2688" y="3336"/>
              <a:ext cx="196" cy="176"/>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72" name="椭圆 153671"/>
            <p:cNvSpPr/>
            <p:nvPr/>
          </p:nvSpPr>
          <p:spPr>
            <a:xfrm>
              <a:off x="2947" y="3601"/>
              <a:ext cx="196" cy="176"/>
            </a:xfrm>
            <a:prstGeom prst="ellipse">
              <a:avLst/>
            </a:prstGeom>
            <a:solidFill>
              <a:srgbClr val="FFFF00"/>
            </a:solidFill>
            <a:ln w="28575" cap="flat" cmpd="sng">
              <a:solidFill>
                <a:schemeClr val="hlink"/>
              </a:solidFill>
              <a:prstDash val="solid"/>
              <a:headEnd type="none" w="med" len="med"/>
              <a:tailEnd type="none" w="med" len="med"/>
            </a:ln>
          </p:spPr>
          <p:txBody>
            <a:bodyPr/>
            <a:lstStyle/>
            <a:p>
              <a:endParaRPr lang="zh-CN" altLang="en-US"/>
            </a:p>
          </p:txBody>
        </p:sp>
        <p:sp>
          <p:nvSpPr>
            <p:cNvPr id="153673" name="直接连接符 153672"/>
            <p:cNvSpPr/>
            <p:nvPr/>
          </p:nvSpPr>
          <p:spPr>
            <a:xfrm>
              <a:off x="3322" y="3507"/>
              <a:ext cx="0" cy="358"/>
            </a:xfrm>
            <a:prstGeom prst="line">
              <a:avLst/>
            </a:prstGeom>
            <a:ln w="28575" cap="flat" cmpd="sng">
              <a:solidFill>
                <a:schemeClr val="hlink"/>
              </a:solidFill>
              <a:prstDash val="solid"/>
              <a:headEnd type="none" w="med" len="med"/>
              <a:tailEnd type="none" w="med" len="med"/>
            </a:ln>
          </p:spPr>
        </p:sp>
      </p:grpSp>
      <p:sp>
        <p:nvSpPr>
          <p:cNvPr id="12290" name="WordArt 9"/>
          <p:cNvSpPr>
            <a:spLocks noTextEdit="1"/>
          </p:cNvSpPr>
          <p:nvPr/>
        </p:nvSpPr>
        <p:spPr>
          <a:xfrm>
            <a:off x="5929313" y="311150"/>
            <a:ext cx="2967037"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基本概念和术语</a:t>
            </a:r>
            <a:endPar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3604"/>
                                        </p:tgtEl>
                                        <p:attrNameLst>
                                          <p:attrName>style.visibility</p:attrName>
                                        </p:attrNameLst>
                                      </p:cBhvr>
                                      <p:to>
                                        <p:strVal val="visible"/>
                                      </p:to>
                                    </p:set>
                                    <p:animEffect transition="in" filter="wipe(up)">
                                      <p:cBhvr>
                                        <p:cTn id="11" dur="500"/>
                                        <p:tgtEl>
                                          <p:spTgt spid="15360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5360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3613"/>
                                        </p:tgtEl>
                                        <p:attrNameLst>
                                          <p:attrName>style.visibility</p:attrName>
                                        </p:attrNameLst>
                                      </p:cBhvr>
                                      <p:to>
                                        <p:strVal val="visible"/>
                                      </p:to>
                                    </p:set>
                                    <p:animEffect transition="in" filter="dissolve">
                                      <p:cBhvr>
                                        <p:cTn id="20" dur="500"/>
                                        <p:tgtEl>
                                          <p:spTgt spid="1536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53616"/>
                                        </p:tgtEl>
                                        <p:attrNameLst>
                                          <p:attrName>style.visibility</p:attrName>
                                        </p:attrNameLst>
                                      </p:cBhvr>
                                      <p:to>
                                        <p:strVal val="visible"/>
                                      </p:to>
                                    </p:set>
                                    <p:animEffect transition="in" filter="wipe(up)">
                                      <p:cBhvr>
                                        <p:cTn id="25" dur="500"/>
                                        <p:tgtEl>
                                          <p:spTgt spid="1536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3614"/>
                                        </p:tgtEl>
                                        <p:attrNameLst>
                                          <p:attrName>style.visibility</p:attrName>
                                        </p:attrNameLst>
                                      </p:cBhvr>
                                      <p:to>
                                        <p:strVal val="visible"/>
                                      </p:to>
                                    </p:set>
                                    <p:animEffect transition="in" filter="dissolve">
                                      <p:cBhvr>
                                        <p:cTn id="30" dur="500"/>
                                        <p:tgtEl>
                                          <p:spTgt spid="1536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53628"/>
                                        </p:tgtEl>
                                        <p:attrNameLst>
                                          <p:attrName>style.visibility</p:attrName>
                                        </p:attrNameLst>
                                      </p:cBhvr>
                                      <p:to>
                                        <p:strVal val="visible"/>
                                      </p:to>
                                    </p:set>
                                    <p:animEffect transition="in" filter="wipe(up)">
                                      <p:cBhvr>
                                        <p:cTn id="35" dur="500"/>
                                        <p:tgtEl>
                                          <p:spTgt spid="1536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53626"/>
                                        </p:tgtEl>
                                        <p:attrNameLst>
                                          <p:attrName>style.visibility</p:attrName>
                                        </p:attrNameLst>
                                      </p:cBhvr>
                                      <p:to>
                                        <p:strVal val="visible"/>
                                      </p:to>
                                    </p:set>
                                    <p:animEffect transition="in" filter="wipe(up)">
                                      <p:cBhvr>
                                        <p:cTn id="40" dur="500"/>
                                        <p:tgtEl>
                                          <p:spTgt spid="15362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3615"/>
                                        </p:tgtEl>
                                        <p:attrNameLst>
                                          <p:attrName>style.visibility</p:attrName>
                                        </p:attrNameLst>
                                      </p:cBhvr>
                                      <p:to>
                                        <p:strVal val="visible"/>
                                      </p:to>
                                    </p:set>
                                    <p:animEffect transition="in" filter="dissolve">
                                      <p:cBhvr>
                                        <p:cTn id="45" dur="500"/>
                                        <p:tgtEl>
                                          <p:spTgt spid="1536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53659"/>
                                        </p:tgtEl>
                                        <p:attrNameLst>
                                          <p:attrName>style.visibility</p:attrName>
                                        </p:attrNameLst>
                                      </p:cBhvr>
                                      <p:to>
                                        <p:strVal val="visible"/>
                                      </p:to>
                                    </p:set>
                                    <p:animEffect transition="in" filter="wipe(up)">
                                      <p:cBhvr>
                                        <p:cTn id="50" dur="500"/>
                                        <p:tgtEl>
                                          <p:spTgt spid="15365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53627"/>
                                        </p:tgtEl>
                                        <p:attrNameLst>
                                          <p:attrName>style.visibility</p:attrName>
                                        </p:attrNameLst>
                                      </p:cBhvr>
                                      <p:to>
                                        <p:strVal val="visible"/>
                                      </p:to>
                                    </p:set>
                                    <p:animEffect transition="in" filter="wipe(up)">
                                      <p:cBhvr>
                                        <p:cTn id="55" dur="500"/>
                                        <p:tgtEl>
                                          <p:spTgt spid="1536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53656"/>
                                        </p:tgtEl>
                                        <p:attrNameLst>
                                          <p:attrName>style.visibility</p:attrName>
                                        </p:attrNameLst>
                                      </p:cBhvr>
                                      <p:to>
                                        <p:strVal val="visible"/>
                                      </p:to>
                                    </p:set>
                                    <p:animEffect transition="in" filter="wipe(up)">
                                      <p:cBhvr>
                                        <p:cTn id="60" dur="500"/>
                                        <p:tgtEl>
                                          <p:spTgt spid="153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4" grpId="0"/>
      <p:bldP spid="153613" grpId="0"/>
      <p:bldP spid="153614" grpId="0"/>
      <p:bldP spid="1536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14375" y="1357313"/>
            <a:ext cx="8143875" cy="4032250"/>
          </a:xfrm>
          <a:prstGeom prst="rect">
            <a:avLst/>
          </a:prstGeom>
          <a:noFill/>
          <a:ln w="9525">
            <a:noFill/>
            <a:miter lim="800000"/>
          </a:ln>
          <a:effectLst/>
        </p:spPr>
        <p:txBody>
          <a:bodyPr>
            <a:spAutoFit/>
          </a:bodyPr>
          <a:lstStyle/>
          <a:p>
            <a:pPr marL="0" marR="0" lvl="0" indent="0" algn="l" defTabSz="914400" rtl="0" eaLnBrk="1" fontAlgn="base" latinLnBrk="0" hangingPunct="1">
              <a:spcBef>
                <a:spcPct val="500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 数据逻辑结构的描述</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：二元组</a:t>
            </a:r>
            <a:endParaRPr kumimoji="0"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en-US" altLang="zh-CN" sz="2600" b="1" i="0" u="none" strike="noStrike" kern="1200" cap="none" spc="0" normalizeH="0" baseline="0" noProof="0" dirty="0">
                <a:ln>
                  <a:noFill/>
                </a:ln>
                <a:solidFill>
                  <a:schemeClr val="tx1"/>
                </a:solidFill>
                <a:effectLst/>
                <a:uLnTx/>
                <a:uFillTx/>
                <a:latin typeface="Vrinda" panose="020B0502040204020203" pitchFamily="34" charset="0"/>
                <a:ea typeface="楷体_GB2312" pitchFamily="49" charset="-122"/>
                <a:cs typeface="Vrinda" panose="020B0502040204020203" pitchFamily="34" charset="0"/>
              </a:rPr>
              <a:t>     </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S=(D,R)</a:t>
            </a:r>
          </a:p>
          <a:p>
            <a:pPr marL="0" marR="0" lvl="0" indent="0" algn="l" defTabSz="914400" rtl="0" eaLnBrk="1" fontAlgn="base" latinLnBrk="0" hangingPunct="1">
              <a:spcBef>
                <a:spcPct val="0"/>
              </a:spcBef>
              <a:spcAft>
                <a:spcPct val="0"/>
              </a:spcAft>
              <a:buClrTx/>
              <a:buSzTx/>
              <a:buFontTx/>
              <a:buNone/>
              <a:defRPr/>
            </a:pP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D={ </a:t>
            </a:r>
            <a:r>
              <a:rPr kumimoji="0" lang="en-US" altLang="zh-CN" sz="2600" b="1" i="1" u="none" strike="noStrike" kern="1200" cap="none" spc="0" normalizeH="0" baseline="0" noProof="0" dirty="0" err="1">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d</a:t>
            </a:r>
            <a:r>
              <a:rPr kumimoji="0" lang="en-US" altLang="zh-CN" sz="2600" b="1" i="1" u="none" strike="noStrike" kern="1200" cap="none" spc="0" normalizeH="0" baseline="-25000" noProof="0" dirty="0" err="1">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i</a:t>
            </a: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1≤</a:t>
            </a: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i</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a:t>
            </a: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n</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p>
          <a:p>
            <a:pPr marL="0" marR="0" lvl="0" indent="0" algn="l" defTabSz="914400" rtl="0" eaLnBrk="1" fontAlgn="base" latinLnBrk="0" hangingPunct="1">
              <a:spcBef>
                <a:spcPct val="0"/>
              </a:spcBef>
              <a:spcAft>
                <a:spcPct val="0"/>
              </a:spcAft>
              <a:buClrTx/>
              <a:buSzTx/>
              <a:buFontTx/>
              <a:buNone/>
              <a:defRPr/>
            </a:pP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R={ </a:t>
            </a:r>
            <a:r>
              <a:rPr kumimoji="0" lang="en-US" altLang="zh-CN" sz="2600" b="1" i="1" u="none" strike="noStrike" kern="1200" cap="none" spc="0" normalizeH="0" baseline="0" noProof="0" dirty="0" err="1">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r</a:t>
            </a:r>
            <a:r>
              <a:rPr kumimoji="0" lang="en-US" altLang="zh-CN" sz="2600" b="1" i="1" u="none" strike="noStrike" kern="1200" cap="none" spc="0" normalizeH="0" baseline="-25000" noProof="0" dirty="0" err="1">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j</a:t>
            </a:r>
            <a:r>
              <a:rPr kumimoji="0" lang="en-US" altLang="zh-CN" sz="2600" b="1" i="0" u="none" strike="noStrike" kern="1200" cap="none" spc="0" normalizeH="0" baseline="-2500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1≤</a:t>
            </a: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j</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a:t>
            </a:r>
            <a:r>
              <a:rPr kumimoji="0" lang="en-US" altLang="zh-CN" sz="2600" b="1" i="1"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m</a:t>
            </a:r>
            <a:r>
              <a:rPr kumimoji="0" lang="en-US" altLang="zh-CN" sz="2600" b="1" i="0" u="none" strike="noStrike" kern="1200" cap="none" spc="0" normalizeH="0" baseline="0" noProof="0" dirty="0">
                <a:ln>
                  <a:noFill/>
                </a:ln>
                <a:solidFill>
                  <a:srgbClr val="0033CC"/>
                </a:solidFill>
                <a:effectLst/>
                <a:uLnTx/>
                <a:uFillTx/>
                <a:latin typeface="Vrinda" panose="020B0502040204020203" pitchFamily="34" charset="0"/>
                <a:ea typeface="楷体_GB2312" pitchFamily="49" charset="-122"/>
                <a:cs typeface="Vrinda" panose="020B0502040204020203" pitchFamily="34" charset="0"/>
              </a:rPr>
              <a:t> }</a:t>
            </a:r>
          </a:p>
          <a:p>
            <a:pPr marL="0" marR="0" lvl="0" indent="0" algn="l" defTabSz="914400" rtl="0" eaLnBrk="1" fontAlgn="base" latinLnBrk="0" hangingPunct="1">
              <a:spcBef>
                <a:spcPts val="18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1</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D(Data)</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是</a:t>
            </a:r>
            <a:r>
              <a:rPr kumimoji="0" lang="zh-CN" altLang="en-US" sz="2400" b="1" i="0" u="none" strike="noStrike" kern="1200" cap="none" spc="0" normalizeH="0" baseline="0" noProof="0" dirty="0">
                <a:ln>
                  <a:noFill/>
                </a:ln>
                <a:solidFill>
                  <a:srgbClr val="FF0000"/>
                </a:solidFill>
                <a:effectLst/>
                <a:uLnTx/>
                <a:uFillTx/>
                <a:latin typeface="+mj-ea"/>
                <a:ea typeface="+mj-ea"/>
                <a:cs typeface="+mn-cs"/>
              </a:rPr>
              <a:t>数据元素</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的</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有限集合</a:t>
            </a:r>
            <a:endParaRPr kumimoji="0" lang="en-US" altLang="zh-CN" sz="2400" b="1" i="0" u="none" strike="noStrike" kern="1200" cap="none" spc="0" normalizeH="0" baseline="0" noProof="0" dirty="0">
              <a:ln>
                <a:noFill/>
              </a:ln>
              <a:solidFill>
                <a:srgbClr val="0033CC"/>
              </a:solidFill>
              <a:effectLst/>
              <a:uLnTx/>
              <a:uFillTx/>
              <a:latin typeface="+mj-ea"/>
              <a:ea typeface="+mj-ea"/>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D</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是由</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有限个</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数据元素</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简称元素</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所构成的集合。</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18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2</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R(Relation)</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是</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D</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上关系的</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有限集合</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R</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是由</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有限个</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关系</a:t>
            </a:r>
            <a:r>
              <a:rPr kumimoji="0" lang="en-US" altLang="zh-CN" sz="2400" b="1" i="1" u="none" strike="noStrike" kern="1200" cap="none" spc="0" normalizeH="0" baseline="0" noProof="0" dirty="0" err="1">
                <a:ln>
                  <a:noFill/>
                </a:ln>
                <a:solidFill>
                  <a:schemeClr val="tx1"/>
                </a:solidFill>
                <a:effectLst/>
                <a:uLnTx/>
                <a:uFillTx/>
                <a:latin typeface="+mj-ea"/>
                <a:ea typeface="+mj-ea"/>
                <a:cs typeface="+mn-cs"/>
              </a:rPr>
              <a:t>r</a:t>
            </a:r>
            <a:r>
              <a:rPr kumimoji="0" lang="en-US" altLang="zh-CN" sz="2400" b="1" i="1" u="none" strike="noStrike" kern="1200" cap="none" spc="0" normalizeH="0" baseline="-25000" noProof="0" dirty="0" err="1">
                <a:ln>
                  <a:noFill/>
                </a:ln>
                <a:solidFill>
                  <a:schemeClr val="tx1"/>
                </a:solidFill>
                <a:effectLst/>
                <a:uLnTx/>
                <a:uFillTx/>
                <a:latin typeface="+mj-ea"/>
                <a:ea typeface="+mj-ea"/>
                <a:cs typeface="+mn-cs"/>
              </a:rPr>
              <a:t>j</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1≤</a:t>
            </a:r>
            <a:r>
              <a:rPr kumimoji="0" lang="en-US" altLang="zh-CN" sz="2400" b="1" i="1" u="none" strike="noStrike" kern="1200" cap="none" spc="0" normalizeH="0" baseline="0" noProof="0" dirty="0">
                <a:ln>
                  <a:noFill/>
                </a:ln>
                <a:solidFill>
                  <a:schemeClr val="tx1"/>
                </a:solidFill>
                <a:effectLst/>
                <a:uLnTx/>
                <a:uFillTx/>
                <a:latin typeface="+mj-ea"/>
                <a:ea typeface="+mj-ea"/>
                <a:cs typeface="+mn-cs"/>
              </a:rPr>
              <a:t>j</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1" u="none" strike="noStrike" kern="1200" cap="none" spc="0" normalizeH="0" baseline="0" noProof="0" dirty="0">
                <a:ln>
                  <a:noFill/>
                </a:ln>
                <a:solidFill>
                  <a:schemeClr val="tx1"/>
                </a:solidFill>
                <a:effectLst/>
                <a:uLnTx/>
                <a:uFillTx/>
                <a:latin typeface="+mj-ea"/>
                <a:ea typeface="+mj-ea"/>
                <a:cs typeface="+mn-cs"/>
              </a:rPr>
              <a:t>m</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）所构成的集合，每个</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关系都是指从</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D→D</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的关系。</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p:txBody>
      </p:sp>
      <p:sp>
        <p:nvSpPr>
          <p:cNvPr id="19458" name="WordArt 9"/>
          <p:cNvSpPr>
            <a:spLocks noTextEdit="1"/>
          </p:cNvSpPr>
          <p:nvPr/>
        </p:nvSpPr>
        <p:spPr>
          <a:xfrm>
            <a:off x="6572250" y="311150"/>
            <a:ext cx="232410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逻辑结构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4213" y="1268413"/>
            <a:ext cx="8143875" cy="4386263"/>
          </a:xfrm>
          <a:prstGeom prst="rect">
            <a:avLst/>
          </a:prstGeom>
          <a:noFill/>
          <a:ln w="9525">
            <a:noFill/>
            <a:miter lim="800000"/>
          </a:ln>
          <a:effectLst/>
        </p:spPr>
        <p:txBody>
          <a:bodyPr>
            <a:spAutoFit/>
          </a:bodyPr>
          <a:lstStyle/>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3</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用</a:t>
            </a:r>
            <a:r>
              <a:rPr kumimoji="0" lang="zh-CN" altLang="en-US" sz="2400" b="1" i="0" u="none" strike="noStrike" kern="1200" cap="none" spc="0" normalizeH="0" baseline="0" noProof="0" dirty="0">
                <a:ln>
                  <a:noFill/>
                </a:ln>
                <a:solidFill>
                  <a:srgbClr val="0033CC"/>
                </a:solidFill>
                <a:effectLst/>
                <a:uLnTx/>
                <a:uFillTx/>
                <a:latin typeface="+mj-ea"/>
                <a:ea typeface="楷体_GB2312" pitchFamily="49" charset="-122"/>
                <a:cs typeface="+mn-cs"/>
              </a:rPr>
              <a:t>序偶</a:t>
            </a:r>
            <a:r>
              <a:rPr kumimoji="0" lang="zh-CN" altLang="en-US" sz="2400" b="1" i="0" u="none" strike="noStrike" kern="1200" cap="none" spc="0" normalizeH="0" baseline="0" noProof="0" dirty="0">
                <a:ln>
                  <a:noFill/>
                </a:ln>
                <a:solidFill>
                  <a:schemeClr val="tx1"/>
                </a:solidFill>
                <a:effectLst/>
                <a:uLnTx/>
                <a:uFillTx/>
                <a:latin typeface="+mj-ea"/>
                <a:ea typeface="楷体_GB2312" pitchFamily="49" charset="-122"/>
                <a:cs typeface="+mn-cs"/>
              </a:rPr>
              <a:t>集合来表示元素之间的</a:t>
            </a:r>
            <a:r>
              <a:rPr kumimoji="0" lang="zh-CN" altLang="en-US" sz="2400" b="1" i="0" u="none" strike="noStrike" kern="1200" cap="none" spc="0" normalizeH="0" baseline="0" noProof="0" dirty="0">
                <a:ln>
                  <a:noFill/>
                </a:ln>
                <a:solidFill>
                  <a:srgbClr val="0033CC"/>
                </a:solidFill>
                <a:effectLst/>
                <a:uLnTx/>
                <a:uFillTx/>
                <a:latin typeface="+mj-ea"/>
                <a:ea typeface="+mj-ea"/>
                <a:cs typeface="+mn-cs"/>
              </a:rPr>
              <a:t>关系</a:t>
            </a:r>
            <a:r>
              <a:rPr kumimoji="0" lang="en-US" altLang="zh-CN" sz="2400" b="1" i="1" u="none" strike="noStrike" kern="1200" cap="none" spc="0" normalizeH="0" baseline="0" noProof="0" dirty="0" err="1">
                <a:ln>
                  <a:noFill/>
                </a:ln>
                <a:solidFill>
                  <a:schemeClr val="tx1"/>
                </a:solidFill>
                <a:effectLst/>
                <a:uLnTx/>
                <a:uFillTx/>
                <a:latin typeface="+mj-ea"/>
                <a:ea typeface="楷体_GB2312" pitchFamily="49" charset="-122"/>
                <a:cs typeface="+mn-cs"/>
              </a:rPr>
              <a:t>r</a:t>
            </a:r>
            <a:r>
              <a:rPr kumimoji="0" lang="en-US" altLang="zh-CN" sz="2400" b="1" i="1" u="none" strike="noStrike" kern="1200" cap="none" spc="0" normalizeH="0" baseline="-25000" noProof="0" dirty="0" err="1">
                <a:ln>
                  <a:noFill/>
                </a:ln>
                <a:solidFill>
                  <a:schemeClr val="tx1"/>
                </a:solidFill>
                <a:effectLst/>
                <a:uLnTx/>
                <a:uFillTx/>
                <a:latin typeface="+mj-ea"/>
                <a:ea typeface="楷体_GB2312" pitchFamily="49" charset="-122"/>
                <a:cs typeface="+mn-cs"/>
              </a:rPr>
              <a:t>j</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j-ea"/>
                <a:cs typeface="+mn-cs"/>
              </a:rPr>
              <a:t>   (1)</a:t>
            </a:r>
            <a:r>
              <a:rPr kumimoji="0" lang="zh-CN" altLang="en-US" sz="2400" b="1" i="0" u="none" strike="noStrike" kern="1200" cap="none" spc="0" normalizeH="0" baseline="0" noProof="0" dirty="0">
                <a:ln>
                  <a:noFill/>
                </a:ln>
                <a:solidFill>
                  <a:srgbClr val="FF0000"/>
                </a:solidFill>
                <a:effectLst/>
                <a:uLnTx/>
                <a:uFillTx/>
                <a:latin typeface="+mn-lt"/>
                <a:ea typeface="+mj-ea"/>
                <a:cs typeface="+mn-cs"/>
              </a:rPr>
              <a:t>尖括号</a:t>
            </a:r>
            <a:r>
              <a:rPr kumimoji="0" lang="zh-CN" altLang="en-US" sz="2400" b="1" i="0" u="none" strike="noStrike" kern="1200" cap="none" spc="0" normalizeH="0" baseline="0" noProof="0" dirty="0">
                <a:ln>
                  <a:noFill/>
                </a:ln>
                <a:solidFill>
                  <a:schemeClr val="tx1"/>
                </a:solidFill>
                <a:effectLst/>
                <a:uLnTx/>
                <a:uFillTx/>
                <a:latin typeface="+mn-lt"/>
                <a:ea typeface="+mj-ea"/>
                <a:cs typeface="+mn-cs"/>
              </a:rPr>
              <a:t>：</a:t>
            </a:r>
            <a:r>
              <a:rPr kumimoji="0" lang="zh-CN" altLang="en-US" sz="2400" b="1" i="0" u="none" strike="noStrike" kern="1200" cap="none" spc="0" normalizeH="0" baseline="0" noProof="0" dirty="0">
                <a:ln>
                  <a:noFill/>
                </a:ln>
                <a:solidFill>
                  <a:srgbClr val="0033CC"/>
                </a:solidFill>
                <a:effectLst/>
                <a:uLnTx/>
                <a:uFillTx/>
                <a:latin typeface="+mn-lt"/>
                <a:ea typeface="+mj-ea"/>
                <a:cs typeface="+mn-cs"/>
              </a:rPr>
              <a:t>有向</a:t>
            </a:r>
            <a:r>
              <a:rPr kumimoji="0" lang="zh-CN" altLang="en-US" sz="2400" b="1" i="0" u="none" strike="noStrike" kern="1200" cap="none" spc="0" normalizeH="0" baseline="0" noProof="0" dirty="0">
                <a:ln>
                  <a:noFill/>
                </a:ln>
                <a:solidFill>
                  <a:schemeClr val="tx1"/>
                </a:solidFill>
                <a:effectLst/>
                <a:uLnTx/>
                <a:uFillTx/>
                <a:latin typeface="+mn-lt"/>
                <a:ea typeface="+mj-ea"/>
                <a:cs typeface="+mn-cs"/>
              </a:rPr>
              <a:t>关系</a:t>
            </a:r>
            <a:endParaRPr kumimoji="0" lang="en-US" altLang="zh-CN" sz="2400" b="1" i="0" u="none" strike="noStrike" kern="1200" cap="none" spc="0" normalizeH="0" baseline="0" noProof="0" dirty="0">
              <a:ln>
                <a:noFill/>
              </a:ln>
              <a:solidFill>
                <a:schemeClr val="tx1"/>
              </a:solidFill>
              <a:effectLst/>
              <a:uLnTx/>
              <a:uFillTx/>
              <a:latin typeface="+mn-lt"/>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mj-ea"/>
                <a:cs typeface="+mn-cs"/>
              </a:rPr>
              <a:t>   (2)</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圆括号</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无向</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关系</a:t>
            </a:r>
            <a:endParaRPr kumimoji="0" lang="en-US" altLang="zh-CN" sz="2400" b="1" i="0" u="none" strike="noStrike" kern="1200" cap="none" spc="0" normalizeH="0" baseline="0" noProof="0" dirty="0">
              <a:ln>
                <a:noFill/>
              </a:ln>
              <a:solidFill>
                <a:schemeClr val="tx1"/>
              </a:solidFill>
              <a:effectLst/>
              <a:uLnTx/>
              <a:uFillTx/>
              <a:latin typeface="+mn-lt"/>
              <a:ea typeface="+mj-ea"/>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&lt;</a:t>
            </a:r>
            <a:r>
              <a:rPr kumimoji="0" lang="en-US" altLang="zh-CN" sz="2400" b="1" i="0" u="none" strike="noStrike" kern="1200" cap="none" spc="0" normalizeH="0" baseline="0" noProof="0" dirty="0" err="1">
                <a:ln>
                  <a:noFill/>
                </a:ln>
                <a:solidFill>
                  <a:schemeClr val="tx1"/>
                </a:solidFill>
                <a:effectLst/>
                <a:uLnTx/>
                <a:uFillTx/>
                <a:latin typeface="+mj-ea"/>
                <a:ea typeface="+mj-ea"/>
                <a:cs typeface="+mn-cs"/>
              </a:rPr>
              <a:t>a,b</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&gt;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表示存在元素</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到</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b</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之间的关系；</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0" u="none" strike="noStrike" kern="1200" cap="none" spc="0" normalizeH="0" baseline="0" noProof="0" dirty="0" err="1">
                <a:ln>
                  <a:noFill/>
                </a:ln>
                <a:solidFill>
                  <a:schemeClr val="tx1"/>
                </a:solidFill>
                <a:effectLst/>
                <a:uLnTx/>
                <a:uFillTx/>
                <a:latin typeface="+mj-ea"/>
                <a:ea typeface="+mj-ea"/>
                <a:cs typeface="+mn-cs"/>
              </a:rPr>
              <a:t>a,b</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表示既存在元素</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到</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b</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之间的关系，又存在元素</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b</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到</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a</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之间的关系。</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a:p>
            <a:pPr marL="0" marR="0" lvl="0" indent="0" algn="l" defTabSz="914400" rtl="0" eaLnBrk="1" fontAlgn="base" latinLnBrk="0" hangingPunct="1">
              <a:spcBef>
                <a:spcPts val="18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mj-ea"/>
                <a:cs typeface="+mn-cs"/>
              </a:rPr>
              <a:t>4</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存在关系</a:t>
            </a:r>
            <a:r>
              <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rPr>
              <a:t>&lt;</a:t>
            </a:r>
            <a:r>
              <a:rPr kumimoji="0" lang="en-US" altLang="zh-CN" sz="2400" b="1" i="0" u="none" strike="noStrike" kern="1200" cap="none" spc="0" normalizeH="0" baseline="0" noProof="0" dirty="0" err="1">
                <a:ln>
                  <a:noFill/>
                </a:ln>
                <a:solidFill>
                  <a:schemeClr val="tx1"/>
                </a:solidFill>
                <a:effectLst/>
                <a:uLnTx/>
                <a:uFillTx/>
                <a:latin typeface="+mj-ea"/>
                <a:ea typeface="楷体_GB2312" pitchFamily="49" charset="-122"/>
                <a:cs typeface="+mn-cs"/>
              </a:rPr>
              <a:t>a,b</a:t>
            </a:r>
            <a:r>
              <a:rPr kumimoji="0" lang="en-US" altLang="zh-CN" sz="2400" b="1" i="0" u="none" strike="noStrike" kern="1200" cap="none" spc="0" normalizeH="0" baseline="0" noProof="0" dirty="0">
                <a:ln>
                  <a:noFill/>
                </a:ln>
                <a:solidFill>
                  <a:schemeClr val="tx1"/>
                </a:solidFill>
                <a:effectLst/>
                <a:uLnTx/>
                <a:uFillTx/>
                <a:latin typeface="+mj-ea"/>
                <a:ea typeface="楷体_GB2312" pitchFamily="49" charset="-122"/>
                <a:cs typeface="+mn-cs"/>
              </a:rPr>
              <a:t>&gt;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(1)</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b</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是</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后继元素</a:t>
            </a:r>
            <a:endPar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(2) 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前驱元素    </a:t>
            </a:r>
            <a:endPar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相邻元素</a:t>
            </a:r>
            <a:endParaRPr kumimoji="0" lang="en-US" altLang="zh-CN"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(4)</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开始元素</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：没有前驱元素的元素</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(5)</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终端元素</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：没有后继元素的元素</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
        <p:nvSpPr>
          <p:cNvPr id="20482" name="WordArt 9"/>
          <p:cNvSpPr>
            <a:spLocks noTextEdit="1"/>
          </p:cNvSpPr>
          <p:nvPr/>
        </p:nvSpPr>
        <p:spPr>
          <a:xfrm>
            <a:off x="6572250" y="311150"/>
            <a:ext cx="232410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逻辑结构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p:nvPr/>
        </p:nvSpPr>
        <p:spPr>
          <a:xfrm>
            <a:off x="571500" y="1143000"/>
            <a:ext cx="8064500" cy="1262063"/>
          </a:xfrm>
          <a:prstGeom prst="rect">
            <a:avLst/>
          </a:prstGeom>
          <a:noFill/>
          <a:ln w="9525">
            <a:noFill/>
          </a:ln>
        </p:spPr>
        <p:txBody>
          <a:bodyPr anchor="t">
            <a:spAutoFit/>
          </a:bodyPr>
          <a:lstStyle/>
          <a:p>
            <a:pPr lvl="0">
              <a:spcBef>
                <a:spcPct val="50000"/>
              </a:spcBef>
              <a:buBlip>
                <a:blip r:embed="rId2"/>
              </a:buBlip>
            </a:pPr>
            <a:r>
              <a:rPr lang="zh-CN" altLang="en-US" sz="2800" dirty="0">
                <a:solidFill>
                  <a:srgbClr val="FF0000"/>
                </a:solidFill>
                <a:latin typeface="Times New Roman" panose="02020603050405020304" pitchFamily="18" charset="0"/>
                <a:ea typeface="楷体_GB2312" pitchFamily="49" charset="-122"/>
              </a:rPr>
              <a:t>  线性结构</a:t>
            </a:r>
            <a:endParaRPr lang="en-US" altLang="zh-CN" sz="2800" dirty="0">
              <a:solidFill>
                <a:srgbClr val="FF0000"/>
              </a:solidFill>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所有元素都只有</a:t>
            </a:r>
            <a:r>
              <a:rPr lang="zh-CN" altLang="en-US" dirty="0">
                <a:latin typeface="Times New Roman" panose="02020603050405020304" pitchFamily="18" charset="0"/>
                <a:ea typeface="楷体_GB2312" pitchFamily="49" charset="-122"/>
              </a:rPr>
              <a:t>一个</a:t>
            </a:r>
            <a:r>
              <a:rPr lang="zh-CN" altLang="en-US" dirty="0">
                <a:solidFill>
                  <a:schemeClr val="tx1"/>
                </a:solidFill>
                <a:latin typeface="Times New Roman" panose="02020603050405020304" pitchFamily="18" charset="0"/>
                <a:ea typeface="楷体_GB2312" pitchFamily="49" charset="-122"/>
              </a:rPr>
              <a:t>前驱元素和</a:t>
            </a:r>
            <a:r>
              <a:rPr lang="zh-CN" altLang="en-US" dirty="0">
                <a:latin typeface="Times New Roman" panose="02020603050405020304" pitchFamily="18" charset="0"/>
                <a:ea typeface="楷体_GB2312" pitchFamily="49" charset="-122"/>
              </a:rPr>
              <a:t>一个</a:t>
            </a:r>
            <a:r>
              <a:rPr lang="zh-CN" altLang="en-US" dirty="0">
                <a:solidFill>
                  <a:schemeClr val="tx1"/>
                </a:solidFill>
                <a:latin typeface="Times New Roman" panose="02020603050405020304" pitchFamily="18" charset="0"/>
                <a:ea typeface="楷体_GB2312" pitchFamily="49" charset="-122"/>
              </a:rPr>
              <a:t>后继元素，只有</a:t>
            </a:r>
            <a:r>
              <a:rPr lang="zh-CN" altLang="en-US" dirty="0">
                <a:latin typeface="Times New Roman" panose="02020603050405020304" pitchFamily="18" charset="0"/>
                <a:ea typeface="楷体_GB2312" pitchFamily="49" charset="-122"/>
              </a:rPr>
              <a:t>唯一</a:t>
            </a:r>
            <a:r>
              <a:rPr lang="zh-CN" altLang="en-US" dirty="0">
                <a:solidFill>
                  <a:schemeClr val="tx1"/>
                </a:solidFill>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开始元素</a:t>
            </a:r>
            <a:r>
              <a:rPr lang="zh-CN" altLang="en-US" dirty="0">
                <a:solidFill>
                  <a:schemeClr val="tx1"/>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唯一</a:t>
            </a:r>
            <a:r>
              <a:rPr lang="zh-CN" altLang="en-US" dirty="0">
                <a:solidFill>
                  <a:schemeClr val="tx1"/>
                </a:solidFill>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终端元素</a:t>
            </a:r>
            <a:r>
              <a:rPr lang="zh-CN" altLang="en-US"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21506" name="WordArt 9"/>
          <p:cNvSpPr>
            <a:spLocks noTextEdit="1"/>
          </p:cNvSpPr>
          <p:nvPr/>
        </p:nvSpPr>
        <p:spPr>
          <a:xfrm>
            <a:off x="5143500" y="311150"/>
            <a:ext cx="3779838"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逻辑结构：线性结构</a:t>
            </a:r>
          </a:p>
        </p:txBody>
      </p:sp>
      <p:pic>
        <p:nvPicPr>
          <p:cNvPr id="7" name="Picture 8"/>
          <p:cNvPicPr>
            <a:picLocks noChangeAspect="1"/>
          </p:cNvPicPr>
          <p:nvPr/>
        </p:nvPicPr>
        <p:blipFill>
          <a:blip r:embed="rId3"/>
          <a:stretch>
            <a:fillRect/>
          </a:stretch>
        </p:blipFill>
        <p:spPr>
          <a:xfrm>
            <a:off x="428625" y="2428875"/>
            <a:ext cx="3500438" cy="2271713"/>
          </a:xfrm>
          <a:prstGeom prst="rect">
            <a:avLst/>
          </a:prstGeom>
          <a:noFill/>
          <a:ln w="9525">
            <a:noFill/>
          </a:ln>
        </p:spPr>
      </p:pic>
      <p:sp>
        <p:nvSpPr>
          <p:cNvPr id="8" name="Text Box 4"/>
          <p:cNvSpPr txBox="1">
            <a:spLocks noChangeArrowheads="1"/>
          </p:cNvSpPr>
          <p:nvPr/>
        </p:nvSpPr>
        <p:spPr bwMode="auto">
          <a:xfrm>
            <a:off x="571500" y="5072698"/>
            <a:ext cx="8064500" cy="1262063"/>
          </a:xfrm>
          <a:prstGeom prst="rect">
            <a:avLst/>
          </a:prstGeom>
          <a:noFill/>
          <a:ln w="9525">
            <a:noFill/>
            <a:miter lim="800000"/>
          </a:ln>
          <a:effectLst/>
        </p:spPr>
        <p:txBody>
          <a:bodyPr>
            <a:spAutoFit/>
          </a:bodyPr>
          <a:lstStyle/>
          <a:p>
            <a:pPr marL="0" marR="0" lvl="0" indent="0" algn="l" defTabSz="914400" rtl="0" eaLnBrk="1" fontAlgn="base" latinLnBrk="0" hangingPunct="1">
              <a:spcBef>
                <a:spcPct val="50000"/>
              </a:spcBef>
              <a:spcAft>
                <a:spcPct val="0"/>
              </a:spcAft>
              <a:buClrTx/>
              <a:buSzTx/>
              <a:buFontTx/>
              <a:buBlip>
                <a:blip r:embed="rId4"/>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学生成绩表是线性结构</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开始元素</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：学号为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201201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的元素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没有前驱元素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终端元素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：学</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号为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201204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的元素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没有后继元素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9" name="Text Box 7"/>
          <p:cNvSpPr txBox="1"/>
          <p:nvPr/>
        </p:nvSpPr>
        <p:spPr>
          <a:xfrm>
            <a:off x="3929063" y="2857500"/>
            <a:ext cx="1357312" cy="830263"/>
          </a:xfrm>
          <a:prstGeom prst="rect">
            <a:avLst/>
          </a:prstGeom>
          <a:noFill/>
          <a:ln w="9525">
            <a:noFill/>
          </a:ln>
        </p:spPr>
        <p:txBody>
          <a:bodyPr anchor="t">
            <a:spAutoFit/>
          </a:bodyPr>
          <a:lstStyle/>
          <a:p>
            <a:pPr lvl="0" algn="ctr"/>
            <a:r>
              <a:rPr lang="zh-CN" altLang="en-US" dirty="0">
                <a:solidFill>
                  <a:srgbClr val="FF0000"/>
                </a:solidFill>
                <a:latin typeface="Times New Roman" panose="02020603050405020304" pitchFamily="18" charset="0"/>
                <a:ea typeface="楷体_GB2312" pitchFamily="49" charset="-122"/>
              </a:rPr>
              <a:t>二元组</a:t>
            </a:r>
            <a:endParaRPr lang="en-US" altLang="zh-CN" dirty="0">
              <a:solidFill>
                <a:srgbClr val="FF0000"/>
              </a:solidFill>
              <a:latin typeface="Times New Roman" panose="02020603050405020304" pitchFamily="18" charset="0"/>
              <a:ea typeface="楷体_GB2312" pitchFamily="49" charset="-122"/>
            </a:endParaRPr>
          </a:p>
          <a:p>
            <a:pPr lvl="0" algn="ctr"/>
            <a:r>
              <a:rPr lang="zh-CN" altLang="en-US" dirty="0">
                <a:solidFill>
                  <a:srgbClr val="FF0000"/>
                </a:solidFill>
                <a:latin typeface="Times New Roman" panose="02020603050405020304" pitchFamily="18" charset="0"/>
                <a:ea typeface="楷体_GB2312" pitchFamily="49" charset="-122"/>
              </a:rPr>
              <a:t>描述</a:t>
            </a:r>
          </a:p>
        </p:txBody>
      </p:sp>
      <p:sp>
        <p:nvSpPr>
          <p:cNvPr id="10" name="右箭头 9"/>
          <p:cNvSpPr/>
          <p:nvPr/>
        </p:nvSpPr>
        <p:spPr>
          <a:xfrm>
            <a:off x="4071938" y="3571875"/>
            <a:ext cx="1158875" cy="571500"/>
          </a:xfrm>
          <a:prstGeom prst="rightArrow">
            <a:avLst>
              <a:gd name="adj1" fmla="val 50000"/>
              <a:gd name="adj2" fmla="val 50009"/>
            </a:avLst>
          </a:prstGeom>
          <a:solidFill>
            <a:srgbClr val="FF0000"/>
          </a:solidFill>
          <a:ln w="9525">
            <a:noFill/>
          </a:ln>
        </p:spPr>
        <p:txBody>
          <a:bodyPr anchor="t"/>
          <a:lstStyle/>
          <a:p>
            <a:pPr lvl="0"/>
            <a:endParaRPr lang="zh-CN" altLang="en-US" dirty="0">
              <a:latin typeface="Times New Roman" panose="02020603050405020304" pitchFamily="18" charset="0"/>
              <a:ea typeface="楷体_GB2312" pitchFamily="49" charset="-122"/>
            </a:endParaRPr>
          </a:p>
        </p:txBody>
      </p:sp>
      <p:sp>
        <p:nvSpPr>
          <p:cNvPr id="12" name="Text Box 3"/>
          <p:cNvSpPr txBox="1"/>
          <p:nvPr/>
        </p:nvSpPr>
        <p:spPr>
          <a:xfrm>
            <a:off x="5286375" y="2270125"/>
            <a:ext cx="3788410" cy="3042920"/>
          </a:xfrm>
          <a:prstGeom prst="rect">
            <a:avLst/>
          </a:prstGeom>
          <a:noFill/>
          <a:ln w="9525">
            <a:noFill/>
          </a:ln>
        </p:spPr>
        <p:txBody>
          <a:bodyPr wrap="square" anchor="t">
            <a:spAutoFit/>
          </a:bodyPr>
          <a:lstStyle/>
          <a:p>
            <a:pPr lvl="0"/>
            <a:r>
              <a:rPr lang="pt-BR" altLang="zh-CN" dirty="0">
                <a:latin typeface="Vrinda" panose="020B0502040204020203" pitchFamily="34" charset="0"/>
                <a:ea typeface="Vrinda" panose="020B0502040204020203" pitchFamily="34" charset="0"/>
              </a:rPr>
              <a:t>Score=(D,R)</a:t>
            </a:r>
          </a:p>
          <a:p>
            <a:pPr lvl="0"/>
            <a:r>
              <a:rPr lang="pt-BR" altLang="zh-CN" dirty="0">
                <a:latin typeface="Vrinda" panose="020B0502040204020203" pitchFamily="34" charset="0"/>
                <a:ea typeface="Vrinda" panose="020B0502040204020203" pitchFamily="34" charset="0"/>
              </a:rPr>
              <a:t>D=</a:t>
            </a:r>
            <a:r>
              <a:rPr lang="pt-BR" altLang="zh-CN" dirty="0">
                <a:solidFill>
                  <a:srgbClr val="FF0000"/>
                </a:solidFill>
                <a:latin typeface="Vrinda" panose="020B0502040204020203" pitchFamily="34" charset="0"/>
                <a:ea typeface="Vrinda" panose="020B0502040204020203" pitchFamily="34" charset="0"/>
              </a:rPr>
              <a:t>{</a:t>
            </a:r>
            <a:r>
              <a:rPr lang="pt-BR" altLang="zh-CN" dirty="0">
                <a:latin typeface="Vrinda" panose="020B0502040204020203" pitchFamily="34" charset="0"/>
                <a:ea typeface="Vrinda" panose="020B0502040204020203" pitchFamily="34" charset="0"/>
              </a:rPr>
              <a:t>201201,201202,201204,</a:t>
            </a:r>
          </a:p>
          <a:p>
            <a:pPr lvl="0"/>
            <a:r>
              <a:rPr lang="pt-BR" altLang="zh-CN" dirty="0">
                <a:latin typeface="Vrinda" panose="020B0502040204020203" pitchFamily="34" charset="0"/>
                <a:ea typeface="Vrinda" panose="020B0502040204020203" pitchFamily="34" charset="0"/>
              </a:rPr>
              <a:t>     201205,201206</a:t>
            </a:r>
            <a:r>
              <a:rPr lang="pt-BR" altLang="zh-CN" dirty="0">
                <a:solidFill>
                  <a:srgbClr val="FF0000"/>
                </a:solidFill>
                <a:latin typeface="Vrinda" panose="020B0502040204020203" pitchFamily="34" charset="0"/>
                <a:ea typeface="Vrinda" panose="020B0502040204020203" pitchFamily="34" charset="0"/>
              </a:rPr>
              <a:t>}</a:t>
            </a:r>
            <a:endParaRPr lang="en-US" altLang="zh-CN" dirty="0">
              <a:solidFill>
                <a:srgbClr val="FF0000"/>
              </a:solidFill>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R={r}</a:t>
            </a:r>
            <a:endParaRPr lang="zh-CN" altLang="en-US" dirty="0">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a:t>
            </a:r>
            <a:r>
              <a:rPr lang="en-US" altLang="zh-CN" dirty="0">
                <a:solidFill>
                  <a:srgbClr val="FF0000"/>
                </a:solidFill>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&lt;201201,201205&gt;,</a:t>
            </a:r>
          </a:p>
          <a:p>
            <a:pPr lvl="0"/>
            <a:r>
              <a:rPr lang="en-US" altLang="zh-CN" dirty="0">
                <a:latin typeface="Vrinda" panose="020B0502040204020203" pitchFamily="34" charset="0"/>
                <a:ea typeface="Vrinda" panose="020B0502040204020203" pitchFamily="34" charset="0"/>
              </a:rPr>
              <a:t>&lt;201205,201206&gt;,</a:t>
            </a:r>
          </a:p>
          <a:p>
            <a:pPr lvl="0"/>
            <a:r>
              <a:rPr lang="en-US" altLang="zh-CN" dirty="0">
                <a:latin typeface="Vrinda" panose="020B0502040204020203" pitchFamily="34" charset="0"/>
                <a:ea typeface="Vrinda" panose="020B0502040204020203" pitchFamily="34" charset="0"/>
              </a:rPr>
              <a:t>&lt;201206,201202&gt;,</a:t>
            </a:r>
          </a:p>
          <a:p>
            <a:pPr lvl="0"/>
            <a:r>
              <a:rPr lang="en-US" altLang="zh-CN" dirty="0">
                <a:latin typeface="Vrinda" panose="020B0502040204020203" pitchFamily="34" charset="0"/>
                <a:ea typeface="Vrinda" panose="020B0502040204020203" pitchFamily="34" charset="0"/>
              </a:rPr>
              <a:t>&lt;201202,201204&gt;</a:t>
            </a:r>
            <a:r>
              <a:rPr lang="en-US" altLang="zh-CN" dirty="0">
                <a:solidFill>
                  <a:srgbClr val="FF0000"/>
                </a:solidFill>
                <a:latin typeface="Vrinda" panose="020B0502040204020203" pitchFamily="34" charset="0"/>
                <a:ea typeface="Vrinda" panose="020B0502040204020203"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wipe(up)">
                                      <p:cBhvr>
                                        <p:cTn id="7" dur="500"/>
                                        <p:tgtEl>
                                          <p:spTgt spid="778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8" grpId="0" bldLvl="0" animBg="1"/>
      <p:bldP spid="9" grpId="0"/>
      <p:bldP spid="10"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p:nvPr/>
        </p:nvSpPr>
        <p:spPr>
          <a:xfrm>
            <a:off x="0" y="3641725"/>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graphicFrame>
        <p:nvGraphicFramePr>
          <p:cNvPr id="57347" name="Object 3"/>
          <p:cNvGraphicFramePr/>
          <p:nvPr/>
        </p:nvGraphicFramePr>
        <p:xfrm>
          <a:off x="571500" y="2571750"/>
          <a:ext cx="3016250" cy="2428875"/>
        </p:xfrm>
        <a:graphic>
          <a:graphicData uri="http://schemas.openxmlformats.org/presentationml/2006/ole">
            <mc:AlternateContent xmlns:mc="http://schemas.openxmlformats.org/markup-compatibility/2006">
              <mc:Choice xmlns:v="urn:schemas-microsoft-com:vml" Requires="v">
                <p:oleObj spid="_x0000_s4098" r:id="rId4" imgW="1935480" imgH="1496695" progId="Word.Picture.8">
                  <p:embed/>
                </p:oleObj>
              </mc:Choice>
              <mc:Fallback>
                <p:oleObj r:id="rId4" imgW="1935480" imgH="1496695" progId="Word.Picture.8">
                  <p:embed/>
                  <p:pic>
                    <p:nvPicPr>
                      <p:cNvPr id="0" name="图片 3076"/>
                      <p:cNvPicPr/>
                      <p:nvPr/>
                    </p:nvPicPr>
                    <p:blipFill>
                      <a:blip r:embed="rId5"/>
                      <a:stretch>
                        <a:fillRect/>
                      </a:stretch>
                    </p:blipFill>
                    <p:spPr>
                      <a:xfrm>
                        <a:off x="571500" y="2571750"/>
                        <a:ext cx="3016250" cy="2428875"/>
                      </a:xfrm>
                      <a:prstGeom prst="rect">
                        <a:avLst/>
                      </a:prstGeom>
                      <a:noFill/>
                      <a:ln w="38100">
                        <a:noFill/>
                        <a:miter/>
                      </a:ln>
                    </p:spPr>
                  </p:pic>
                </p:oleObj>
              </mc:Fallback>
            </mc:AlternateContent>
          </a:graphicData>
        </a:graphic>
      </p:graphicFrame>
      <p:sp>
        <p:nvSpPr>
          <p:cNvPr id="22531" name="WordArt 9"/>
          <p:cNvSpPr>
            <a:spLocks noTextEdit="1"/>
          </p:cNvSpPr>
          <p:nvPr/>
        </p:nvSpPr>
        <p:spPr>
          <a:xfrm>
            <a:off x="5143500" y="311150"/>
            <a:ext cx="3779838"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逻辑结构：树形结构</a:t>
            </a:r>
          </a:p>
        </p:txBody>
      </p:sp>
      <p:sp>
        <p:nvSpPr>
          <p:cNvPr id="9" name="Text Box 4"/>
          <p:cNvSpPr txBox="1"/>
          <p:nvPr/>
        </p:nvSpPr>
        <p:spPr>
          <a:xfrm>
            <a:off x="571500" y="1143000"/>
            <a:ext cx="8215313" cy="1262063"/>
          </a:xfrm>
          <a:prstGeom prst="rect">
            <a:avLst/>
          </a:prstGeom>
          <a:noFill/>
          <a:ln w="9525">
            <a:noFill/>
          </a:ln>
        </p:spPr>
        <p:txBody>
          <a:bodyPr anchor="t">
            <a:spAutoFit/>
          </a:bodyPr>
          <a:lstStyle/>
          <a:p>
            <a:pPr lvl="0">
              <a:spcBef>
                <a:spcPct val="50000"/>
              </a:spcBef>
              <a:buBlip>
                <a:blip r:embed="rId6"/>
              </a:buBlip>
            </a:pPr>
            <a:r>
              <a:rPr lang="zh-CN" altLang="en-US" sz="2800" dirty="0">
                <a:solidFill>
                  <a:srgbClr val="FF0000"/>
                </a:solidFill>
                <a:latin typeface="Times New Roman" panose="02020603050405020304" pitchFamily="18" charset="0"/>
                <a:ea typeface="楷体_GB2312" pitchFamily="49" charset="-122"/>
              </a:rPr>
              <a:t>  树形结构</a:t>
            </a:r>
            <a:endParaRPr lang="en-US" altLang="zh-CN" sz="2800" dirty="0">
              <a:solidFill>
                <a:srgbClr val="FF0000"/>
              </a:solidFill>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只有</a:t>
            </a:r>
            <a:r>
              <a:rPr lang="zh-CN" altLang="en-US" dirty="0">
                <a:latin typeface="Times New Roman" panose="02020603050405020304" pitchFamily="18" charset="0"/>
                <a:ea typeface="楷体_GB2312" pitchFamily="49" charset="-122"/>
              </a:rPr>
              <a:t>唯一</a:t>
            </a:r>
            <a:r>
              <a:rPr lang="zh-CN" altLang="en-US" dirty="0">
                <a:solidFill>
                  <a:schemeClr val="tx1"/>
                </a:solidFill>
                <a:latin typeface="Times New Roman" panose="02020603050405020304" pitchFamily="18" charset="0"/>
                <a:ea typeface="楷体_GB2312" pitchFamily="49" charset="-122"/>
              </a:rPr>
              <a:t>的</a:t>
            </a:r>
            <a:r>
              <a:rPr lang="zh-CN" altLang="en-US" dirty="0">
                <a:solidFill>
                  <a:srgbClr val="FF0000"/>
                </a:solidFill>
                <a:latin typeface="Times New Roman" panose="02020603050405020304" pitchFamily="18" charset="0"/>
                <a:ea typeface="楷体_GB2312" pitchFamily="49" charset="-122"/>
              </a:rPr>
              <a:t>开始元素</a:t>
            </a:r>
            <a:r>
              <a:rPr lang="zh-CN" altLang="en-US" dirty="0">
                <a:solidFill>
                  <a:schemeClr val="tx1"/>
                </a:solidFill>
                <a:latin typeface="Times New Roman" panose="02020603050405020304" pitchFamily="18" charset="0"/>
                <a:ea typeface="楷体_GB2312" pitchFamily="49" charset="-122"/>
              </a:rPr>
              <a:t>，除开始元素外，其他元素都只有</a:t>
            </a:r>
            <a:r>
              <a:rPr lang="zh-CN" altLang="en-US" dirty="0">
                <a:latin typeface="Times New Roman" panose="02020603050405020304" pitchFamily="18" charset="0"/>
                <a:ea typeface="楷体_GB2312" pitchFamily="49" charset="-122"/>
              </a:rPr>
              <a:t>一个</a:t>
            </a:r>
            <a:r>
              <a:rPr lang="zh-CN" altLang="en-US" dirty="0">
                <a:solidFill>
                  <a:schemeClr val="tx1"/>
                </a:solidFill>
                <a:latin typeface="Times New Roman" panose="02020603050405020304" pitchFamily="18" charset="0"/>
                <a:ea typeface="楷体_GB2312" pitchFamily="49" charset="-122"/>
              </a:rPr>
              <a:t>前驱元素，但允许</a:t>
            </a:r>
            <a:r>
              <a:rPr lang="zh-CN" altLang="en-US" dirty="0">
                <a:latin typeface="Times New Roman" panose="02020603050405020304" pitchFamily="18" charset="0"/>
                <a:ea typeface="楷体_GB2312" pitchFamily="49" charset="-122"/>
              </a:rPr>
              <a:t>多个</a:t>
            </a:r>
            <a:r>
              <a:rPr lang="zh-CN" altLang="en-US" dirty="0">
                <a:solidFill>
                  <a:schemeClr val="tx1"/>
                </a:solidFill>
                <a:latin typeface="Times New Roman" panose="02020603050405020304" pitchFamily="18" charset="0"/>
                <a:ea typeface="楷体_GB2312" pitchFamily="49" charset="-122"/>
              </a:rPr>
              <a:t>后继元素，可以有</a:t>
            </a:r>
            <a:r>
              <a:rPr lang="zh-CN" altLang="en-US" dirty="0">
                <a:latin typeface="Times New Roman" panose="02020603050405020304" pitchFamily="18" charset="0"/>
                <a:ea typeface="楷体_GB2312" pitchFamily="49" charset="-122"/>
              </a:rPr>
              <a:t>多个</a:t>
            </a:r>
            <a:r>
              <a:rPr lang="zh-CN" altLang="en-US" dirty="0">
                <a:solidFill>
                  <a:srgbClr val="FF0000"/>
                </a:solidFill>
                <a:latin typeface="Times New Roman" panose="02020603050405020304" pitchFamily="18" charset="0"/>
                <a:ea typeface="楷体_GB2312" pitchFamily="49" charset="-122"/>
              </a:rPr>
              <a:t>终端元素</a:t>
            </a:r>
            <a:r>
              <a:rPr lang="zh-CN" altLang="en-US"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10" name="Text Box 7"/>
          <p:cNvSpPr txBox="1"/>
          <p:nvPr/>
        </p:nvSpPr>
        <p:spPr>
          <a:xfrm>
            <a:off x="3714750" y="3057525"/>
            <a:ext cx="1357313" cy="830263"/>
          </a:xfrm>
          <a:prstGeom prst="rect">
            <a:avLst/>
          </a:prstGeom>
          <a:noFill/>
          <a:ln w="9525">
            <a:noFill/>
          </a:ln>
        </p:spPr>
        <p:txBody>
          <a:bodyPr anchor="t">
            <a:spAutoFit/>
          </a:bodyPr>
          <a:lstStyle/>
          <a:p>
            <a:pPr lvl="0" algn="ctr"/>
            <a:r>
              <a:rPr lang="zh-CN" altLang="en-US" dirty="0">
                <a:solidFill>
                  <a:srgbClr val="FF0000"/>
                </a:solidFill>
                <a:latin typeface="Times New Roman" panose="02020603050405020304" pitchFamily="18" charset="0"/>
                <a:ea typeface="楷体_GB2312" pitchFamily="49" charset="-122"/>
              </a:rPr>
              <a:t>二元组</a:t>
            </a:r>
            <a:endParaRPr lang="en-US" altLang="zh-CN" dirty="0">
              <a:solidFill>
                <a:srgbClr val="FF0000"/>
              </a:solidFill>
              <a:latin typeface="Times New Roman" panose="02020603050405020304" pitchFamily="18" charset="0"/>
              <a:ea typeface="楷体_GB2312" pitchFamily="49" charset="-122"/>
            </a:endParaRPr>
          </a:p>
          <a:p>
            <a:pPr lvl="0" algn="ctr"/>
            <a:r>
              <a:rPr lang="zh-CN" altLang="en-US" dirty="0">
                <a:solidFill>
                  <a:srgbClr val="FF0000"/>
                </a:solidFill>
                <a:latin typeface="Times New Roman" panose="02020603050405020304" pitchFamily="18" charset="0"/>
                <a:ea typeface="楷体_GB2312" pitchFamily="49" charset="-122"/>
              </a:rPr>
              <a:t>描述</a:t>
            </a:r>
          </a:p>
        </p:txBody>
      </p:sp>
      <p:sp>
        <p:nvSpPr>
          <p:cNvPr id="11" name="右箭头 10"/>
          <p:cNvSpPr/>
          <p:nvPr/>
        </p:nvSpPr>
        <p:spPr>
          <a:xfrm>
            <a:off x="3857625" y="3771900"/>
            <a:ext cx="1158875" cy="571500"/>
          </a:xfrm>
          <a:prstGeom prst="rightArrow">
            <a:avLst>
              <a:gd name="adj1" fmla="val 50000"/>
              <a:gd name="adj2" fmla="val 50009"/>
            </a:avLst>
          </a:prstGeom>
          <a:solidFill>
            <a:srgbClr val="FF0000"/>
          </a:solidFill>
          <a:ln w="9525">
            <a:noFill/>
          </a:ln>
        </p:spPr>
        <p:txBody>
          <a:bodyPr anchor="t"/>
          <a:lstStyle/>
          <a:p>
            <a:pPr lvl="0"/>
            <a:endParaRPr lang="zh-CN" altLang="en-US" dirty="0">
              <a:latin typeface="Times New Roman" panose="02020603050405020304" pitchFamily="18" charset="0"/>
              <a:ea typeface="楷体_GB2312" pitchFamily="49" charset="-122"/>
            </a:endParaRPr>
          </a:p>
        </p:txBody>
      </p:sp>
      <p:sp>
        <p:nvSpPr>
          <p:cNvPr id="12" name="Text Box 3"/>
          <p:cNvSpPr txBox="1"/>
          <p:nvPr/>
        </p:nvSpPr>
        <p:spPr>
          <a:xfrm>
            <a:off x="5214938" y="2928938"/>
            <a:ext cx="3929062" cy="1938337"/>
          </a:xfrm>
          <a:prstGeom prst="rect">
            <a:avLst/>
          </a:prstGeom>
          <a:noFill/>
          <a:ln w="9525">
            <a:noFill/>
          </a:ln>
        </p:spPr>
        <p:txBody>
          <a:bodyPr anchor="t">
            <a:spAutoFit/>
          </a:bodyPr>
          <a:lstStyle/>
          <a:p>
            <a:pPr lvl="0"/>
            <a:r>
              <a:rPr lang="pt-BR" altLang="zh-CN" dirty="0">
                <a:latin typeface="Vrinda" panose="020B0502040204020203" pitchFamily="34" charset="0"/>
                <a:ea typeface="Vrinda" panose="020B0502040204020203" pitchFamily="34" charset="0"/>
              </a:rPr>
              <a:t>Family_tree=(D,R)</a:t>
            </a:r>
          </a:p>
          <a:p>
            <a:pPr lvl="0"/>
            <a:r>
              <a:rPr lang="pt-BR" altLang="zh-CN" dirty="0">
                <a:latin typeface="Vrinda" panose="020B0502040204020203" pitchFamily="34" charset="0"/>
                <a:ea typeface="Vrinda" panose="020B0502040204020203" pitchFamily="34" charset="0"/>
              </a:rPr>
              <a:t>D=</a:t>
            </a:r>
            <a:r>
              <a:rPr lang="pt-BR" altLang="zh-CN" dirty="0">
                <a:solidFill>
                  <a:srgbClr val="FF0000"/>
                </a:solidFill>
                <a:latin typeface="Vrinda" panose="020B0502040204020203" pitchFamily="34" charset="0"/>
                <a:ea typeface="Vrinda" panose="020B0502040204020203" pitchFamily="34" charset="0"/>
              </a:rPr>
              <a:t>{</a:t>
            </a:r>
            <a:r>
              <a:rPr lang="pt-BR" altLang="zh-CN" dirty="0">
                <a:latin typeface="Vrinda" panose="020B0502040204020203" pitchFamily="34" charset="0"/>
                <a:ea typeface="Vrinda" panose="020B0502040204020203" pitchFamily="34" charset="0"/>
              </a:rPr>
              <a:t>1,2,</a:t>
            </a:r>
            <a:r>
              <a:rPr lang="en-US" altLang="zh-CN" dirty="0">
                <a:latin typeface="Vrinda" panose="020B0502040204020203" pitchFamily="34" charset="0"/>
                <a:ea typeface="Vrinda" panose="020B0502040204020203" pitchFamily="34" charset="0"/>
              </a:rPr>
              <a:t>3</a:t>
            </a:r>
            <a:r>
              <a:rPr lang="pt-BR" altLang="zh-CN" dirty="0">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4</a:t>
            </a:r>
            <a:r>
              <a:rPr lang="pt-BR" altLang="zh-CN" dirty="0">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5,6,7,8,9</a:t>
            </a:r>
            <a:r>
              <a:rPr lang="pt-BR" altLang="zh-CN" dirty="0">
                <a:solidFill>
                  <a:srgbClr val="FF0000"/>
                </a:solidFill>
                <a:latin typeface="Vrinda" panose="020B0502040204020203" pitchFamily="34" charset="0"/>
                <a:ea typeface="Vrinda" panose="020B0502040204020203" pitchFamily="34" charset="0"/>
              </a:rPr>
              <a:t>}</a:t>
            </a:r>
            <a:endParaRPr lang="en-US" altLang="zh-CN" dirty="0">
              <a:solidFill>
                <a:srgbClr val="FF0000"/>
              </a:solidFill>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R={r}</a:t>
            </a:r>
            <a:endParaRPr lang="zh-CN" altLang="en-US" dirty="0">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a:t>
            </a:r>
            <a:r>
              <a:rPr lang="en-US" altLang="zh-CN" dirty="0">
                <a:solidFill>
                  <a:srgbClr val="FF0000"/>
                </a:solidFill>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&lt;1,2 &gt;,&lt;1,3&gt;,&lt;3,4&gt;,&lt;3,5&gt;,</a:t>
            </a:r>
          </a:p>
          <a:p>
            <a:pPr lvl="0"/>
            <a:r>
              <a:rPr lang="en-US" altLang="zh-CN" dirty="0">
                <a:latin typeface="Vrinda" panose="020B0502040204020203" pitchFamily="34" charset="0"/>
                <a:ea typeface="Vrinda" panose="020B0502040204020203" pitchFamily="34" charset="0"/>
              </a:rPr>
              <a:t>    &lt;4,6&gt;,&lt;4,7&gt;,&lt;5,8&gt;,&lt;7,9&gt;</a:t>
            </a:r>
            <a:r>
              <a:rPr lang="en-US" altLang="zh-CN" dirty="0">
                <a:solidFill>
                  <a:srgbClr val="FF0000"/>
                </a:solidFill>
                <a:latin typeface="Vrinda" panose="020B0502040204020203" pitchFamily="34" charset="0"/>
                <a:ea typeface="Vrinda" panose="020B0502040204020203" pitchFamily="34" charset="0"/>
              </a:rPr>
              <a:t>}</a:t>
            </a:r>
          </a:p>
        </p:txBody>
      </p:sp>
      <p:sp>
        <p:nvSpPr>
          <p:cNvPr id="13" name="Text Box 4"/>
          <p:cNvSpPr txBox="1">
            <a:spLocks noChangeArrowheads="1"/>
          </p:cNvSpPr>
          <p:nvPr/>
        </p:nvSpPr>
        <p:spPr bwMode="auto">
          <a:xfrm>
            <a:off x="571500" y="4989513"/>
            <a:ext cx="8064500" cy="1262063"/>
          </a:xfrm>
          <a:prstGeom prst="rect">
            <a:avLst/>
          </a:prstGeom>
          <a:noFill/>
          <a:ln w="9525">
            <a:noFill/>
            <a:miter lim="800000"/>
          </a:ln>
          <a:effectLst/>
        </p:spPr>
        <p:txBody>
          <a:bodyPr>
            <a:spAutoFit/>
          </a:bodyPr>
          <a:lstStyle/>
          <a:p>
            <a:pPr marL="0" marR="0" lvl="0" indent="0" algn="l" defTabSz="914400" rtl="0" eaLnBrk="1" fontAlgn="base" latinLnBrk="0" hangingPunct="1">
              <a:spcBef>
                <a:spcPct val="50000"/>
              </a:spcBef>
              <a:spcAft>
                <a:spcPct val="0"/>
              </a:spcAft>
              <a:buClrTx/>
              <a:buSzTx/>
              <a:buFontTx/>
              <a:buBlip>
                <a:blip r:embed="rId7"/>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家谱是树形结构</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开始元素</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终端元素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6</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8</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9</a:t>
            </a:r>
            <a:endPar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347"/>
                                        </p:tgtEl>
                                        <p:attrNameLst>
                                          <p:attrName>style.visibility</p:attrName>
                                        </p:attrNameLst>
                                      </p:cBhvr>
                                      <p:to>
                                        <p:strVal val="visible"/>
                                      </p:to>
                                    </p:set>
                                    <p:animEffect transition="in" filter="wipe(left)">
                                      <p:cBhvr>
                                        <p:cTn id="11" dur="500"/>
                                        <p:tgtEl>
                                          <p:spTgt spid="5734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WordArt 9"/>
          <p:cNvSpPr>
            <a:spLocks noTextEdit="1"/>
          </p:cNvSpPr>
          <p:nvPr/>
        </p:nvSpPr>
        <p:spPr>
          <a:xfrm>
            <a:off x="7072313" y="311150"/>
            <a:ext cx="1824037" cy="530225"/>
          </a:xfrm>
          <a:prstGeom prst="rect">
            <a:avLst/>
          </a:prstGeom>
        </p:spPr>
        <p:txBody>
          <a:bodyPr wrap="none" fromWordArt="1">
            <a:prstTxWarp prst="textPlain">
              <a:avLst>
                <a:gd name="adj" fmla="val 50000"/>
              </a:avLst>
            </a:prstTxWarp>
            <a:normAutofit fontScale="92500" lnSpcReduction="20000"/>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知识点</a:t>
            </a:r>
          </a:p>
        </p:txBody>
      </p:sp>
      <p:sp>
        <p:nvSpPr>
          <p:cNvPr id="6" name="Rectangle 3"/>
          <p:cNvSpPr txBox="1">
            <a:spLocks noChangeArrowheads="1"/>
          </p:cNvSpPr>
          <p:nvPr/>
        </p:nvSpPr>
        <p:spPr>
          <a:xfrm>
            <a:off x="857250" y="1571625"/>
            <a:ext cx="6515735" cy="3373755"/>
          </a:xfrm>
          <a:prstGeom prst="rect">
            <a:avLst/>
          </a:prstGeom>
        </p:spPr>
        <p:txBody>
          <a:bodyPr/>
          <a:lstStyle/>
          <a:p>
            <a:pPr marL="381000" marR="0" lvl="0" indent="-381000" algn="l" defTabSz="914400" rtl="0" eaLnBrk="0" fontAlgn="base" latinLnBrk="0" hangingPunct="0">
              <a:lnSpc>
                <a:spcPct val="125000"/>
              </a:lnSpc>
              <a:spcBef>
                <a:spcPct val="0"/>
              </a:spcBef>
              <a:spcAft>
                <a:spcPct val="0"/>
              </a:spcAft>
              <a:buClrTx/>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rgbClr val="0033CC"/>
                </a:solidFill>
                <a:effectLst/>
                <a:uLnTx/>
                <a:uFillTx/>
                <a:latin typeface="+mn-lt"/>
                <a:ea typeface="+mn-ea"/>
                <a:cs typeface="+mn-cs"/>
              </a:rPr>
              <a:t>数据结构概念</a:t>
            </a:r>
          </a:p>
          <a:p>
            <a:pPr marL="381000" marR="0" lvl="0" indent="-381000" algn="l" defTabSz="914400" rtl="0" eaLnBrk="0" fontAlgn="base" latinLnBrk="0" hangingPunct="0">
              <a:lnSpc>
                <a:spcPct val="125000"/>
              </a:lnSpc>
              <a:spcBef>
                <a:spcPct val="0"/>
              </a:spcBef>
              <a:spcAft>
                <a:spcPct val="0"/>
              </a:spcAft>
              <a:buClrTx/>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rgbClr val="0033CC"/>
                </a:solidFill>
                <a:effectLst/>
                <a:uLnTx/>
                <a:uFillTx/>
                <a:latin typeface="+mn-lt"/>
                <a:ea typeface="+mn-ea"/>
                <a:cs typeface="+mn-cs"/>
              </a:rPr>
              <a:t>数据对象、数据元素、数据项</a:t>
            </a:r>
          </a:p>
          <a:p>
            <a:pPr marL="381000" marR="0" lvl="0" indent="-381000" algn="l" defTabSz="914400" rtl="0" eaLnBrk="0" fontAlgn="base" latinLnBrk="0" hangingPunct="0">
              <a:lnSpc>
                <a:spcPct val="125000"/>
              </a:lnSpc>
              <a:spcBef>
                <a:spcPct val="0"/>
              </a:spcBef>
              <a:spcAft>
                <a:spcPct val="0"/>
              </a:spcAft>
              <a:buClrTx/>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rgbClr val="0033CC"/>
                </a:solidFill>
                <a:effectLst/>
                <a:uLnTx/>
                <a:uFillTx/>
                <a:latin typeface="+mn-lt"/>
                <a:ea typeface="+mn-ea"/>
                <a:cs typeface="+mn-cs"/>
              </a:rPr>
              <a:t>数据类型、抽象数据类型</a:t>
            </a:r>
            <a:endParaRPr kumimoji="0" lang="en-US" altLang="zh-CN" sz="2800" b="1" i="0" u="none" strike="noStrike" kern="0" cap="none" spc="0" normalizeH="0" baseline="0" noProof="0" dirty="0">
              <a:ln>
                <a:noFill/>
              </a:ln>
              <a:solidFill>
                <a:srgbClr val="0033CC"/>
              </a:solidFill>
              <a:effectLst/>
              <a:uLnTx/>
              <a:uFillTx/>
              <a:latin typeface="+mn-lt"/>
              <a:ea typeface="+mn-ea"/>
              <a:cs typeface="+mn-cs"/>
            </a:endParaRPr>
          </a:p>
          <a:p>
            <a:pPr marL="381000" marR="0" lvl="0" indent="-381000" algn="l" defTabSz="914400" rtl="0" eaLnBrk="0" fontAlgn="base" latinLnBrk="0" hangingPunct="0">
              <a:lnSpc>
                <a:spcPct val="125000"/>
              </a:lnSpc>
              <a:spcBef>
                <a:spcPct val="0"/>
              </a:spcBef>
              <a:spcAft>
                <a:spcPct val="0"/>
              </a:spcAft>
              <a:buClrTx/>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rgbClr val="0033CC"/>
                </a:solidFill>
                <a:effectLst/>
                <a:uLnTx/>
                <a:uFillTx/>
                <a:latin typeface="+mn-lt"/>
                <a:ea typeface="+mn-ea"/>
                <a:cs typeface="+mn-cs"/>
              </a:rPr>
              <a:t>算法概念、算法分析</a:t>
            </a:r>
            <a:endParaRPr kumimoji="0" lang="en-US" altLang="zh-CN" sz="2800" b="1" i="0" u="none" strike="noStrike" kern="0" cap="none" spc="0" normalizeH="0" baseline="0" noProof="0" dirty="0">
              <a:ln>
                <a:noFill/>
              </a:ln>
              <a:solidFill>
                <a:srgbClr val="0033CC"/>
              </a:solidFill>
              <a:effectLst/>
              <a:uLnTx/>
              <a:uFillTx/>
              <a:latin typeface="+mn-lt"/>
              <a:ea typeface="+mn-ea"/>
              <a:cs typeface="+mn-cs"/>
            </a:endParaRPr>
          </a:p>
          <a:p>
            <a:pPr marL="381000" marR="0" lvl="0" indent="-381000" algn="l" defTabSz="914400" rtl="0" eaLnBrk="0" fontAlgn="base" latinLnBrk="0" hangingPunct="0">
              <a:lnSpc>
                <a:spcPct val="125000"/>
              </a:lnSpc>
              <a:spcBef>
                <a:spcPct val="0"/>
              </a:spcBef>
              <a:spcAft>
                <a:spcPct val="0"/>
              </a:spcAft>
              <a:buClrTx/>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rgbClr val="0033CC"/>
                </a:solidFill>
                <a:effectLst/>
                <a:uLnTx/>
                <a:uFillTx/>
                <a:latin typeface="+mn-lt"/>
                <a:ea typeface="+mn-ea"/>
                <a:cs typeface="+mn-cs"/>
              </a:rPr>
              <a:t>时间复杂度、空间复杂度</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5"/>
          <p:cNvSpPr/>
          <p:nvPr/>
        </p:nvSpPr>
        <p:spPr>
          <a:xfrm>
            <a:off x="0" y="473551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graphicFrame>
        <p:nvGraphicFramePr>
          <p:cNvPr id="24578" name="Object 4"/>
          <p:cNvGraphicFramePr/>
          <p:nvPr/>
        </p:nvGraphicFramePr>
        <p:xfrm>
          <a:off x="285750" y="2928938"/>
          <a:ext cx="3000375" cy="1857375"/>
        </p:xfrm>
        <a:graphic>
          <a:graphicData uri="http://schemas.openxmlformats.org/presentationml/2006/ole">
            <mc:AlternateContent xmlns:mc="http://schemas.openxmlformats.org/markup-compatibility/2006">
              <mc:Choice xmlns:v="urn:schemas-microsoft-com:vml" Requires="v">
                <p:oleObj spid="_x0000_s5122" r:id="rId3" imgW="2011680" imgH="917575" progId="Word.Picture.8">
                  <p:embed/>
                </p:oleObj>
              </mc:Choice>
              <mc:Fallback>
                <p:oleObj r:id="rId3" imgW="2011680" imgH="917575" progId="Word.Picture.8">
                  <p:embed/>
                  <p:pic>
                    <p:nvPicPr>
                      <p:cNvPr id="0" name="图片 3075"/>
                      <p:cNvPicPr/>
                      <p:nvPr/>
                    </p:nvPicPr>
                    <p:blipFill>
                      <a:blip r:embed="rId4"/>
                      <a:stretch>
                        <a:fillRect/>
                      </a:stretch>
                    </p:blipFill>
                    <p:spPr>
                      <a:xfrm>
                        <a:off x="285750" y="2928938"/>
                        <a:ext cx="3000375" cy="1857375"/>
                      </a:xfrm>
                      <a:prstGeom prst="rect">
                        <a:avLst/>
                      </a:prstGeom>
                      <a:noFill/>
                      <a:ln w="38100">
                        <a:noFill/>
                        <a:miter/>
                      </a:ln>
                    </p:spPr>
                  </p:pic>
                </p:oleObj>
              </mc:Fallback>
            </mc:AlternateContent>
          </a:graphicData>
        </a:graphic>
      </p:graphicFrame>
      <p:sp>
        <p:nvSpPr>
          <p:cNvPr id="24579" name="WordArt 9"/>
          <p:cNvSpPr>
            <a:spLocks noTextEdit="1"/>
          </p:cNvSpPr>
          <p:nvPr/>
        </p:nvSpPr>
        <p:spPr>
          <a:xfrm>
            <a:off x="5072063" y="311150"/>
            <a:ext cx="3779837"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逻辑结构：图形结构</a:t>
            </a:r>
          </a:p>
        </p:txBody>
      </p:sp>
      <p:sp>
        <p:nvSpPr>
          <p:cNvPr id="9" name="Text Box 4"/>
          <p:cNvSpPr txBox="1"/>
          <p:nvPr/>
        </p:nvSpPr>
        <p:spPr>
          <a:xfrm>
            <a:off x="571500" y="1143000"/>
            <a:ext cx="8215313" cy="1262063"/>
          </a:xfrm>
          <a:prstGeom prst="rect">
            <a:avLst/>
          </a:prstGeom>
          <a:noFill/>
          <a:ln w="9525">
            <a:noFill/>
          </a:ln>
        </p:spPr>
        <p:txBody>
          <a:bodyPr anchor="t">
            <a:spAutoFit/>
          </a:bodyPr>
          <a:lstStyle/>
          <a:p>
            <a:pPr lvl="0">
              <a:spcBef>
                <a:spcPct val="50000"/>
              </a:spcBef>
              <a:buBlip>
                <a:blip r:embed="rId5"/>
              </a:buBlip>
            </a:pPr>
            <a:r>
              <a:rPr lang="zh-CN" altLang="en-US" sz="2800" dirty="0">
                <a:solidFill>
                  <a:srgbClr val="FF0000"/>
                </a:solidFill>
                <a:latin typeface="Times New Roman" panose="02020603050405020304" pitchFamily="18" charset="0"/>
                <a:ea typeface="楷体_GB2312" pitchFamily="49" charset="-122"/>
              </a:rPr>
              <a:t>  图形结构</a:t>
            </a:r>
            <a:endParaRPr lang="en-US" altLang="zh-CN" sz="2800" dirty="0">
              <a:solidFill>
                <a:srgbClr val="FF0000"/>
              </a:solidFill>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每个元素都有</a:t>
            </a:r>
            <a:r>
              <a:rPr lang="zh-CN" altLang="en-US" dirty="0">
                <a:latin typeface="Times New Roman" panose="02020603050405020304" pitchFamily="18" charset="0"/>
                <a:ea typeface="楷体_GB2312" pitchFamily="49" charset="-122"/>
              </a:rPr>
              <a:t>零个</a:t>
            </a:r>
            <a:r>
              <a:rPr lang="zh-CN" altLang="en-US" dirty="0">
                <a:solidFill>
                  <a:schemeClr val="tx1"/>
                </a:solidFill>
                <a:latin typeface="Times New Roman" panose="02020603050405020304" pitchFamily="18" charset="0"/>
                <a:ea typeface="楷体_GB2312" pitchFamily="49" charset="-122"/>
              </a:rPr>
              <a:t>或</a:t>
            </a:r>
            <a:r>
              <a:rPr lang="zh-CN" altLang="en-US" dirty="0">
                <a:latin typeface="Times New Roman" panose="02020603050405020304" pitchFamily="18" charset="0"/>
                <a:ea typeface="楷体_GB2312" pitchFamily="49" charset="-122"/>
              </a:rPr>
              <a:t>多个</a:t>
            </a:r>
            <a:r>
              <a:rPr lang="zh-CN" altLang="en-US" dirty="0">
                <a:solidFill>
                  <a:schemeClr val="tx1"/>
                </a:solidFill>
                <a:latin typeface="Times New Roman" panose="02020603050405020304" pitchFamily="18" charset="0"/>
                <a:ea typeface="楷体_GB2312" pitchFamily="49" charset="-122"/>
              </a:rPr>
              <a:t>前驱元素，每个元素都有</a:t>
            </a:r>
            <a:r>
              <a:rPr lang="zh-CN" altLang="en-US" dirty="0">
                <a:latin typeface="Times New Roman" panose="02020603050405020304" pitchFamily="18" charset="0"/>
                <a:ea typeface="楷体_GB2312" pitchFamily="49" charset="-122"/>
              </a:rPr>
              <a:t>零个</a:t>
            </a:r>
            <a:r>
              <a:rPr lang="zh-CN" altLang="en-US" dirty="0">
                <a:solidFill>
                  <a:schemeClr val="tx1"/>
                </a:solidFill>
                <a:latin typeface="Times New Roman" panose="02020603050405020304" pitchFamily="18" charset="0"/>
                <a:ea typeface="楷体_GB2312" pitchFamily="49" charset="-122"/>
              </a:rPr>
              <a:t>或</a:t>
            </a:r>
            <a:r>
              <a:rPr lang="zh-CN" altLang="en-US" dirty="0">
                <a:latin typeface="Times New Roman" panose="02020603050405020304" pitchFamily="18" charset="0"/>
                <a:ea typeface="楷体_GB2312" pitchFamily="49" charset="-122"/>
              </a:rPr>
              <a:t>多个</a:t>
            </a:r>
            <a:r>
              <a:rPr lang="zh-CN" altLang="en-US" dirty="0">
                <a:solidFill>
                  <a:schemeClr val="tx1"/>
                </a:solidFill>
                <a:latin typeface="Times New Roman" panose="02020603050405020304" pitchFamily="18" charset="0"/>
                <a:ea typeface="楷体_GB2312" pitchFamily="49" charset="-122"/>
              </a:rPr>
              <a:t>后继元素。</a:t>
            </a:r>
            <a:endParaRPr lang="en-US" altLang="zh-CN" dirty="0">
              <a:solidFill>
                <a:schemeClr val="tx1"/>
              </a:solidFill>
              <a:latin typeface="Times New Roman" panose="02020603050405020304" pitchFamily="18" charset="0"/>
              <a:ea typeface="楷体_GB2312" pitchFamily="49" charset="-122"/>
            </a:endParaRPr>
          </a:p>
        </p:txBody>
      </p:sp>
      <p:sp>
        <p:nvSpPr>
          <p:cNvPr id="10" name="Text Box 7"/>
          <p:cNvSpPr txBox="1"/>
          <p:nvPr/>
        </p:nvSpPr>
        <p:spPr>
          <a:xfrm>
            <a:off x="3571875" y="3057525"/>
            <a:ext cx="1357313" cy="830263"/>
          </a:xfrm>
          <a:prstGeom prst="rect">
            <a:avLst/>
          </a:prstGeom>
          <a:noFill/>
          <a:ln w="9525">
            <a:noFill/>
          </a:ln>
        </p:spPr>
        <p:txBody>
          <a:bodyPr anchor="t">
            <a:spAutoFit/>
          </a:bodyPr>
          <a:lstStyle/>
          <a:p>
            <a:pPr lvl="0" algn="ctr"/>
            <a:r>
              <a:rPr lang="zh-CN" altLang="en-US" dirty="0">
                <a:solidFill>
                  <a:srgbClr val="FF0000"/>
                </a:solidFill>
                <a:latin typeface="Times New Roman" panose="02020603050405020304" pitchFamily="18" charset="0"/>
                <a:ea typeface="楷体_GB2312" pitchFamily="49" charset="-122"/>
              </a:rPr>
              <a:t>二元组</a:t>
            </a:r>
            <a:endParaRPr lang="en-US" altLang="zh-CN" dirty="0">
              <a:solidFill>
                <a:srgbClr val="FF0000"/>
              </a:solidFill>
              <a:latin typeface="Times New Roman" panose="02020603050405020304" pitchFamily="18" charset="0"/>
              <a:ea typeface="楷体_GB2312" pitchFamily="49" charset="-122"/>
            </a:endParaRPr>
          </a:p>
          <a:p>
            <a:pPr lvl="0" algn="ctr"/>
            <a:r>
              <a:rPr lang="zh-CN" altLang="en-US" dirty="0">
                <a:solidFill>
                  <a:srgbClr val="FF0000"/>
                </a:solidFill>
                <a:latin typeface="Times New Roman" panose="02020603050405020304" pitchFamily="18" charset="0"/>
                <a:ea typeface="楷体_GB2312" pitchFamily="49" charset="-122"/>
              </a:rPr>
              <a:t>描述</a:t>
            </a:r>
          </a:p>
        </p:txBody>
      </p:sp>
      <p:sp>
        <p:nvSpPr>
          <p:cNvPr id="11" name="右箭头 10"/>
          <p:cNvSpPr/>
          <p:nvPr/>
        </p:nvSpPr>
        <p:spPr>
          <a:xfrm>
            <a:off x="3714750" y="3771900"/>
            <a:ext cx="1158875" cy="571500"/>
          </a:xfrm>
          <a:prstGeom prst="rightArrow">
            <a:avLst>
              <a:gd name="adj1" fmla="val 50000"/>
              <a:gd name="adj2" fmla="val 50009"/>
            </a:avLst>
          </a:prstGeom>
          <a:solidFill>
            <a:srgbClr val="FF0000"/>
          </a:solidFill>
          <a:ln w="9525">
            <a:noFill/>
          </a:ln>
        </p:spPr>
        <p:txBody>
          <a:bodyPr anchor="t"/>
          <a:lstStyle/>
          <a:p>
            <a:pPr lvl="0"/>
            <a:endParaRPr lang="zh-CN" altLang="en-US" dirty="0">
              <a:latin typeface="Times New Roman" panose="02020603050405020304" pitchFamily="18" charset="0"/>
              <a:ea typeface="楷体_GB2312" pitchFamily="49" charset="-122"/>
            </a:endParaRPr>
          </a:p>
        </p:txBody>
      </p:sp>
      <p:sp>
        <p:nvSpPr>
          <p:cNvPr id="12" name="Text Box 3"/>
          <p:cNvSpPr txBox="1"/>
          <p:nvPr/>
        </p:nvSpPr>
        <p:spPr>
          <a:xfrm>
            <a:off x="5214938" y="2928938"/>
            <a:ext cx="3429000" cy="1938337"/>
          </a:xfrm>
          <a:prstGeom prst="rect">
            <a:avLst/>
          </a:prstGeom>
          <a:noFill/>
          <a:ln w="9525">
            <a:noFill/>
          </a:ln>
        </p:spPr>
        <p:txBody>
          <a:bodyPr anchor="t">
            <a:spAutoFit/>
          </a:bodyPr>
          <a:lstStyle/>
          <a:p>
            <a:pPr lvl="0"/>
            <a:r>
              <a:rPr lang="en-US" altLang="zh-CN" dirty="0">
                <a:latin typeface="Times New Roman" panose="02020603050405020304" pitchFamily="18" charset="0"/>
                <a:ea typeface="楷体_GB2312" pitchFamily="49" charset="-122"/>
              </a:rPr>
              <a:t>Traffic_route</a:t>
            </a:r>
            <a:r>
              <a:rPr lang="pt-BR" altLang="zh-CN" dirty="0">
                <a:latin typeface="Vrinda" panose="020B0502040204020203" pitchFamily="34" charset="0"/>
                <a:ea typeface="Vrinda" panose="020B0502040204020203" pitchFamily="34" charset="0"/>
              </a:rPr>
              <a:t>=(D,R)</a:t>
            </a:r>
          </a:p>
          <a:p>
            <a:pPr lvl="0"/>
            <a:r>
              <a:rPr lang="pt-BR" altLang="zh-CN" dirty="0">
                <a:latin typeface="Vrinda" panose="020B0502040204020203" pitchFamily="34" charset="0"/>
                <a:ea typeface="Vrinda" panose="020B0502040204020203" pitchFamily="34" charset="0"/>
              </a:rPr>
              <a:t>D=</a:t>
            </a:r>
            <a:r>
              <a:rPr lang="pt-BR" altLang="zh-CN" dirty="0">
                <a:solidFill>
                  <a:srgbClr val="FF0000"/>
                </a:solidFill>
                <a:latin typeface="Vrinda" panose="020B0502040204020203" pitchFamily="34" charset="0"/>
                <a:ea typeface="Vrinda" panose="020B0502040204020203" pitchFamily="34" charset="0"/>
              </a:rPr>
              <a:t>{</a:t>
            </a:r>
            <a:r>
              <a:rPr lang="pt-BR" altLang="zh-CN" dirty="0">
                <a:latin typeface="Vrinda" panose="020B0502040204020203" pitchFamily="34" charset="0"/>
                <a:ea typeface="Vrinda" panose="020B0502040204020203" pitchFamily="34" charset="0"/>
              </a:rPr>
              <a:t>1,2,</a:t>
            </a:r>
            <a:r>
              <a:rPr lang="en-US" altLang="zh-CN" dirty="0">
                <a:latin typeface="Vrinda" panose="020B0502040204020203" pitchFamily="34" charset="0"/>
                <a:ea typeface="Vrinda" panose="020B0502040204020203" pitchFamily="34" charset="0"/>
              </a:rPr>
              <a:t>3</a:t>
            </a:r>
            <a:r>
              <a:rPr lang="pt-BR" altLang="zh-CN" dirty="0">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4</a:t>
            </a:r>
            <a:r>
              <a:rPr lang="pt-BR" altLang="zh-CN" dirty="0">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5,6</a:t>
            </a:r>
            <a:r>
              <a:rPr lang="pt-BR" altLang="zh-CN" dirty="0">
                <a:solidFill>
                  <a:srgbClr val="FF0000"/>
                </a:solidFill>
                <a:latin typeface="Vrinda" panose="020B0502040204020203" pitchFamily="34" charset="0"/>
                <a:ea typeface="Vrinda" panose="020B0502040204020203" pitchFamily="34" charset="0"/>
              </a:rPr>
              <a:t>}</a:t>
            </a:r>
            <a:endParaRPr lang="en-US" altLang="zh-CN" dirty="0">
              <a:solidFill>
                <a:srgbClr val="FF0000"/>
              </a:solidFill>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R={r}</a:t>
            </a:r>
            <a:endParaRPr lang="zh-CN" altLang="en-US" dirty="0">
              <a:latin typeface="Vrinda" panose="020B0502040204020203" pitchFamily="34" charset="0"/>
              <a:ea typeface="Vrinda" panose="020B0502040204020203" pitchFamily="34" charset="0"/>
            </a:endParaRPr>
          </a:p>
          <a:p>
            <a:pPr lvl="0"/>
            <a:r>
              <a:rPr lang="en-US" altLang="zh-CN" dirty="0">
                <a:latin typeface="Vrinda" panose="020B0502040204020203" pitchFamily="34" charset="0"/>
                <a:ea typeface="Vrinda" panose="020B0502040204020203" pitchFamily="34" charset="0"/>
              </a:rPr>
              <a:t>r=</a:t>
            </a:r>
            <a:r>
              <a:rPr lang="en-US" altLang="zh-CN" dirty="0">
                <a:solidFill>
                  <a:srgbClr val="FF0000"/>
                </a:solidFill>
                <a:latin typeface="Vrinda" panose="020B0502040204020203" pitchFamily="34" charset="0"/>
                <a:ea typeface="Vrinda" panose="020B0502040204020203" pitchFamily="34" charset="0"/>
              </a:rPr>
              <a:t>{</a:t>
            </a:r>
            <a:r>
              <a:rPr lang="en-US" altLang="zh-CN" dirty="0">
                <a:latin typeface="Vrinda" panose="020B0502040204020203" pitchFamily="34" charset="0"/>
                <a:ea typeface="Vrinda" panose="020B0502040204020203" pitchFamily="34" charset="0"/>
              </a:rPr>
              <a:t>&lt;1,2 &gt;,&lt;1,3&gt;,&lt;2,4&gt;,</a:t>
            </a:r>
          </a:p>
          <a:p>
            <a:pPr lvl="0"/>
            <a:r>
              <a:rPr lang="en-US" altLang="zh-CN" dirty="0">
                <a:latin typeface="Vrinda" panose="020B0502040204020203" pitchFamily="34" charset="0"/>
                <a:ea typeface="Vrinda" panose="020B0502040204020203" pitchFamily="34" charset="0"/>
              </a:rPr>
              <a:t>&lt;3,4&gt;,&lt;3,5&gt;,&lt;3,6&gt;,&lt;5,6&gt;</a:t>
            </a:r>
            <a:r>
              <a:rPr lang="en-US" altLang="zh-CN" dirty="0">
                <a:solidFill>
                  <a:srgbClr val="FF0000"/>
                </a:solidFill>
                <a:latin typeface="Vrinda" panose="020B0502040204020203" pitchFamily="34" charset="0"/>
                <a:ea typeface="Vrinda" panose="020B0502040204020203" pitchFamily="34" charset="0"/>
              </a:rPr>
              <a:t>}</a:t>
            </a:r>
          </a:p>
        </p:txBody>
      </p:sp>
      <p:sp>
        <p:nvSpPr>
          <p:cNvPr id="13" name="Text Box 4"/>
          <p:cNvSpPr txBox="1">
            <a:spLocks noChangeArrowheads="1"/>
          </p:cNvSpPr>
          <p:nvPr/>
        </p:nvSpPr>
        <p:spPr bwMode="auto">
          <a:xfrm>
            <a:off x="571500" y="4989513"/>
            <a:ext cx="8064500" cy="1262063"/>
          </a:xfrm>
          <a:prstGeom prst="rect">
            <a:avLst/>
          </a:prstGeom>
          <a:noFill/>
          <a:ln w="9525">
            <a:noFill/>
            <a:miter lim="800000"/>
          </a:ln>
          <a:effectLst/>
        </p:spPr>
        <p:txBody>
          <a:bodyPr>
            <a:spAutoFit/>
          </a:bodyPr>
          <a:lstStyle/>
          <a:p>
            <a:pPr marL="0" marR="0" lvl="0" indent="0" algn="l" defTabSz="914400" rtl="0" eaLnBrk="1" fontAlgn="base" latinLnBrk="0" hangingPunct="1">
              <a:spcBef>
                <a:spcPct val="50000"/>
              </a:spcBef>
              <a:spcAft>
                <a:spcPct val="0"/>
              </a:spcAft>
              <a:buClrTx/>
              <a:buSzTx/>
              <a:buFontTx/>
              <a:buBlip>
                <a:blip r:embed="rId6"/>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交通线路图是图形结构</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开始元素</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终端元素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a:ln>
                  <a:noFill/>
                </a:ln>
                <a:solidFill>
                  <a:schemeClr val="tx1"/>
                </a:solidFill>
                <a:effectLst/>
                <a:uLnTx/>
                <a:uFillTx/>
                <a:latin typeface="+mn-ea"/>
                <a:ea typeface="+mn-ea"/>
                <a:cs typeface="+mn-cs"/>
              </a:rPr>
              <a:t>、</a:t>
            </a:r>
            <a:r>
              <a:rPr kumimoji="0" lang="en-US" altLang="zh-CN" sz="2400" b="1" i="0" u="none" strike="noStrike" kern="1200" cap="none" spc="0" normalizeH="0" baseline="0" noProof="0">
                <a:ln>
                  <a:noFill/>
                </a:ln>
                <a:solidFill>
                  <a:schemeClr val="tx1"/>
                </a:solidFill>
                <a:effectLst/>
                <a:uLnTx/>
                <a:uFillTx/>
                <a:latin typeface="+mn-ea"/>
                <a:ea typeface="+mn-ea"/>
                <a:cs typeface="+mn-cs"/>
              </a:rPr>
              <a:t>6</a:t>
            </a:r>
            <a:endPar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2"/>
          <p:cNvSpPr txBox="1"/>
          <p:nvPr/>
        </p:nvSpPr>
        <p:spPr>
          <a:xfrm>
            <a:off x="714375" y="1016000"/>
            <a:ext cx="7929563" cy="5307013"/>
          </a:xfrm>
          <a:prstGeom prst="rect">
            <a:avLst/>
          </a:prstGeom>
          <a:noFill/>
          <a:ln w="9525">
            <a:noFill/>
          </a:ln>
        </p:spPr>
        <p:txBody>
          <a:bodyPr anchor="t">
            <a:spAutoFit/>
          </a:bodyPr>
          <a:lstStyle/>
          <a:p>
            <a:pPr lvl="0">
              <a:lnSpc>
                <a:spcPct val="130000"/>
              </a:lnSpc>
            </a:pPr>
            <a:r>
              <a:rPr lang="zh-CN" altLang="en-US" dirty="0">
                <a:solidFill>
                  <a:srgbClr val="000099"/>
                </a:solidFill>
                <a:latin typeface="Times New Roman" panose="02020603050405020304" pitchFamily="18" charset="0"/>
                <a:ea typeface="楷体_GB2312" pitchFamily="49" charset="-122"/>
              </a:rPr>
              <a:t>例</a:t>
            </a:r>
            <a:r>
              <a:rPr lang="en-US" altLang="zh-CN" dirty="0">
                <a:solidFill>
                  <a:srgbClr val="000099"/>
                </a:solidFill>
                <a:latin typeface="Times New Roman" panose="02020603050405020304" pitchFamily="18" charset="0"/>
                <a:ea typeface="楷体_GB2312" pitchFamily="49" charset="-122"/>
              </a:rPr>
              <a:t>1</a:t>
            </a:r>
            <a:r>
              <a:rPr lang="zh-CN" altLang="en-US" dirty="0">
                <a:solidFill>
                  <a:srgbClr val="000099"/>
                </a:solidFill>
                <a:latin typeface="Times New Roman" panose="02020603050405020304" pitchFamily="18" charset="0"/>
                <a:ea typeface="楷体_GB2312" pitchFamily="49" charset="-122"/>
              </a:rPr>
              <a:t>、设数据的逻辑结构如下：</a:t>
            </a:r>
          </a:p>
          <a:p>
            <a:pPr lvl="0"/>
            <a:r>
              <a:rPr lang="en-US" altLang="zh-CN" dirty="0">
                <a:solidFill>
                  <a:schemeClr val="tx1"/>
                </a:solidFill>
                <a:latin typeface="Vrinda" panose="020B0502040204020203" pitchFamily="34" charset="0"/>
                <a:ea typeface="Vrinda" panose="020B0502040204020203" pitchFamily="34" charset="0"/>
              </a:rPr>
              <a:t>B1=(D,R)</a:t>
            </a:r>
          </a:p>
          <a:p>
            <a:pPr lvl="0"/>
            <a:r>
              <a:rPr lang="en-US" altLang="zh-CN" dirty="0">
                <a:solidFill>
                  <a:schemeClr val="tx1"/>
                </a:solidFill>
                <a:latin typeface="Vrinda" panose="020B0502040204020203" pitchFamily="34" charset="0"/>
                <a:ea typeface="Vrinda" panose="020B0502040204020203" pitchFamily="34" charset="0"/>
              </a:rPr>
              <a:t>D={1,2,3,4,5,6,7,8,9}</a:t>
            </a:r>
          </a:p>
          <a:p>
            <a:pPr lvl="0"/>
            <a:r>
              <a:rPr lang="en-US" altLang="zh-CN" dirty="0">
                <a:solidFill>
                  <a:schemeClr val="tx1"/>
                </a:solidFill>
                <a:latin typeface="Vrinda" panose="020B0502040204020203" pitchFamily="34" charset="0"/>
                <a:ea typeface="Vrinda" panose="020B0502040204020203" pitchFamily="34" charset="0"/>
              </a:rPr>
              <a:t>R={r}</a:t>
            </a:r>
          </a:p>
          <a:p>
            <a:pPr lvl="0"/>
            <a:r>
              <a:rPr lang="en-US" altLang="zh-CN" dirty="0">
                <a:solidFill>
                  <a:schemeClr val="tx1"/>
                </a:solidFill>
                <a:latin typeface="Vrinda" panose="020B0502040204020203" pitchFamily="34" charset="0"/>
                <a:ea typeface="Vrinda" panose="020B0502040204020203" pitchFamily="34" charset="0"/>
              </a:rPr>
              <a:t>r={&lt;1,2&gt;,&lt;1,3&gt;,&lt;3,4&gt;,&lt;3,5&gt;,&lt;4,6&gt; ,&lt;4,7&gt;,&lt;5,8&gt;,&lt;7,9&gt;}</a:t>
            </a:r>
          </a:p>
          <a:p>
            <a:pPr lvl="0"/>
            <a:r>
              <a:rPr lang="zh-CN" altLang="en-US" dirty="0">
                <a:solidFill>
                  <a:schemeClr val="tx1"/>
                </a:solidFill>
                <a:latin typeface="Times New Roman" panose="02020603050405020304" pitchFamily="18" charset="0"/>
                <a:ea typeface="楷体_GB2312" pitchFamily="49" charset="-122"/>
              </a:rPr>
              <a:t>试画出对应的</a:t>
            </a:r>
            <a:r>
              <a:rPr lang="zh-CN" altLang="en-US" dirty="0">
                <a:solidFill>
                  <a:srgbClr val="000099"/>
                </a:solidFill>
                <a:latin typeface="Times New Roman" panose="02020603050405020304" pitchFamily="18" charset="0"/>
                <a:ea typeface="楷体_GB2312" pitchFamily="49" charset="-122"/>
              </a:rPr>
              <a:t>逻辑结构图</a:t>
            </a:r>
            <a:r>
              <a:rPr lang="zh-CN" altLang="en-US" dirty="0">
                <a:solidFill>
                  <a:schemeClr val="tx1"/>
                </a:solidFill>
                <a:latin typeface="Times New Roman" panose="02020603050405020304" pitchFamily="18" charset="0"/>
                <a:ea typeface="楷体_GB2312" pitchFamily="49" charset="-122"/>
              </a:rPr>
              <a:t>，并指出哪些是</a:t>
            </a:r>
            <a:r>
              <a:rPr lang="zh-CN" altLang="en-US" dirty="0">
                <a:solidFill>
                  <a:srgbClr val="000099"/>
                </a:solidFill>
                <a:latin typeface="Times New Roman" panose="02020603050405020304" pitchFamily="18" charset="0"/>
                <a:ea typeface="楷体_GB2312" pitchFamily="49" charset="-122"/>
              </a:rPr>
              <a:t>开始结点</a:t>
            </a:r>
            <a:r>
              <a:rPr lang="zh-CN" altLang="en-US" dirty="0">
                <a:solidFill>
                  <a:schemeClr val="tx1"/>
                </a:solidFill>
                <a:latin typeface="Times New Roman" panose="02020603050405020304" pitchFamily="18" charset="0"/>
                <a:ea typeface="楷体_GB2312" pitchFamily="49" charset="-122"/>
              </a:rPr>
              <a:t>，哪些是</a:t>
            </a:r>
            <a:r>
              <a:rPr lang="zh-CN" altLang="en-US" dirty="0">
                <a:solidFill>
                  <a:srgbClr val="000099"/>
                </a:solidFill>
                <a:latin typeface="Times New Roman" panose="02020603050405020304" pitchFamily="18" charset="0"/>
                <a:ea typeface="楷体_GB2312" pitchFamily="49" charset="-122"/>
              </a:rPr>
              <a:t>终端结点</a:t>
            </a:r>
            <a:r>
              <a:rPr lang="zh-CN" altLang="en-US" dirty="0">
                <a:solidFill>
                  <a:schemeClr val="tx1"/>
                </a:solidFill>
                <a:latin typeface="Times New Roman" panose="02020603050405020304" pitchFamily="18" charset="0"/>
                <a:ea typeface="楷体_GB2312" pitchFamily="49" charset="-122"/>
              </a:rPr>
              <a:t>，说明</a:t>
            </a:r>
            <a:r>
              <a:rPr lang="zh-CN" altLang="en-US" dirty="0">
                <a:solidFill>
                  <a:srgbClr val="FF0000"/>
                </a:solidFill>
                <a:latin typeface="Times New Roman" panose="02020603050405020304" pitchFamily="18" charset="0"/>
                <a:ea typeface="楷体_GB2312" pitchFamily="49" charset="-122"/>
              </a:rPr>
              <a:t>是何种数据结构</a:t>
            </a:r>
            <a:r>
              <a:rPr lang="zh-CN" altLang="en-US"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a:p>
            <a:pPr lvl="0">
              <a:lnSpc>
                <a:spcPct val="120000"/>
              </a:lnSpc>
              <a:spcBef>
                <a:spcPts val="1200"/>
              </a:spcBef>
            </a:pPr>
            <a:r>
              <a:rPr lang="zh-CN" altLang="en-US" dirty="0">
                <a:solidFill>
                  <a:srgbClr val="000099"/>
                </a:solidFill>
                <a:latin typeface="Times New Roman" panose="02020603050405020304" pitchFamily="18" charset="0"/>
                <a:ea typeface="楷体_GB2312" pitchFamily="49" charset="-122"/>
              </a:rPr>
              <a:t>例</a:t>
            </a:r>
            <a:r>
              <a:rPr lang="en-US" altLang="zh-CN" dirty="0">
                <a:solidFill>
                  <a:srgbClr val="000099"/>
                </a:solidFill>
                <a:latin typeface="Times New Roman" panose="02020603050405020304" pitchFamily="18" charset="0"/>
                <a:ea typeface="楷体_GB2312" pitchFamily="49" charset="-122"/>
              </a:rPr>
              <a:t>2</a:t>
            </a:r>
            <a:r>
              <a:rPr lang="zh-CN" altLang="en-US" dirty="0">
                <a:solidFill>
                  <a:srgbClr val="000099"/>
                </a:solidFill>
                <a:latin typeface="Times New Roman" panose="02020603050405020304" pitchFamily="18" charset="0"/>
                <a:ea typeface="楷体_GB2312" pitchFamily="49" charset="-122"/>
              </a:rPr>
              <a:t>、设数据的逻辑结构如下：</a:t>
            </a:r>
          </a:p>
          <a:p>
            <a:pPr lvl="0"/>
            <a:r>
              <a:rPr lang="en-US" altLang="zh-CN" dirty="0">
                <a:solidFill>
                  <a:schemeClr val="tx1"/>
                </a:solidFill>
                <a:latin typeface="Vrinda" panose="020B0502040204020203" pitchFamily="34" charset="0"/>
                <a:ea typeface="Vrinda" panose="020B0502040204020203" pitchFamily="34" charset="0"/>
              </a:rPr>
              <a:t>B2=(D,R)</a:t>
            </a:r>
          </a:p>
          <a:p>
            <a:pPr lvl="0"/>
            <a:r>
              <a:rPr lang="en-US" altLang="zh-CN" dirty="0">
                <a:solidFill>
                  <a:schemeClr val="tx1"/>
                </a:solidFill>
                <a:latin typeface="Vrinda" panose="020B0502040204020203" pitchFamily="34" charset="0"/>
                <a:ea typeface="Vrinda" panose="020B0502040204020203" pitchFamily="34" charset="0"/>
              </a:rPr>
              <a:t>D={1,2,3,4,5,6}</a:t>
            </a:r>
          </a:p>
          <a:p>
            <a:pPr lvl="0"/>
            <a:r>
              <a:rPr lang="en-US" altLang="zh-CN" dirty="0">
                <a:solidFill>
                  <a:schemeClr val="tx1"/>
                </a:solidFill>
                <a:latin typeface="Vrinda" panose="020B0502040204020203" pitchFamily="34" charset="0"/>
                <a:ea typeface="Vrinda" panose="020B0502040204020203" pitchFamily="34" charset="0"/>
              </a:rPr>
              <a:t>R={r}</a:t>
            </a:r>
          </a:p>
          <a:p>
            <a:pPr lvl="0"/>
            <a:r>
              <a:rPr lang="en-US" altLang="zh-CN" dirty="0">
                <a:solidFill>
                  <a:schemeClr val="tx1"/>
                </a:solidFill>
                <a:latin typeface="Vrinda" panose="020B0502040204020203" pitchFamily="34" charset="0"/>
                <a:ea typeface="Vrinda" panose="020B0502040204020203" pitchFamily="34" charset="0"/>
              </a:rPr>
              <a:t>r={&lt;1,2&gt;,&lt;2,4&gt;,&lt;1,3&gt;,&lt;3,4&gt;,&lt;3,5&gt; ,&lt;3,6&gt;,&lt;5,6&gt;}</a:t>
            </a:r>
          </a:p>
          <a:p>
            <a:pPr lvl="0">
              <a:lnSpc>
                <a:spcPct val="120000"/>
              </a:lnSpc>
            </a:pPr>
            <a:r>
              <a:rPr lang="zh-CN" altLang="en-US" dirty="0">
                <a:solidFill>
                  <a:schemeClr val="tx1"/>
                </a:solidFill>
                <a:latin typeface="Times New Roman" panose="02020603050405020304" pitchFamily="18" charset="0"/>
                <a:ea typeface="楷体_GB2312" pitchFamily="49" charset="-122"/>
              </a:rPr>
              <a:t>试画出对应的</a:t>
            </a:r>
            <a:r>
              <a:rPr lang="zh-CN" altLang="en-US" dirty="0">
                <a:solidFill>
                  <a:srgbClr val="FF0000"/>
                </a:solidFill>
                <a:latin typeface="Times New Roman" panose="02020603050405020304" pitchFamily="18" charset="0"/>
                <a:ea typeface="楷体_GB2312" pitchFamily="49" charset="-122"/>
              </a:rPr>
              <a:t>逻辑结构图</a:t>
            </a:r>
            <a:r>
              <a:rPr lang="zh-CN" altLang="en-US" dirty="0">
                <a:solidFill>
                  <a:schemeClr val="tx1"/>
                </a:solidFill>
                <a:latin typeface="Times New Roman" panose="02020603050405020304" pitchFamily="18" charset="0"/>
                <a:ea typeface="楷体_GB2312" pitchFamily="49" charset="-122"/>
              </a:rPr>
              <a:t>，说明</a:t>
            </a:r>
            <a:r>
              <a:rPr lang="zh-CN" altLang="en-US" dirty="0">
                <a:solidFill>
                  <a:srgbClr val="FF0000"/>
                </a:solidFill>
                <a:latin typeface="Times New Roman" panose="02020603050405020304" pitchFamily="18" charset="0"/>
                <a:ea typeface="楷体_GB2312" pitchFamily="49" charset="-122"/>
              </a:rPr>
              <a:t>是何种数据结构</a:t>
            </a:r>
            <a:r>
              <a:rPr lang="zh-CN" altLang="en-US" dirty="0">
                <a:solidFill>
                  <a:schemeClr val="tx1"/>
                </a:solidFill>
                <a:latin typeface="Times New Roman" panose="02020603050405020304" pitchFamily="18" charset="0"/>
                <a:ea typeface="楷体_GB2312" pitchFamily="49" charset="-122"/>
              </a:rPr>
              <a:t>。</a:t>
            </a:r>
          </a:p>
        </p:txBody>
      </p:sp>
      <p:sp>
        <p:nvSpPr>
          <p:cNvPr id="25602" name="Rectangle 4"/>
          <p:cNvSpPr/>
          <p:nvPr/>
        </p:nvSpPr>
        <p:spPr>
          <a:xfrm>
            <a:off x="0" y="2624138"/>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25603" name="WordArt 9"/>
          <p:cNvSpPr>
            <a:spLocks noTextEdit="1"/>
          </p:cNvSpPr>
          <p:nvPr/>
        </p:nvSpPr>
        <p:spPr>
          <a:xfrm>
            <a:off x="6929438" y="311150"/>
            <a:ext cx="1966912"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思考题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WordArt 9"/>
          <p:cNvSpPr>
            <a:spLocks noTextEdit="1"/>
          </p:cNvSpPr>
          <p:nvPr/>
        </p:nvSpPr>
        <p:spPr>
          <a:xfrm>
            <a:off x="6286500" y="311150"/>
            <a:ext cx="24288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存储结构</a:t>
            </a:r>
          </a:p>
        </p:txBody>
      </p:sp>
      <p:sp>
        <p:nvSpPr>
          <p:cNvPr id="26626" name="Text Box 2"/>
          <p:cNvSpPr txBox="1"/>
          <p:nvPr/>
        </p:nvSpPr>
        <p:spPr>
          <a:xfrm>
            <a:off x="719138" y="1214438"/>
            <a:ext cx="8281987" cy="2292350"/>
          </a:xfrm>
          <a:prstGeom prst="rect">
            <a:avLst/>
          </a:prstGeom>
          <a:noFill/>
          <a:ln w="9525">
            <a:noFill/>
          </a:ln>
        </p:spPr>
        <p:txBody>
          <a:bodyPr anchor="t">
            <a:spAutoFit/>
          </a:bodyPr>
          <a:lstStyle/>
          <a:p>
            <a:pPr lvl="0">
              <a:spcBef>
                <a:spcPct val="50000"/>
              </a:spcBef>
              <a:buBlip>
                <a:blip r:embed="rId3"/>
              </a:buBlip>
            </a:pPr>
            <a:r>
              <a:rPr lang="zh-CN" altLang="en-US" sz="2800" dirty="0">
                <a:solidFill>
                  <a:schemeClr val="tx1"/>
                </a:solidFill>
                <a:latin typeface="Times New Roman" panose="02020603050405020304" pitchFamily="18" charset="0"/>
                <a:ea typeface="楷体_GB2312" pitchFamily="49" charset="-122"/>
              </a:rPr>
              <a:t>  </a:t>
            </a:r>
            <a:r>
              <a:rPr lang="zh-CN" altLang="en-US" sz="2800" dirty="0">
                <a:solidFill>
                  <a:srgbClr val="FF0000"/>
                </a:solidFill>
                <a:latin typeface="黑体" panose="02010609060101010101" pitchFamily="2" charset="-122"/>
                <a:ea typeface="黑体" panose="02010609060101010101" pitchFamily="2" charset="-122"/>
              </a:rPr>
              <a:t>存储结构</a:t>
            </a:r>
            <a:r>
              <a:rPr lang="en-US" altLang="zh-CN" sz="2800" dirty="0">
                <a:solidFill>
                  <a:srgbClr val="FF0000"/>
                </a:solidFill>
                <a:latin typeface="黑体" panose="02010609060101010101" pitchFamily="2" charset="-122"/>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物理结构</a:t>
            </a:r>
            <a:r>
              <a:rPr lang="en-US" altLang="zh-CN" sz="2800" dirty="0">
                <a:solidFill>
                  <a:srgbClr val="FF0000"/>
                </a:solidFill>
                <a:latin typeface="黑体" panose="02010609060101010101" pitchFamily="2" charset="-122"/>
                <a:ea typeface="黑体" panose="02010609060101010101" pitchFamily="2" charset="-122"/>
              </a:rPr>
              <a:t>)</a:t>
            </a:r>
            <a:endParaRPr lang="en-US" altLang="zh-CN" sz="2800" dirty="0">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数据</a:t>
            </a:r>
            <a:r>
              <a:rPr lang="zh-CN" altLang="en-US" dirty="0">
                <a:solidFill>
                  <a:srgbClr val="000099"/>
                </a:solidFill>
                <a:latin typeface="Times New Roman" panose="02020603050405020304" pitchFamily="18" charset="0"/>
                <a:ea typeface="楷体_GB2312" pitchFamily="49" charset="-122"/>
              </a:rPr>
              <a:t>逻辑结构</a:t>
            </a:r>
            <a:r>
              <a:rPr lang="zh-CN" altLang="en-US" dirty="0">
                <a:solidFill>
                  <a:schemeClr val="tx1"/>
                </a:solidFill>
                <a:latin typeface="Times New Roman" panose="02020603050405020304" pitchFamily="18" charset="0"/>
                <a:ea typeface="楷体_GB2312" pitchFamily="49" charset="-122"/>
              </a:rPr>
              <a:t>在计算机中的</a:t>
            </a:r>
            <a:r>
              <a:rPr lang="zh-CN" altLang="en-US" dirty="0">
                <a:solidFill>
                  <a:srgbClr val="000099"/>
                </a:solidFill>
                <a:latin typeface="Times New Roman" panose="02020603050405020304" pitchFamily="18" charset="0"/>
                <a:ea typeface="楷体_GB2312" pitchFamily="49" charset="-122"/>
              </a:rPr>
              <a:t>存储表示</a:t>
            </a:r>
            <a:r>
              <a:rPr lang="zh-CN" altLang="en-US" dirty="0">
                <a:solidFill>
                  <a:schemeClr val="tx1"/>
                </a:solidFill>
                <a:latin typeface="Times New Roman" panose="02020603050405020304" pitchFamily="18" charset="0"/>
                <a:ea typeface="楷体_GB2312" pitchFamily="49" charset="-122"/>
              </a:rPr>
              <a:t>称为数据的存储结构。</a:t>
            </a:r>
            <a:endParaRPr lang="en-US" altLang="zh-CN" dirty="0">
              <a:solidFill>
                <a:schemeClr val="tx1"/>
              </a:solidFill>
              <a:latin typeface="Times New Roman" panose="02020603050405020304" pitchFamily="18" charset="0"/>
              <a:ea typeface="楷体_GB2312" pitchFamily="49" charset="-122"/>
            </a:endParaRPr>
          </a:p>
          <a:p>
            <a:pPr lvl="0"/>
            <a:r>
              <a:rPr lang="zh-CN" altLang="en-US" dirty="0">
                <a:solidFill>
                  <a:srgbClr val="FF0000"/>
                </a:solidFill>
                <a:latin typeface="Times New Roman" panose="02020603050405020304" pitchFamily="18" charset="0"/>
                <a:ea typeface="楷体_GB2312" pitchFamily="49" charset="-122"/>
              </a:rPr>
              <a:t>注意</a:t>
            </a:r>
            <a:r>
              <a:rPr lang="zh-CN" altLang="en-US" dirty="0">
                <a:solidFill>
                  <a:schemeClr val="tx1"/>
                </a:solidFill>
                <a:latin typeface="Times New Roman" panose="02020603050405020304" pitchFamily="18" charset="0"/>
                <a:ea typeface="楷体_GB2312" pitchFamily="49" charset="-122"/>
              </a:rPr>
              <a:t>：同一种</a:t>
            </a:r>
            <a:r>
              <a:rPr lang="zh-CN" altLang="en-US" dirty="0">
                <a:latin typeface="Times New Roman" panose="02020603050405020304" pitchFamily="18" charset="0"/>
                <a:ea typeface="楷体_GB2312" pitchFamily="49" charset="-122"/>
              </a:rPr>
              <a:t>逻辑结构</a:t>
            </a:r>
            <a:r>
              <a:rPr lang="zh-CN" altLang="en-US" dirty="0">
                <a:solidFill>
                  <a:schemeClr val="tx1"/>
                </a:solidFill>
                <a:latin typeface="Times New Roman" panose="02020603050405020304" pitchFamily="18" charset="0"/>
                <a:ea typeface="楷体_GB2312" pitchFamily="49" charset="-122"/>
              </a:rPr>
              <a:t>可以设计</a:t>
            </a:r>
            <a:r>
              <a:rPr lang="zh-CN" altLang="en-US" dirty="0">
                <a:solidFill>
                  <a:srgbClr val="FF0000"/>
                </a:solidFill>
                <a:latin typeface="Times New Roman" panose="02020603050405020304" pitchFamily="18" charset="0"/>
                <a:ea typeface="楷体_GB2312" pitchFamily="49" charset="-122"/>
              </a:rPr>
              <a:t>多种</a:t>
            </a:r>
            <a:r>
              <a:rPr lang="zh-CN" altLang="en-US" dirty="0">
                <a:latin typeface="Times New Roman" panose="02020603050405020304" pitchFamily="18" charset="0"/>
                <a:ea typeface="楷体_GB2312" pitchFamily="49" charset="-122"/>
              </a:rPr>
              <a:t>存储结构</a:t>
            </a:r>
            <a:r>
              <a:rPr lang="zh-CN" altLang="en-US" dirty="0">
                <a:solidFill>
                  <a:schemeClr val="tx1"/>
                </a:solidFill>
                <a:latin typeface="Times New Roman" panose="02020603050405020304" pitchFamily="18" charset="0"/>
                <a:ea typeface="楷体_GB2312" pitchFamily="49" charset="-122"/>
              </a:rPr>
              <a:t>；在不同的</a:t>
            </a:r>
            <a:endParaRPr lang="en-US" altLang="zh-CN" dirty="0">
              <a:solidFill>
                <a:schemeClr val="tx1"/>
              </a:solidFill>
              <a:latin typeface="Times New Roman" panose="02020603050405020304" pitchFamily="18" charset="0"/>
              <a:ea typeface="楷体_GB2312" pitchFamily="49" charset="-122"/>
            </a:endParaRPr>
          </a:p>
          <a:p>
            <a:pPr lvl="0"/>
            <a:r>
              <a:rPr lang="en-US" altLang="zh-CN" dirty="0">
                <a:solidFill>
                  <a:schemeClr val="tx1"/>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存储结构</a:t>
            </a:r>
            <a:r>
              <a:rPr lang="zh-CN" altLang="en-US" dirty="0">
                <a:solidFill>
                  <a:schemeClr val="tx1"/>
                </a:solidFill>
                <a:latin typeface="Times New Roman" panose="02020603050405020304" pitchFamily="18" charset="0"/>
                <a:ea typeface="楷体_GB2312" pitchFamily="49" charset="-122"/>
              </a:rPr>
              <a:t>中，实现同一种运算的</a:t>
            </a:r>
            <a:r>
              <a:rPr lang="zh-CN" altLang="en-US" dirty="0">
                <a:latin typeface="Times New Roman" panose="02020603050405020304" pitchFamily="18" charset="0"/>
                <a:ea typeface="楷体_GB2312" pitchFamily="49" charset="-122"/>
              </a:rPr>
              <a:t>算法</a:t>
            </a:r>
            <a:r>
              <a:rPr lang="zh-CN" altLang="en-US" dirty="0">
                <a:solidFill>
                  <a:schemeClr val="tx1"/>
                </a:solidFill>
                <a:latin typeface="Times New Roman" panose="02020603050405020304" pitchFamily="18" charset="0"/>
                <a:ea typeface="楷体_GB2312" pitchFamily="49" charset="-122"/>
              </a:rPr>
              <a:t>可能不同。</a:t>
            </a:r>
            <a:endParaRPr lang="en-US" altLang="zh-CN" dirty="0">
              <a:solidFill>
                <a:schemeClr val="tx1"/>
              </a:solidFill>
              <a:latin typeface="Times New Roman" panose="02020603050405020304" pitchFamily="18" charset="0"/>
              <a:ea typeface="楷体_GB2312" pitchFamily="49" charset="-122"/>
            </a:endParaRPr>
          </a:p>
          <a:p>
            <a:pPr lvl="0">
              <a:spcBef>
                <a:spcPts val="1800"/>
              </a:spcBef>
              <a:buBlip>
                <a:blip r:embed="rId3"/>
              </a:buBlip>
            </a:pPr>
            <a:r>
              <a:rPr lang="en-US" altLang="zh-CN" dirty="0">
                <a:solidFill>
                  <a:schemeClr val="tx1"/>
                </a:solidFill>
                <a:latin typeface="Times New Roman" panose="02020603050405020304" pitchFamily="18" charset="0"/>
                <a:ea typeface="楷体_GB2312" pitchFamily="49" charset="-122"/>
              </a:rPr>
              <a:t>  </a:t>
            </a:r>
            <a:r>
              <a:rPr lang="zh-CN" altLang="en-US" sz="2800" dirty="0">
                <a:solidFill>
                  <a:srgbClr val="FF0000"/>
                </a:solidFill>
                <a:latin typeface="黑体" panose="02010609060101010101" pitchFamily="2" charset="-122"/>
                <a:ea typeface="黑体" panose="02010609060101010101" pitchFamily="2" charset="-122"/>
              </a:rPr>
              <a:t>逻辑结构、存储结构、运算三者之间的关系</a:t>
            </a:r>
          </a:p>
        </p:txBody>
      </p:sp>
      <p:pic>
        <p:nvPicPr>
          <p:cNvPr id="26627" name="Picture 5"/>
          <p:cNvPicPr>
            <a:picLocks noChangeAspect="1"/>
          </p:cNvPicPr>
          <p:nvPr/>
        </p:nvPicPr>
        <p:blipFill>
          <a:blip r:embed="rId4">
            <a:clrChange>
              <a:clrFrom>
                <a:srgbClr val="FFFFFF"/>
              </a:clrFrom>
              <a:clrTo>
                <a:srgbClr val="FFFFFF">
                  <a:alpha val="0"/>
                </a:srgbClr>
              </a:clrTo>
            </a:clrChange>
          </a:blip>
          <a:stretch>
            <a:fillRect/>
          </a:stretch>
        </p:blipFill>
        <p:spPr>
          <a:xfrm>
            <a:off x="1071563" y="3525838"/>
            <a:ext cx="3929062" cy="2571750"/>
          </a:xfrm>
          <a:prstGeom prst="rect">
            <a:avLst/>
          </a:prstGeom>
          <a:noFill/>
          <a:ln w="9525">
            <a:noFill/>
          </a:ln>
        </p:spPr>
      </p:pic>
      <p:sp>
        <p:nvSpPr>
          <p:cNvPr id="26628" name="矩形 9"/>
          <p:cNvSpPr/>
          <p:nvPr/>
        </p:nvSpPr>
        <p:spPr>
          <a:xfrm>
            <a:off x="5357813" y="3668713"/>
            <a:ext cx="3500437" cy="1939925"/>
          </a:xfrm>
          <a:prstGeom prst="rect">
            <a:avLst/>
          </a:prstGeom>
          <a:noFill/>
          <a:ln w="9525">
            <a:noFill/>
          </a:ln>
        </p:spPr>
        <p:txBody>
          <a:bodyPr anchor="t">
            <a:spAutoFit/>
          </a:bodyPr>
          <a:lstStyle/>
          <a:p>
            <a:pPr lvl="0"/>
            <a:r>
              <a:rPr lang="zh-CN" altLang="en-US" dirty="0">
                <a:solidFill>
                  <a:schemeClr val="tx1"/>
                </a:solidFill>
                <a:latin typeface="Times New Roman" panose="02020603050405020304" pitchFamily="18" charset="0"/>
                <a:ea typeface="楷体_GB2312" pitchFamily="49" charset="-122"/>
              </a:rPr>
              <a:t>        在将</a:t>
            </a:r>
            <a:r>
              <a:rPr lang="zh-CN" altLang="en-US" dirty="0">
                <a:latin typeface="Times New Roman" panose="02020603050405020304" pitchFamily="18" charset="0"/>
                <a:ea typeface="楷体_GB2312" pitchFamily="49" charset="-122"/>
              </a:rPr>
              <a:t>逻辑结构</a:t>
            </a:r>
            <a:r>
              <a:rPr lang="zh-CN" altLang="en-US" dirty="0">
                <a:solidFill>
                  <a:schemeClr val="tx1"/>
                </a:solidFill>
                <a:latin typeface="Times New Roman" panose="02020603050405020304" pitchFamily="18" charset="0"/>
                <a:ea typeface="楷体_GB2312" pitchFamily="49" charset="-122"/>
              </a:rPr>
              <a:t>映射为</a:t>
            </a:r>
            <a:r>
              <a:rPr lang="zh-CN" altLang="en-US" dirty="0">
                <a:latin typeface="Times New Roman" panose="02020603050405020304" pitchFamily="18" charset="0"/>
                <a:ea typeface="楷体_GB2312" pitchFamily="49" charset="-122"/>
              </a:rPr>
              <a:t>存储结构</a:t>
            </a:r>
            <a:r>
              <a:rPr lang="zh-CN" altLang="en-US" dirty="0">
                <a:solidFill>
                  <a:schemeClr val="tx1"/>
                </a:solidFill>
                <a:latin typeface="Times New Roman" panose="02020603050405020304" pitchFamily="18" charset="0"/>
                <a:ea typeface="楷体_GB2312" pitchFamily="49" charset="-122"/>
              </a:rPr>
              <a:t>时，不仅要存储逻辑结构中的所有</a:t>
            </a:r>
            <a:r>
              <a:rPr lang="zh-CN" altLang="en-US" dirty="0">
                <a:latin typeface="Times New Roman" panose="02020603050405020304" pitchFamily="18" charset="0"/>
                <a:ea typeface="楷体_GB2312" pitchFamily="49" charset="-122"/>
              </a:rPr>
              <a:t>元素</a:t>
            </a:r>
            <a:r>
              <a:rPr lang="zh-CN" altLang="en-US" dirty="0">
                <a:solidFill>
                  <a:schemeClr val="tx1"/>
                </a:solidFill>
                <a:latin typeface="Times New Roman" panose="02020603050405020304" pitchFamily="18" charset="0"/>
                <a:ea typeface="楷体_GB2312" pitchFamily="49" charset="-122"/>
              </a:rPr>
              <a:t>，还要存储逻辑结构中元素之间的</a:t>
            </a:r>
            <a:r>
              <a:rPr lang="zh-CN" altLang="en-US" dirty="0">
                <a:latin typeface="Times New Roman" panose="02020603050405020304" pitchFamily="18" charset="0"/>
                <a:ea typeface="楷体_GB2312" pitchFamily="49" charset="-122"/>
              </a:rPr>
              <a:t>关系</a:t>
            </a:r>
            <a:r>
              <a:rPr lang="zh-CN" altLang="en-US" dirty="0">
                <a:solidFill>
                  <a:schemeClr val="tx1"/>
                </a:solidFill>
                <a:latin typeface="Times New Roman" panose="02020603050405020304" pitchFamily="18" charset="0"/>
                <a:ea typeface="楷体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59"/>
          <p:cNvSpPr txBox="1">
            <a:spLocks noChangeArrowheads="1"/>
          </p:cNvSpPr>
          <p:nvPr/>
        </p:nvSpPr>
        <p:spPr bwMode="auto">
          <a:xfrm>
            <a:off x="714375" y="1214438"/>
            <a:ext cx="8215313" cy="5124450"/>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 四类常见的存储结构</a:t>
            </a:r>
          </a:p>
          <a:p>
            <a:pPr marL="342900" marR="0" lvl="0" indent="-34290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   1</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、顺序存储结构</a:t>
            </a:r>
            <a:endPar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采用</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一组连续的存储单元</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存放所有元素</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2</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、链式存储结构</a:t>
            </a:r>
            <a:endPar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各元素</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单独存储</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，同时各元素需要附加</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指针字段</a:t>
            </a:r>
            <a:endParaRPr kumimoji="0" lang="en-US" altLang="zh-CN"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存放</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相邻元素的存储地址</a:t>
            </a:r>
            <a:endParaRPr kumimoji="0" lang="en-US" altLang="zh-CN"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、索引存储结构</a:t>
            </a:r>
            <a:endPar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在存储数据表的同时，还建立</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附加的索引表</a:t>
            </a:r>
            <a:endParaRPr kumimoji="0" lang="en-US" altLang="zh-CN"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4</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、哈希</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散列</a:t>
            </a:r>
            <a:r>
              <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a:t>
            </a:r>
            <a:r>
              <a:rPr kumimoji="0" lang="zh-CN" altLang="en-US"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存储结构</a:t>
            </a:r>
            <a:endPar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根据元素的</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关键字</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来确定其</a:t>
            </a:r>
            <a:r>
              <a:rPr kumimoji="0" lang="zh-CN" altLang="en-US"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rPr>
              <a:t>存储地址</a:t>
            </a:r>
            <a:endParaRPr kumimoji="0" lang="en-US" altLang="zh-CN" sz="2400" b="1" i="0" u="none" strike="noStrike" kern="1200" cap="none" spc="0" normalizeH="0" baseline="0" noProof="0" dirty="0">
              <a:ln>
                <a:noFill/>
              </a:ln>
              <a:solidFill>
                <a:srgbClr val="0033CC"/>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endParaRPr kumimoji="0" lang="en-US" altLang="zh-CN" sz="24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p:txBody>
      </p:sp>
      <p:sp>
        <p:nvSpPr>
          <p:cNvPr id="28674" name="WordArt 9"/>
          <p:cNvSpPr>
            <a:spLocks noTextEdit="1"/>
          </p:cNvSpPr>
          <p:nvPr/>
        </p:nvSpPr>
        <p:spPr>
          <a:xfrm>
            <a:off x="6286500" y="311150"/>
            <a:ext cx="24288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存储结构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59"/>
          <p:cNvSpPr txBox="1"/>
          <p:nvPr/>
        </p:nvSpPr>
        <p:spPr>
          <a:xfrm>
            <a:off x="714375" y="1443038"/>
            <a:ext cx="7929563" cy="3200400"/>
          </a:xfrm>
          <a:prstGeom prst="rect">
            <a:avLst/>
          </a:prstGeom>
          <a:noFill/>
          <a:ln w="9525">
            <a:noFill/>
          </a:ln>
        </p:spPr>
        <p:txBody>
          <a:bodyPr anchor="t">
            <a:spAutoFit/>
          </a:bodyPr>
          <a:lstStyle/>
          <a:p>
            <a:pPr marL="342900" lvl="0" indent="-342900">
              <a:spcBef>
                <a:spcPts val="600"/>
              </a:spcBef>
              <a:buBlip>
                <a:blip r:embed="rId2"/>
              </a:buBlip>
            </a:pPr>
            <a:r>
              <a:rPr lang="zh-CN" altLang="en-US" sz="2800" dirty="0">
                <a:solidFill>
                  <a:srgbClr val="FF0000"/>
                </a:solidFill>
                <a:latin typeface="黑体" panose="02010609060101010101" pitchFamily="2" charset="-122"/>
                <a:ea typeface="黑体" panose="02010609060101010101" pitchFamily="2" charset="-122"/>
              </a:rPr>
              <a:t> 顺序存储结构</a:t>
            </a:r>
            <a:endParaRPr lang="zh-CN" altLang="en-US" dirty="0">
              <a:solidFill>
                <a:schemeClr val="tx1"/>
              </a:solidFill>
              <a:latin typeface="Times New Roman" panose="02020603050405020304" pitchFamily="18" charset="0"/>
              <a:ea typeface="楷体_GB2312" pitchFamily="49" charset="-122"/>
            </a:endParaRPr>
          </a:p>
          <a:p>
            <a:pPr marL="342900" lvl="0" indent="-342900">
              <a:spcBef>
                <a:spcPts val="600"/>
              </a:spcBef>
            </a:pPr>
            <a:r>
              <a:rPr lang="zh-CN" altLang="en-US"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、采用一组</a:t>
            </a:r>
            <a:r>
              <a:rPr lang="zh-CN" altLang="en-US" dirty="0">
                <a:latin typeface="Times New Roman" panose="02020603050405020304" pitchFamily="18" charset="0"/>
                <a:ea typeface="楷体_GB2312" pitchFamily="49" charset="-122"/>
              </a:rPr>
              <a:t>连续的存储单元</a:t>
            </a:r>
            <a:r>
              <a:rPr lang="zh-CN" altLang="en-US" dirty="0">
                <a:solidFill>
                  <a:schemeClr val="tx1"/>
                </a:solidFill>
                <a:latin typeface="Times New Roman" panose="02020603050405020304" pitchFamily="18" charset="0"/>
                <a:ea typeface="楷体_GB2312" pitchFamily="49" charset="-122"/>
              </a:rPr>
              <a:t>存放所有的数据元素</a:t>
            </a:r>
            <a:endParaRPr lang="en-US" altLang="zh-CN" dirty="0">
              <a:solidFill>
                <a:schemeClr val="tx1"/>
              </a:solidFill>
              <a:latin typeface="Times New Roman" panose="02020603050405020304" pitchFamily="18" charset="0"/>
              <a:ea typeface="楷体_GB2312" pitchFamily="49" charset="-122"/>
            </a:endParaRPr>
          </a:p>
          <a:p>
            <a:pPr marL="342900" lvl="0" indent="-342900">
              <a:spcBef>
                <a:spcPts val="600"/>
              </a:spcBef>
            </a:pPr>
            <a:r>
              <a:rPr lang="en-US" altLang="zh-CN" dirty="0">
                <a:solidFill>
                  <a:schemeClr val="tx1"/>
                </a:solidFill>
                <a:latin typeface="Times New Roman" panose="02020603050405020304" pitchFamily="18" charset="0"/>
                <a:ea typeface="楷体_GB2312" pitchFamily="49" charset="-122"/>
              </a:rPr>
              <a:t>      2</a:t>
            </a:r>
            <a:r>
              <a:rPr lang="zh-CN" altLang="en-US" dirty="0">
                <a:solidFill>
                  <a:schemeClr val="tx1"/>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逻辑相邻</a:t>
            </a:r>
            <a:r>
              <a:rPr lang="zh-CN" altLang="en-US" dirty="0">
                <a:solidFill>
                  <a:schemeClr val="tx1"/>
                </a:solidFill>
                <a:latin typeface="Times New Roman" panose="02020603050405020304" pitchFamily="18" charset="0"/>
                <a:ea typeface="楷体_GB2312" pitchFamily="49" charset="-122"/>
              </a:rPr>
              <a:t>元素的</a:t>
            </a:r>
            <a:r>
              <a:rPr lang="zh-CN" altLang="en-US" dirty="0">
                <a:latin typeface="Times New Roman" panose="02020603050405020304" pitchFamily="18" charset="0"/>
                <a:ea typeface="楷体_GB2312" pitchFamily="49" charset="-122"/>
              </a:rPr>
              <a:t>存储单元也相邻</a:t>
            </a:r>
            <a:r>
              <a:rPr lang="zh-CN" altLang="en-US" dirty="0">
                <a:solidFill>
                  <a:schemeClr val="tx1"/>
                </a:solidFill>
                <a:latin typeface="Times New Roman" panose="02020603050405020304" pitchFamily="18" charset="0"/>
                <a:ea typeface="楷体_GB2312" pitchFamily="49" charset="-122"/>
              </a:rPr>
              <a:t>，元素之间的</a:t>
            </a:r>
            <a:r>
              <a:rPr lang="zh-CN" altLang="en-US" dirty="0">
                <a:latin typeface="Times New Roman" panose="02020603050405020304" pitchFamily="18" charset="0"/>
                <a:ea typeface="楷体_GB2312" pitchFamily="49" charset="-122"/>
              </a:rPr>
              <a:t>逻辑</a:t>
            </a:r>
            <a:endParaRPr lang="en-US" altLang="zh-CN" dirty="0">
              <a:latin typeface="Times New Roman" panose="02020603050405020304" pitchFamily="18" charset="0"/>
              <a:ea typeface="楷体_GB2312" pitchFamily="49" charset="-122"/>
            </a:endParaRPr>
          </a:p>
          <a:p>
            <a:pPr marL="342900" lvl="0" indent="-342900">
              <a:spcBef>
                <a:spcPts val="6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关系</a:t>
            </a:r>
            <a:r>
              <a:rPr lang="zh-CN" altLang="en-US" dirty="0">
                <a:solidFill>
                  <a:schemeClr val="tx1"/>
                </a:solidFill>
                <a:latin typeface="Times New Roman" panose="02020603050405020304" pitchFamily="18" charset="0"/>
                <a:ea typeface="楷体_GB2312" pitchFamily="49" charset="-122"/>
              </a:rPr>
              <a:t>由</a:t>
            </a:r>
            <a:r>
              <a:rPr lang="zh-CN" altLang="en-US" dirty="0">
                <a:latin typeface="Times New Roman" panose="02020603050405020304" pitchFamily="18" charset="0"/>
                <a:ea typeface="楷体_GB2312" pitchFamily="49" charset="-122"/>
              </a:rPr>
              <a:t>存储单元地址关系</a:t>
            </a:r>
            <a:r>
              <a:rPr lang="zh-CN" altLang="en-US" dirty="0">
                <a:solidFill>
                  <a:schemeClr val="tx1"/>
                </a:solidFill>
                <a:latin typeface="Times New Roman" panose="02020603050405020304" pitchFamily="18" charset="0"/>
                <a:ea typeface="楷体_GB2312" pitchFamily="49" charset="-122"/>
              </a:rPr>
              <a:t>隐含表示</a:t>
            </a:r>
            <a:endParaRPr lang="en-US" altLang="zh-CN" dirty="0">
              <a:solidFill>
                <a:schemeClr val="tx1"/>
              </a:solidFill>
              <a:latin typeface="Times New Roman" panose="02020603050405020304" pitchFamily="18" charset="0"/>
              <a:ea typeface="楷体_GB2312" pitchFamily="49" charset="-122"/>
            </a:endParaRPr>
          </a:p>
          <a:p>
            <a:pPr marL="342900" lvl="0" indent="-342900">
              <a:spcBef>
                <a:spcPts val="600"/>
              </a:spcBef>
            </a:pPr>
            <a:r>
              <a:rPr lang="en-US" altLang="zh-CN" dirty="0">
                <a:solidFill>
                  <a:schemeClr val="tx1"/>
                </a:solidFill>
                <a:latin typeface="Times New Roman" panose="02020603050405020304" pitchFamily="18" charset="0"/>
                <a:ea typeface="楷体_GB2312" pitchFamily="49" charset="-122"/>
              </a:rPr>
              <a:t>      3</a:t>
            </a:r>
            <a:r>
              <a:rPr lang="zh-CN" altLang="en-US" dirty="0">
                <a:solidFill>
                  <a:schemeClr val="tx1"/>
                </a:solidFill>
                <a:latin typeface="Times New Roman" panose="02020603050405020304" pitchFamily="18" charset="0"/>
                <a:ea typeface="楷体_GB2312" pitchFamily="49" charset="-122"/>
              </a:rPr>
              <a:t>、数据的</a:t>
            </a:r>
            <a:r>
              <a:rPr lang="zh-CN" altLang="en-US" dirty="0">
                <a:latin typeface="Times New Roman" panose="02020603050405020304" pitchFamily="18" charset="0"/>
                <a:ea typeface="楷体_GB2312" pitchFamily="49" charset="-122"/>
              </a:rPr>
              <a:t>逻辑结构</a:t>
            </a:r>
            <a:r>
              <a:rPr lang="zh-CN" altLang="en-US" dirty="0">
                <a:solidFill>
                  <a:schemeClr val="tx1"/>
                </a:solidFill>
                <a:latin typeface="Times New Roman" panose="02020603050405020304" pitchFamily="18" charset="0"/>
                <a:ea typeface="楷体_GB2312" pitchFamily="49" charset="-122"/>
              </a:rPr>
              <a:t>直接</a:t>
            </a:r>
            <a:r>
              <a:rPr lang="zh-CN" altLang="en-US" dirty="0">
                <a:solidFill>
                  <a:srgbClr val="FF0000"/>
                </a:solidFill>
                <a:latin typeface="Times New Roman" panose="02020603050405020304" pitchFamily="18" charset="0"/>
                <a:ea typeface="楷体_GB2312" pitchFamily="49" charset="-122"/>
              </a:rPr>
              <a:t>映射</a:t>
            </a:r>
            <a:r>
              <a:rPr lang="zh-CN" altLang="en-US" dirty="0">
                <a:solidFill>
                  <a:schemeClr val="tx1"/>
                </a:solidFill>
                <a:latin typeface="Times New Roman" panose="02020603050405020304" pitchFamily="18" charset="0"/>
                <a:ea typeface="楷体_GB2312" pitchFamily="49" charset="-122"/>
              </a:rPr>
              <a:t>到</a:t>
            </a:r>
            <a:r>
              <a:rPr lang="zh-CN" altLang="en-US" dirty="0">
                <a:latin typeface="Times New Roman" panose="02020603050405020304" pitchFamily="18" charset="0"/>
                <a:ea typeface="楷体_GB2312" pitchFamily="49" charset="-122"/>
              </a:rPr>
              <a:t>存储结构</a:t>
            </a:r>
            <a:r>
              <a:rPr lang="zh-CN" altLang="en-US" dirty="0">
                <a:solidFill>
                  <a:schemeClr val="tx1"/>
                </a:solidFill>
                <a:latin typeface="Times New Roman" panose="02020603050405020304" pitchFamily="18" charset="0"/>
                <a:ea typeface="楷体_GB2312" pitchFamily="49" charset="-122"/>
              </a:rPr>
              <a:t>，可实现数据</a:t>
            </a:r>
            <a:endParaRPr lang="en-US" altLang="zh-CN" dirty="0">
              <a:solidFill>
                <a:schemeClr val="tx1"/>
              </a:solidFill>
              <a:latin typeface="Times New Roman" panose="02020603050405020304" pitchFamily="18" charset="0"/>
              <a:ea typeface="楷体_GB2312" pitchFamily="49" charset="-122"/>
            </a:endParaRPr>
          </a:p>
          <a:p>
            <a:pPr marL="342900" lvl="0" indent="-342900">
              <a:spcBef>
                <a:spcPts val="600"/>
              </a:spcBef>
            </a:pP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元素的</a:t>
            </a:r>
            <a:r>
              <a:rPr lang="zh-CN" altLang="en-US" dirty="0">
                <a:solidFill>
                  <a:srgbClr val="FF0000"/>
                </a:solidFill>
                <a:latin typeface="Times New Roman" panose="02020603050405020304" pitchFamily="18" charset="0"/>
                <a:ea typeface="楷体_GB2312" pitchFamily="49" charset="-122"/>
              </a:rPr>
              <a:t>随机存取</a:t>
            </a:r>
            <a:endParaRPr lang="en-US" altLang="zh-CN" dirty="0">
              <a:solidFill>
                <a:schemeClr val="tx1"/>
              </a:solidFill>
              <a:latin typeface="Times New Roman" panose="02020603050405020304" pitchFamily="18" charset="0"/>
              <a:ea typeface="楷体_GB2312" pitchFamily="49" charset="-122"/>
            </a:endParaRPr>
          </a:p>
          <a:p>
            <a:pPr marL="342900" lvl="0" indent="-342900">
              <a:spcBef>
                <a:spcPts val="600"/>
              </a:spcBef>
            </a:pPr>
            <a:r>
              <a:rPr lang="en-US" altLang="zh-CN" dirty="0">
                <a:solidFill>
                  <a:schemeClr val="tx1"/>
                </a:solidFill>
                <a:latin typeface="Times New Roman" panose="02020603050405020304" pitchFamily="18" charset="0"/>
                <a:ea typeface="楷体_GB2312" pitchFamily="49" charset="-122"/>
              </a:rPr>
              <a:t>      4</a:t>
            </a:r>
            <a:r>
              <a:rPr lang="zh-CN" altLang="en-US" dirty="0">
                <a:solidFill>
                  <a:schemeClr val="tx1"/>
                </a:solidFill>
                <a:latin typeface="Times New Roman" panose="02020603050405020304" pitchFamily="18" charset="0"/>
                <a:ea typeface="楷体_GB2312" pitchFamily="49" charset="-122"/>
              </a:rPr>
              <a:t>、能在</a:t>
            </a:r>
            <a:r>
              <a:rPr lang="en-US" altLang="zh-CN" dirty="0">
                <a:latin typeface="Vrinda" panose="020B0502040204020203" pitchFamily="34" charset="0"/>
                <a:ea typeface="Vrinda" panose="020B0502040204020203" pitchFamily="34" charset="0"/>
              </a:rPr>
              <a:t>O(1)</a:t>
            </a:r>
            <a:r>
              <a:rPr lang="zh-CN" altLang="en-US" dirty="0">
                <a:solidFill>
                  <a:schemeClr val="tx1"/>
                </a:solidFill>
                <a:latin typeface="Vrinda" panose="020B0502040204020203" pitchFamily="34" charset="0"/>
                <a:ea typeface="Vrinda" panose="020B0502040204020203" pitchFamily="34" charset="0"/>
              </a:rPr>
              <a:t>时间内查找到对应元素。</a:t>
            </a:r>
            <a:endParaRPr lang="en-US" altLang="zh-CN" dirty="0">
              <a:solidFill>
                <a:schemeClr val="tx1"/>
              </a:solidFill>
              <a:latin typeface="Vrinda" panose="020B0502040204020203" pitchFamily="34" charset="0"/>
              <a:ea typeface="Vrinda" panose="020B0502040204020203" pitchFamily="34" charset="0"/>
            </a:endParaRPr>
          </a:p>
        </p:txBody>
      </p:sp>
      <p:sp>
        <p:nvSpPr>
          <p:cNvPr id="29698"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顺序存储结构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59"/>
          <p:cNvSpPr txBox="1">
            <a:spLocks noChangeArrowheads="1"/>
          </p:cNvSpPr>
          <p:nvPr/>
        </p:nvSpPr>
        <p:spPr bwMode="auto">
          <a:xfrm>
            <a:off x="714375" y="1214438"/>
            <a:ext cx="8143875" cy="1262063"/>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：采用</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顺序存储结构</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保存前面学生成绩表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Score</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，假设每个元素占用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30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个字节，且从</a:t>
            </a:r>
            <a:r>
              <a:rPr kumimoji="0" lang="en-US" altLang="zh-CN"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100</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号单元</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开始</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由低地址向高地址</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方向存储，对应的顺序存储结构如图。</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p:txBody>
      </p:sp>
      <p:sp>
        <p:nvSpPr>
          <p:cNvPr id="30722" name="WordArt 9"/>
          <p:cNvSpPr>
            <a:spLocks noTextEdit="1"/>
          </p:cNvSpPr>
          <p:nvPr/>
        </p:nvSpPr>
        <p:spPr>
          <a:xfrm>
            <a:off x="5857875" y="311150"/>
            <a:ext cx="29876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顺序存储结构</a:t>
            </a:r>
          </a:p>
        </p:txBody>
      </p:sp>
      <p:pic>
        <p:nvPicPr>
          <p:cNvPr id="91138" name="Picture 2"/>
          <p:cNvPicPr>
            <a:picLocks noChangeAspect="1"/>
          </p:cNvPicPr>
          <p:nvPr/>
        </p:nvPicPr>
        <p:blipFill>
          <a:blip r:embed="rId3"/>
          <a:stretch>
            <a:fillRect/>
          </a:stretch>
        </p:blipFill>
        <p:spPr>
          <a:xfrm>
            <a:off x="2947988" y="2714625"/>
            <a:ext cx="5695950" cy="3071813"/>
          </a:xfrm>
          <a:prstGeom prst="rect">
            <a:avLst/>
          </a:prstGeom>
          <a:noFill/>
          <a:ln w="9525">
            <a:noFill/>
          </a:ln>
        </p:spPr>
      </p:pic>
      <p:cxnSp>
        <p:nvCxnSpPr>
          <p:cNvPr id="10" name="直接连接符 9"/>
          <p:cNvCxnSpPr/>
          <p:nvPr/>
        </p:nvCxnSpPr>
        <p:spPr>
          <a:xfrm>
            <a:off x="2876550" y="3071813"/>
            <a:ext cx="714375" cy="1587"/>
          </a:xfrm>
          <a:prstGeom prst="line">
            <a:avLst/>
          </a:prstGeom>
          <a:ln w="28575" cap="flat" cmpd="sng">
            <a:solidFill>
              <a:srgbClr val="FF0000"/>
            </a:solidFill>
            <a:prstDash val="solid"/>
            <a:round/>
            <a:headEnd type="none" w="med" len="med"/>
            <a:tailEnd type="none" w="med" len="med"/>
          </a:ln>
        </p:spPr>
      </p:cxnSp>
      <p:cxnSp>
        <p:nvCxnSpPr>
          <p:cNvPr id="12" name="直接连接符 11"/>
          <p:cNvCxnSpPr/>
          <p:nvPr/>
        </p:nvCxnSpPr>
        <p:spPr>
          <a:xfrm rot="5400000">
            <a:off x="2446338" y="4214813"/>
            <a:ext cx="2286000" cy="0"/>
          </a:xfrm>
          <a:prstGeom prst="line">
            <a:avLst/>
          </a:prstGeom>
          <a:ln w="28575" cap="flat" cmpd="sng">
            <a:solidFill>
              <a:srgbClr val="FF0000"/>
            </a:solidFill>
            <a:prstDash val="solid"/>
            <a:round/>
            <a:headEnd type="none" w="med" len="med"/>
            <a:tailEnd type="none" w="med" len="med"/>
          </a:ln>
        </p:spPr>
      </p:cxnSp>
      <p:cxnSp>
        <p:nvCxnSpPr>
          <p:cNvPr id="14" name="直接连接符 13"/>
          <p:cNvCxnSpPr/>
          <p:nvPr/>
        </p:nvCxnSpPr>
        <p:spPr>
          <a:xfrm rot="10800000">
            <a:off x="2876550" y="5357813"/>
            <a:ext cx="714375" cy="1587"/>
          </a:xfrm>
          <a:prstGeom prst="line">
            <a:avLst/>
          </a:prstGeom>
          <a:ln w="28575" cap="flat" cmpd="sng">
            <a:solidFill>
              <a:srgbClr val="FF0000"/>
            </a:solidFill>
            <a:prstDash val="solid"/>
            <a:round/>
            <a:headEnd type="none" w="med" len="med"/>
            <a:tailEnd type="none" w="med" len="med"/>
          </a:ln>
        </p:spPr>
      </p:cxnSp>
      <p:cxnSp>
        <p:nvCxnSpPr>
          <p:cNvPr id="16" name="直接连接符 15"/>
          <p:cNvCxnSpPr/>
          <p:nvPr/>
        </p:nvCxnSpPr>
        <p:spPr>
          <a:xfrm rot="5400000" flipH="1" flipV="1">
            <a:off x="1733550" y="4214813"/>
            <a:ext cx="2287588" cy="1587"/>
          </a:xfrm>
          <a:prstGeom prst="line">
            <a:avLst/>
          </a:prstGeom>
          <a:ln w="28575" cap="flat" cmpd="sng">
            <a:solidFill>
              <a:srgbClr val="FF0000"/>
            </a:solidFill>
            <a:prstDash val="solid"/>
            <a:round/>
            <a:headEnd type="none" w="med" len="med"/>
            <a:tailEnd type="none" w="med" len="med"/>
          </a:ln>
        </p:spPr>
      </p:cxnSp>
      <p:sp>
        <p:nvSpPr>
          <p:cNvPr id="23" name="矩形 22"/>
          <p:cNvSpPr/>
          <p:nvPr/>
        </p:nvSpPr>
        <p:spPr>
          <a:xfrm>
            <a:off x="428625" y="3357563"/>
            <a:ext cx="1571625" cy="1570037"/>
          </a:xfrm>
          <a:prstGeom prst="rect">
            <a:avLst/>
          </a:prstGeom>
          <a:solidFill>
            <a:srgbClr val="FFFF00"/>
          </a:solidFill>
          <a:ln w="28575" cap="flat" cmpd="sng">
            <a:solidFill>
              <a:schemeClr val="tx1"/>
            </a:solidFill>
            <a:prstDash val="solid"/>
            <a:miter/>
            <a:headEnd type="none" w="med" len="med"/>
            <a:tailEnd type="none" w="med" len="med"/>
          </a:ln>
        </p:spPr>
        <p:txBody>
          <a:bodyPr anchor="t">
            <a:spAutoFit/>
          </a:bodyPr>
          <a:lstStyle/>
          <a:p>
            <a:pPr lvl="0"/>
            <a:r>
              <a:rPr lang="zh-CN" altLang="en-US" dirty="0">
                <a:latin typeface="Times New Roman" panose="02020603050405020304" pitchFamily="18" charset="0"/>
                <a:ea typeface="楷体_GB2312" pitchFamily="49" charset="-122"/>
              </a:rPr>
              <a:t>逻辑相邻</a:t>
            </a:r>
            <a:r>
              <a:rPr lang="zh-CN" altLang="en-US" dirty="0">
                <a:solidFill>
                  <a:schemeClr val="tx1"/>
                </a:solidFill>
                <a:latin typeface="Times New Roman" panose="02020603050405020304" pitchFamily="18" charset="0"/>
                <a:ea typeface="楷体_GB2312" pitchFamily="49" charset="-122"/>
              </a:rPr>
              <a:t>的元素，</a:t>
            </a:r>
            <a:r>
              <a:rPr lang="zh-CN" altLang="en-US" dirty="0">
                <a:latin typeface="Times New Roman" panose="02020603050405020304" pitchFamily="18" charset="0"/>
                <a:ea typeface="楷体_GB2312" pitchFamily="49" charset="-122"/>
              </a:rPr>
              <a:t>存储单元也相邻</a:t>
            </a:r>
          </a:p>
        </p:txBody>
      </p:sp>
      <p:sp>
        <p:nvSpPr>
          <p:cNvPr id="24" name="左箭头 23"/>
          <p:cNvSpPr/>
          <p:nvPr/>
        </p:nvSpPr>
        <p:spPr>
          <a:xfrm>
            <a:off x="2071688" y="4000500"/>
            <a:ext cx="642937" cy="428625"/>
          </a:xfrm>
          <a:prstGeom prst="leftArrow">
            <a:avLst>
              <a:gd name="adj1" fmla="val 50000"/>
              <a:gd name="adj2" fmla="val 49986"/>
            </a:avLst>
          </a:prstGeom>
          <a:solidFill>
            <a:srgbClr val="FF0000"/>
          </a:solidFill>
          <a:ln w="9525">
            <a:noFill/>
          </a:ln>
        </p:spPr>
        <p:txBody>
          <a:bodyPr anchor="t"/>
          <a:lstStyle/>
          <a:p>
            <a:pPr lvl="0"/>
            <a:endParaRPr lang="zh-CN" altLang="en-US"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1138"/>
                                        </p:tgtEl>
                                        <p:attrNameLst>
                                          <p:attrName>style.visibility</p:attrName>
                                        </p:attrNameLst>
                                      </p:cBhvr>
                                      <p:to>
                                        <p:strVal val="visible"/>
                                      </p:to>
                                    </p:set>
                                    <p:animEffect transition="in" filter="wipe(up)">
                                      <p:cBhvr>
                                        <p:cTn id="11" dur="500"/>
                                        <p:tgtEl>
                                          <p:spTgt spid="91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right)">
                                      <p:cBhvr>
                                        <p:cTn id="32" dur="500"/>
                                        <p:tgtEl>
                                          <p:spTgt spid="24"/>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链式存储结构</a:t>
            </a:r>
          </a:p>
        </p:txBody>
      </p:sp>
      <p:sp>
        <p:nvSpPr>
          <p:cNvPr id="7" name="Text Box 159"/>
          <p:cNvSpPr txBox="1">
            <a:spLocks noChangeArrowheads="1"/>
          </p:cNvSpPr>
          <p:nvPr/>
        </p:nvSpPr>
        <p:spPr bwMode="auto">
          <a:xfrm>
            <a:off x="714375" y="1214438"/>
            <a:ext cx="8143875" cy="2586038"/>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600"/>
              </a:spcBef>
              <a:spcAft>
                <a:spcPct val="0"/>
              </a:spcAft>
              <a:buClrTx/>
              <a:buSzTx/>
              <a:buFontTx/>
              <a:buBlip>
                <a:blip r:embed="rId3"/>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链式存储结构</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各元素</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单独存储</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，不需要占用一整块存储空间，但是每个元素需要增加一个</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指针字段</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存放</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相邻元素的存储地址</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spcBef>
                <a:spcPts val="600"/>
              </a:spcBef>
              <a:spcAft>
                <a:spcPct val="0"/>
              </a:spcAft>
              <a:buClrTx/>
              <a:buSzTx/>
              <a:buFontTx/>
              <a:buBlip>
                <a:blip r:embed="rId3"/>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：采用</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链式存储结构</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保存前面学生成绩表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Score</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，在设计链式存储结构时，每个结点附加一个存放下一个结点地址的</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指针成员</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，假设</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head</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为指向第一个结点的指针。</a:t>
            </a:r>
            <a:endParaRPr kumimoji="0" lang="en-US" altLang="zh-CN" sz="2400" b="1" i="0" u="none" strike="noStrike" kern="1200" cap="none" spc="0" normalizeH="0" baseline="0" noProof="0" dirty="0">
              <a:ln>
                <a:noFill/>
              </a:ln>
              <a:solidFill>
                <a:schemeClr val="tx1"/>
              </a:solidFill>
              <a:effectLst/>
              <a:uLnTx/>
              <a:uFillTx/>
              <a:latin typeface="+mj-ea"/>
              <a:ea typeface="+mj-ea"/>
              <a:cs typeface="+mn-cs"/>
            </a:endParaRPr>
          </a:p>
        </p:txBody>
      </p:sp>
      <p:graphicFrame>
        <p:nvGraphicFramePr>
          <p:cNvPr id="52235" name="Object 11"/>
          <p:cNvGraphicFramePr/>
          <p:nvPr/>
        </p:nvGraphicFramePr>
        <p:xfrm>
          <a:off x="500063" y="3857625"/>
          <a:ext cx="8323262" cy="2000250"/>
        </p:xfrm>
        <a:graphic>
          <a:graphicData uri="http://schemas.openxmlformats.org/presentationml/2006/ole">
            <mc:AlternateContent xmlns:mc="http://schemas.openxmlformats.org/markup-compatibility/2006">
              <mc:Choice xmlns:v="urn:schemas-microsoft-com:vml" Requires="v">
                <p:oleObj spid="_x0000_s6146" r:id="rId4" imgW="4931410" imgH="1057910" progId="Word.Picture.8">
                  <p:embed/>
                </p:oleObj>
              </mc:Choice>
              <mc:Fallback>
                <p:oleObj r:id="rId4" imgW="4931410" imgH="1057910" progId="Word.Picture.8">
                  <p:embed/>
                  <p:pic>
                    <p:nvPicPr>
                      <p:cNvPr id="0" name="图片 3077"/>
                      <p:cNvPicPr/>
                      <p:nvPr/>
                    </p:nvPicPr>
                    <p:blipFill>
                      <a:blip r:embed="rId5"/>
                      <a:stretch>
                        <a:fillRect/>
                      </a:stretch>
                    </p:blipFill>
                    <p:spPr>
                      <a:xfrm>
                        <a:off x="500063" y="3857625"/>
                        <a:ext cx="8323262" cy="2000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35"/>
                                        </p:tgtEl>
                                        <p:attrNameLst>
                                          <p:attrName>style.visibility</p:attrName>
                                        </p:attrNameLst>
                                      </p:cBhvr>
                                      <p:to>
                                        <p:strVal val="visible"/>
                                      </p:to>
                                    </p:set>
                                    <p:animEffect transition="in" filter="wipe(left)">
                                      <p:cBhvr>
                                        <p:cTn id="11" dur="500"/>
                                        <p:tgtEl>
                                          <p:spTgt spid="5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索引存储结构</a:t>
            </a:r>
          </a:p>
        </p:txBody>
      </p:sp>
      <p:sp>
        <p:nvSpPr>
          <p:cNvPr id="7" name="Text Box 159"/>
          <p:cNvSpPr txBox="1">
            <a:spLocks noChangeArrowheads="1"/>
          </p:cNvSpPr>
          <p:nvPr/>
        </p:nvSpPr>
        <p:spPr bwMode="auto">
          <a:xfrm>
            <a:off x="714375" y="1439863"/>
            <a:ext cx="8143875" cy="3275013"/>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12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索引存储结构</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0" hangingPunct="1">
              <a:lnSpc>
                <a:spcPct val="110000"/>
              </a:lnSpc>
              <a:spcBef>
                <a:spcPts val="12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在存储数据表的同时，还建立</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附加的索引表</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、索引表中的每一项称为</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索引项</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0033CC"/>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关键字，相对地址</a:t>
            </a:r>
            <a:r>
              <a:rPr kumimoji="0" lang="en-US" altLang="zh-CN" sz="2400" b="1" i="0" u="none" strike="noStrike" kern="1200" cap="none" spc="0" normalizeH="0" baseline="0" noProof="0" dirty="0">
                <a:ln>
                  <a:noFill/>
                </a:ln>
                <a:solidFill>
                  <a:srgbClr val="0033CC"/>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00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、索引表中所有关键字</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有序排列</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如递增</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1100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、每个关键字的</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相对地址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为该关键字的记录在数据表</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中的</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存储地址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索引存储结构</a:t>
            </a:r>
          </a:p>
        </p:txBody>
      </p:sp>
      <p:sp>
        <p:nvSpPr>
          <p:cNvPr id="7" name="Text Box 159"/>
          <p:cNvSpPr txBox="1">
            <a:spLocks noChangeArrowheads="1"/>
          </p:cNvSpPr>
          <p:nvPr/>
        </p:nvSpPr>
        <p:spPr bwMode="auto">
          <a:xfrm>
            <a:off x="714375" y="1214438"/>
            <a:ext cx="7786688" cy="2000250"/>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采用</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索引存储结构</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保存前面学生成绩表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Score</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，在进行关键字</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如学号</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查找时，先在</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索引表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中</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快速查找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因为索引表中按关键字</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有序排列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，可以采用</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二分查找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到相应的关键字，然后通过</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相对地址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在</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数据表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中找到该记录的数据。</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2" name="组合 9"/>
          <p:cNvGrpSpPr/>
          <p:nvPr/>
        </p:nvGrpSpPr>
        <p:grpSpPr>
          <a:xfrm>
            <a:off x="1428750" y="3262313"/>
            <a:ext cx="6515100" cy="2809875"/>
            <a:chOff x="1428728" y="3262331"/>
            <a:chExt cx="6515100" cy="2809875"/>
          </a:xfrm>
        </p:grpSpPr>
        <p:pic>
          <p:nvPicPr>
            <p:cNvPr id="33796" name="Picture 5"/>
            <p:cNvPicPr>
              <a:picLocks noChangeAspect="1"/>
            </p:cNvPicPr>
            <p:nvPr/>
          </p:nvPicPr>
          <p:blipFill>
            <a:blip r:embed="rId3"/>
            <a:stretch>
              <a:fillRect/>
            </a:stretch>
          </p:blipFill>
          <p:spPr>
            <a:xfrm>
              <a:off x="1428728" y="3262331"/>
              <a:ext cx="6515100" cy="2809875"/>
            </a:xfrm>
            <a:prstGeom prst="rect">
              <a:avLst/>
            </a:prstGeom>
            <a:noFill/>
            <a:ln w="9525">
              <a:noFill/>
            </a:ln>
          </p:spPr>
        </p:pic>
        <p:sp>
          <p:nvSpPr>
            <p:cNvPr id="33797" name="矩形 4"/>
            <p:cNvSpPr/>
            <p:nvPr/>
          </p:nvSpPr>
          <p:spPr>
            <a:xfrm>
              <a:off x="2071670" y="3286124"/>
              <a:ext cx="928694" cy="357190"/>
            </a:xfrm>
            <a:prstGeom prst="rect">
              <a:avLst/>
            </a:prstGeom>
            <a:noFill/>
            <a:ln w="28575" cap="flat" cmpd="sng">
              <a:solidFill>
                <a:srgbClr val="FF0000"/>
              </a:solidFill>
              <a:prstDash val="solid"/>
              <a:round/>
              <a:headEnd type="none" w="med" len="med"/>
              <a:tailEnd type="none" w="med" len="med"/>
            </a:ln>
          </p:spPr>
          <p:txBody>
            <a:bodyPr anchor="t"/>
            <a:lstStyle/>
            <a:p>
              <a:pPr lvl="0"/>
              <a:endParaRPr lang="zh-CN" altLang="en-US" dirty="0">
                <a:latin typeface="Times New Roman" panose="02020603050405020304" pitchFamily="18" charset="0"/>
                <a:ea typeface="楷体_GB2312" pitchFamily="49" charset="-122"/>
              </a:endParaRPr>
            </a:p>
          </p:txBody>
        </p:sp>
        <p:sp>
          <p:nvSpPr>
            <p:cNvPr id="33798" name="矩形 7"/>
            <p:cNvSpPr/>
            <p:nvPr/>
          </p:nvSpPr>
          <p:spPr>
            <a:xfrm>
              <a:off x="5918844" y="3286124"/>
              <a:ext cx="928694" cy="357190"/>
            </a:xfrm>
            <a:prstGeom prst="rect">
              <a:avLst/>
            </a:prstGeom>
            <a:noFill/>
            <a:ln w="28575" cap="flat" cmpd="sng">
              <a:solidFill>
                <a:srgbClr val="FF0000"/>
              </a:solidFill>
              <a:prstDash val="solid"/>
              <a:round/>
              <a:headEnd type="none" w="med" len="med"/>
              <a:tailEnd type="none" w="med" len="med"/>
            </a:ln>
          </p:spPr>
          <p:txBody>
            <a:bodyPr anchor="t"/>
            <a:lstStyle/>
            <a:p>
              <a:pPr lvl="0"/>
              <a:endParaRPr lang="zh-CN" altLang="en-US" dirty="0">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哈希存储结构</a:t>
            </a:r>
          </a:p>
        </p:txBody>
      </p:sp>
      <p:sp>
        <p:nvSpPr>
          <p:cNvPr id="7" name="Text Box 159"/>
          <p:cNvSpPr txBox="1">
            <a:spLocks noChangeArrowheads="1"/>
          </p:cNvSpPr>
          <p:nvPr/>
        </p:nvSpPr>
        <p:spPr bwMode="auto">
          <a:xfrm>
            <a:off x="857250" y="1531938"/>
            <a:ext cx="7358063" cy="2754313"/>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12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哈希</a:t>
            </a:r>
            <a:r>
              <a:rPr kumimoji="0" lang="en-US" altLang="zh-CN"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散列存储结构</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0" marR="0" lvl="0" indent="0" algn="just" defTabSz="914400" rtl="0" eaLnBrk="1" fontAlgn="base" latinLnBrk="0" hangingPunct="1">
              <a:spcBef>
                <a:spcPts val="12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、根据元素的</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关键字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来确定其</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存储地址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p>
          <a:p>
            <a:pPr marL="0" marR="0" lvl="0" indent="0" algn="just" defTabSz="914400" rtl="0" eaLnBrk="1" fontAlgn="base" latinLnBrk="0" hangingPunct="1">
              <a:spcBef>
                <a:spcPts val="12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、哈希方法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just"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以元素的</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关键字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为</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自变量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，通过某个</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哈希函数</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H(key)</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或散列函数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出对应的函数值，再把该函数值当作该元素的存储地址。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1" name="组合 9"/>
          <p:cNvGrpSpPr/>
          <p:nvPr/>
        </p:nvGrpSpPr>
        <p:grpSpPr>
          <a:xfrm>
            <a:off x="7259638" y="0"/>
            <a:ext cx="1855787" cy="1897063"/>
            <a:chOff x="4800600" y="457200"/>
            <a:chExt cx="1855788" cy="1897062"/>
          </a:xfrm>
        </p:grpSpPr>
        <p:sp>
          <p:nvSpPr>
            <p:cNvPr id="10242" name="Oval 3" descr="5"/>
            <p:cNvSpPr/>
            <p:nvPr/>
          </p:nvSpPr>
          <p:spPr>
            <a:xfrm>
              <a:off x="4800600" y="519195"/>
              <a:ext cx="1855788" cy="1835067"/>
            </a:xfrm>
            <a:prstGeom prst="ellipse">
              <a:avLst/>
            </a:prstGeom>
            <a:blipFill rotWithShape="1">
              <a:blip r:embed="rId2"/>
              <a:stretch>
                <a:fillRect/>
              </a:stretch>
            </a:blipFill>
            <a:ln w="63500" cap="flat" cmpd="sng">
              <a:solidFill>
                <a:srgbClr val="F8F8F8">
                  <a:alpha val="70195"/>
                </a:srgbClr>
              </a:solidFill>
              <a:prstDash val="solid"/>
              <a:round/>
              <a:headEnd type="none" w="med" len="med"/>
              <a:tailEnd type="none" w="med" len="med"/>
            </a:ln>
          </p:spPr>
          <p:txBody>
            <a:bodyPr wrap="none" anchor="ctr"/>
            <a:lstStyle/>
            <a:p>
              <a:pPr lvl="0"/>
              <a:endParaRPr lang="zh-CN" altLang="en-US" dirty="0">
                <a:latin typeface="Times New Roman" panose="02020603050405020304" pitchFamily="18" charset="0"/>
                <a:ea typeface="楷体_GB2312" pitchFamily="49" charset="-122"/>
              </a:endParaRPr>
            </a:p>
          </p:txBody>
        </p:sp>
        <p:pic>
          <p:nvPicPr>
            <p:cNvPr id="10243" name="Picture 4" descr="cir_lighteffect0"/>
            <p:cNvPicPr>
              <a:picLocks noChangeAspect="1"/>
            </p:cNvPicPr>
            <p:nvPr/>
          </p:nvPicPr>
          <p:blipFill>
            <a:blip r:embed="rId3">
              <a:lum bright="17999" contrast="-12000"/>
            </a:blip>
            <a:stretch>
              <a:fillRect/>
            </a:stretch>
          </p:blipFill>
          <p:spPr>
            <a:xfrm>
              <a:off x="4870068" y="457200"/>
              <a:ext cx="1706928" cy="1532529"/>
            </a:xfrm>
            <a:prstGeom prst="rect">
              <a:avLst/>
            </a:prstGeom>
            <a:noFill/>
            <a:ln w="9525">
              <a:noFill/>
            </a:ln>
          </p:spPr>
        </p:pic>
      </p:grpSp>
      <p:sp>
        <p:nvSpPr>
          <p:cNvPr id="12291" name="WordArt 5"/>
          <p:cNvSpPr>
            <a:spLocks noTextEdit="1"/>
          </p:cNvSpPr>
          <p:nvPr/>
        </p:nvSpPr>
        <p:spPr>
          <a:xfrm>
            <a:off x="1928813" y="2233613"/>
            <a:ext cx="6324600" cy="1981200"/>
          </a:xfrm>
          <a:prstGeom prst="rect">
            <a:avLst/>
          </a:prstGeom>
        </p:spPr>
        <p:txBody>
          <a:bodyPr wrap="none" fromWordArt="1">
            <a:prstTxWarp prst="textFadeUp">
              <a:avLst>
                <a:gd name="adj" fmla="val 9991"/>
              </a:avLst>
            </a:prstTxWarp>
            <a:normAutofit/>
          </a:bodyPr>
          <a:lstStyle/>
          <a:p>
            <a:pPr algn="ctr"/>
            <a:r>
              <a:rPr lang="zh-CN" altLang="en-US" sz="3600" b="1">
                <a:solidFill>
                  <a:srgbClr val="C00000"/>
                </a:solidFill>
                <a:effectLst>
                  <a:outerShdw dist="35921" dir="2699999" sy="50000" rotWithShape="0">
                    <a:srgbClr val="875B0D">
                      <a:alpha val="70000"/>
                    </a:srgbClr>
                  </a:outerShdw>
                </a:effectLst>
                <a:latin typeface="华文行楷" panose="02010800040101010101" charset="-122"/>
                <a:ea typeface="华文行楷" panose="02010800040101010101" charset="-122"/>
              </a:rPr>
              <a:t>数据结构概念</a:t>
            </a:r>
          </a:p>
        </p:txBody>
      </p:sp>
      <p:sp>
        <p:nvSpPr>
          <p:cNvPr id="10245" name="Text Box 6" descr="2"/>
          <p:cNvSpPr txBox="1"/>
          <p:nvPr/>
        </p:nvSpPr>
        <p:spPr>
          <a:xfrm>
            <a:off x="7516813" y="373063"/>
            <a:ext cx="1371600" cy="1311275"/>
          </a:xfrm>
          <a:prstGeom prst="rect">
            <a:avLst/>
          </a:prstGeom>
          <a:noFill/>
          <a:ln w="9525">
            <a:noFill/>
          </a:ln>
        </p:spPr>
        <p:txBody>
          <a:bodyPr anchor="t">
            <a:spAutoFit/>
          </a:bodyPr>
          <a:lstStyle/>
          <a:p>
            <a:pPr lvl="0" algn="ctr">
              <a:spcBef>
                <a:spcPct val="50000"/>
              </a:spcBef>
            </a:pPr>
            <a:r>
              <a:rPr lang="en-US" altLang="zh-CN" sz="4000" dirty="0">
                <a:latin typeface="Times New Roman" panose="02020603050405020304" pitchFamily="18" charset="0"/>
                <a:ea typeface="楷体_GB2312" pitchFamily="49" charset="-122"/>
              </a:rPr>
              <a:t>Part one</a:t>
            </a:r>
            <a:r>
              <a:rPr lang="en-US" altLang="zh-CN" sz="4000" dirty="0">
                <a:solidFill>
                  <a:srgbClr val="66FF66"/>
                </a:solidFill>
                <a:latin typeface="Times New Roman" panose="02020603050405020304" pitchFamily="18" charset="0"/>
                <a:ea typeface="楷体_GB2312" pitchFamily="49" charset="-122"/>
              </a:rPr>
              <a:t> </a:t>
            </a:r>
          </a:p>
        </p:txBody>
      </p:sp>
      <p:pic>
        <p:nvPicPr>
          <p:cNvPr id="116743" name="图片 4" descr="key_f.jpg"/>
          <p:cNvPicPr>
            <a:picLocks noChangeAspect="1"/>
          </p:cNvPicPr>
          <p:nvPr/>
        </p:nvPicPr>
        <p:blipFill>
          <a:blip r:embed="rId4">
            <a:clrChange>
              <a:clrFrom>
                <a:srgbClr val="FFFFFF"/>
              </a:clrFrom>
              <a:clrTo>
                <a:srgbClr val="FFFFFF">
                  <a:alpha val="0"/>
                </a:srgbClr>
              </a:clrTo>
            </a:clrChange>
          </a:blip>
          <a:srcRect l="10526"/>
          <a:stretch>
            <a:fillRect/>
          </a:stretch>
        </p:blipFill>
        <p:spPr>
          <a:xfrm>
            <a:off x="0" y="4191000"/>
            <a:ext cx="3886200" cy="20923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par>
                                <p:cTn id="8" presetID="2" presetClass="entr" presetSubtype="4" fill="hold" nodeType="withEffect">
                                  <p:stCondLst>
                                    <p:cond delay="0"/>
                                  </p:stCondLst>
                                  <p:childTnLst>
                                    <p:set>
                                      <p:cBhvr>
                                        <p:cTn id="9" dur="1" fill="hold">
                                          <p:stCondLst>
                                            <p:cond delay="0"/>
                                          </p:stCondLst>
                                        </p:cTn>
                                        <p:tgtEl>
                                          <p:spTgt spid="116743"/>
                                        </p:tgtEl>
                                        <p:attrNameLst>
                                          <p:attrName>style.visibility</p:attrName>
                                        </p:attrNameLst>
                                      </p:cBhvr>
                                      <p:to>
                                        <p:strVal val="visible"/>
                                      </p:to>
                                    </p:set>
                                    <p:anim calcmode="lin" valueType="num">
                                      <p:cBhvr additive="base">
                                        <p:cTn id="10" dur="500" fill="hold"/>
                                        <p:tgtEl>
                                          <p:spTgt spid="116743"/>
                                        </p:tgtEl>
                                        <p:attrNameLst>
                                          <p:attrName>ppt_x</p:attrName>
                                        </p:attrNameLst>
                                      </p:cBhvr>
                                      <p:tavLst>
                                        <p:tav tm="0">
                                          <p:val>
                                            <p:strVal val="#ppt_x"/>
                                          </p:val>
                                        </p:tav>
                                        <p:tav tm="100000">
                                          <p:val>
                                            <p:strVal val="#ppt_x"/>
                                          </p:val>
                                        </p:tav>
                                      </p:tavLst>
                                    </p:anim>
                                    <p:anim calcmode="lin" valueType="num">
                                      <p:cBhvr additive="base">
                                        <p:cTn id="11" dur="500" fill="hold"/>
                                        <p:tgtEl>
                                          <p:spTgt spid="116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哈希存储结构</a:t>
            </a:r>
          </a:p>
        </p:txBody>
      </p:sp>
      <p:sp>
        <p:nvSpPr>
          <p:cNvPr id="7" name="Text Box 159"/>
          <p:cNvSpPr txBox="1">
            <a:spLocks noChangeArrowheads="1"/>
          </p:cNvSpPr>
          <p:nvPr/>
        </p:nvSpPr>
        <p:spPr bwMode="auto">
          <a:xfrm>
            <a:off x="714375" y="1071563"/>
            <a:ext cx="8215313" cy="1631950"/>
          </a:xfrm>
          <a:prstGeom prst="rect">
            <a:avLst/>
          </a:prstGeom>
          <a:noFill/>
          <a:ln w="9525">
            <a:noFill/>
            <a:miter lim="800000"/>
          </a:ln>
          <a:effectLst/>
        </p:spPr>
        <p:txBody>
          <a:bodyPr>
            <a:spAutoFit/>
          </a:bodyPr>
          <a:lstStyle/>
          <a:p>
            <a:pPr marL="342900" marR="0" lvl="0" indent="-34290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例</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采用</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哈希存储结构</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保存前面学生成绩表</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Score</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，假设哈希表长度</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m=6(</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存储单元的地址为</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0</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5)</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，记录个数</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n=5</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，以</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学号</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作为</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自变量</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，选哈希函数：</a:t>
            </a:r>
            <a:r>
              <a:rPr kumimoji="0" lang="en-US" altLang="zh-CN"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H(</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学号</a:t>
            </a:r>
            <a:r>
              <a:rPr kumimoji="0" lang="en-US" altLang="zh-CN"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 = </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学号</a:t>
            </a:r>
            <a:r>
              <a:rPr kumimoji="0" lang="en-US" altLang="zh-CN"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-201201</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每个学生信息的存储地址如下：</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8" name="Group 84"/>
          <p:cNvGraphicFramePr>
            <a:graphicFrameLocks noGrp="1"/>
          </p:cNvGraphicFramePr>
          <p:nvPr/>
        </p:nvGraphicFramePr>
        <p:xfrm>
          <a:off x="1143000" y="2714625"/>
          <a:ext cx="7286676" cy="731520"/>
        </p:xfrm>
        <a:graphic>
          <a:graphicData uri="http://schemas.openxmlformats.org/drawingml/2006/table">
            <a:tbl>
              <a:tblPr/>
              <a:tblGrid>
                <a:gridCol w="1140653"/>
                <a:gridCol w="1123105"/>
                <a:gridCol w="1325586"/>
                <a:gridCol w="1324236"/>
                <a:gridCol w="1048860"/>
                <a:gridCol w="1324236"/>
              </a:tblGrid>
              <a:tr h="321471">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FF0000"/>
                          </a:solidFill>
                          <a:effectLst/>
                          <a:latin typeface="Arial" panose="020B0604020202020204" pitchFamily="34" charset="0"/>
                          <a:ea typeface="黑体" panose="02010609060101010101" pitchFamily="2" charset="-122"/>
                        </a:rPr>
                        <a:t>key</a:t>
                      </a:r>
                      <a:endPar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201201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201205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201206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201202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201204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1471">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FF0000"/>
                          </a:solidFill>
                          <a:effectLst/>
                          <a:latin typeface="Arial" panose="020B0604020202020204" pitchFamily="34" charset="0"/>
                          <a:ea typeface="黑体" panose="02010609060101010101" pitchFamily="2" charset="-122"/>
                        </a:rPr>
                        <a:t>H(key)</a:t>
                      </a:r>
                      <a:endParaRPr kumimoji="0" lang="en-US" altLang="zh-CN" sz="1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smtClean="0">
                          <a:ln>
                            <a:noFill/>
                          </a:ln>
                          <a:solidFill>
                            <a:srgbClr val="0033CC"/>
                          </a:solidFill>
                          <a:effectLst/>
                          <a:latin typeface="Arial" panose="020B0604020202020204" pitchFamily="34" charset="0"/>
                          <a:ea typeface="宋体" panose="02010600030101010101"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92162" name="Picture 2"/>
          <p:cNvPicPr>
            <a:picLocks noChangeAspect="1"/>
          </p:cNvPicPr>
          <p:nvPr/>
        </p:nvPicPr>
        <p:blipFill>
          <a:blip r:embed="rId3">
            <a:clrChange>
              <a:clrFrom>
                <a:srgbClr val="E5E5E5"/>
              </a:clrFrom>
              <a:clrTo>
                <a:srgbClr val="E5E5E5">
                  <a:alpha val="0"/>
                </a:srgbClr>
              </a:clrTo>
            </a:clrChange>
          </a:blip>
          <a:stretch>
            <a:fillRect/>
          </a:stretch>
        </p:blipFill>
        <p:spPr>
          <a:xfrm>
            <a:off x="1152525" y="3489325"/>
            <a:ext cx="3490913" cy="2736850"/>
          </a:xfrm>
          <a:prstGeom prst="rect">
            <a:avLst/>
          </a:prstGeom>
          <a:noFill/>
          <a:ln w="9525">
            <a:noFill/>
          </a:ln>
        </p:spPr>
      </p:pic>
      <p:sp>
        <p:nvSpPr>
          <p:cNvPr id="9" name="矩形 8"/>
          <p:cNvSpPr/>
          <p:nvPr/>
        </p:nvSpPr>
        <p:spPr>
          <a:xfrm>
            <a:off x="4786313" y="3714750"/>
            <a:ext cx="4071938" cy="1938338"/>
          </a:xfrm>
          <a:prstGeom prst="rect">
            <a:avLst/>
          </a:prstGeom>
        </p:spPr>
        <p:txBody>
          <a:bodyP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       如果在</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哈希存储结构</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中</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查找</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学号为</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id</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的学生记录，只需按</a:t>
            </a:r>
            <a:r>
              <a:rPr kumimoji="0" lang="en-US" altLang="zh-CN"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H(id)</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求出它在该</a:t>
            </a:r>
            <a:r>
              <a:rPr kumimoji="0" lang="zh-CN" altLang="en-US" sz="2400" b="1" i="0" u="none" strike="noStrike" kern="1200" cap="none" spc="0" normalizeH="0" baseline="0" noProof="0" dirty="0">
                <a:ln>
                  <a:noFill/>
                </a:ln>
                <a:solidFill>
                  <a:srgbClr val="0033CC"/>
                </a:solidFill>
                <a:effectLst/>
                <a:uLnTx/>
                <a:uFillTx/>
                <a:latin typeface="Vrinda" panose="020B0502040204020203" pitchFamily="34" charset="0"/>
                <a:ea typeface="+mn-ea"/>
                <a:cs typeface="Vrinda" panose="020B0502040204020203" pitchFamily="34" charset="0"/>
              </a:rPr>
              <a:t>哈希表</a:t>
            </a:r>
            <a:r>
              <a:rPr kumimoji="0" lang="zh-CN" altLang="en-US" sz="2400" b="1" i="0" u="none" strike="noStrike" kern="1200" cap="none" spc="0" normalizeH="0" baseline="0" noProof="0" dirty="0">
                <a:ln>
                  <a:noFill/>
                </a:ln>
                <a:solidFill>
                  <a:schemeClr val="tx1"/>
                </a:solidFill>
                <a:effectLst/>
                <a:uLnTx/>
                <a:uFillTx/>
                <a:latin typeface="Vrinda" panose="020B0502040204020203" pitchFamily="34" charset="0"/>
                <a:ea typeface="+mn-ea"/>
                <a:cs typeface="Vrinda" panose="020B0502040204020203" pitchFamily="34" charset="0"/>
              </a:rPr>
              <a:t>中的地址，就可直接找到该学号的学生记录。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162"/>
                                        </p:tgtEl>
                                        <p:attrNameLst>
                                          <p:attrName>style.visibility</p:attrName>
                                        </p:attrNameLst>
                                      </p:cBhvr>
                                      <p:to>
                                        <p:strVal val="visible"/>
                                      </p:to>
                                    </p:set>
                                    <p:animEffect transition="in" filter="wipe(up)">
                                      <p:cBhvr>
                                        <p:cTn id="15" dur="500"/>
                                        <p:tgtEl>
                                          <p:spTgt spid="9216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0" name="Text Box 14"/>
          <p:cNvSpPr txBox="1">
            <a:spLocks noChangeArrowheads="1"/>
          </p:cNvSpPr>
          <p:nvPr/>
        </p:nvSpPr>
        <p:spPr bwMode="auto">
          <a:xfrm>
            <a:off x="755650" y="1298575"/>
            <a:ext cx="7848600" cy="1416050"/>
          </a:xfrm>
          <a:prstGeom prst="rect">
            <a:avLst/>
          </a:prstGeom>
          <a:noFill/>
          <a:ln w="9525">
            <a:noFill/>
            <a:miter lim="800000"/>
          </a:ln>
          <a:effectLst/>
        </p:spPr>
        <p:txBody>
          <a:bodyPr>
            <a:spAutoFit/>
          </a:bodyPr>
          <a:lstStyle/>
          <a:p>
            <a:pPr marL="0" marR="0" lvl="0" indent="0" algn="l" defTabSz="914400" rtl="0" eaLnBrk="1" fontAlgn="base" latinLnBrk="0" hangingPunct="1">
              <a:spcBef>
                <a:spcPts val="1200"/>
              </a:spcBef>
              <a:spcAft>
                <a:spcPct val="0"/>
              </a:spcAft>
              <a:buClrTx/>
              <a:buSzTx/>
              <a:buFontTx/>
              <a:buBlip>
                <a:blip r:embed="rId3"/>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数据运算</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：施加于数据的</a:t>
            </a:r>
            <a:r>
              <a:rPr kumimoji="0" lang="zh-CN" altLang="en-US" sz="28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操作</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、运算定义：</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确定运算的</a:t>
            </a:r>
            <a:r>
              <a:rPr kumimoji="0" lang="zh-CN" altLang="en-US" sz="2400" b="1" i="0" u="none" strike="noStrike" kern="1200" cap="none" spc="0" normalizeH="0" baseline="0" noProof="0" dirty="0">
                <a:ln>
                  <a:noFill/>
                </a:ln>
                <a:solidFill>
                  <a:srgbClr val="0033CC"/>
                </a:solidFill>
                <a:effectLst/>
                <a:uLnTx/>
                <a:uFillTx/>
                <a:latin typeface="+mn-ea"/>
                <a:ea typeface="+mn-ea"/>
                <a:cs typeface="+mn-cs"/>
              </a:rPr>
              <a:t>功能</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抽象</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、运算实现：在</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存储结构</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上</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确定运算的实现算法</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具体</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36866" name="WordArt 9"/>
          <p:cNvSpPr>
            <a:spLocks noTextEdit="1"/>
          </p:cNvSpPr>
          <p:nvPr/>
        </p:nvSpPr>
        <p:spPr>
          <a:xfrm>
            <a:off x="6072188" y="311150"/>
            <a:ext cx="2643187"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数据运算</a:t>
            </a:r>
          </a:p>
        </p:txBody>
      </p:sp>
      <p:pic>
        <p:nvPicPr>
          <p:cNvPr id="36867" name="Picture 16"/>
          <p:cNvPicPr>
            <a:picLocks noChangeAspect="1"/>
          </p:cNvPicPr>
          <p:nvPr/>
        </p:nvPicPr>
        <p:blipFill>
          <a:blip r:embed="rId4"/>
          <a:stretch>
            <a:fillRect/>
          </a:stretch>
        </p:blipFill>
        <p:spPr>
          <a:xfrm>
            <a:off x="1785938" y="3000375"/>
            <a:ext cx="5048250" cy="2786063"/>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719138" y="1071563"/>
            <a:ext cx="7996238" cy="5094288"/>
          </a:xfrm>
          <a:prstGeom prst="rect">
            <a:avLst/>
          </a:prstGeom>
          <a:noFill/>
          <a:ln w="9525">
            <a:noFill/>
            <a:miter lim="800000"/>
          </a:ln>
          <a:effectLst/>
        </p:spPr>
        <p:txBody>
          <a:bodyPr>
            <a:spAutoFit/>
          </a:bodyPr>
          <a:lstStyle/>
          <a:p>
            <a:pPr marL="0" marR="0" lvl="0" indent="0" algn="l" defTabSz="914400" rtl="0" eaLnBrk="1" fontAlgn="base" latinLnBrk="0" hangingPunct="1">
              <a:spcBef>
                <a:spcPct val="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数据结构</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带结构的数据元素的集合，包括数据</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逻辑结构</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存储结构</a:t>
            </a:r>
            <a:endParaRPr kumimoji="0" lang="en-US" altLang="zh-CN"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和</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数据运算</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数据类型</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数据类型显式</a:t>
            </a:r>
            <a:r>
              <a:rPr kumimoji="0" lang="en-US" altLang="zh-CN"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隐含地规定了数据的</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取值范围</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存储方式</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以及允许进行的</a:t>
            </a:r>
            <a:r>
              <a:rPr kumimoji="0" lang="zh-CN" altLang="en-US" sz="23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运算</a:t>
            </a:r>
            <a:r>
              <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。基本数据类型是在程序设计语言中已经实现了的数据结构。</a:t>
            </a:r>
            <a:endParaRPr kumimoji="0" lang="en-US" altLang="zh-CN"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抽象数据类型</a:t>
            </a:r>
            <a:r>
              <a:rPr kumimoji="0" lang="en-US" altLang="zh-CN" sz="2800" b="1" i="0" u="none" strike="noStrike" kern="1200" cap="none" spc="0" normalizeH="0" baseline="0" noProof="0" dirty="0">
                <a:ln>
                  <a:noFill/>
                </a:ln>
                <a:solidFill>
                  <a:srgbClr val="FF0000"/>
                </a:solidFill>
                <a:effectLst/>
                <a:uLnTx/>
                <a:uFillTx/>
                <a:latin typeface="Vrinda" panose="020B0502040204020203" pitchFamily="34" charset="0"/>
                <a:ea typeface="楷体_GB2312" pitchFamily="49" charset="-122"/>
                <a:cs typeface="Vrinda" panose="020B0502040204020203" pitchFamily="34" charset="0"/>
              </a:rPr>
              <a:t>(ADT)</a:t>
            </a:r>
          </a:p>
          <a:p>
            <a:pPr marL="0" marR="0" lvl="0" indent="0" algn="l" defTabSz="914400" rtl="0" eaLnBrk="1" fontAlgn="base" latinLnBrk="0" hangingPunct="1">
              <a:lnSpc>
                <a:spcPts val="2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一个</a:t>
            </a:r>
            <a:r>
              <a:rPr kumimoji="0" lang="zh-CN" altLang="en-US" sz="2300" b="1" i="0" u="none" strike="noStrike" kern="1200" cap="none" spc="0" normalizeH="0" baseline="0" noProof="0" dirty="0">
                <a:ln>
                  <a:noFill/>
                </a:ln>
                <a:solidFill>
                  <a:srgbClr val="0033CC"/>
                </a:solidFill>
                <a:effectLst/>
                <a:uLnTx/>
                <a:uFillTx/>
                <a:latin typeface="+mn-ea"/>
                <a:ea typeface="+mn-ea"/>
                <a:cs typeface="+mn-cs"/>
              </a:rPr>
              <a:t>数学模型</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以及定义在此数学模型上的</a:t>
            </a:r>
            <a:r>
              <a:rPr kumimoji="0" lang="zh-CN" altLang="en-US" sz="2300" b="1" i="0" u="none" strike="noStrike" kern="1200" cap="none" spc="0" normalizeH="0" baseline="0" noProof="0" dirty="0">
                <a:ln>
                  <a:noFill/>
                </a:ln>
                <a:solidFill>
                  <a:srgbClr val="0033CC"/>
                </a:solidFill>
                <a:effectLst/>
                <a:uLnTx/>
                <a:uFillTx/>
                <a:latin typeface="+mn-ea"/>
                <a:ea typeface="+mn-ea"/>
                <a:cs typeface="+mn-cs"/>
              </a:rPr>
              <a:t>一组操作</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。抽象数据类型需要通过</a:t>
            </a:r>
            <a:r>
              <a:rPr kumimoji="0" lang="zh-CN" altLang="en-US" sz="2300" b="1" i="0" u="none" strike="noStrike" kern="1200" cap="none" spc="0" normalizeH="0" baseline="0" noProof="0" dirty="0">
                <a:ln>
                  <a:noFill/>
                </a:ln>
                <a:solidFill>
                  <a:srgbClr val="0033CC"/>
                </a:solidFill>
                <a:effectLst/>
                <a:uLnTx/>
                <a:uFillTx/>
                <a:latin typeface="+mn-ea"/>
                <a:ea typeface="+mn-ea"/>
                <a:cs typeface="+mn-cs"/>
              </a:rPr>
              <a:t>固有数据类型</a:t>
            </a:r>
            <a:r>
              <a:rPr kumimoji="0" lang="en-US" altLang="zh-CN" sz="23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高级编程语言中已实现的数据类型</a:t>
            </a:r>
            <a:r>
              <a:rPr kumimoji="0" lang="en-US" altLang="zh-CN" sz="23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来实现。</a:t>
            </a:r>
            <a:endParaRPr kumimoji="0" lang="en-US" altLang="zh-CN" sz="23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3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300" b="1" i="0" u="none" strike="noStrike" kern="1200" cap="none" spc="0" normalizeH="0" baseline="0" noProof="0" dirty="0">
                <a:ln>
                  <a:noFill/>
                </a:ln>
                <a:solidFill>
                  <a:srgbClr val="FF0000"/>
                </a:solidFill>
                <a:effectLst/>
                <a:uLnTx/>
                <a:uFillTx/>
                <a:latin typeface="+mn-ea"/>
                <a:ea typeface="+mn-ea"/>
                <a:cs typeface="+mn-cs"/>
              </a:rPr>
              <a:t>定义</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抽象数据类型，必须给出</a:t>
            </a:r>
            <a:r>
              <a:rPr kumimoji="0" lang="zh-CN" altLang="en-US" sz="2300" b="1" i="0" u="none" strike="noStrike" kern="1200" cap="none" spc="0" normalizeH="0" baseline="0" noProof="0" dirty="0">
                <a:ln>
                  <a:noFill/>
                </a:ln>
                <a:solidFill>
                  <a:srgbClr val="0033CC"/>
                </a:solidFill>
                <a:effectLst/>
                <a:uLnTx/>
                <a:uFillTx/>
                <a:latin typeface="+mn-ea"/>
                <a:ea typeface="+mn-ea"/>
                <a:cs typeface="+mn-cs"/>
              </a:rPr>
              <a:t>抽象数据类型的名称</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、各</a:t>
            </a:r>
            <a:r>
              <a:rPr kumimoji="0" lang="zh-CN" altLang="en-US" sz="2300" b="1" i="0" u="none" strike="noStrike" kern="1200" cap="none" spc="0" normalizeH="0" baseline="0" noProof="0" dirty="0">
                <a:ln>
                  <a:noFill/>
                </a:ln>
                <a:solidFill>
                  <a:srgbClr val="0033CC"/>
                </a:solidFill>
                <a:effectLst/>
                <a:uLnTx/>
                <a:uFillTx/>
                <a:latin typeface="+mn-ea"/>
                <a:ea typeface="+mn-ea"/>
                <a:cs typeface="+mn-cs"/>
              </a:rPr>
              <a:t>运算名称</a:t>
            </a:r>
            <a:r>
              <a:rPr kumimoji="0" lang="en-US" altLang="zh-CN" sz="23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函数名</a:t>
            </a:r>
            <a:r>
              <a:rPr kumimoji="0" lang="en-US" altLang="zh-CN" sz="23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300" b="1" i="0" u="none" strike="noStrike" kern="1200" cap="none" spc="0" normalizeH="0" baseline="0" noProof="0" dirty="0">
                <a:ln>
                  <a:noFill/>
                </a:ln>
                <a:solidFill>
                  <a:schemeClr val="tx1"/>
                </a:solidFill>
                <a:effectLst/>
                <a:uLnTx/>
                <a:uFillTx/>
                <a:latin typeface="+mn-ea"/>
                <a:ea typeface="+mn-ea"/>
                <a:cs typeface="+mn-cs"/>
              </a:rPr>
              <a:t>。抽象数据类型一旦定义，可以象基本数据类型一样使用。</a:t>
            </a:r>
            <a:endParaRPr kumimoji="0" lang="zh-CN" altLang="en-US" sz="23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8914" name="WordArt 9"/>
          <p:cNvSpPr>
            <a:spLocks noTextEdit="1"/>
          </p:cNvSpPr>
          <p:nvPr/>
        </p:nvSpPr>
        <p:spPr>
          <a:xfrm>
            <a:off x="6072188" y="311150"/>
            <a:ext cx="2643187"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ppt_x"/>
                                          </p:val>
                                        </p:tav>
                                        <p:tav tm="100000">
                                          <p:val>
                                            <p:strVal val="#ppt_x"/>
                                          </p:val>
                                        </p:tav>
                                      </p:tavLst>
                                    </p:anim>
                                    <p:anim calcmode="lin" valueType="num">
                                      <p:cBhvr additive="base">
                                        <p:cTn id="8"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p:nvPr/>
        </p:nvSpPr>
        <p:spPr>
          <a:xfrm>
            <a:off x="323850" y="1249363"/>
            <a:ext cx="8351838" cy="1570037"/>
          </a:xfrm>
          <a:prstGeom prst="rect">
            <a:avLst/>
          </a:prstGeom>
          <a:noFill/>
          <a:ln w="9525">
            <a:noFill/>
          </a:ln>
        </p:spPr>
        <p:txBody>
          <a:bodyPr anchor="t">
            <a:spAutoFit/>
          </a:bodyPr>
          <a:lstStyle/>
          <a:p>
            <a:pPr lvl="0"/>
            <a:r>
              <a:rPr lang="zh-CN" altLang="en-US" dirty="0">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从</a:t>
            </a:r>
            <a:r>
              <a:rPr lang="zh-CN" altLang="en-US" dirty="0">
                <a:latin typeface="Times New Roman" panose="02020603050405020304" pitchFamily="18" charset="0"/>
                <a:ea typeface="楷体_GB2312" pitchFamily="49" charset="-122"/>
              </a:rPr>
              <a:t>数据结构</a:t>
            </a:r>
            <a:r>
              <a:rPr lang="zh-CN" altLang="en-US" dirty="0">
                <a:solidFill>
                  <a:schemeClr val="tx1"/>
                </a:solidFill>
                <a:latin typeface="Times New Roman" panose="02020603050405020304" pitchFamily="18" charset="0"/>
                <a:ea typeface="楷体_GB2312" pitchFamily="49" charset="-122"/>
              </a:rPr>
              <a:t>的角度看，</a:t>
            </a:r>
            <a:r>
              <a:rPr lang="zh-CN" altLang="en-US" dirty="0">
                <a:latin typeface="Times New Roman" panose="02020603050405020304" pitchFamily="18" charset="0"/>
                <a:ea typeface="楷体_GB2312" pitchFamily="49" charset="-122"/>
              </a:rPr>
              <a:t>实际问题</a:t>
            </a:r>
            <a:r>
              <a:rPr lang="zh-CN" altLang="en-US" dirty="0">
                <a:solidFill>
                  <a:schemeClr val="tx1"/>
                </a:solidFill>
                <a:latin typeface="Times New Roman" panose="02020603050405020304" pitchFamily="18" charset="0"/>
                <a:ea typeface="楷体_GB2312" pitchFamily="49" charset="-122"/>
              </a:rPr>
              <a:t>的求解可以通过</a:t>
            </a:r>
            <a:r>
              <a:rPr lang="zh-CN" altLang="en-US" dirty="0">
                <a:latin typeface="Times New Roman" panose="02020603050405020304" pitchFamily="18" charset="0"/>
                <a:ea typeface="楷体_GB2312" pitchFamily="49" charset="-122"/>
              </a:rPr>
              <a:t>抽象数据类型</a:t>
            </a:r>
            <a:r>
              <a:rPr lang="zh-CN" altLang="en-US" dirty="0">
                <a:solidFill>
                  <a:schemeClr val="tx1"/>
                </a:solidFill>
                <a:latin typeface="Times New Roman" panose="02020603050405020304" pitchFamily="18" charset="0"/>
                <a:ea typeface="楷体_GB2312" pitchFamily="49" charset="-122"/>
              </a:rPr>
              <a:t>来描述，即</a:t>
            </a:r>
            <a:r>
              <a:rPr lang="zh-CN" altLang="en-US" dirty="0">
                <a:solidFill>
                  <a:srgbClr val="FF0000"/>
                </a:solidFill>
                <a:latin typeface="Times New Roman" panose="02020603050405020304" pitchFamily="18" charset="0"/>
                <a:ea typeface="楷体_GB2312" pitchFamily="49" charset="-122"/>
              </a:rPr>
              <a:t>抽象数据类型</a:t>
            </a:r>
            <a:r>
              <a:rPr lang="zh-CN" altLang="en-US" dirty="0">
                <a:solidFill>
                  <a:schemeClr val="tx1"/>
                </a:solidFill>
                <a:latin typeface="Times New Roman" panose="02020603050405020304" pitchFamily="18" charset="0"/>
                <a:ea typeface="楷体_GB2312" pitchFamily="49" charset="-122"/>
              </a:rPr>
              <a:t>能从</a:t>
            </a:r>
            <a:r>
              <a:rPr lang="zh-CN" altLang="en-US" dirty="0">
                <a:latin typeface="Times New Roman" panose="02020603050405020304" pitchFamily="18" charset="0"/>
                <a:ea typeface="楷体_GB2312" pitchFamily="49" charset="-122"/>
              </a:rPr>
              <a:t>逻辑上</a:t>
            </a:r>
            <a:r>
              <a:rPr lang="zh-CN" altLang="en-US" dirty="0">
                <a:solidFill>
                  <a:schemeClr val="tx1"/>
                </a:solidFill>
                <a:latin typeface="Times New Roman" panose="02020603050405020304" pitchFamily="18" charset="0"/>
                <a:ea typeface="楷体_GB2312" pitchFamily="49" charset="-122"/>
              </a:rPr>
              <a:t>对待求解问题进行准确定义，所以抽象数据类型由</a:t>
            </a:r>
            <a:r>
              <a:rPr lang="zh-CN" altLang="en-US" dirty="0">
                <a:latin typeface="Times New Roman" panose="02020603050405020304" pitchFamily="18" charset="0"/>
                <a:ea typeface="楷体_GB2312" pitchFamily="49" charset="-122"/>
              </a:rPr>
              <a:t>数据逻辑结构</a:t>
            </a:r>
            <a:r>
              <a:rPr lang="zh-CN" altLang="en-US" dirty="0">
                <a:solidFill>
                  <a:schemeClr val="tx1"/>
                </a:solidFill>
                <a:latin typeface="Times New Roman" panose="02020603050405020304" pitchFamily="18" charset="0"/>
                <a:ea typeface="楷体_GB2312" pitchFamily="49" charset="-122"/>
              </a:rPr>
              <a:t>和</a:t>
            </a:r>
            <a:r>
              <a:rPr lang="zh-CN" altLang="en-US" dirty="0">
                <a:latin typeface="Times New Roman" panose="02020603050405020304" pitchFamily="18" charset="0"/>
                <a:ea typeface="楷体_GB2312" pitchFamily="49" charset="-122"/>
              </a:rPr>
              <a:t>运算定义</a:t>
            </a:r>
            <a:r>
              <a:rPr lang="zh-CN" altLang="en-US" dirty="0">
                <a:solidFill>
                  <a:schemeClr val="tx1"/>
                </a:solidFill>
                <a:latin typeface="Times New Roman" panose="02020603050405020304" pitchFamily="18" charset="0"/>
                <a:ea typeface="楷体_GB2312" pitchFamily="49" charset="-122"/>
              </a:rPr>
              <a:t>两部分组成。</a:t>
            </a:r>
          </a:p>
        </p:txBody>
      </p:sp>
      <p:sp>
        <p:nvSpPr>
          <p:cNvPr id="39938" name="Text Box 3"/>
          <p:cNvSpPr txBox="1"/>
          <p:nvPr/>
        </p:nvSpPr>
        <p:spPr>
          <a:xfrm>
            <a:off x="323850" y="2905125"/>
            <a:ext cx="8353425" cy="4400550"/>
          </a:xfrm>
          <a:prstGeom prst="rect">
            <a:avLst/>
          </a:prstGeom>
          <a:noFill/>
          <a:ln w="9525">
            <a:noFill/>
          </a:ln>
        </p:spPr>
        <p:txBody>
          <a:bodyPr anchor="t">
            <a:spAutoFit/>
          </a:bodyPr>
          <a:lstStyle/>
          <a:p>
            <a:pPr lvl="0"/>
            <a:r>
              <a:rPr lang="zh-CN" altLang="en-US" dirty="0">
                <a:solidFill>
                  <a:schemeClr val="tx1"/>
                </a:solidFill>
                <a:latin typeface="Times New Roman" panose="02020603050405020304" pitchFamily="18" charset="0"/>
                <a:ea typeface="楷体_GB2312" pitchFamily="49" charset="-122"/>
              </a:rPr>
              <a:t>例：定义一个</a:t>
            </a:r>
            <a:r>
              <a:rPr lang="zh-CN" altLang="en-US" dirty="0">
                <a:latin typeface="Times New Roman" panose="02020603050405020304" pitchFamily="18" charset="0"/>
                <a:ea typeface="楷体_GB2312" pitchFamily="49" charset="-122"/>
              </a:rPr>
              <a:t>集合</a:t>
            </a:r>
            <a:r>
              <a:rPr lang="zh-CN" altLang="en-US" dirty="0">
                <a:solidFill>
                  <a:schemeClr val="tx1"/>
                </a:solidFill>
                <a:latin typeface="Times New Roman" panose="02020603050405020304" pitchFamily="18" charset="0"/>
                <a:ea typeface="楷体_GB2312" pitchFamily="49" charset="-122"/>
              </a:rPr>
              <a:t>的</a:t>
            </a:r>
            <a:r>
              <a:rPr lang="zh-CN" altLang="en-US" dirty="0">
                <a:latin typeface="Times New Roman" panose="02020603050405020304" pitchFamily="18" charset="0"/>
                <a:ea typeface="楷体_GB2312" pitchFamily="49" charset="-122"/>
              </a:rPr>
              <a:t>抽象数据类型</a:t>
            </a:r>
            <a:r>
              <a:rPr lang="en-US" altLang="zh-CN" dirty="0">
                <a:solidFill>
                  <a:schemeClr val="tx1"/>
                </a:solidFill>
                <a:latin typeface="Times New Roman" panose="02020603050405020304" pitchFamily="18" charset="0"/>
                <a:ea typeface="楷体_GB2312" pitchFamily="49" charset="-122"/>
              </a:rPr>
              <a:t>ASet</a:t>
            </a:r>
            <a:r>
              <a:rPr lang="zh-CN" altLang="en-US" dirty="0">
                <a:solidFill>
                  <a:schemeClr val="tx1"/>
                </a:solidFill>
                <a:latin typeface="Times New Roman" panose="02020603050405020304" pitchFamily="18" charset="0"/>
                <a:ea typeface="楷体_GB2312" pitchFamily="49" charset="-122"/>
              </a:rPr>
              <a:t>，其中所有元素为</a:t>
            </a:r>
            <a:endParaRPr lang="en-US" altLang="zh-CN" dirty="0">
              <a:solidFill>
                <a:schemeClr val="tx1"/>
              </a:solidFill>
              <a:latin typeface="Times New Roman" panose="02020603050405020304" pitchFamily="18" charset="0"/>
              <a:ea typeface="楷体_GB2312" pitchFamily="49" charset="-122"/>
            </a:endParaRPr>
          </a:p>
          <a:p>
            <a:pPr lvl="0"/>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正整数，并包含集合的并集、差集和交集</a:t>
            </a:r>
            <a:r>
              <a:rPr lang="zh-CN" altLang="en-US" dirty="0">
                <a:latin typeface="Times New Roman" panose="02020603050405020304" pitchFamily="18" charset="0"/>
                <a:ea typeface="楷体_GB2312" pitchFamily="49" charset="-122"/>
              </a:rPr>
              <a:t>运算</a:t>
            </a:r>
            <a:r>
              <a:rPr lang="zh-CN" altLang="en-US"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a:p>
            <a:pPr lvl="0">
              <a:lnSpc>
                <a:spcPts val="2400"/>
              </a:lnSpc>
            </a:pPr>
            <a:r>
              <a:rPr lang="zh-CN" altLang="en-US" dirty="0">
                <a:solidFill>
                  <a:srgbClr val="FF0000"/>
                </a:solidFill>
                <a:latin typeface="Times New Roman" panose="02020603050405020304" pitchFamily="18" charset="0"/>
                <a:ea typeface="楷体_GB2312" pitchFamily="49" charset="-122"/>
              </a:rPr>
              <a:t>解</a:t>
            </a:r>
            <a:r>
              <a:rPr lang="zh-CN" altLang="en-US" dirty="0">
                <a:solidFill>
                  <a:schemeClr val="tx1"/>
                </a:solidFill>
                <a:latin typeface="Times New Roman" panose="02020603050405020304" pitchFamily="18" charset="0"/>
                <a:ea typeface="楷体_GB2312" pitchFamily="49" charset="-122"/>
              </a:rPr>
              <a:t>：</a:t>
            </a:r>
            <a:r>
              <a:rPr lang="zh-CN" altLang="en-US" sz="2200" dirty="0">
                <a:solidFill>
                  <a:schemeClr val="tx1"/>
                </a:solidFill>
                <a:latin typeface="Times New Roman" panose="02020603050405020304" pitchFamily="18" charset="0"/>
                <a:ea typeface="楷体_GB2312" pitchFamily="49" charset="-122"/>
              </a:rPr>
              <a:t>抽象数据类型</a:t>
            </a:r>
            <a:r>
              <a:rPr lang="en-US" altLang="zh-CN" sz="2200" dirty="0">
                <a:solidFill>
                  <a:schemeClr val="tx1"/>
                </a:solidFill>
                <a:latin typeface="Times New Roman" panose="02020603050405020304" pitchFamily="18" charset="0"/>
                <a:ea typeface="楷体_GB2312" pitchFamily="49" charset="-122"/>
              </a:rPr>
              <a:t>ASet</a:t>
            </a:r>
            <a:r>
              <a:rPr lang="zh-CN" altLang="en-US" sz="2200" dirty="0">
                <a:solidFill>
                  <a:schemeClr val="tx1"/>
                </a:solidFill>
                <a:latin typeface="Times New Roman" panose="02020603050405020304" pitchFamily="18" charset="0"/>
                <a:ea typeface="楷体_GB2312" pitchFamily="49" charset="-122"/>
              </a:rPr>
              <a:t>的定义</a:t>
            </a:r>
            <a:endParaRPr lang="en-US" altLang="zh-CN" sz="2200" dirty="0">
              <a:solidFill>
                <a:schemeClr val="tx1"/>
              </a:solidFill>
              <a:latin typeface="Times New Roman" panose="02020603050405020304" pitchFamily="18" charset="0"/>
              <a:ea typeface="楷体_GB2312" pitchFamily="49" charset="-122"/>
            </a:endParaRPr>
          </a:p>
          <a:p>
            <a:pPr lvl="0">
              <a:lnSpc>
                <a:spcPts val="2400"/>
              </a:lnSpc>
            </a:pPr>
            <a:r>
              <a:rPr lang="en-US" altLang="zh-CN" sz="2200" dirty="0">
                <a:latin typeface="Times New Roman" panose="02020603050405020304" pitchFamily="18" charset="0"/>
                <a:ea typeface="楷体_GB2312" pitchFamily="49" charset="-122"/>
              </a:rPr>
              <a:t>         ADT ASet</a:t>
            </a:r>
          </a:p>
          <a:p>
            <a:pPr lvl="0">
              <a:lnSpc>
                <a:spcPts val="2400"/>
              </a:lnSpc>
            </a:pPr>
            <a:r>
              <a:rPr lang="en-US" altLang="zh-CN" sz="2200" dirty="0">
                <a:latin typeface="Times New Roman" panose="02020603050405020304" pitchFamily="18" charset="0"/>
                <a:ea typeface="楷体_GB2312" pitchFamily="49" charset="-122"/>
              </a:rPr>
              <a:t>        {</a:t>
            </a:r>
            <a:r>
              <a:rPr lang="zh-CN" altLang="en-US" sz="2200" dirty="0">
                <a:latin typeface="Times New Roman" panose="02020603050405020304" pitchFamily="18" charset="0"/>
                <a:ea typeface="楷体_GB2312" pitchFamily="49" charset="-122"/>
              </a:rPr>
              <a:t>　</a:t>
            </a:r>
            <a:r>
              <a:rPr lang="zh-CN" altLang="en-US" sz="2200" dirty="0">
                <a:solidFill>
                  <a:srgbClr val="FF0000"/>
                </a:solidFill>
                <a:latin typeface="Times New Roman" panose="02020603050405020304" pitchFamily="18" charset="0"/>
                <a:ea typeface="楷体_GB2312" pitchFamily="49" charset="-122"/>
              </a:rPr>
              <a:t>数据对象：</a:t>
            </a:r>
            <a:r>
              <a:rPr lang="en-US" altLang="zh-CN" sz="2200" dirty="0">
                <a:latin typeface="Times New Roman" panose="02020603050405020304" pitchFamily="18" charset="0"/>
                <a:ea typeface="楷体_GB2312" pitchFamily="49" charset="-122"/>
              </a:rPr>
              <a:t>D={di | 0≤i≤n</a:t>
            </a:r>
            <a:r>
              <a:rPr lang="zh-CN" altLang="en-US" sz="2200" dirty="0">
                <a:latin typeface="Times New Roman" panose="02020603050405020304" pitchFamily="18" charset="0"/>
                <a:ea typeface="楷体_GB2312" pitchFamily="49" charset="-122"/>
              </a:rPr>
              <a:t>，</a:t>
            </a:r>
            <a:r>
              <a:rPr lang="en-US" altLang="zh-CN" sz="2200" dirty="0">
                <a:latin typeface="Times New Roman" panose="02020603050405020304" pitchFamily="18" charset="0"/>
                <a:ea typeface="楷体_GB2312" pitchFamily="49" charset="-122"/>
              </a:rPr>
              <a:t>n</a:t>
            </a:r>
            <a:r>
              <a:rPr lang="zh-CN" altLang="en-US" sz="2200" dirty="0">
                <a:latin typeface="Times New Roman" panose="02020603050405020304" pitchFamily="18" charset="0"/>
                <a:ea typeface="楷体_GB2312" pitchFamily="49" charset="-122"/>
              </a:rPr>
              <a:t>为一个正整数</a:t>
            </a:r>
            <a:r>
              <a:rPr lang="en-US" altLang="zh-CN" sz="2200" dirty="0">
                <a:latin typeface="Times New Roman" panose="02020603050405020304" pitchFamily="18" charset="0"/>
                <a:ea typeface="楷体_GB2312" pitchFamily="49" charset="-122"/>
              </a:rPr>
              <a:t>}</a:t>
            </a:r>
          </a:p>
          <a:p>
            <a:pPr lvl="0">
              <a:lnSpc>
                <a:spcPts val="2400"/>
              </a:lnSpc>
            </a:pPr>
            <a:r>
              <a:rPr lang="zh-CN" altLang="en-US" sz="2200" dirty="0">
                <a:latin typeface="Times New Roman" panose="02020603050405020304" pitchFamily="18" charset="0"/>
                <a:ea typeface="楷体_GB2312" pitchFamily="49" charset="-122"/>
              </a:rPr>
              <a:t>　         </a:t>
            </a:r>
            <a:r>
              <a:rPr lang="zh-CN" altLang="en-US" sz="2200" dirty="0">
                <a:solidFill>
                  <a:srgbClr val="FF0000"/>
                </a:solidFill>
                <a:latin typeface="Times New Roman" panose="02020603050405020304" pitchFamily="18" charset="0"/>
                <a:ea typeface="楷体_GB2312" pitchFamily="49" charset="-122"/>
              </a:rPr>
              <a:t>运算的定义：</a:t>
            </a:r>
          </a:p>
          <a:p>
            <a:pPr lvl="0">
              <a:lnSpc>
                <a:spcPts val="2400"/>
              </a:lnSpc>
            </a:pPr>
            <a:r>
              <a:rPr lang="zh-CN" altLang="en-US" sz="2200" dirty="0">
                <a:latin typeface="Times New Roman" panose="02020603050405020304" pitchFamily="18" charset="0"/>
                <a:ea typeface="楷体_GB2312" pitchFamily="49" charset="-122"/>
              </a:rPr>
              <a:t>	</a:t>
            </a:r>
            <a:r>
              <a:rPr lang="en-US" altLang="zh-CN" sz="2200" dirty="0">
                <a:latin typeface="Times New Roman" panose="02020603050405020304" pitchFamily="18" charset="0"/>
                <a:ea typeface="楷体_GB2312" pitchFamily="49" charset="-122"/>
              </a:rPr>
              <a:t>void add(s1,s2,s3)</a:t>
            </a:r>
            <a:r>
              <a:rPr lang="zh-CN" altLang="en-US" sz="2200" dirty="0">
                <a:latin typeface="Times New Roman" panose="02020603050405020304" pitchFamily="18" charset="0"/>
                <a:ea typeface="楷体_GB2312" pitchFamily="49" charset="-122"/>
              </a:rPr>
              <a:t>：</a:t>
            </a:r>
            <a:r>
              <a:rPr lang="en-US" altLang="zh-CN" sz="2200" dirty="0">
                <a:latin typeface="Times New Roman" panose="02020603050405020304" pitchFamily="18" charset="0"/>
                <a:ea typeface="楷体_GB2312" pitchFamily="49" charset="-122"/>
              </a:rPr>
              <a:t>s3=s1∪s2		//</a:t>
            </a:r>
            <a:r>
              <a:rPr lang="zh-CN" altLang="en-US" sz="2200" dirty="0">
                <a:latin typeface="Times New Roman" panose="02020603050405020304" pitchFamily="18" charset="0"/>
                <a:ea typeface="楷体_GB2312" pitchFamily="49" charset="-122"/>
              </a:rPr>
              <a:t>求集合的并集</a:t>
            </a:r>
          </a:p>
          <a:p>
            <a:pPr lvl="0">
              <a:lnSpc>
                <a:spcPts val="2400"/>
              </a:lnSpc>
            </a:pPr>
            <a:r>
              <a:rPr lang="zh-CN" altLang="en-US" sz="2200" dirty="0">
                <a:latin typeface="Times New Roman" panose="02020603050405020304" pitchFamily="18" charset="0"/>
                <a:ea typeface="楷体_GB2312" pitchFamily="49" charset="-122"/>
              </a:rPr>
              <a:t>	</a:t>
            </a:r>
            <a:r>
              <a:rPr lang="en-US" altLang="zh-CN" sz="2200" dirty="0">
                <a:latin typeface="Times New Roman" panose="02020603050405020304" pitchFamily="18" charset="0"/>
                <a:ea typeface="楷体_GB2312" pitchFamily="49" charset="-122"/>
              </a:rPr>
              <a:t>void sub(s1,s2,s3)</a:t>
            </a:r>
            <a:r>
              <a:rPr lang="zh-CN" altLang="en-US" sz="2200" dirty="0">
                <a:latin typeface="Times New Roman" panose="02020603050405020304" pitchFamily="18" charset="0"/>
                <a:ea typeface="楷体_GB2312" pitchFamily="49" charset="-122"/>
              </a:rPr>
              <a:t>：</a:t>
            </a:r>
            <a:r>
              <a:rPr lang="en-US" altLang="zh-CN" sz="2200" dirty="0">
                <a:latin typeface="Times New Roman" panose="02020603050405020304" pitchFamily="18" charset="0"/>
                <a:ea typeface="楷体_GB2312" pitchFamily="49" charset="-122"/>
              </a:rPr>
              <a:t>s3=s1-s2		//</a:t>
            </a:r>
            <a:r>
              <a:rPr lang="zh-CN" altLang="en-US" sz="2200" dirty="0">
                <a:latin typeface="Times New Roman" panose="02020603050405020304" pitchFamily="18" charset="0"/>
                <a:ea typeface="楷体_GB2312" pitchFamily="49" charset="-122"/>
              </a:rPr>
              <a:t>求集合的差集</a:t>
            </a:r>
          </a:p>
          <a:p>
            <a:pPr lvl="0">
              <a:lnSpc>
                <a:spcPts val="2400"/>
              </a:lnSpc>
            </a:pPr>
            <a:r>
              <a:rPr lang="zh-CN" altLang="en-US" sz="2200" dirty="0">
                <a:latin typeface="Times New Roman" panose="02020603050405020304" pitchFamily="18" charset="0"/>
                <a:ea typeface="楷体_GB2312" pitchFamily="49" charset="-122"/>
              </a:rPr>
              <a:t>	</a:t>
            </a:r>
            <a:r>
              <a:rPr lang="en-US" altLang="zh-CN" sz="2200" dirty="0">
                <a:latin typeface="Times New Roman" panose="02020603050405020304" pitchFamily="18" charset="0"/>
                <a:ea typeface="楷体_GB2312" pitchFamily="49" charset="-122"/>
              </a:rPr>
              <a:t>void intersection(s1,s2,s3)</a:t>
            </a:r>
            <a:r>
              <a:rPr lang="zh-CN" altLang="en-US" sz="2200" dirty="0">
                <a:latin typeface="Times New Roman" panose="02020603050405020304" pitchFamily="18" charset="0"/>
                <a:ea typeface="楷体_GB2312" pitchFamily="49" charset="-122"/>
              </a:rPr>
              <a:t>：</a:t>
            </a:r>
            <a:r>
              <a:rPr lang="en-US" altLang="zh-CN" sz="2200" dirty="0">
                <a:latin typeface="Times New Roman" panose="02020603050405020304" pitchFamily="18" charset="0"/>
                <a:ea typeface="楷体_GB2312" pitchFamily="49" charset="-122"/>
              </a:rPr>
              <a:t>s3=s1∩s2	//</a:t>
            </a:r>
            <a:r>
              <a:rPr lang="zh-CN" altLang="en-US" sz="2200" dirty="0">
                <a:latin typeface="Times New Roman" panose="02020603050405020304" pitchFamily="18" charset="0"/>
                <a:ea typeface="楷体_GB2312" pitchFamily="49" charset="-122"/>
              </a:rPr>
              <a:t>求集合的交集</a:t>
            </a:r>
          </a:p>
          <a:p>
            <a:pPr lvl="0">
              <a:lnSpc>
                <a:spcPts val="2400"/>
              </a:lnSpc>
            </a:pPr>
            <a:r>
              <a:rPr lang="en-US" altLang="zh-CN" sz="2200" dirty="0">
                <a:latin typeface="Times New Roman" panose="02020603050405020304" pitchFamily="18" charset="0"/>
                <a:ea typeface="楷体_GB2312" pitchFamily="49" charset="-122"/>
              </a:rPr>
              <a:t>         }</a:t>
            </a:r>
          </a:p>
          <a:p>
            <a:pPr lvl="0"/>
            <a:endParaRPr lang="en-US" altLang="zh-CN" dirty="0">
              <a:solidFill>
                <a:schemeClr val="tx1"/>
              </a:solidFill>
              <a:latin typeface="Times New Roman" panose="02020603050405020304" pitchFamily="18" charset="0"/>
              <a:ea typeface="楷体_GB2312" pitchFamily="49" charset="-122"/>
            </a:endParaRPr>
          </a:p>
          <a:p>
            <a:pPr lvl="0"/>
            <a:endParaRPr lang="en-US" altLang="zh-CN" dirty="0">
              <a:solidFill>
                <a:schemeClr val="tx1"/>
              </a:solidFill>
              <a:latin typeface="Times New Roman" panose="02020603050405020304" pitchFamily="18" charset="0"/>
              <a:ea typeface="楷体_GB2312" pitchFamily="49" charset="-122"/>
            </a:endParaRPr>
          </a:p>
          <a:p>
            <a:pPr lvl="0"/>
            <a:endParaRPr lang="zh-CN" altLang="en-US" dirty="0">
              <a:solidFill>
                <a:schemeClr val="tx1"/>
              </a:solidFill>
              <a:latin typeface="Times New Roman" panose="02020603050405020304" pitchFamily="18" charset="0"/>
              <a:ea typeface="楷体_GB2312" pitchFamily="49" charset="-122"/>
            </a:endParaRPr>
          </a:p>
        </p:txBody>
      </p:sp>
      <p:sp>
        <p:nvSpPr>
          <p:cNvPr id="39939" name="WordArt 9"/>
          <p:cNvSpPr>
            <a:spLocks noTextEdit="1"/>
          </p:cNvSpPr>
          <p:nvPr/>
        </p:nvSpPr>
        <p:spPr>
          <a:xfrm>
            <a:off x="5715000" y="311150"/>
            <a:ext cx="30003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抽象数据类型定义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组合 9"/>
          <p:cNvGrpSpPr/>
          <p:nvPr/>
        </p:nvGrpSpPr>
        <p:grpSpPr>
          <a:xfrm>
            <a:off x="7259638" y="0"/>
            <a:ext cx="1855787" cy="1897063"/>
            <a:chOff x="4800600" y="457200"/>
            <a:chExt cx="1855788" cy="1897062"/>
          </a:xfrm>
        </p:grpSpPr>
        <p:sp>
          <p:nvSpPr>
            <p:cNvPr id="40962" name="Oval 3" descr="5"/>
            <p:cNvSpPr/>
            <p:nvPr/>
          </p:nvSpPr>
          <p:spPr>
            <a:xfrm>
              <a:off x="4800600" y="519195"/>
              <a:ext cx="1855788" cy="1835067"/>
            </a:xfrm>
            <a:prstGeom prst="ellipse">
              <a:avLst/>
            </a:prstGeom>
            <a:blipFill rotWithShape="1">
              <a:blip r:embed="rId2"/>
              <a:stretch>
                <a:fillRect/>
              </a:stretch>
            </a:blipFill>
            <a:ln w="63500" cap="flat" cmpd="sng">
              <a:solidFill>
                <a:srgbClr val="F8F8F8">
                  <a:alpha val="70195"/>
                </a:srgbClr>
              </a:solidFill>
              <a:prstDash val="solid"/>
              <a:round/>
              <a:headEnd type="none" w="med" len="med"/>
              <a:tailEnd type="none" w="med" len="med"/>
            </a:ln>
          </p:spPr>
          <p:txBody>
            <a:bodyPr wrap="none" anchor="ctr"/>
            <a:lstStyle/>
            <a:p>
              <a:pPr lvl="0"/>
              <a:endParaRPr lang="zh-CN" altLang="en-US" dirty="0">
                <a:latin typeface="Times New Roman" panose="02020603050405020304" pitchFamily="18" charset="0"/>
                <a:ea typeface="楷体_GB2312" pitchFamily="49" charset="-122"/>
              </a:endParaRPr>
            </a:p>
          </p:txBody>
        </p:sp>
        <p:pic>
          <p:nvPicPr>
            <p:cNvPr id="40963" name="Picture 4" descr="cir_lighteffect0"/>
            <p:cNvPicPr>
              <a:picLocks noChangeAspect="1"/>
            </p:cNvPicPr>
            <p:nvPr/>
          </p:nvPicPr>
          <p:blipFill>
            <a:blip r:embed="rId3">
              <a:lum bright="17999" contrast="-12000"/>
            </a:blip>
            <a:stretch>
              <a:fillRect/>
            </a:stretch>
          </p:blipFill>
          <p:spPr>
            <a:xfrm>
              <a:off x="4870068" y="457200"/>
              <a:ext cx="1706928" cy="1532529"/>
            </a:xfrm>
            <a:prstGeom prst="rect">
              <a:avLst/>
            </a:prstGeom>
            <a:noFill/>
            <a:ln w="9525">
              <a:noFill/>
            </a:ln>
          </p:spPr>
        </p:pic>
      </p:grpSp>
      <p:sp>
        <p:nvSpPr>
          <p:cNvPr id="34819" name="WordArt 5"/>
          <p:cNvSpPr>
            <a:spLocks noTextEdit="1"/>
          </p:cNvSpPr>
          <p:nvPr/>
        </p:nvSpPr>
        <p:spPr>
          <a:xfrm>
            <a:off x="1928813" y="2233613"/>
            <a:ext cx="6324600" cy="1981200"/>
          </a:xfrm>
          <a:prstGeom prst="rect">
            <a:avLst/>
          </a:prstGeom>
        </p:spPr>
        <p:txBody>
          <a:bodyPr wrap="none" fromWordArt="1">
            <a:prstTxWarp prst="textFadeUp">
              <a:avLst>
                <a:gd name="adj" fmla="val 9991"/>
              </a:avLst>
            </a:prstTxWarp>
            <a:normAutofit/>
          </a:bodyPr>
          <a:lstStyle/>
          <a:p>
            <a:pPr algn="ctr"/>
            <a:r>
              <a:rPr lang="zh-CN" altLang="en-US" sz="3600" b="1">
                <a:solidFill>
                  <a:srgbClr val="C00000"/>
                </a:solidFill>
                <a:effectLst>
                  <a:outerShdw dist="35921" dir="2699999" sy="50000" rotWithShape="0">
                    <a:srgbClr val="875B0D">
                      <a:alpha val="70000"/>
                    </a:srgbClr>
                  </a:outerShdw>
                </a:effectLst>
                <a:latin typeface="华文行楷" panose="02010800040101010101" charset="-122"/>
                <a:ea typeface="华文行楷" panose="02010800040101010101" charset="-122"/>
              </a:rPr>
              <a:t>算法和算法分析</a:t>
            </a:r>
          </a:p>
        </p:txBody>
      </p:sp>
      <p:sp>
        <p:nvSpPr>
          <p:cNvPr id="40965" name="Text Box 6" descr="2"/>
          <p:cNvSpPr txBox="1"/>
          <p:nvPr/>
        </p:nvSpPr>
        <p:spPr>
          <a:xfrm>
            <a:off x="7516813" y="373063"/>
            <a:ext cx="1371600" cy="1311275"/>
          </a:xfrm>
          <a:prstGeom prst="rect">
            <a:avLst/>
          </a:prstGeom>
          <a:noFill/>
          <a:ln w="9525">
            <a:noFill/>
          </a:ln>
        </p:spPr>
        <p:txBody>
          <a:bodyPr anchor="t">
            <a:spAutoFit/>
          </a:bodyPr>
          <a:lstStyle/>
          <a:p>
            <a:pPr lvl="0" algn="ctr">
              <a:spcBef>
                <a:spcPct val="50000"/>
              </a:spcBef>
            </a:pPr>
            <a:r>
              <a:rPr lang="en-US" altLang="zh-CN" sz="4000" dirty="0">
                <a:latin typeface="Times New Roman" panose="02020603050405020304" pitchFamily="18" charset="0"/>
                <a:ea typeface="楷体_GB2312" pitchFamily="49" charset="-122"/>
              </a:rPr>
              <a:t>Part two</a:t>
            </a:r>
            <a:r>
              <a:rPr lang="en-US" altLang="zh-CN" sz="4000" dirty="0">
                <a:solidFill>
                  <a:srgbClr val="66FF66"/>
                </a:solidFill>
                <a:latin typeface="Times New Roman" panose="02020603050405020304" pitchFamily="18" charset="0"/>
                <a:ea typeface="楷体_GB2312" pitchFamily="49" charset="-122"/>
              </a:rPr>
              <a:t> </a:t>
            </a:r>
          </a:p>
        </p:txBody>
      </p:sp>
      <p:pic>
        <p:nvPicPr>
          <p:cNvPr id="116743" name="图片 4" descr="key_f.jpg"/>
          <p:cNvPicPr>
            <a:picLocks noChangeAspect="1"/>
          </p:cNvPicPr>
          <p:nvPr/>
        </p:nvPicPr>
        <p:blipFill>
          <a:blip r:embed="rId4">
            <a:clrChange>
              <a:clrFrom>
                <a:srgbClr val="FFFFFF"/>
              </a:clrFrom>
              <a:clrTo>
                <a:srgbClr val="FFFFFF">
                  <a:alpha val="0"/>
                </a:srgbClr>
              </a:clrTo>
            </a:clrChange>
          </a:blip>
          <a:srcRect l="10526"/>
          <a:stretch>
            <a:fillRect/>
          </a:stretch>
        </p:blipFill>
        <p:spPr>
          <a:xfrm>
            <a:off x="0" y="4191000"/>
            <a:ext cx="3886200" cy="20923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horizontal)">
                                      <p:cBhvr>
                                        <p:cTn id="7" dur="500"/>
                                        <p:tgtEl>
                                          <p:spTgt spid="34819"/>
                                        </p:tgtEl>
                                      </p:cBhvr>
                                    </p:animEffect>
                                  </p:childTnLst>
                                </p:cTn>
                              </p:par>
                              <p:par>
                                <p:cTn id="8" presetID="2" presetClass="entr" presetSubtype="4" fill="hold" nodeType="withEffect">
                                  <p:stCondLst>
                                    <p:cond delay="0"/>
                                  </p:stCondLst>
                                  <p:childTnLst>
                                    <p:set>
                                      <p:cBhvr>
                                        <p:cTn id="9" dur="1" fill="hold">
                                          <p:stCondLst>
                                            <p:cond delay="0"/>
                                          </p:stCondLst>
                                        </p:cTn>
                                        <p:tgtEl>
                                          <p:spTgt spid="116743"/>
                                        </p:tgtEl>
                                        <p:attrNameLst>
                                          <p:attrName>style.visibility</p:attrName>
                                        </p:attrNameLst>
                                      </p:cBhvr>
                                      <p:to>
                                        <p:strVal val="visible"/>
                                      </p:to>
                                    </p:set>
                                    <p:anim calcmode="lin" valueType="num">
                                      <p:cBhvr additive="base">
                                        <p:cTn id="10" dur="500" fill="hold"/>
                                        <p:tgtEl>
                                          <p:spTgt spid="116743"/>
                                        </p:tgtEl>
                                        <p:attrNameLst>
                                          <p:attrName>ppt_x</p:attrName>
                                        </p:attrNameLst>
                                      </p:cBhvr>
                                      <p:tavLst>
                                        <p:tav tm="0">
                                          <p:val>
                                            <p:strVal val="#ppt_x"/>
                                          </p:val>
                                        </p:tav>
                                        <p:tav tm="100000">
                                          <p:val>
                                            <p:strVal val="#ppt_x"/>
                                          </p:val>
                                        </p:tav>
                                      </p:tavLst>
                                    </p:anim>
                                    <p:anim calcmode="lin" valueType="num">
                                      <p:cBhvr additive="base">
                                        <p:cTn id="11" dur="500" fill="hold"/>
                                        <p:tgtEl>
                                          <p:spTgt spid="116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7190" y="1824355"/>
            <a:ext cx="8390255" cy="2042160"/>
          </a:xfrm>
          <a:prstGeom prst="rect">
            <a:avLst/>
          </a:prstGeom>
          <a:noFill/>
        </p:spPr>
        <p:txBody>
          <a:bodyPr wrap="square" rtlCol="0">
            <a:spAutoFit/>
          </a:bodyPr>
          <a:lstStyle/>
          <a:p>
            <a:r>
              <a:rPr lang="zh-CN" altLang="en-US" sz="2800" b="0">
                <a:latin typeface="黑体" panose="02010609060101010101" pitchFamily="2" charset="-122"/>
                <a:ea typeface="黑体" panose="02010609060101010101" pitchFamily="2" charset="-122"/>
                <a:cs typeface="Times New Roman" panose="02020603050405020304" pitchFamily="18" charset="0"/>
                <a:sym typeface="+mn-ea"/>
              </a:rPr>
              <a:t>“</a:t>
            </a:r>
            <a:r>
              <a:rPr lang="zh-CN" altLang="en-US" sz="2800" b="0">
                <a:solidFill>
                  <a:srgbClr val="C00000"/>
                </a:solidFill>
                <a:latin typeface="黑体" panose="02010609060101010101" pitchFamily="2" charset="-122"/>
                <a:ea typeface="黑体" panose="02010609060101010101" pitchFamily="2" charset="-122"/>
                <a:cs typeface="宋体" panose="02010600030101010101" pitchFamily="2" charset="-122"/>
                <a:sym typeface="+mn-ea"/>
              </a:rPr>
              <a:t>百钱买百鸡</a:t>
            </a:r>
            <a:r>
              <a:rPr lang="zh-CN" altLang="en-US" sz="2800" b="0">
                <a:latin typeface="黑体" panose="02010609060101010101" pitchFamily="2" charset="-122"/>
                <a:ea typeface="黑体" panose="02010609060101010101" pitchFamily="2" charset="-122"/>
                <a:cs typeface="Times New Roman" panose="02020603050405020304" pitchFamily="18" charset="0"/>
                <a:sym typeface="+mn-ea"/>
              </a:rPr>
              <a:t>”</a:t>
            </a:r>
            <a:r>
              <a:rPr lang="en-US" altLang="zh-CN" sz="2800" b="0">
                <a:latin typeface="黑体" panose="02010609060101010101" pitchFamily="2" charset="-122"/>
                <a:ea typeface="黑体" panose="02010609060101010101" pitchFamily="2" charset="-122"/>
                <a:cs typeface="宋体" panose="02010600030101010101" pitchFamily="2" charset="-122"/>
                <a:sym typeface="+mn-ea"/>
              </a:rPr>
              <a:t>(</a:t>
            </a:r>
            <a:r>
              <a:rPr lang="en-US" altLang="zh-CN" sz="2800" b="0">
                <a:latin typeface="黑体" panose="02010609060101010101" pitchFamily="2" charset="-122"/>
                <a:ea typeface="黑体" panose="02010609060101010101" pitchFamily="2" charset="-122"/>
                <a:cs typeface="Times New Roman" panose="02020603050405020304" pitchFamily="18" charset="0"/>
                <a:sym typeface="+mn-ea"/>
              </a:rPr>
              <a:t>“</a:t>
            </a:r>
            <a:r>
              <a:rPr lang="zh-CN" altLang="en-US" sz="2800" b="0">
                <a:latin typeface="黑体" panose="02010609060101010101" pitchFamily="2" charset="-122"/>
                <a:ea typeface="黑体" panose="02010609060101010101" pitchFamily="2" charset="-122"/>
                <a:cs typeface="宋体" panose="02010600030101010101" pitchFamily="2" charset="-122"/>
                <a:sym typeface="+mn-ea"/>
              </a:rPr>
              <a:t>一百元钱买一百支笔</a:t>
            </a:r>
            <a:r>
              <a:rPr lang="zh-CN" altLang="en-US" sz="2800" b="0">
                <a:latin typeface="黑体" panose="02010609060101010101" pitchFamily="2" charset="-122"/>
                <a:ea typeface="黑体" panose="02010609060101010101" pitchFamily="2" charset="-122"/>
                <a:cs typeface="Times New Roman" panose="02020603050405020304" pitchFamily="18" charset="0"/>
                <a:sym typeface="+mn-ea"/>
              </a:rPr>
              <a:t>”</a:t>
            </a:r>
            <a:r>
              <a:rPr lang="en-US" altLang="zh-CN" sz="2800" b="0">
                <a:latin typeface="黑体" panose="02010609060101010101" pitchFamily="2" charset="-122"/>
                <a:ea typeface="黑体" panose="02010609060101010101" pitchFamily="2" charset="-122"/>
                <a:cs typeface="宋体" panose="02010600030101010101" pitchFamily="2" charset="-122"/>
                <a:sym typeface="+mn-ea"/>
              </a:rPr>
              <a:t>)</a:t>
            </a:r>
            <a:r>
              <a:rPr lang="zh-CN" altLang="en-US" sz="2800" b="0">
                <a:latin typeface="黑体" panose="02010609060101010101" pitchFamily="2" charset="-122"/>
                <a:ea typeface="黑体" panose="02010609060101010101" pitchFamily="2" charset="-122"/>
                <a:cs typeface="宋体" panose="02010600030101010101" pitchFamily="2" charset="-122"/>
                <a:sym typeface="+mn-ea"/>
              </a:rPr>
              <a:t>的算法：</a:t>
            </a:r>
          </a:p>
          <a:p>
            <a:endParaRPr lang="zh-CN" altLang="en-US" sz="2800" b="0">
              <a:latin typeface="黑体" panose="02010609060101010101" pitchFamily="2" charset="-122"/>
              <a:ea typeface="黑体" panose="02010609060101010101" pitchFamily="2" charset="-122"/>
              <a:cs typeface="宋体" panose="02010600030101010101" pitchFamily="2" charset="-122"/>
              <a:sym typeface="+mn-ea"/>
            </a:endParaRPr>
          </a:p>
          <a:p>
            <a:r>
              <a:rPr lang="zh-CN" altLang="en-US" dirty="0">
                <a:solidFill>
                  <a:schemeClr val="tx1"/>
                </a:solidFill>
                <a:cs typeface="+mn-ea"/>
              </a:rPr>
              <a:t>公鸡5文钱一只，母鸡3文钱一只，小鸡3只一文钱，用100文钱买一百只鸡,其中公鸡，母鸡，小鸡都必须要有，问公鸡，母鸡，小鸡要买多少只刚好凑足100文钱。</a:t>
            </a:r>
            <a:endParaRPr lang="en-US" altLang="zh-CN"/>
          </a:p>
        </p:txBody>
      </p:sp>
      <p:sp>
        <p:nvSpPr>
          <p:cNvPr id="39939" name="WordArt 9"/>
          <p:cNvSpPr>
            <a:spLocks noTextEdit="1"/>
          </p:cNvSpPr>
          <p:nvPr/>
        </p:nvSpPr>
        <p:spPr>
          <a:xfrm>
            <a:off x="6109335" y="467995"/>
            <a:ext cx="2606040" cy="373380"/>
          </a:xfrm>
          <a:prstGeom prst="rect">
            <a:avLst/>
          </a:prstGeom>
        </p:spPr>
        <p:txBody>
          <a:bodyPr wrap="none" fromWordArt="1">
            <a:prstTxWarp prst="textPlain">
              <a:avLst>
                <a:gd name="adj" fmla="val 50000"/>
              </a:avLst>
            </a:prstTxWarp>
            <a:normAutofit fontScale="50000"/>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算法的重要性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WordArt 9"/>
          <p:cNvSpPr>
            <a:spLocks noTextEdit="1"/>
          </p:cNvSpPr>
          <p:nvPr/>
        </p:nvSpPr>
        <p:spPr>
          <a:xfrm>
            <a:off x="6109335" y="467995"/>
            <a:ext cx="2606040" cy="373380"/>
          </a:xfrm>
          <a:prstGeom prst="rect">
            <a:avLst/>
          </a:prstGeom>
        </p:spPr>
        <p:txBody>
          <a:bodyPr wrap="none" fromWordArt="1">
            <a:prstTxWarp prst="textPlain">
              <a:avLst>
                <a:gd name="adj" fmla="val 50000"/>
              </a:avLst>
            </a:prstTxWarp>
            <a:normAutofit fontScale="50000"/>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算法的重要性</a:t>
            </a:r>
          </a:p>
        </p:txBody>
      </p:sp>
      <p:sp>
        <p:nvSpPr>
          <p:cNvPr id="100" name="文本框 99"/>
          <p:cNvSpPr txBox="1"/>
          <p:nvPr/>
        </p:nvSpPr>
        <p:spPr>
          <a:xfrm>
            <a:off x="679450" y="1336040"/>
            <a:ext cx="8299450" cy="4053840"/>
          </a:xfrm>
          <a:prstGeom prst="rect">
            <a:avLst/>
          </a:prstGeom>
          <a:noFill/>
          <a:ln w="9525">
            <a:noFill/>
          </a:ln>
        </p:spPr>
        <p:txBody>
          <a:bodyPr wrap="square">
            <a:spAutoFit/>
          </a:bodyPr>
          <a:lstStyle/>
          <a:p>
            <a:pPr marL="0" indent="304800" algn="l"/>
            <a:r>
              <a:rPr lang="zh-CN" altLang="en-US" sz="2000" b="0" u="none">
                <a:latin typeface="宋体" panose="02010600030101010101" pitchFamily="2" charset="-122"/>
                <a:ea typeface="宋体" panose="02010600030101010101" pitchFamily="2" charset="-122"/>
                <a:cs typeface="宋体" panose="02010600030101010101" pitchFamily="2" charset="-122"/>
              </a:rPr>
              <a:t>方案</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p>
            <a:pPr marL="0" indent="304800" algn="l"/>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for( i = 0; i &lt; =100; i++) </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for( j = 0; j &lt; =100; j++)</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for( k= 0; k&lt; =100; k++)</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if(i+j+k==100 &amp;&amp;3*i+2*j+0.5*k==100)</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printf(“i=%d</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j=%d</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k=%d”,i,j,k)  </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304800" algn="l"/>
            <a:r>
              <a:rPr lang="zh-CN" altLang="en-US" sz="2000" b="0" u="none">
                <a:latin typeface="宋体" panose="02010600030101010101" pitchFamily="2" charset="-122"/>
                <a:ea typeface="宋体" panose="02010600030101010101" pitchFamily="2" charset="-122"/>
                <a:cs typeface="宋体" panose="02010600030101010101" pitchFamily="2" charset="-122"/>
              </a:rPr>
              <a:t> </a:t>
            </a:r>
          </a:p>
          <a:p>
            <a:pPr marL="0" indent="304800" algn="l"/>
            <a:r>
              <a:rPr lang="zh-CN" altLang="en-US" sz="2000" b="0" u="none">
                <a:latin typeface="宋体" panose="02010600030101010101" pitchFamily="2" charset="-122"/>
                <a:ea typeface="宋体" panose="02010600030101010101" pitchFamily="2" charset="-122"/>
                <a:cs typeface="宋体" panose="02010600030101010101" pitchFamily="2" charset="-122"/>
              </a:rPr>
              <a:t>方案</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p>
            <a:pPr marL="0" indent="304800" algn="l"/>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for( i = 0; i &lt; =20; i++) </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for( j = 0; j &lt; =34-i; j++)</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if(3*i+2*j+(100-i-j) *0.5==100)</a:t>
            </a:r>
          </a:p>
          <a:p>
            <a:pPr marL="0" indent="304800" algn="l"/>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printf(“i=%d,j=%d,k=%d”,i,j, 100-i-j);</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endParaRPr lang="zh-CN" altLang="en-US" sz="2000"/>
          </a:p>
        </p:txBody>
      </p:sp>
      <p:sp>
        <p:nvSpPr>
          <p:cNvPr id="3" name="文本框 2"/>
          <p:cNvSpPr txBox="1"/>
          <p:nvPr/>
        </p:nvSpPr>
        <p:spPr>
          <a:xfrm>
            <a:off x="631825" y="5111750"/>
            <a:ext cx="7880350" cy="1188720"/>
          </a:xfrm>
          <a:prstGeom prst="rect">
            <a:avLst/>
          </a:prstGeom>
          <a:noFill/>
        </p:spPr>
        <p:txBody>
          <a:bodyPr wrap="square" rtlCol="0" anchor="t">
            <a:spAutoFit/>
          </a:bodyPr>
          <a:lstStyle/>
          <a:p>
            <a:pPr marL="0" indent="304800" algn="l"/>
            <a:r>
              <a:rPr lang="zh-CN" altLang="en-US" dirty="0">
                <a:solidFill>
                  <a:schemeClr val="tx1"/>
                </a:solidFill>
                <a:cs typeface="+mn-ea"/>
                <a:sym typeface="+mn-ea"/>
              </a:rPr>
              <a:t>方案1 内层循环超过</a:t>
            </a:r>
            <a:r>
              <a:rPr lang="zh-CN" altLang="en-US" dirty="0">
                <a:solidFill>
                  <a:srgbClr val="FF0000"/>
                </a:solidFill>
                <a:cs typeface="+mn-ea"/>
                <a:sym typeface="+mn-ea"/>
              </a:rPr>
              <a:t>100万次</a:t>
            </a:r>
            <a:r>
              <a:rPr lang="zh-CN" altLang="en-US" dirty="0">
                <a:solidFill>
                  <a:schemeClr val="tx1"/>
                </a:solidFill>
                <a:cs typeface="+mn-ea"/>
                <a:sym typeface="+mn-ea"/>
              </a:rPr>
              <a:t>，在某机器上运行了</a:t>
            </a:r>
            <a:r>
              <a:rPr lang="zh-CN" altLang="en-US" dirty="0">
                <a:solidFill>
                  <a:srgbClr val="FF0000"/>
                </a:solidFill>
                <a:cs typeface="+mn-ea"/>
                <a:sym typeface="+mn-ea"/>
              </a:rPr>
              <a:t>50分钟</a:t>
            </a:r>
            <a:r>
              <a:rPr lang="zh-CN" altLang="en-US" dirty="0">
                <a:solidFill>
                  <a:schemeClr val="tx1"/>
                </a:solidFill>
                <a:cs typeface="+mn-ea"/>
                <a:sym typeface="+mn-ea"/>
              </a:rPr>
              <a:t>；方案2 的if语句执行</a:t>
            </a:r>
            <a:r>
              <a:rPr lang="zh-CN" altLang="en-US" dirty="0">
                <a:solidFill>
                  <a:srgbClr val="FF0000"/>
                </a:solidFill>
                <a:cs typeface="+mn-ea"/>
                <a:sym typeface="+mn-ea"/>
              </a:rPr>
              <a:t>525次</a:t>
            </a:r>
            <a:r>
              <a:rPr lang="zh-CN" altLang="en-US" dirty="0">
                <a:solidFill>
                  <a:schemeClr val="tx1"/>
                </a:solidFill>
                <a:cs typeface="+mn-ea"/>
                <a:sym typeface="+mn-ea"/>
              </a:rPr>
              <a:t>，运行了</a:t>
            </a:r>
            <a:r>
              <a:rPr lang="zh-CN" altLang="en-US" dirty="0">
                <a:solidFill>
                  <a:srgbClr val="FF0000"/>
                </a:solidFill>
                <a:cs typeface="+mn-ea"/>
                <a:sym typeface="+mn-ea"/>
              </a:rPr>
              <a:t>2秒钟</a:t>
            </a:r>
            <a:r>
              <a:rPr lang="zh-CN" altLang="en-US" dirty="0">
                <a:solidFill>
                  <a:schemeClr val="tx1"/>
                </a:solidFill>
                <a:cs typeface="+mn-ea"/>
                <a:sym typeface="+mn-ea"/>
              </a:rPr>
              <a:t>，相差1500倍。</a:t>
            </a:r>
            <a:endParaRPr lang="zh-CN" altLang="en-US" dirty="0">
              <a:solidFill>
                <a:schemeClr val="tx1"/>
              </a:solidFill>
              <a:cs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95288" y="1195388"/>
            <a:ext cx="8064500" cy="4265613"/>
          </a:xfrm>
          <a:prstGeom prst="rect">
            <a:avLst/>
          </a:prstGeom>
          <a:noFill/>
          <a:ln w="9525">
            <a:noFill/>
            <a:miter lim="800000"/>
          </a:ln>
          <a:effectLst/>
        </p:spPr>
        <p:txBody>
          <a:bodyPr>
            <a:spAutoFit/>
          </a:bodyPr>
          <a:lstStyle/>
          <a:p>
            <a:pPr marL="0" marR="0" lvl="0" indent="0" algn="l" defTabSz="914400" rtl="0" eaLnBrk="1" fontAlgn="base" latinLnBrk="0" hangingPunct="1">
              <a:spcBef>
                <a:spcPct val="500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算法</a:t>
            </a: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en-US" altLang="en-US" sz="2800" b="1" i="0" u="none" strike="noStrike" kern="1200" cap="none" spc="0" normalizeH="0" baseline="0" noProof="0" dirty="0">
                <a:ln>
                  <a:noFill/>
                </a:ln>
                <a:solidFill>
                  <a:srgbClr val="FF0000"/>
                </a:solidFill>
                <a:effectLst/>
                <a:uLnTx/>
                <a:uFillTx/>
                <a:latin typeface="+mn-lt"/>
                <a:ea typeface="楷体_GB2312" pitchFamily="49" charset="-122"/>
                <a:cs typeface="+mn-cs"/>
              </a:rPr>
              <a:t>algorithm</a:t>
            </a: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对特定问题</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求解步骤</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的一种描述，它是</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指令的有限序列</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，其中每条指令表示一个或多个操作。</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12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算法的特征</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1</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、有限性</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：一个算法必须在执行</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有限步</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之后结束。</a:t>
            </a:r>
          </a:p>
          <a:p>
            <a:pPr marL="342900" marR="0" lvl="0" indent="-342900" algn="l" defTabSz="914400" rtl="0" eaLnBrk="1" fontAlgn="base" latinLnBrk="0" hangingPunct="1">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、确定性</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：每一条指令必须有确切含义，</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不产生歧义</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p>
          <a:p>
            <a:pPr marL="342900" marR="0" lvl="0" indent="-342900" algn="l" defTabSz="914400" rtl="0" eaLnBrk="1" fontAlgn="base" latinLnBrk="0" hangingPunct="1">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、可行性</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：每一条运算原则上都能</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精确执行</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p>
          <a:p>
            <a:pPr marL="342900" marR="0" lvl="0" indent="-342900" algn="l" defTabSz="914400" rtl="0" eaLnBrk="1" fontAlgn="base" latinLnBrk="0" hangingPunct="1">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4</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、输入性</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：一个算法有</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零个</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或</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多个</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输入。</a:t>
            </a:r>
          </a:p>
          <a:p>
            <a:pPr marL="342900" marR="0" lvl="0" indent="-342900" algn="l" defTabSz="914400" rtl="0" eaLnBrk="1" fontAlgn="base" latinLnBrk="0" hangingPunct="1">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5</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、输出性</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：一个算法有</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一个</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或</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多个</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输出。</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p:txBody>
      </p:sp>
      <p:sp>
        <p:nvSpPr>
          <p:cNvPr id="41986" name="WordArt 9"/>
          <p:cNvSpPr>
            <a:spLocks noTextEdit="1"/>
          </p:cNvSpPr>
          <p:nvPr/>
        </p:nvSpPr>
        <p:spPr>
          <a:xfrm>
            <a:off x="7143750" y="311150"/>
            <a:ext cx="157162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95288" y="1289050"/>
            <a:ext cx="8280400" cy="3908425"/>
          </a:xfrm>
          <a:prstGeom prst="rect">
            <a:avLst/>
          </a:prstGeom>
          <a:noFill/>
          <a:ln w="9525">
            <a:noFill/>
            <a:miter lim="800000"/>
          </a:ln>
        </p:spPr>
        <p:txBody>
          <a:bodyP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例：有下列两段描述：</a:t>
            </a:r>
          </a:p>
          <a:p>
            <a:pPr marL="0" marR="0" lvl="0" indent="0" algn="l" defTabSz="914400" rtl="0" eaLnBrk="1" fontAlgn="base" latinLnBrk="0" hangingPunct="1">
              <a:spcBef>
                <a:spcPct val="0"/>
              </a:spcBef>
              <a:spcAft>
                <a:spcPct val="0"/>
              </a:spcAft>
              <a:buClrTx/>
              <a:buSzTx/>
              <a:buFontTx/>
              <a:buNone/>
              <a:defRPr/>
            </a:pP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描述</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1</a:t>
            </a: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描述</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2</a:t>
            </a: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p>
          <a:p>
            <a:pPr marL="0" marR="0" lvl="0" indent="0" algn="l" defTabSz="914400" rtl="0" eaLnBrk="1" fontAlgn="base" latinLnBrk="0" hangingPunct="1">
              <a:spcBef>
                <a:spcPct val="0"/>
              </a:spcBef>
              <a:spcAft>
                <a:spcPct val="0"/>
              </a:spcAft>
              <a:buClrTx/>
              <a:buSzTx/>
              <a:buFontTx/>
              <a:buNone/>
              <a:defRPr/>
            </a:pP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void exam1()		     void exam2()</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  </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int</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n;			     {</a:t>
            </a: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int</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x,y</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n=2;		</a:t>
            </a:r>
            <a:r>
              <a:rPr kumimoji="0" lang="zh-CN" altLang="en-US"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y=0;</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while (n%2==0)	          x=5/y;</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n=n+2;		          </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printf</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d,%d</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n",x,y</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printf</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("%d\</a:t>
            </a:r>
            <a:r>
              <a:rPr kumimoji="0" lang="en-US" altLang="zh-CN" sz="2200" b="1" i="0" u="none" strike="noStrike" kern="1200" cap="none" spc="0" normalizeH="0" baseline="0" noProof="0" dirty="0" err="1">
                <a:ln>
                  <a:noFill/>
                </a:ln>
                <a:solidFill>
                  <a:srgbClr val="0033CC"/>
                </a:solidFill>
                <a:effectLst/>
                <a:uLnTx/>
                <a:uFillTx/>
                <a:latin typeface="+mn-lt"/>
                <a:ea typeface="楷体_GB2312" pitchFamily="49" charset="-122"/>
                <a:cs typeface="+mn-cs"/>
              </a:rPr>
              <a:t>n",n</a:t>
            </a: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p>
          <a:p>
            <a:pPr marL="0" marR="0" lvl="0" indent="0" algn="l" defTabSz="914400" rtl="0" eaLnBrk="1" fontAlgn="base" latinLnBrk="0" hangingPunct="1">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这两段描述均不能满足算法的特征，试问它们</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违反</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了算法的哪些特征？</a:t>
            </a:r>
          </a:p>
        </p:txBody>
      </p:sp>
      <p:sp>
        <p:nvSpPr>
          <p:cNvPr id="39939" name="Text Box 3"/>
          <p:cNvSpPr txBox="1">
            <a:spLocks noChangeArrowheads="1"/>
          </p:cNvSpPr>
          <p:nvPr/>
        </p:nvSpPr>
        <p:spPr bwMode="auto">
          <a:xfrm>
            <a:off x="611188" y="5178425"/>
            <a:ext cx="8137525" cy="830263"/>
          </a:xfrm>
          <a:prstGeom prst="rect">
            <a:avLst/>
          </a:prstGeom>
          <a:noFill/>
          <a:ln w="9525">
            <a:noFill/>
            <a:miter lim="800000"/>
          </a:ln>
        </p:spPr>
        <p:txBody>
          <a:bodyPr>
            <a:spAutoFit/>
          </a:bodyPr>
          <a:lstStyle/>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解：</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是一个死循环，违反了算法的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有限性</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特征。</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(2)</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出现除零错误，违反了算法的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可行性</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特征。</a:t>
            </a:r>
          </a:p>
        </p:txBody>
      </p:sp>
      <p:sp>
        <p:nvSpPr>
          <p:cNvPr id="43011" name="WordArt 9"/>
          <p:cNvSpPr>
            <a:spLocks noTextEdit="1"/>
          </p:cNvSpPr>
          <p:nvPr/>
        </p:nvSpPr>
        <p:spPr>
          <a:xfrm>
            <a:off x="7143750" y="311150"/>
            <a:ext cx="157162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up)">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wipe(left)">
                                      <p:cBhvr>
                                        <p:cTn id="12"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399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928688" y="1285875"/>
            <a:ext cx="7786688" cy="892175"/>
          </a:xfrm>
          <a:prstGeom prst="rect">
            <a:avLst/>
          </a:prstGeom>
          <a:noFill/>
          <a:ln w="9525">
            <a:noFill/>
            <a:miter lim="800000"/>
          </a:ln>
        </p:spPr>
        <p:txBody>
          <a:bodyP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　</a:t>
            </a:r>
            <a:r>
              <a:rPr kumimoji="0" lang="zh-CN" altLang="en-US" sz="26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　</a:t>
            </a:r>
            <a:r>
              <a:rPr kumimoji="0" lang="zh-CN" altLang="en-US" sz="2600" b="1" i="0" u="none" strike="noStrike" kern="1200" cap="none" spc="0" normalizeH="0" baseline="0" noProof="0" dirty="0">
                <a:ln>
                  <a:noFill/>
                </a:ln>
                <a:solidFill>
                  <a:schemeClr val="tx1"/>
                </a:solidFill>
                <a:effectLst/>
                <a:uLnTx/>
                <a:uFillTx/>
                <a:latin typeface="+mn-lt"/>
                <a:ea typeface="楷体_GB2312" pitchFamily="49" charset="-122"/>
                <a:cs typeface="+mn-cs"/>
              </a:rPr>
              <a:t>任何算法都通过</a:t>
            </a:r>
            <a:r>
              <a:rPr kumimoji="0" lang="zh-CN" altLang="en-US" sz="2600" b="1" i="0" u="none" strike="noStrike" kern="1200" cap="none" spc="0" normalizeH="0" baseline="0" noProof="0" dirty="0">
                <a:ln>
                  <a:noFill/>
                </a:ln>
                <a:solidFill>
                  <a:srgbClr val="0033CC"/>
                </a:solidFill>
                <a:effectLst/>
                <a:uLnTx/>
                <a:uFillTx/>
                <a:latin typeface="+mn-lt"/>
                <a:ea typeface="楷体_GB2312" pitchFamily="49" charset="-122"/>
                <a:cs typeface="+mn-cs"/>
              </a:rPr>
              <a:t>函数</a:t>
            </a:r>
            <a:r>
              <a:rPr kumimoji="0" lang="zh-CN" altLang="en-US" sz="2600" b="1" i="0" u="none" strike="noStrike" kern="1200" cap="none" spc="0" normalizeH="0" baseline="0" noProof="0" dirty="0">
                <a:ln>
                  <a:noFill/>
                </a:ln>
                <a:solidFill>
                  <a:schemeClr val="tx1"/>
                </a:solidFill>
                <a:effectLst/>
                <a:uLnTx/>
                <a:uFillTx/>
                <a:latin typeface="+mn-lt"/>
                <a:ea typeface="楷体_GB2312" pitchFamily="49" charset="-122"/>
                <a:cs typeface="+mn-cs"/>
              </a:rPr>
              <a:t>描述，用</a:t>
            </a:r>
            <a:r>
              <a:rPr kumimoji="0" lang="en-US" altLang="zh-CN" sz="2600" b="1" i="0" u="none" strike="noStrike" kern="1200" cap="none" spc="0" normalizeH="0" baseline="0" noProof="0" dirty="0">
                <a:ln>
                  <a:noFill/>
                </a:ln>
                <a:solidFill>
                  <a:schemeClr val="tx1"/>
                </a:solidFill>
                <a:effectLst/>
                <a:uLnTx/>
                <a:uFillTx/>
                <a:latin typeface="+mn-lt"/>
                <a:ea typeface="楷体_GB2312" pitchFamily="49" charset="-122"/>
                <a:cs typeface="+mn-cs"/>
              </a:rPr>
              <a:t>C/C++</a:t>
            </a:r>
            <a:r>
              <a:rPr kumimoji="0" lang="zh-CN" altLang="en-US" sz="2600" b="1" i="0" u="none" strike="noStrike" kern="1200" cap="none" spc="0" normalizeH="0" baseline="0" noProof="0" dirty="0">
                <a:ln>
                  <a:noFill/>
                </a:ln>
                <a:solidFill>
                  <a:schemeClr val="tx1"/>
                </a:solidFill>
                <a:effectLst/>
                <a:uLnTx/>
                <a:uFillTx/>
                <a:latin typeface="+mn-lt"/>
                <a:ea typeface="楷体_GB2312" pitchFamily="49" charset="-122"/>
                <a:cs typeface="+mn-cs"/>
              </a:rPr>
              <a:t>语言来</a:t>
            </a:r>
            <a:r>
              <a:rPr kumimoji="0" lang="zh-CN" altLang="en-US" sz="2600" b="1" i="0" u="none" strike="noStrike" kern="1200" cap="none" spc="0" normalizeH="0" baseline="0" noProof="0" dirty="0">
                <a:ln>
                  <a:noFill/>
                </a:ln>
                <a:solidFill>
                  <a:srgbClr val="0033CC"/>
                </a:solidFill>
                <a:effectLst/>
                <a:uLnTx/>
                <a:uFillTx/>
                <a:latin typeface="+mn-lt"/>
                <a:ea typeface="楷体_GB2312" pitchFamily="49" charset="-122"/>
                <a:cs typeface="+mn-cs"/>
              </a:rPr>
              <a:t>描述算法</a:t>
            </a:r>
            <a:r>
              <a:rPr kumimoji="0" lang="zh-CN" altLang="en-US" sz="2600" b="1" i="0" u="none" strike="noStrike" kern="1200" cap="none" spc="0" normalizeH="0" baseline="0" noProof="0" dirty="0">
                <a:ln>
                  <a:noFill/>
                </a:ln>
                <a:solidFill>
                  <a:schemeClr val="tx1"/>
                </a:solidFill>
                <a:effectLst/>
                <a:uLnTx/>
                <a:uFillTx/>
                <a:latin typeface="+mn-lt"/>
                <a:ea typeface="楷体_GB2312" pitchFamily="49" charset="-122"/>
                <a:cs typeface="+mn-cs"/>
              </a:rPr>
              <a:t>的一般形式如下：以求</a:t>
            </a:r>
            <a:r>
              <a:rPr kumimoji="0" lang="en-US" altLang="zh-CN" sz="2600" b="1" i="0" u="none" strike="noStrike" kern="1200" cap="none" spc="0" normalizeH="0" baseline="0" noProof="0" dirty="0">
                <a:ln>
                  <a:noFill/>
                </a:ln>
                <a:solidFill>
                  <a:schemeClr val="tx1"/>
                </a:solidFill>
                <a:effectLst/>
                <a:uLnTx/>
                <a:uFillTx/>
                <a:latin typeface="+mn-lt"/>
                <a:ea typeface="楷体_GB2312" pitchFamily="49" charset="-122"/>
                <a:cs typeface="+mn-cs"/>
              </a:rPr>
              <a:t>1+2+…+</a:t>
            </a:r>
            <a:r>
              <a:rPr kumimoji="0" lang="en-US" altLang="zh-CN" sz="26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zh-CN" altLang="en-US" sz="2600" b="1" i="0" u="none" strike="noStrike" kern="1200" cap="none" spc="0" normalizeH="0" baseline="0" noProof="0" dirty="0">
                <a:ln>
                  <a:noFill/>
                </a:ln>
                <a:solidFill>
                  <a:schemeClr val="tx1"/>
                </a:solidFill>
                <a:effectLst/>
                <a:uLnTx/>
                <a:uFillTx/>
                <a:latin typeface="+mn-lt"/>
                <a:ea typeface="楷体_GB2312" pitchFamily="49" charset="-122"/>
                <a:cs typeface="+mn-cs"/>
              </a:rPr>
              <a:t>值的算法为例。 </a:t>
            </a:r>
          </a:p>
        </p:txBody>
      </p:sp>
      <p:sp>
        <p:nvSpPr>
          <p:cNvPr id="44034" name="Rectangle 6"/>
          <p:cNvSpPr/>
          <p:nvPr/>
        </p:nvSpPr>
        <p:spPr>
          <a:xfrm>
            <a:off x="0" y="3829050"/>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44035" name="Rectangle 8"/>
          <p:cNvSpPr/>
          <p:nvPr/>
        </p:nvSpPr>
        <p:spPr>
          <a:xfrm>
            <a:off x="0" y="3500438"/>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graphicFrame>
        <p:nvGraphicFramePr>
          <p:cNvPr id="44036" name="Object 7"/>
          <p:cNvGraphicFramePr/>
          <p:nvPr/>
        </p:nvGraphicFramePr>
        <p:xfrm>
          <a:off x="996950" y="2355850"/>
          <a:ext cx="7604125" cy="3646488"/>
        </p:xfrm>
        <a:graphic>
          <a:graphicData uri="http://schemas.openxmlformats.org/presentationml/2006/ole">
            <mc:AlternateContent xmlns:mc="http://schemas.openxmlformats.org/markup-compatibility/2006">
              <mc:Choice xmlns:v="urn:schemas-microsoft-com:vml" Requires="v">
                <p:oleObj spid="_x0000_s7170" r:id="rId4" imgW="2847975" imgH="1362075" progId="Word.Picture.8">
                  <p:embed/>
                </p:oleObj>
              </mc:Choice>
              <mc:Fallback>
                <p:oleObj r:id="rId4" imgW="2847975" imgH="1362075" progId="Word.Picture.8">
                  <p:embed/>
                  <p:pic>
                    <p:nvPicPr>
                      <p:cNvPr id="0" name="图片 3078"/>
                      <p:cNvPicPr/>
                      <p:nvPr/>
                    </p:nvPicPr>
                    <p:blipFill>
                      <a:blip r:embed="rId5"/>
                      <a:stretch>
                        <a:fillRect/>
                      </a:stretch>
                    </p:blipFill>
                    <p:spPr>
                      <a:xfrm>
                        <a:off x="996950" y="2355850"/>
                        <a:ext cx="7604125" cy="3646488"/>
                      </a:xfrm>
                      <a:prstGeom prst="rect">
                        <a:avLst/>
                      </a:prstGeom>
                      <a:noFill/>
                      <a:ln w="38100">
                        <a:noFill/>
                        <a:miter/>
                      </a:ln>
                    </p:spPr>
                  </p:pic>
                </p:oleObj>
              </mc:Fallback>
            </mc:AlternateContent>
          </a:graphicData>
        </a:graphic>
      </p:graphicFrame>
      <p:sp>
        <p:nvSpPr>
          <p:cNvPr id="44037" name="WordArt 9"/>
          <p:cNvSpPr>
            <a:spLocks noTextEdit="1"/>
          </p:cNvSpPr>
          <p:nvPr/>
        </p:nvSpPr>
        <p:spPr>
          <a:xfrm>
            <a:off x="6715125" y="311150"/>
            <a:ext cx="20002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算法描述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文本框 217090"/>
          <p:cNvSpPr txBox="1"/>
          <p:nvPr/>
        </p:nvSpPr>
        <p:spPr>
          <a:xfrm>
            <a:off x="304800" y="2033588"/>
            <a:ext cx="8839200" cy="2919412"/>
          </a:xfrm>
          <a:prstGeom prst="rect">
            <a:avLst/>
          </a:prstGeom>
          <a:noFill/>
          <a:ln w="19050">
            <a:noFill/>
          </a:ln>
        </p:spPr>
        <p:txBody>
          <a:bodyPr>
            <a:spAutoFit/>
          </a:bodyPr>
          <a:lstStyle/>
          <a:p>
            <a:pPr lvl="0" eaLnBrk="0" hangingPunct="0">
              <a:lnSpc>
                <a:spcPct val="130000"/>
              </a:lnSpc>
              <a:spcBef>
                <a:spcPct val="20000"/>
              </a:spcBef>
              <a:buClrTx/>
              <a:buFont typeface="Wingdings" panose="05000000000000000000" pitchFamily="2" charset="2"/>
              <a:buNone/>
            </a:pPr>
            <a:r>
              <a:rPr lang="zh-CN" altLang="en-US" sz="3200" b="1" dirty="0">
                <a:solidFill>
                  <a:schemeClr val="hlink"/>
                </a:solidFill>
                <a:latin typeface="黑体" panose="02010609060101010101" pitchFamily="2" charset="-122"/>
                <a:ea typeface="黑体" panose="02010609060101010101" pitchFamily="2" charset="-122"/>
              </a:rPr>
              <a:t>电子计算机的主要用途：</a:t>
            </a:r>
          </a:p>
          <a:p>
            <a:pPr lvl="0">
              <a:spcBef>
                <a:spcPct val="20000"/>
              </a:spcBef>
              <a:buClrTx/>
              <a:buChar char=" "/>
            </a:pPr>
            <a:r>
              <a:rPr lang="en-US" altLang="zh-CN" sz="2600" b="1" dirty="0">
                <a:solidFill>
                  <a:srgbClr val="FF0066"/>
                </a:solidFill>
                <a:latin typeface="黑体" panose="02010609060101010101" pitchFamily="2" charset="-122"/>
                <a:ea typeface="黑体" panose="02010609060101010101" pitchFamily="2" charset="-122"/>
                <a:sym typeface="Wingdings" panose="05000000000000000000" pitchFamily="2" charset="2"/>
              </a:rPr>
              <a:t></a:t>
            </a:r>
            <a:r>
              <a:rPr lang="zh-CN" altLang="en-US" sz="3200" b="1" dirty="0">
                <a:solidFill>
                  <a:srgbClr val="FF0066"/>
                </a:solidFill>
                <a:latin typeface="黑体" panose="02010609060101010101" pitchFamily="2" charset="-122"/>
                <a:ea typeface="黑体" panose="02010609060101010101" pitchFamily="2" charset="-122"/>
              </a:rPr>
              <a:t>早期：</a:t>
            </a:r>
            <a:r>
              <a:rPr lang="zh-CN" altLang="en-US" sz="2800" b="1" dirty="0">
                <a:solidFill>
                  <a:srgbClr val="000066"/>
                </a:solidFill>
                <a:latin typeface="黑体" panose="02010609060101010101" pitchFamily="2" charset="-122"/>
                <a:ea typeface="黑体" panose="02010609060101010101" pitchFamily="2" charset="-122"/>
              </a:rPr>
              <a:t> 主要用于数值计算。</a:t>
            </a:r>
          </a:p>
          <a:p>
            <a:pPr lvl="0">
              <a:spcBef>
                <a:spcPct val="20000"/>
              </a:spcBef>
              <a:buClrTx/>
              <a:buChar char=" "/>
            </a:pPr>
            <a:endParaRPr lang="zh-CN" altLang="en-US" sz="2800" b="1" dirty="0">
              <a:solidFill>
                <a:srgbClr val="000066"/>
              </a:solidFill>
              <a:latin typeface="黑体" panose="02010609060101010101" pitchFamily="2" charset="-122"/>
              <a:ea typeface="黑体" panose="02010609060101010101" pitchFamily="2" charset="-122"/>
            </a:endParaRPr>
          </a:p>
          <a:p>
            <a:pPr lvl="0">
              <a:spcBef>
                <a:spcPct val="20000"/>
              </a:spcBef>
              <a:buClrTx/>
              <a:buChar char=" "/>
            </a:pPr>
            <a:r>
              <a:rPr lang="en-US" altLang="zh-CN" sz="2600" b="1" dirty="0">
                <a:solidFill>
                  <a:srgbClr val="FF0066"/>
                </a:solidFill>
                <a:latin typeface="黑体" panose="02010609060101010101" pitchFamily="2" charset="-122"/>
                <a:ea typeface="黑体" panose="02010609060101010101" pitchFamily="2" charset="-122"/>
                <a:sym typeface="Wingdings" panose="05000000000000000000" pitchFamily="2" charset="2"/>
              </a:rPr>
              <a:t></a:t>
            </a:r>
            <a:r>
              <a:rPr lang="zh-CN" altLang="en-US" sz="3200" b="1" dirty="0">
                <a:solidFill>
                  <a:srgbClr val="FF0066"/>
                </a:solidFill>
                <a:latin typeface="黑体" panose="02010609060101010101" pitchFamily="2" charset="-122"/>
                <a:ea typeface="黑体" panose="02010609060101010101" pitchFamily="2" charset="-122"/>
              </a:rPr>
              <a:t>后来：</a:t>
            </a:r>
            <a:r>
              <a:rPr lang="zh-CN" altLang="en-US" sz="3200" b="1" dirty="0">
                <a:solidFill>
                  <a:srgbClr val="000066"/>
                </a:solidFill>
                <a:latin typeface="黑体" panose="02010609060101010101" pitchFamily="2" charset="-122"/>
                <a:ea typeface="黑体" panose="02010609060101010101" pitchFamily="2" charset="-122"/>
              </a:rPr>
              <a:t> </a:t>
            </a:r>
            <a:r>
              <a:rPr lang="zh-CN" altLang="en-US" sz="2800" b="1" dirty="0">
                <a:solidFill>
                  <a:srgbClr val="000066"/>
                </a:solidFill>
                <a:latin typeface="黑体" panose="02010609060101010101" pitchFamily="2" charset="-122"/>
                <a:ea typeface="黑体" panose="02010609060101010101" pitchFamily="2" charset="-122"/>
              </a:rPr>
              <a:t>处理逐渐扩大到非数值计算领域（能处理</a:t>
            </a:r>
          </a:p>
          <a:p>
            <a:pPr lvl="0">
              <a:spcBef>
                <a:spcPct val="20000"/>
              </a:spcBef>
              <a:buClrTx/>
              <a:buChar char=" "/>
            </a:pPr>
            <a:r>
              <a:rPr lang="zh-CN" altLang="en-US" sz="2800" b="1" dirty="0">
                <a:solidFill>
                  <a:srgbClr val="000066"/>
                </a:solidFill>
                <a:latin typeface="黑体" panose="02010609060101010101" pitchFamily="2" charset="-122"/>
                <a:ea typeface="黑体" panose="02010609060101010101" pitchFamily="2" charset="-122"/>
              </a:rPr>
              <a:t>          多种复杂的具有一定结构关系的数据）</a:t>
            </a:r>
          </a:p>
        </p:txBody>
      </p:sp>
      <p:sp>
        <p:nvSpPr>
          <p:cNvPr id="217092" name="文本框 217091"/>
          <p:cNvSpPr txBox="1"/>
          <p:nvPr/>
        </p:nvSpPr>
        <p:spPr>
          <a:xfrm>
            <a:off x="1981200" y="3413125"/>
            <a:ext cx="6858000" cy="396875"/>
          </a:xfrm>
          <a:prstGeom prst="rect">
            <a:avLst/>
          </a:prstGeom>
          <a:noFill/>
          <a:ln w="19050">
            <a:noFill/>
          </a:ln>
        </p:spPr>
        <p:txBody>
          <a:bodyPr>
            <a:spAutoFit/>
          </a:bodyPr>
          <a:lstStyle/>
          <a:p>
            <a:pPr lvl="0">
              <a:spcBef>
                <a:spcPct val="50000"/>
              </a:spcBef>
            </a:pPr>
            <a:r>
              <a:rPr lang="zh-CN" altLang="en-US" sz="2000" b="1" dirty="0">
                <a:solidFill>
                  <a:srgbClr val="CC00CC"/>
                </a:solidFill>
                <a:latin typeface="Times New Roman" panose="02020603050405020304" pitchFamily="18" charset="0"/>
                <a:ea typeface="宋体" panose="02010600030101010101" pitchFamily="2" charset="-122"/>
              </a:rPr>
              <a:t>数学模型</a:t>
            </a:r>
            <a:r>
              <a:rPr lang="en-US" altLang="zh-CN" sz="2000" b="1" dirty="0">
                <a:solidFill>
                  <a:srgbClr val="CC00CC"/>
                </a:solidFill>
                <a:latin typeface="Times New Roman" panose="02020603050405020304" pitchFamily="18" charset="0"/>
                <a:ea typeface="宋体" panose="02010600030101010101" pitchFamily="2" charset="-122"/>
              </a:rPr>
              <a:t>→</a:t>
            </a:r>
            <a:r>
              <a:rPr lang="zh-CN" altLang="en-US" sz="2000" b="1" dirty="0">
                <a:solidFill>
                  <a:srgbClr val="CC00CC"/>
                </a:solidFill>
                <a:latin typeface="Times New Roman" panose="02020603050405020304" pitchFamily="18" charset="0"/>
                <a:ea typeface="宋体" panose="02010600030101010101" pitchFamily="2" charset="-122"/>
              </a:rPr>
              <a:t>选择计算机语言</a:t>
            </a:r>
            <a:r>
              <a:rPr lang="en-US" altLang="zh-CN" sz="2000" b="1" dirty="0">
                <a:solidFill>
                  <a:srgbClr val="CC00CC"/>
                </a:solidFill>
                <a:latin typeface="Times New Roman" panose="02020603050405020304" pitchFamily="18" charset="0"/>
                <a:ea typeface="宋体" panose="02010600030101010101" pitchFamily="2" charset="-122"/>
              </a:rPr>
              <a:t>→</a:t>
            </a:r>
            <a:r>
              <a:rPr lang="zh-CN" altLang="en-US" sz="2000" b="1" dirty="0">
                <a:solidFill>
                  <a:srgbClr val="CC00CC"/>
                </a:solidFill>
                <a:latin typeface="Times New Roman" panose="02020603050405020304" pitchFamily="18" charset="0"/>
                <a:ea typeface="宋体" panose="02010600030101010101" pitchFamily="2" charset="-122"/>
              </a:rPr>
              <a:t>编出程序</a:t>
            </a:r>
            <a:r>
              <a:rPr lang="en-US" altLang="zh-CN" sz="2000" b="1" dirty="0">
                <a:solidFill>
                  <a:srgbClr val="CC00CC"/>
                </a:solidFill>
                <a:latin typeface="Times New Roman" panose="02020603050405020304" pitchFamily="18" charset="0"/>
                <a:ea typeface="宋体" panose="02010600030101010101" pitchFamily="2" charset="-122"/>
              </a:rPr>
              <a:t>→</a:t>
            </a:r>
            <a:r>
              <a:rPr lang="zh-CN" altLang="en-US" sz="2000" b="1" dirty="0">
                <a:solidFill>
                  <a:srgbClr val="CC00CC"/>
                </a:solidFill>
                <a:latin typeface="Times New Roman" panose="02020603050405020304" pitchFamily="18" charset="0"/>
                <a:ea typeface="宋体" panose="02010600030101010101" pitchFamily="2" charset="-122"/>
              </a:rPr>
              <a:t>测试</a:t>
            </a:r>
            <a:r>
              <a:rPr lang="en-US" altLang="zh-CN" sz="2000" b="1" dirty="0">
                <a:solidFill>
                  <a:srgbClr val="CC00CC"/>
                </a:solidFill>
                <a:latin typeface="Times New Roman" panose="02020603050405020304" pitchFamily="18" charset="0"/>
                <a:ea typeface="宋体" panose="02010600030101010101" pitchFamily="2" charset="-122"/>
              </a:rPr>
              <a:t>→</a:t>
            </a:r>
            <a:r>
              <a:rPr lang="zh-CN" altLang="en-US" sz="2000" b="1" dirty="0">
                <a:solidFill>
                  <a:srgbClr val="CC00CC"/>
                </a:solidFill>
                <a:latin typeface="Times New Roman" panose="02020603050405020304" pitchFamily="18" charset="0"/>
                <a:ea typeface="宋体" panose="02010600030101010101" pitchFamily="2" charset="-122"/>
              </a:rPr>
              <a:t>最终解答</a:t>
            </a:r>
          </a:p>
        </p:txBody>
      </p:sp>
      <p:sp>
        <p:nvSpPr>
          <p:cNvPr id="217093" name="文本框 217092"/>
          <p:cNvSpPr txBox="1"/>
          <p:nvPr/>
        </p:nvSpPr>
        <p:spPr>
          <a:xfrm>
            <a:off x="1981200" y="5089525"/>
            <a:ext cx="6477000" cy="396875"/>
          </a:xfrm>
          <a:prstGeom prst="rect">
            <a:avLst/>
          </a:prstGeom>
          <a:noFill/>
          <a:ln w="19050">
            <a:noFill/>
          </a:ln>
        </p:spPr>
        <p:txBody>
          <a:bodyPr>
            <a:spAutoFit/>
          </a:bodyPr>
          <a:lstStyle/>
          <a:p>
            <a:pPr lvl="0">
              <a:spcBef>
                <a:spcPct val="50000"/>
              </a:spcBef>
            </a:pPr>
            <a:r>
              <a:rPr lang="zh-CN" altLang="en-US" sz="2000" b="1" dirty="0">
                <a:solidFill>
                  <a:srgbClr val="CC00CC"/>
                </a:solidFill>
                <a:latin typeface="Times New Roman" panose="02020603050405020304" pitchFamily="18" charset="0"/>
                <a:ea typeface="宋体" panose="02010600030101010101" pitchFamily="2" charset="-122"/>
              </a:rPr>
              <a:t>数据元素之间的相互关系一般无法用数学方程加以描述</a:t>
            </a:r>
          </a:p>
        </p:txBody>
      </p:sp>
      <p:sp>
        <p:nvSpPr>
          <p:cNvPr id="12290" name="WordArt 9"/>
          <p:cNvSpPr>
            <a:spLocks noTextEdit="1"/>
          </p:cNvSpPr>
          <p:nvPr/>
        </p:nvSpPr>
        <p:spPr>
          <a:xfrm>
            <a:off x="4902835" y="311150"/>
            <a:ext cx="3993515" cy="530225"/>
          </a:xfrm>
          <a:prstGeom prst="rect">
            <a:avLst/>
          </a:prstGeom>
        </p:spPr>
        <p:txBody>
          <a:bodyPr wrap="none" fromWordArt="1">
            <a:prstTxWarp prst="textPlain">
              <a:avLst>
                <a:gd name="adj" fmla="val 50000"/>
              </a:avLst>
            </a:prstTxWarp>
            <a:normAutofit fontScale="90000" lnSpcReduction="20000"/>
          </a:bodyPr>
          <a:lstStyle/>
          <a:p>
            <a:pPr algn="ctr"/>
            <a:r>
              <a:rPr lang="zh-CN" altLang="en-US" sz="3600" b="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数据结</a:t>
            </a:r>
            <a:r>
              <a:rPr lang="zh-CN" altLang="en-US" sz="36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sym typeface="+mn-ea"/>
              </a:rPr>
              <a:t>构课程的研究内容</a:t>
            </a:r>
            <a:endPar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gtEl>
                                        <p:attrNameLst>
                                          <p:attrName>style.visibility</p:attrName>
                                        </p:attrNameLst>
                                      </p:cBhvr>
                                      <p:to>
                                        <p:strVal val="visible"/>
                                      </p:to>
                                    </p:set>
                                    <p:animEffect transition="in" filter="wipe(up)">
                                      <p:cBhvr>
                                        <p:cTn id="7" dur="500"/>
                                        <p:tgtEl>
                                          <p:spTgt spid="2170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2"/>
                                        </p:tgtEl>
                                        <p:attrNameLst>
                                          <p:attrName>style.visibility</p:attrName>
                                        </p:attrNameLst>
                                      </p:cBhvr>
                                      <p:to>
                                        <p:strVal val="visible"/>
                                      </p:to>
                                    </p:set>
                                    <p:animEffect transition="in" filter="wipe(left)">
                                      <p:cBhvr>
                                        <p:cTn id="12" dur="500"/>
                                        <p:tgtEl>
                                          <p:spTgt spid="2170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7093"/>
                                        </p:tgtEl>
                                        <p:attrNameLst>
                                          <p:attrName>style.visibility</p:attrName>
                                        </p:attrNameLst>
                                      </p:cBhvr>
                                      <p:to>
                                        <p:strVal val="visible"/>
                                      </p:to>
                                    </p:set>
                                    <p:animEffect transition="in" filter="dissolve">
                                      <p:cBhvr>
                                        <p:cTn id="17"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p:bldP spid="217092" grpId="0"/>
      <p:bldP spid="21709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5"/>
          <p:cNvSpPr txBox="1"/>
          <p:nvPr/>
        </p:nvSpPr>
        <p:spPr>
          <a:xfrm>
            <a:off x="720725" y="1389063"/>
            <a:ext cx="8208963" cy="3540125"/>
          </a:xfrm>
          <a:prstGeom prst="rect">
            <a:avLst/>
          </a:prstGeom>
          <a:noFill/>
          <a:ln w="9525">
            <a:noFill/>
          </a:ln>
        </p:spPr>
        <p:txBody>
          <a:bodyPr anchor="t">
            <a:spAutoFit/>
          </a:bodyPr>
          <a:lstStyle/>
          <a:p>
            <a:pPr lvl="0">
              <a:spcBef>
                <a:spcPts val="600"/>
              </a:spcBef>
              <a:buBlip>
                <a:blip r:embed="rId3"/>
              </a:buBlip>
            </a:pPr>
            <a:r>
              <a:rPr lang="zh-CN" altLang="en-US" sz="2800" dirty="0">
                <a:solidFill>
                  <a:schemeClr val="tx1"/>
                </a:solidFill>
                <a:latin typeface="Times New Roman" panose="02020603050405020304" pitchFamily="18" charset="0"/>
                <a:ea typeface="楷体_GB2312" pitchFamily="49" charset="-122"/>
              </a:rPr>
              <a:t>  </a:t>
            </a:r>
            <a:r>
              <a:rPr lang="zh-CN" altLang="en-US" sz="2800" dirty="0">
                <a:solidFill>
                  <a:srgbClr val="FF0000"/>
                </a:solidFill>
                <a:latin typeface="Times New Roman" panose="02020603050405020304" pitchFamily="18" charset="0"/>
                <a:ea typeface="楷体_GB2312" pitchFamily="49" charset="-122"/>
              </a:rPr>
              <a:t>计算机资源</a:t>
            </a:r>
            <a:r>
              <a:rPr lang="en-US" altLang="zh-CN" sz="2800" dirty="0">
                <a:solidFill>
                  <a:schemeClr val="tx1"/>
                </a:solidFill>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计算时间</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内存空间</a:t>
            </a:r>
            <a:endParaRPr lang="en-US" altLang="zh-CN" sz="2800" dirty="0">
              <a:solidFill>
                <a:schemeClr val="tx1"/>
              </a:solidFill>
              <a:latin typeface="Times New Roman" panose="02020603050405020304" pitchFamily="18" charset="0"/>
              <a:ea typeface="楷体_GB2312" pitchFamily="49" charset="-122"/>
            </a:endParaRPr>
          </a:p>
          <a:p>
            <a:pPr lvl="0">
              <a:spcBef>
                <a:spcPts val="1200"/>
              </a:spcBef>
              <a:buBlip>
                <a:blip r:embed="rId3"/>
              </a:buBlip>
            </a:pPr>
            <a:r>
              <a:rPr lang="zh-CN" altLang="en-US" sz="2800" dirty="0">
                <a:solidFill>
                  <a:srgbClr val="FF0000"/>
                </a:solidFill>
                <a:latin typeface="Times New Roman" panose="02020603050405020304" pitchFamily="18" charset="0"/>
                <a:ea typeface="楷体_GB2312" pitchFamily="49" charset="-122"/>
              </a:rPr>
              <a:t>  算法分析：</a:t>
            </a:r>
            <a:r>
              <a:rPr lang="zh-CN" altLang="en-US" sz="2800" dirty="0">
                <a:solidFill>
                  <a:schemeClr val="tx1"/>
                </a:solidFill>
                <a:latin typeface="Times New Roman" panose="02020603050405020304" pitchFamily="18" charset="0"/>
                <a:ea typeface="楷体_GB2312" pitchFamily="49" charset="-122"/>
              </a:rPr>
              <a:t>分析算法</a:t>
            </a:r>
            <a:r>
              <a:rPr lang="zh-CN" altLang="en-US" sz="2800" dirty="0">
                <a:latin typeface="Times New Roman" panose="02020603050405020304" pitchFamily="18" charset="0"/>
                <a:ea typeface="楷体_GB2312" pitchFamily="49" charset="-122"/>
              </a:rPr>
              <a:t>占用计算机资源</a:t>
            </a:r>
            <a:r>
              <a:rPr lang="zh-CN" altLang="en-US" sz="2800" dirty="0">
                <a:solidFill>
                  <a:schemeClr val="tx1"/>
                </a:solidFill>
                <a:latin typeface="Times New Roman" panose="02020603050405020304" pitchFamily="18" charset="0"/>
                <a:ea typeface="楷体_GB2312" pitchFamily="49" charset="-122"/>
              </a:rPr>
              <a:t>的情况。</a:t>
            </a:r>
            <a:endParaRPr lang="en-US" altLang="zh-CN" sz="2800" dirty="0">
              <a:solidFill>
                <a:schemeClr val="tx1"/>
              </a:solidFill>
              <a:latin typeface="Times New Roman" panose="02020603050405020304" pitchFamily="18" charset="0"/>
              <a:ea typeface="楷体_GB2312" pitchFamily="49" charset="-122"/>
            </a:endParaRPr>
          </a:p>
          <a:p>
            <a:pPr lvl="0"/>
            <a:r>
              <a:rPr lang="en-US" altLang="zh-CN" dirty="0">
                <a:latin typeface="Times New Roman" panose="02020603050405020304" pitchFamily="18" charset="0"/>
                <a:ea typeface="楷体_GB2312" pitchFamily="49" charset="-122"/>
              </a:rPr>
              <a:t>      1</a:t>
            </a:r>
            <a:r>
              <a:rPr lang="zh-CN" altLang="en-US" dirty="0">
                <a:latin typeface="Times New Roman" panose="02020603050405020304" pitchFamily="18" charset="0"/>
                <a:ea typeface="楷体_GB2312" pitchFamily="49" charset="-122"/>
              </a:rPr>
              <a:t>、时间复杂度</a:t>
            </a:r>
            <a:r>
              <a:rPr lang="zh-CN" altLang="en-US" dirty="0">
                <a:solidFill>
                  <a:schemeClr val="tx1"/>
                </a:solidFill>
                <a:latin typeface="Times New Roman" panose="02020603050405020304" pitchFamily="18" charset="0"/>
                <a:ea typeface="楷体_GB2312" pitchFamily="49" charset="-122"/>
              </a:rPr>
              <a:t>：考察算法的</a:t>
            </a:r>
            <a:r>
              <a:rPr lang="zh-CN" altLang="en-US" dirty="0">
                <a:solidFill>
                  <a:srgbClr val="FF0000"/>
                </a:solidFill>
                <a:latin typeface="Times New Roman" panose="02020603050405020304" pitchFamily="18" charset="0"/>
                <a:ea typeface="楷体_GB2312" pitchFamily="49" charset="-122"/>
              </a:rPr>
              <a:t>时间效率</a:t>
            </a:r>
            <a:endParaRPr lang="en-US" altLang="zh-CN" dirty="0">
              <a:solidFill>
                <a:srgbClr val="FF0000"/>
              </a:solidFill>
              <a:latin typeface="Times New Roman" panose="02020603050405020304" pitchFamily="18" charset="0"/>
              <a:ea typeface="楷体_GB2312" pitchFamily="49" charset="-122"/>
            </a:endParaRPr>
          </a:p>
          <a:p>
            <a:pPr lvl="0"/>
            <a:r>
              <a:rPr lang="en-US" altLang="zh-CN" dirty="0">
                <a:latin typeface="Times New Roman" panose="02020603050405020304" pitchFamily="18" charset="0"/>
                <a:ea typeface="楷体_GB2312" pitchFamily="49" charset="-122"/>
              </a:rPr>
              <a:t>      2</a:t>
            </a:r>
            <a:r>
              <a:rPr lang="zh-CN" altLang="en-US" dirty="0">
                <a:latin typeface="Times New Roman" panose="02020603050405020304" pitchFamily="18" charset="0"/>
                <a:ea typeface="楷体_GB2312" pitchFamily="49" charset="-122"/>
              </a:rPr>
              <a:t>、空间复杂度</a:t>
            </a:r>
            <a:r>
              <a:rPr lang="zh-CN" altLang="en-US" dirty="0">
                <a:solidFill>
                  <a:schemeClr val="tx1"/>
                </a:solidFill>
                <a:latin typeface="Times New Roman" panose="02020603050405020304" pitchFamily="18" charset="0"/>
                <a:ea typeface="楷体_GB2312" pitchFamily="49" charset="-122"/>
              </a:rPr>
              <a:t>：考察算法的</a:t>
            </a:r>
            <a:r>
              <a:rPr lang="zh-CN" altLang="en-US" dirty="0">
                <a:solidFill>
                  <a:srgbClr val="FF0000"/>
                </a:solidFill>
                <a:latin typeface="Times New Roman" panose="02020603050405020304" pitchFamily="18" charset="0"/>
                <a:ea typeface="楷体_GB2312" pitchFamily="49" charset="-122"/>
              </a:rPr>
              <a:t>空间效率</a:t>
            </a:r>
            <a:endParaRPr lang="en-US" altLang="zh-CN" dirty="0">
              <a:solidFill>
                <a:srgbClr val="FF0000"/>
              </a:solidFill>
              <a:latin typeface="Times New Roman" panose="02020603050405020304" pitchFamily="18" charset="0"/>
              <a:ea typeface="楷体_GB2312" pitchFamily="49" charset="-122"/>
            </a:endParaRPr>
          </a:p>
          <a:p>
            <a:pPr lvl="0">
              <a:spcBef>
                <a:spcPts val="1200"/>
              </a:spcBef>
              <a:buBlip>
                <a:blip r:embed="rId3"/>
              </a:buBlip>
            </a:pPr>
            <a:r>
              <a:rPr lang="zh-CN" altLang="en-US" sz="2800" dirty="0">
                <a:solidFill>
                  <a:srgbClr val="FF0000"/>
                </a:solidFill>
                <a:latin typeface="Times New Roman" panose="02020603050405020304" pitchFamily="18" charset="0"/>
                <a:ea typeface="楷体_GB2312" pitchFamily="49" charset="-122"/>
              </a:rPr>
              <a:t>  衡量算法效率的方法</a:t>
            </a:r>
            <a:endParaRPr lang="en-US" altLang="zh-CN" sz="2800" dirty="0">
              <a:solidFill>
                <a:srgbClr val="FF0000"/>
              </a:solidFill>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、事后统计法</a:t>
            </a:r>
            <a:endParaRPr lang="en-US" altLang="zh-CN" dirty="0">
              <a:latin typeface="Times New Roman" panose="02020603050405020304" pitchFamily="18" charset="0"/>
              <a:ea typeface="楷体_GB2312" pitchFamily="49" charset="-122"/>
            </a:endParaRPr>
          </a:p>
          <a:p>
            <a:pPr lvl="0"/>
            <a:r>
              <a:rPr lang="zh-CN" altLang="en-US" dirty="0">
                <a:solidFill>
                  <a:schemeClr val="tx1"/>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缺点</a:t>
            </a:r>
            <a:r>
              <a:rPr lang="zh-CN" altLang="en-US" dirty="0">
                <a:solidFill>
                  <a:schemeClr val="tx1"/>
                </a:solidFill>
                <a:latin typeface="Times New Roman" panose="02020603050405020304" pitchFamily="18" charset="0"/>
                <a:ea typeface="楷体_GB2312" pitchFamily="49" charset="-122"/>
              </a:rPr>
              <a:t>：必须先执行程序；存在其他因素掩盖算法本质。</a:t>
            </a:r>
            <a:endParaRPr lang="en-US" altLang="zh-CN" dirty="0">
              <a:solidFill>
                <a:schemeClr val="tx1"/>
              </a:solidFill>
              <a:latin typeface="Times New Roman" panose="02020603050405020304" pitchFamily="18" charset="0"/>
              <a:ea typeface="楷体_GB2312" pitchFamily="49" charset="-122"/>
            </a:endParaRPr>
          </a:p>
          <a:p>
            <a:pPr lvl="0"/>
            <a:r>
              <a:rPr lang="en-US" altLang="zh-CN" dirty="0">
                <a:solidFill>
                  <a:schemeClr val="tx1"/>
                </a:solidFill>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、事前分析估算法</a:t>
            </a:r>
            <a:endParaRPr lang="en-US" altLang="zh-CN" dirty="0">
              <a:latin typeface="Times New Roman" panose="02020603050405020304" pitchFamily="18" charset="0"/>
              <a:ea typeface="楷体_GB2312" pitchFamily="49" charset="-122"/>
            </a:endParaRPr>
          </a:p>
        </p:txBody>
      </p:sp>
      <p:sp>
        <p:nvSpPr>
          <p:cNvPr id="46082" name="WordArt 9"/>
          <p:cNvSpPr>
            <a:spLocks noTextEdit="1"/>
          </p:cNvSpPr>
          <p:nvPr/>
        </p:nvSpPr>
        <p:spPr>
          <a:xfrm>
            <a:off x="6715125" y="311150"/>
            <a:ext cx="20002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算法分析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5"/>
          <p:cNvSpPr/>
          <p:nvPr/>
        </p:nvSpPr>
        <p:spPr>
          <a:xfrm>
            <a:off x="0" y="301466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48130"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算法时间复杂度分析</a:t>
            </a:r>
          </a:p>
        </p:txBody>
      </p:sp>
      <p:sp>
        <p:nvSpPr>
          <p:cNvPr id="5" name="Text Box 5"/>
          <p:cNvSpPr txBox="1">
            <a:spLocks noChangeArrowheads="1"/>
          </p:cNvSpPr>
          <p:nvPr/>
        </p:nvSpPr>
        <p:spPr bwMode="auto">
          <a:xfrm>
            <a:off x="720725" y="1389063"/>
            <a:ext cx="8208963" cy="4408488"/>
          </a:xfrm>
          <a:prstGeom prst="rect">
            <a:avLst/>
          </a:prstGeom>
          <a:noFill/>
          <a:ln w="9525">
            <a:noFill/>
            <a:miter lim="800000"/>
          </a:ln>
        </p:spPr>
        <p:txBody>
          <a:bodyPr>
            <a:spAutoFit/>
          </a:bodyPr>
          <a:lstStyle/>
          <a:p>
            <a:pPr marL="0" marR="0" lvl="0" indent="0" algn="l" defTabSz="914400" rtl="0" eaLnBrk="1" fontAlgn="base" latinLnBrk="0" hangingPunct="1">
              <a:spcBef>
                <a:spcPts val="600"/>
              </a:spcBef>
              <a:spcAft>
                <a:spcPct val="0"/>
              </a:spcAft>
              <a:buClrTx/>
              <a:buSzTx/>
              <a:buFontTx/>
              <a:buBlip>
                <a:blip r:embed="rId3"/>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  算法的时间复杂度</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T(n)=O(f(n))</a:t>
            </a: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(1)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：所研究问题的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规模</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(2)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f(n)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：所研究问题</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规模的函数</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(3)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数量级</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(4)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：算法中</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所有语句</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重复执行的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次数</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算法中</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基本运算语句</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重复执行的次数与</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同数量级，所以通常采用算法中</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基本运算语句的频度</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来分析算法的时间复杂度，算法中</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基本运算语句</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一般是</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最深层循环</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内的语句。</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714375" y="1179513"/>
            <a:ext cx="8143875" cy="4249738"/>
          </a:xfrm>
          <a:prstGeom prst="rect">
            <a:avLst/>
          </a:prstGeom>
          <a:noFill/>
          <a:ln w="9525">
            <a:noFill/>
            <a:miter lim="800000"/>
          </a:ln>
        </p:spPr>
        <p:txBody>
          <a:bodyPr>
            <a:spAutoFit/>
          </a:bodyPr>
          <a:lstStyle/>
          <a:p>
            <a:pPr marL="0" marR="0" lvl="0" indent="0" algn="l" defTabSz="914400" rtl="0" eaLnBrk="1" fontAlgn="base" latinLnBrk="0" hangingPunct="1">
              <a:lnSpc>
                <a:spcPct val="120000"/>
              </a:lnSpc>
              <a:spcBef>
                <a:spcPct val="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常见的算法时间复杂度</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(1)</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 O(1) </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：常数阶</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不含循环</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的算法</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基本运算次数与</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无关</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endParaRPr kumimoji="0" lang="en-US" altLang="zh-CN" sz="23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None/>
              <a:defRPr/>
            </a:pPr>
            <a:r>
              <a:rPr kumimoji="0" lang="en-US" altLang="zh-CN" sz="2300" b="1" i="0" u="none" strike="noStrike" kern="1200" cap="none" spc="0" normalizeH="0" baseline="0" noProof="0" dirty="0">
                <a:ln>
                  <a:noFill/>
                </a:ln>
                <a:solidFill>
                  <a:schemeClr val="tx1"/>
                </a:solidFill>
                <a:effectLst/>
                <a:uLnTx/>
                <a:uFillTx/>
                <a:latin typeface="+mn-lt"/>
                <a:ea typeface="楷体_GB2312" pitchFamily="49" charset="-122"/>
                <a:cs typeface="+mn-cs"/>
              </a:rPr>
              <a:t> (2)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O(n) </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：线性阶</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只含</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一重循环</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的算法</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(3)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O(n</a:t>
            </a:r>
            <a:r>
              <a:rPr kumimoji="0" lang="en-US" altLang="zh-CN" sz="2400" b="1" i="0" u="none" strike="noStrike" kern="1200" cap="none" spc="0" normalizeH="0" baseline="30000" noProof="0" dirty="0">
                <a:ln>
                  <a:noFill/>
                </a:ln>
                <a:solidFill>
                  <a:srgbClr val="FF0000"/>
                </a:solidFill>
                <a:effectLst/>
                <a:uLnTx/>
                <a:uFillTx/>
                <a:latin typeface="+mn-lt"/>
                <a:ea typeface="楷体_GB2312" pitchFamily="49" charset="-122"/>
                <a:cs typeface="+mn-cs"/>
              </a:rPr>
              <a:t>2</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：平方阶</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含</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双重循环</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的算法</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(4)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O(n</a:t>
            </a:r>
            <a:r>
              <a:rPr kumimoji="0" lang="en-US" altLang="zh-CN" sz="2400" b="1" i="0" u="none" strike="noStrike" kern="1200" cap="none" spc="0" normalizeH="0" baseline="30000" noProof="0" dirty="0">
                <a:ln>
                  <a:noFill/>
                </a:ln>
                <a:solidFill>
                  <a:srgbClr val="FF0000"/>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立方阶</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含</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三重循环</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的算法</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(5)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O(log</a:t>
            </a:r>
            <a:r>
              <a:rPr kumimoji="0" lang="en-US" altLang="zh-CN" sz="2400" b="1" i="0" u="none" strike="noStrike" kern="1200" cap="none" spc="0" normalizeH="0" baseline="-25000" noProof="0" dirty="0">
                <a:ln>
                  <a:noFill/>
                </a:ln>
                <a:solidFill>
                  <a:srgbClr val="FF0000"/>
                </a:solidFill>
                <a:effectLst/>
                <a:uLnTx/>
                <a:uFillTx/>
                <a:latin typeface="+mn-lt"/>
                <a:ea typeface="楷体_GB2312" pitchFamily="49" charset="-122"/>
                <a:cs typeface="+mn-cs"/>
              </a:rPr>
              <a:t>2</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n) </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：对数阶</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(6)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O(2</a:t>
            </a:r>
            <a:r>
              <a:rPr kumimoji="0" lang="en-US" altLang="zh-CN" sz="2400" b="1" i="0" u="none" strike="noStrike" kern="1200" cap="none" spc="0" normalizeH="0" baseline="30000" noProof="0" dirty="0">
                <a:ln>
                  <a:noFill/>
                </a:ln>
                <a:solidFill>
                  <a:srgbClr val="FF0000"/>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：指数阶</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lnSpc>
                <a:spcPct val="120000"/>
              </a:lnSpc>
              <a:spcBef>
                <a:spcPts val="12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各种不同数量级复杂度对应的值的大小关系如下：　　</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O(1)&lt;O(log</a:t>
            </a:r>
            <a:r>
              <a:rPr kumimoji="0" lang="en-US" altLang="zh-CN" sz="2400" b="1" i="0" u="none" strike="noStrike" kern="1200" cap="none" spc="0" normalizeH="0" baseline="-25000" noProof="0" dirty="0">
                <a:ln>
                  <a:noFill/>
                </a:ln>
                <a:solidFill>
                  <a:srgbClr val="0033CC"/>
                </a:solidFill>
                <a:effectLst/>
                <a:uLnTx/>
                <a:uFillTx/>
                <a:latin typeface="+mn-lt"/>
                <a:ea typeface="楷体_GB2312" pitchFamily="49" charset="-122"/>
                <a:cs typeface="+mn-cs"/>
              </a:rPr>
              <a:t>2</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log</a:t>
            </a:r>
            <a:r>
              <a:rPr kumimoji="0" lang="en-US" altLang="zh-CN" sz="2400" b="1" i="0" u="none" strike="noStrike" kern="1200" cap="none" spc="0" normalizeH="0" baseline="-25000" noProof="0" dirty="0">
                <a:ln>
                  <a:noFill/>
                </a:ln>
                <a:solidFill>
                  <a:srgbClr val="0033CC"/>
                </a:solidFill>
                <a:effectLst/>
                <a:uLnTx/>
                <a:uFillTx/>
                <a:latin typeface="+mn-lt"/>
                <a:ea typeface="楷体_GB2312" pitchFamily="49" charset="-122"/>
                <a:cs typeface="+mn-cs"/>
              </a:rPr>
              <a:t>2</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rgbClr val="0033CC"/>
                </a:solidFill>
                <a:effectLst/>
                <a:uLnTx/>
                <a:uFillTx/>
                <a:latin typeface="+mn-lt"/>
                <a:ea typeface="楷体_GB2312" pitchFamily="49" charset="-122"/>
                <a:cs typeface="+mn-cs"/>
              </a:rPr>
              <a:t>2</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rgbClr val="0033CC"/>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)&lt;O(2</a:t>
            </a:r>
            <a:r>
              <a:rPr kumimoji="0" lang="en-US" altLang="zh-CN" sz="2400" b="1" i="1" u="none" strike="noStrike" kern="1200" cap="none" spc="0" normalizeH="0" baseline="3000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)&lt;O(</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endPar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p:txBody>
      </p:sp>
      <p:sp>
        <p:nvSpPr>
          <p:cNvPr id="50178"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算法时间复杂度分析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000125" y="1492250"/>
            <a:ext cx="7429500" cy="4262438"/>
          </a:xfrm>
          <a:prstGeom prst="rect">
            <a:avLst/>
          </a:prstGeom>
          <a:noFill/>
          <a:ln w="9525">
            <a:noFill/>
            <a:miter lim="800000"/>
          </a:ln>
        </p:spPr>
        <p:txBody>
          <a:bodyP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例：分析以下算法的时间复杂度。</a:t>
            </a:r>
            <a:endParaRPr kumimoji="0" lang="zh-CN" altLang="pt-BR"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None/>
              <a:defRPr/>
            </a:pPr>
            <a:r>
              <a:rPr kumimoji="0" lang="pt-BR"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void add(int n,a[N][N],b[N][N],int c[N][N])</a:t>
            </a:r>
            <a:endPar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zh-CN" altLang="nb-NO"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int i,j;</a:t>
            </a:r>
          </a:p>
          <a:p>
            <a:pPr marL="0" marR="0" lvl="0" indent="0" algn="l" defTabSz="914400" rtl="0" eaLnBrk="1" fontAlgn="base" latinLnBrk="0" hangingPunct="1">
              <a:spcBef>
                <a:spcPts val="600"/>
              </a:spcBef>
              <a:spcAft>
                <a:spcPct val="0"/>
              </a:spcAft>
              <a:buClrTx/>
              <a:buSzTx/>
              <a:buFontTx/>
              <a:buNone/>
              <a:defRPr/>
            </a:pPr>
            <a:r>
              <a:rPr kumimoji="0" lang="zh-CN" altLang="nb-NO"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for (i=0;i&lt;n;i++)		                      //①</a:t>
            </a:r>
          </a:p>
          <a:p>
            <a:pPr marL="0" marR="0" lvl="0" indent="0" algn="l" defTabSz="914400" rtl="0" eaLnBrk="1" fontAlgn="base" latinLnBrk="0" hangingPunct="1">
              <a:spcBef>
                <a:spcPts val="600"/>
              </a:spcBef>
              <a:spcAft>
                <a:spcPct val="0"/>
              </a:spcAft>
              <a:buClrTx/>
              <a:buSzTx/>
              <a:buFontTx/>
              <a:buNone/>
              <a:defRPr/>
            </a:pPr>
            <a:r>
              <a:rPr kumimoji="0" lang="zh-CN" altLang="nb-NO"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for (j=0;j&lt;n;j++)	                      //②</a:t>
            </a: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zh-CN" altLang="nb-NO"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c[i][j]=0;		                      //③</a:t>
            </a: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zh-CN" altLang="nb-NO"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for (k=0;k&lt;n;k++)                     //④</a:t>
            </a: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c[i][j]=c[i][j]+a[i][k]*b[k][j]; //⑤</a:t>
            </a: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	}</a:t>
            </a:r>
          </a:p>
          <a:p>
            <a:pPr marL="0" marR="0" lvl="0" indent="0" algn="l" defTabSz="914400" rtl="0" eaLnBrk="1" fontAlgn="base" latinLnBrk="0" hangingPunct="1">
              <a:spcBef>
                <a:spcPts val="600"/>
              </a:spcBef>
              <a:spcAft>
                <a:spcPct val="0"/>
              </a:spcAft>
              <a:buClrTx/>
              <a:buSzTx/>
              <a:buFontTx/>
              <a:buNone/>
              <a:defRPr/>
            </a:pPr>
            <a:r>
              <a:rPr kumimoji="0" lang="nb-NO"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rPr>
              <a:t>}</a:t>
            </a:r>
            <a:endParaRPr kumimoji="0" lang="en-US" altLang="zh-CN" sz="2200" b="1" i="0" u="none" strike="noStrike" kern="1200" cap="none" spc="0" normalizeH="0" baseline="0" noProof="0" dirty="0">
              <a:ln>
                <a:noFill/>
              </a:ln>
              <a:solidFill>
                <a:srgbClr val="0033CC"/>
              </a:solidFill>
              <a:effectLst/>
              <a:uLnTx/>
              <a:uFillTx/>
              <a:latin typeface="+mn-lt"/>
              <a:ea typeface="楷体_GB2312" pitchFamily="49" charset="-122"/>
              <a:cs typeface="+mn-cs"/>
            </a:endParaRPr>
          </a:p>
        </p:txBody>
      </p:sp>
      <p:sp>
        <p:nvSpPr>
          <p:cNvPr id="51202"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算法时间复杂度分析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49288" y="1362075"/>
            <a:ext cx="8280400" cy="4678363"/>
          </a:xfrm>
          <a:prstGeom prst="rect">
            <a:avLst/>
          </a:prstGeom>
          <a:noFill/>
          <a:ln w="9525">
            <a:noFill/>
            <a:miter lim="800000"/>
          </a:ln>
        </p:spPr>
        <p:txBody>
          <a:bodyPr>
            <a:spAutoFit/>
          </a:bodyPr>
          <a:lstStyle/>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解法</a:t>
            </a:r>
            <a:r>
              <a:rPr kumimoji="0" lang="nb-NO"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1</a:t>
            </a:r>
            <a:r>
              <a:rPr kumimoji="0" lang="zh-CN" altLang="nb-NO" sz="2400" b="1"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nb-NO" sz="2400" b="1" i="0" u="none" strike="noStrike" kern="1200" cap="none" spc="0" normalizeH="0" baseline="0" noProof="0" dirty="0">
                <a:ln>
                  <a:noFill/>
                </a:ln>
                <a:solidFill>
                  <a:schemeClr val="tx1"/>
                </a:solidFill>
                <a:effectLst/>
                <a:uLnTx/>
                <a:uFillTx/>
                <a:latin typeface="+mn-lt"/>
                <a:ea typeface="楷体_GB2312" pitchFamily="49" charset="-122"/>
                <a:cs typeface="+mn-cs"/>
              </a:rPr>
              <a:t>从求算法中</a:t>
            </a:r>
            <a:r>
              <a:rPr kumimoji="0" lang="zh-CN" altLang="nb-NO" sz="2400" b="1" i="0" u="none" strike="noStrike" kern="1200" cap="none" spc="0" normalizeH="0" baseline="0" noProof="0" dirty="0">
                <a:ln>
                  <a:noFill/>
                </a:ln>
                <a:solidFill>
                  <a:srgbClr val="0033CC"/>
                </a:solidFill>
                <a:effectLst/>
                <a:uLnTx/>
                <a:uFillTx/>
                <a:latin typeface="+mn-lt"/>
                <a:ea typeface="楷体_GB2312" pitchFamily="49" charset="-122"/>
                <a:cs typeface="+mn-cs"/>
              </a:rPr>
              <a:t>所有语句的频度</a:t>
            </a:r>
            <a:r>
              <a:rPr kumimoji="0" lang="zh-CN" altLang="nb-NO" sz="2400" b="1" i="0" u="none" strike="noStrike" kern="1200" cap="none" spc="0" normalizeH="0" baseline="0" noProof="0" dirty="0">
                <a:ln>
                  <a:noFill/>
                </a:ln>
                <a:solidFill>
                  <a:schemeClr val="tx1"/>
                </a:solidFill>
                <a:effectLst/>
                <a:uLnTx/>
                <a:uFillTx/>
                <a:latin typeface="+mn-lt"/>
                <a:ea typeface="楷体_GB2312" pitchFamily="49" charset="-122"/>
                <a:cs typeface="+mn-cs"/>
              </a:rPr>
              <a:t>来分析算法时间复杂度。</a:t>
            </a:r>
          </a:p>
          <a:p>
            <a:pPr marL="0" marR="0" lvl="0" indent="0" algn="l" defTabSz="914400" rtl="0" eaLnBrk="1" fontAlgn="base" latinLnBrk="0" hangingPunct="1">
              <a:spcBef>
                <a:spcPts val="0"/>
              </a:spcBef>
              <a:spcAft>
                <a:spcPct val="0"/>
              </a:spcAft>
              <a:buClrTx/>
              <a:buSzTx/>
              <a:buFontTx/>
              <a:buNone/>
              <a:defRPr/>
            </a:pPr>
            <a:r>
              <a:rPr kumimoji="0" lang="zh-CN" altLang="nb-NO" sz="2400" b="1" i="0" u="none" strike="noStrike" kern="1200" cap="none" spc="0" normalizeH="0" baseline="0" noProof="0" dirty="0">
                <a:ln>
                  <a:noFill/>
                </a:ln>
                <a:solidFill>
                  <a:schemeClr val="tx1"/>
                </a:solidFill>
                <a:effectLst/>
                <a:uLnTx/>
                <a:uFillTx/>
                <a:latin typeface="+mn-lt"/>
                <a:ea typeface="楷体_GB2312" pitchFamily="49" charset="-122"/>
                <a:cs typeface="+mn-cs"/>
              </a:rPr>
              <a:t>             语句</a:t>
            </a:r>
            <a:r>
              <a:rPr kumimoji="0" lang="zh-CN" altLang="nb-NO" sz="2400" b="1" i="0" u="none" strike="noStrike" kern="1200" cap="none" spc="0" normalizeH="0" baseline="0" noProof="0" dirty="0">
                <a:ln>
                  <a:noFill/>
                </a:ln>
                <a:solidFill>
                  <a:srgbClr val="0033CC"/>
                </a:solidFill>
                <a:effectLst/>
                <a:uLnTx/>
                <a:uFillTx/>
                <a:latin typeface="+mn-lt"/>
                <a:ea typeface="楷体_GB2312" pitchFamily="49" charset="-122"/>
                <a:cs typeface="+mn-cs"/>
              </a:rPr>
              <a:t>①</a:t>
            </a:r>
            <a:r>
              <a:rPr kumimoji="0" lang="zh-CN" altLang="nb-NO" sz="2400" b="1" i="0" u="none" strike="noStrike" kern="1200" cap="none" spc="0" normalizeH="0" baseline="0" noProof="0" dirty="0">
                <a:ln>
                  <a:noFill/>
                </a:ln>
                <a:solidFill>
                  <a:schemeClr val="tx1"/>
                </a:solidFill>
                <a:effectLst/>
                <a:uLnTx/>
                <a:uFillTx/>
                <a:latin typeface="+mn-lt"/>
                <a:ea typeface="楷体_GB2312" pitchFamily="49" charset="-122"/>
                <a:cs typeface="+mn-cs"/>
              </a:rPr>
              <a:t>的执行频度为</a:t>
            </a:r>
            <a:r>
              <a:rPr kumimoji="0" lang="nb-NO"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nb-NO"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+1</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a:t>
            </a:r>
            <a:r>
              <a:rPr kumimoji="0" lang="zh-CN" altLang="nb-NO" sz="2400" b="1" i="0" u="none" strike="noStrike" kern="1200" cap="none" spc="0" normalizeH="0" baseline="0" noProof="0" dirty="0">
                <a:ln>
                  <a:noFill/>
                </a:ln>
                <a:solidFill>
                  <a:srgbClr val="0033CC"/>
                </a:solidFill>
                <a:effectLst/>
                <a:uLnTx/>
                <a:uFillTx/>
                <a:latin typeface="+mn-lt"/>
                <a:ea typeface="楷体_GB2312" pitchFamily="49" charset="-122"/>
                <a:cs typeface="+mn-cs"/>
              </a:rPr>
              <a:t>注意</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nb-NO"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i&lt;=n</a:t>
            </a:r>
            <a:r>
              <a:rPr kumimoji="0" lang="zh-CN" altLang="nb-NO" sz="2400" b="1" i="0" u="none" strike="noStrike" kern="1200" cap="none" spc="0" normalizeH="0" baseline="0" noProof="0" dirty="0">
                <a:ln>
                  <a:noFill/>
                </a:ln>
                <a:solidFill>
                  <a:schemeClr val="tx1"/>
                </a:solidFill>
                <a:effectLst/>
                <a:uLnTx/>
                <a:uFillTx/>
                <a:latin typeface="+mn-lt"/>
                <a:ea typeface="楷体_GB2312" pitchFamily="49" charset="-122"/>
                <a:cs typeface="+mn-cs"/>
              </a:rPr>
              <a:t>判断语句需执行</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次。</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语句</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②</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的执行频度为</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n(n+1)</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语句</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③</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的执行频度为</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rgbClr val="0033CC"/>
                </a:solidFill>
                <a:effectLst/>
                <a:uLnTx/>
                <a:uFillTx/>
                <a:latin typeface="+mn-lt"/>
                <a:ea typeface="楷体_GB2312" pitchFamily="49" charset="-122"/>
                <a:cs typeface="+mn-cs"/>
              </a:rPr>
              <a:t>2</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语句</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④</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的执行频度为</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rgbClr val="0033CC"/>
                </a:solidFill>
                <a:effectLst/>
                <a:uLnTx/>
                <a:uFillTx/>
                <a:latin typeface="+mn-lt"/>
                <a:ea typeface="楷体_GB2312" pitchFamily="49" charset="-122"/>
                <a:cs typeface="+mn-cs"/>
              </a:rPr>
              <a:t>2</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语句</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⑤</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的执行频度为</a:t>
            </a:r>
            <a:r>
              <a:rPr kumimoji="0" lang="en-US" altLang="zh-CN" sz="2400" b="1" i="1" u="none" strike="noStrike" kern="1200" cap="none" spc="0" normalizeH="0" baseline="0" noProof="0" dirty="0">
                <a:ln>
                  <a:noFill/>
                </a:ln>
                <a:solidFill>
                  <a:srgbClr val="0033CC"/>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rgbClr val="0033CC"/>
                </a:solidFill>
                <a:effectLst/>
                <a:uLnTx/>
                <a:uFillTx/>
                <a:latin typeface="+mn-lt"/>
                <a:ea typeface="楷体_GB2312" pitchFamily="49" charset="-122"/>
                <a:cs typeface="+mn-cs"/>
              </a:rPr>
              <a:t>3</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算法的执行时间是其中所有语句频度之和，</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故：</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T</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)=2</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+3</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+2</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+1=O(</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120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解法</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2</a:t>
            </a:r>
            <a:r>
              <a:rPr kumimoji="0" lang="zh-CN" altLang="en-US" sz="2400" b="1"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从算法中</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基本运算的频度</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来分析算法时间复杂度。</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本算法中的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基本运算</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是</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语句⑤</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，其执行频度为</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3</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　　      则：</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T</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=O(</a:t>
            </a:r>
            <a:r>
              <a:rPr kumimoji="0" lang="en-US" altLang="zh-CN" sz="24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400" b="1" i="0" u="none" strike="noStrike" kern="1200" cap="none" spc="0" normalizeH="0" baseline="30000" noProof="0" dirty="0">
                <a:ln>
                  <a:noFill/>
                </a:ln>
                <a:solidFill>
                  <a:schemeClr val="tx1"/>
                </a:solidFill>
                <a:effectLst/>
                <a:uLnTx/>
                <a:uFillTx/>
                <a:latin typeface="+mn-lt"/>
                <a:ea typeface="楷体_GB2312" pitchFamily="49" charset="-122"/>
                <a:cs typeface="+mn-cs"/>
              </a:rPr>
              <a:t>3</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p>
        </p:txBody>
      </p:sp>
      <p:sp>
        <p:nvSpPr>
          <p:cNvPr id="52226"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算法时间复杂度分析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857250" y="1285875"/>
            <a:ext cx="4643438" cy="3786188"/>
          </a:xfrm>
          <a:prstGeom prst="rect">
            <a:avLst/>
          </a:prstGeom>
          <a:noFill/>
          <a:ln w="9525">
            <a:noFill/>
            <a:miter lim="800000"/>
          </a:ln>
          <a:effectLst/>
        </p:spPr>
        <p:txBody>
          <a:bodyPr>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例：求以下算法的时间复杂度。</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void </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func</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int</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n)</a:t>
            </a:r>
          </a:p>
          <a:p>
            <a:pPr marL="0" marR="0" lvl="0" indent="0" algn="l" defTabSz="914400" rtl="0" eaLnBrk="1" fontAlgn="base" latinLnBrk="0" hangingPunct="1">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int</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i</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=1,k=100;</a:t>
            </a: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while (</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i</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&lt;=n)</a:t>
            </a: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k++;</a:t>
            </a:r>
          </a:p>
          <a:p>
            <a:pPr marL="0" marR="0" lvl="0" indent="0" algn="l" defTabSz="914400" rtl="0" eaLnBrk="1" fontAlgn="base" latinLnBrk="0" hangingPunct="1">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err="1">
                <a:ln>
                  <a:noFill/>
                </a:ln>
                <a:solidFill>
                  <a:srgbClr val="0033CC"/>
                </a:solidFill>
                <a:effectLst/>
                <a:uLnTx/>
                <a:uFillTx/>
                <a:latin typeface="+mn-lt"/>
                <a:ea typeface="楷体_GB2312" pitchFamily="49" charset="-122"/>
                <a:cs typeface="+mn-cs"/>
              </a:rPr>
              <a:t>i</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+=2;</a:t>
            </a:r>
          </a:p>
          <a:p>
            <a:pPr marL="0" marR="0" lvl="0" indent="0" algn="l" defTabSz="914400" rtl="0" eaLnBrk="1" fontAlgn="base" latinLnBrk="0" hangingPunct="1">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p>
          <a:p>
            <a:pPr marL="0" marR="0" lvl="0" indent="0" algn="l" defTabSz="914400" rtl="0" eaLnBrk="1" fontAlgn="base" latinLnBrk="0" hangingPunct="1">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a:t>
            </a:r>
          </a:p>
          <a:p>
            <a:pPr marL="0" marR="0" lvl="0" indent="0" algn="l" defTabSz="914400" rtl="0" eaLnBrk="1" fontAlgn="base" latinLnBrk="0" hangingPunct="1">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endParaRPr>
          </a:p>
        </p:txBody>
      </p:sp>
      <p:sp>
        <p:nvSpPr>
          <p:cNvPr id="53250" name="WordArt 9"/>
          <p:cNvSpPr>
            <a:spLocks noTextEdit="1"/>
          </p:cNvSpPr>
          <p:nvPr/>
        </p:nvSpPr>
        <p:spPr>
          <a:xfrm>
            <a:off x="7072313" y="311150"/>
            <a:ext cx="1643062"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思考题</a:t>
            </a:r>
          </a:p>
        </p:txBody>
      </p:sp>
      <p:sp>
        <p:nvSpPr>
          <p:cNvPr id="5" name="Text Box 2"/>
          <p:cNvSpPr txBox="1">
            <a:spLocks noChangeArrowheads="1"/>
          </p:cNvSpPr>
          <p:nvPr/>
        </p:nvSpPr>
        <p:spPr bwMode="auto">
          <a:xfrm>
            <a:off x="4286250" y="2714625"/>
            <a:ext cx="4357688" cy="2566988"/>
          </a:xfrm>
          <a:prstGeom prst="rect">
            <a:avLst/>
          </a:prstGeom>
          <a:solidFill>
            <a:srgbClr val="FFFF00"/>
          </a:solidFill>
          <a:ln w="9525">
            <a:noFill/>
            <a:miter lim="800000"/>
          </a:ln>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 </a:t>
            </a:r>
            <a:r>
              <a:rPr kumimoji="0" lang="zh-CN" altLang="en-US" sz="2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解：</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基本运算语句是</a:t>
            </a:r>
            <a:r>
              <a:rPr kumimoji="0" lang="en-US" altLang="zh-CN" sz="2200" b="1" i="0" u="none" strike="noStrike" kern="1200" cap="none" spc="0" normalizeH="0" baseline="0" noProof="0" dirty="0">
                <a:ln>
                  <a:noFill/>
                </a:ln>
                <a:solidFill>
                  <a:srgbClr val="FF0000"/>
                </a:solidFill>
                <a:effectLst/>
                <a:uLnTx/>
                <a:uFillTx/>
                <a:latin typeface="+mn-lt"/>
                <a:ea typeface="楷体_GB2312" pitchFamily="49" charset="-122"/>
                <a:cs typeface="+mn-cs"/>
              </a:rPr>
              <a:t>while</a:t>
            </a:r>
            <a:r>
              <a:rPr kumimoji="0" lang="zh-CN" altLang="en-US" sz="2200" b="1" i="0" u="none" strike="noStrike" kern="1200" cap="none" spc="0" normalizeH="0" baseline="0" noProof="0" dirty="0">
                <a:ln>
                  <a:noFill/>
                </a:ln>
                <a:solidFill>
                  <a:srgbClr val="FF0000"/>
                </a:solidFill>
                <a:effectLst/>
                <a:uLnTx/>
                <a:uFillTx/>
                <a:latin typeface="+mn-lt"/>
                <a:ea typeface="楷体_GB2312" pitchFamily="49" charset="-122"/>
                <a:cs typeface="+mn-cs"/>
              </a:rPr>
              <a:t>循环</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内的语句。设</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while</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循环语句执行的次数为</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m</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200" b="1" i="1" u="none" strike="noStrike" kern="1200" cap="none" spc="0" normalizeH="0" baseline="0" noProof="0" dirty="0" err="1">
                <a:ln>
                  <a:noFill/>
                </a:ln>
                <a:solidFill>
                  <a:schemeClr val="tx1"/>
                </a:solidFill>
                <a:effectLst/>
                <a:uLnTx/>
                <a:uFillTx/>
                <a:latin typeface="+mn-lt"/>
                <a:ea typeface="楷体_GB2312" pitchFamily="49" charset="-122"/>
                <a:cs typeface="+mn-cs"/>
              </a:rPr>
              <a:t>i</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从</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1</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开始递增，最后取值为</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1+2</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m</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，有：</a:t>
            </a:r>
            <a:r>
              <a:rPr kumimoji="0" lang="en-US" altLang="zh-CN" sz="2200" b="1" i="0" u="none" strike="noStrike" kern="1200" cap="none" spc="0" normalizeH="0" baseline="0" noProof="0" dirty="0" err="1">
                <a:ln>
                  <a:noFill/>
                </a:ln>
                <a:solidFill>
                  <a:schemeClr val="tx1"/>
                </a:solidFill>
                <a:effectLst/>
                <a:uLnTx/>
                <a:uFillTx/>
                <a:latin typeface="+mn-lt"/>
                <a:ea typeface="楷体_GB2312" pitchFamily="49" charset="-122"/>
                <a:cs typeface="+mn-cs"/>
              </a:rPr>
              <a:t>i</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=1+2</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m</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即：</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T(</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m</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200" b="1"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en-US" altLang="zh-CN" sz="2200" b="1" i="1" u="none" strike="noStrike" kern="1200" cap="none" spc="0" normalizeH="0" baseline="0" noProof="0" dirty="0">
                <a:ln>
                  <a:noFill/>
                </a:ln>
                <a:solidFill>
                  <a:srgbClr val="FF0000"/>
                </a:solidFill>
                <a:effectLst/>
                <a:uLnTx/>
                <a:uFillTx/>
                <a:latin typeface="+mn-lt"/>
                <a:ea typeface="楷体_GB2312" pitchFamily="49" charset="-122"/>
                <a:cs typeface="+mn-cs"/>
              </a:rPr>
              <a:t>n</a:t>
            </a:r>
            <a:r>
              <a:rPr kumimoji="0" lang="en-US" altLang="zh-CN" sz="2200" b="1" i="0" u="none" strike="noStrike" kern="1200" cap="none" spc="0" normalizeH="0" baseline="0" noProof="0" dirty="0">
                <a:ln>
                  <a:noFill/>
                </a:ln>
                <a:solidFill>
                  <a:srgbClr val="FF0000"/>
                </a:solidFill>
                <a:effectLst/>
                <a:uLnTx/>
                <a:uFillTx/>
                <a:latin typeface="+mn-lt"/>
                <a:ea typeface="楷体_GB2312" pitchFamily="49" charset="-122"/>
                <a:cs typeface="+mn-cs"/>
              </a:rPr>
              <a:t>-1)/2</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=O(</a:t>
            </a:r>
            <a:r>
              <a:rPr kumimoji="0" lang="en-US" altLang="zh-CN" sz="2200" b="1" i="1" u="none" strike="noStrike" kern="1200" cap="none" spc="0" normalizeH="0" baseline="0" noProof="0" dirty="0">
                <a:ln>
                  <a:noFill/>
                </a:ln>
                <a:solidFill>
                  <a:schemeClr val="tx1"/>
                </a:solidFill>
                <a:effectLst/>
                <a:uLnTx/>
                <a:uFillTx/>
                <a:latin typeface="+mn-lt"/>
                <a:ea typeface="楷体_GB2312" pitchFamily="49" charset="-122"/>
                <a:cs typeface="+mn-cs"/>
              </a:rPr>
              <a:t>n</a:t>
            </a:r>
            <a:r>
              <a:rPr kumimoji="0" lang="en-US" altLang="zh-CN"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该算法的时间复杂度为</a:t>
            </a:r>
            <a:r>
              <a:rPr kumimoji="0" lang="en-US" altLang="zh-CN" sz="2200" b="1" i="0" u="none" strike="noStrike" kern="1200" cap="none" spc="0" normalizeH="0" baseline="0" noProof="0" dirty="0">
                <a:ln>
                  <a:noFill/>
                </a:ln>
                <a:solidFill>
                  <a:srgbClr val="FF0000"/>
                </a:solidFill>
                <a:effectLst/>
                <a:uLnTx/>
                <a:uFillTx/>
                <a:latin typeface="+mn-lt"/>
                <a:ea typeface="楷体_GB2312" pitchFamily="49" charset="-122"/>
                <a:cs typeface="+mn-cs"/>
              </a:rPr>
              <a:t>O(</a:t>
            </a:r>
            <a:r>
              <a:rPr kumimoji="0" lang="en-US" altLang="zh-CN" sz="2200" b="1" i="1" u="none" strike="noStrike" kern="1200" cap="none" spc="0" normalizeH="0" baseline="0" noProof="0" dirty="0">
                <a:ln>
                  <a:noFill/>
                </a:ln>
                <a:solidFill>
                  <a:srgbClr val="FF0000"/>
                </a:solidFill>
                <a:effectLst/>
                <a:uLnTx/>
                <a:uFillTx/>
                <a:latin typeface="+mn-lt"/>
                <a:ea typeface="楷体_GB2312" pitchFamily="49" charset="-122"/>
                <a:cs typeface="+mn-cs"/>
              </a:rPr>
              <a:t>n</a:t>
            </a:r>
            <a:r>
              <a:rPr kumimoji="0" lang="en-US" altLang="zh-CN" sz="2200" b="1" i="0" u="none" strike="noStrike" kern="1200" cap="none" spc="0" normalizeH="0" baseline="0" noProof="0" dirty="0">
                <a:ln>
                  <a:noFill/>
                </a:ln>
                <a:solidFill>
                  <a:srgbClr val="FF0000"/>
                </a:solidFill>
                <a:effectLst/>
                <a:uLnTx/>
                <a:uFillTx/>
                <a:latin typeface="+mn-lt"/>
                <a:ea typeface="楷体_GB2312" pitchFamily="49" charset="-122"/>
                <a:cs typeface="+mn-cs"/>
              </a:rPr>
              <a:t>)</a:t>
            </a:r>
            <a:r>
              <a:rPr kumimoji="0" lang="zh-CN" altLang="en-US" sz="2200" b="1" i="0" u="none" strike="noStrike" kern="1200" cap="none" spc="0" normalizeH="0" baseline="0" noProof="0" dirty="0">
                <a:ln>
                  <a:noFill/>
                </a:ln>
                <a:solidFill>
                  <a:schemeClr val="tx1"/>
                </a:solidFill>
                <a:effectLst/>
                <a:uLnTx/>
                <a:uFillTx/>
                <a:latin typeface="+mn-lt"/>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p:nvPr/>
        </p:nvSpPr>
        <p:spPr>
          <a:xfrm>
            <a:off x="0" y="3448050"/>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54274" name="Rectangle 7"/>
          <p:cNvSpPr/>
          <p:nvPr/>
        </p:nvSpPr>
        <p:spPr>
          <a:xfrm>
            <a:off x="0" y="3443288"/>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54275" name="Rectangle 11"/>
          <p:cNvSpPr/>
          <p:nvPr/>
        </p:nvSpPr>
        <p:spPr>
          <a:xfrm>
            <a:off x="0" y="307181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54276" name="Rectangle 13"/>
          <p:cNvSpPr/>
          <p:nvPr/>
        </p:nvSpPr>
        <p:spPr>
          <a:xfrm>
            <a:off x="0" y="3071813"/>
            <a:ext cx="9144000" cy="0"/>
          </a:xfrm>
          <a:prstGeom prst="rect">
            <a:avLst/>
          </a:prstGeom>
          <a:noFill/>
          <a:ln w="9525">
            <a:noFill/>
          </a:ln>
        </p:spPr>
        <p:txBody>
          <a:bodyPr wrap="none" anchor="ctr">
            <a:spAutoFit/>
          </a:bodyPr>
          <a:lstStyle/>
          <a:p>
            <a:pPr lvl="0"/>
            <a:endParaRPr lang="zh-CN" altLang="en-US" dirty="0">
              <a:latin typeface="Times New Roman" panose="02020603050405020304" pitchFamily="18" charset="0"/>
              <a:ea typeface="楷体_GB2312" pitchFamily="49" charset="-122"/>
            </a:endParaRPr>
          </a:p>
        </p:txBody>
      </p:sp>
      <p:sp>
        <p:nvSpPr>
          <p:cNvPr id="54277"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算法空间复杂度分析</a:t>
            </a:r>
          </a:p>
        </p:txBody>
      </p:sp>
      <p:sp>
        <p:nvSpPr>
          <p:cNvPr id="9" name="Text Box 5"/>
          <p:cNvSpPr txBox="1">
            <a:spLocks noChangeArrowheads="1"/>
          </p:cNvSpPr>
          <p:nvPr/>
        </p:nvSpPr>
        <p:spPr bwMode="auto">
          <a:xfrm>
            <a:off x="785813" y="1357313"/>
            <a:ext cx="7786688" cy="4062413"/>
          </a:xfrm>
          <a:prstGeom prst="rect">
            <a:avLst/>
          </a:prstGeom>
          <a:noFill/>
          <a:ln w="9525">
            <a:noFill/>
            <a:miter lim="800000"/>
          </a:ln>
        </p:spPr>
        <p:txBody>
          <a:bodyPr>
            <a:spAutoFit/>
          </a:bodyPr>
          <a:lstStyle/>
          <a:p>
            <a:pPr marL="0" marR="0" lvl="0" indent="0" algn="l" defTabSz="914400" rtl="0" eaLnBrk="1" fontAlgn="base" latinLnBrk="0" hangingPunct="1">
              <a:spcBef>
                <a:spcPts val="6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  算法的空间复杂度</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a:t>
            </a: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S(n)=O(g(n))</a:t>
            </a: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(1)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：所研究问题的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规模</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(2)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g(n)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：所研究问题</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规模的函数</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(3)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O</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S(n)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数量级</a:t>
            </a:r>
            <a:endParaRPr kumimoji="0" lang="en-US" altLang="zh-CN" sz="2400" b="1" i="0" u="none" strike="noStrike" kern="1200" cap="none" spc="0" normalizeH="0" baseline="0" noProof="0" dirty="0">
              <a:ln>
                <a:noFill/>
              </a:ln>
              <a:solidFill>
                <a:srgbClr val="0033CC"/>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rPr>
              <a:t>  (4)  </a:t>
            </a:r>
            <a:r>
              <a:rPr kumimoji="0" lang="en-US" altLang="zh-CN" sz="2400" b="1" i="0" u="none" strike="noStrike" kern="1200" cap="none" spc="0" normalizeH="0" baseline="0" noProof="0" dirty="0">
                <a:ln>
                  <a:noFill/>
                </a:ln>
                <a:solidFill>
                  <a:srgbClr val="FF0000"/>
                </a:solidFill>
                <a:effectLst/>
                <a:uLnTx/>
                <a:uFillTx/>
                <a:latin typeface="+mn-lt"/>
                <a:ea typeface="楷体_GB2312" pitchFamily="49" charset="-122"/>
                <a:cs typeface="+mn-cs"/>
              </a:rPr>
              <a:t>T(n)</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：算法中</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临时变量</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所占</a:t>
            </a:r>
            <a:r>
              <a:rPr kumimoji="0" lang="zh-CN" altLang="en-US" sz="2400" b="1" i="0" u="none" strike="noStrike" kern="1200" cap="none" spc="0" normalizeH="0" baseline="0" noProof="0" dirty="0">
                <a:ln>
                  <a:noFill/>
                </a:ln>
                <a:solidFill>
                  <a:srgbClr val="0033CC"/>
                </a:solidFill>
                <a:effectLst/>
                <a:uLnTx/>
                <a:uFillTx/>
                <a:latin typeface="+mn-lt"/>
                <a:ea typeface="楷体_GB2312" pitchFamily="49" charset="-122"/>
                <a:cs typeface="+mn-cs"/>
              </a:rPr>
              <a:t>存储空间</a:t>
            </a:r>
            <a:r>
              <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rPr>
              <a:t>的大小</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120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若算法所需</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临时空间</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相对于</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输入数据量</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来说是</a:t>
            </a:r>
            <a:r>
              <a:rPr kumimoji="0" lang="zh-CN" altLang="en-US" sz="2400" b="1" i="0" u="none" strike="noStrike" kern="1200" cap="none" spc="0" normalizeH="0" baseline="0" noProof="0" dirty="0">
                <a:ln>
                  <a:noFill/>
                </a:ln>
                <a:solidFill>
                  <a:srgbClr val="0033CC"/>
                </a:solidFill>
                <a:effectLst/>
                <a:uLnTx/>
                <a:uFillTx/>
                <a:latin typeface="Times New Roman" panose="02020603050405020304" pitchFamily="18" charset="0"/>
                <a:ea typeface="楷体_GB2312" pitchFamily="49" charset="-122"/>
                <a:cs typeface="+mn-cs"/>
              </a:rPr>
              <a:t>常数</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，则称此算法为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原地工作</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或</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就地工作</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。若所需临时空间</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依赖于特定的输入</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，则通常按</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最坏情况</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来考虑 。</a:t>
            </a: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a:p>
            <a:pPr marL="0" marR="0" lvl="0" indent="0" algn="l" defTabSz="914400" rtl="0" eaLnBrk="1" fontAlgn="base" latinLnBrk="0" hangingPunct="1">
              <a:lnSpc>
                <a:spcPts val="3300"/>
              </a:lnSpc>
              <a:spcBef>
                <a:spcPts val="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矩形 1"/>
          <p:cNvSpPr/>
          <p:nvPr/>
        </p:nvSpPr>
        <p:spPr>
          <a:xfrm>
            <a:off x="714375" y="1500188"/>
            <a:ext cx="7929563" cy="901700"/>
          </a:xfrm>
          <a:prstGeom prst="rect">
            <a:avLst/>
          </a:prstGeom>
          <a:noFill/>
          <a:ln w="9525">
            <a:noFill/>
          </a:ln>
        </p:spPr>
        <p:txBody>
          <a:bodyPr anchor="t">
            <a:spAutoFit/>
          </a:bodyPr>
          <a:lstStyle/>
          <a:p>
            <a:pPr lvl="0">
              <a:lnSpc>
                <a:spcPts val="3300"/>
              </a:lnSpc>
            </a:pPr>
            <a:r>
              <a:rPr lang="zh-CN" altLang="en-US" dirty="0">
                <a:solidFill>
                  <a:schemeClr val="tx1"/>
                </a:solidFill>
                <a:latin typeface="Times New Roman" panose="02020603050405020304" pitchFamily="18" charset="0"/>
                <a:ea typeface="楷体_GB2312" pitchFamily="49" charset="-122"/>
              </a:rPr>
              <a:t>        算法的</a:t>
            </a:r>
            <a:r>
              <a:rPr lang="zh-CN" altLang="en-US" dirty="0">
                <a:solidFill>
                  <a:srgbClr val="FF0000"/>
                </a:solidFill>
                <a:latin typeface="Times New Roman" panose="02020603050405020304" pitchFamily="18" charset="0"/>
                <a:ea typeface="楷体_GB2312" pitchFamily="49" charset="-122"/>
              </a:rPr>
              <a:t>存储量</a:t>
            </a:r>
            <a:r>
              <a:rPr lang="zh-CN" altLang="en-US" dirty="0">
                <a:solidFill>
                  <a:schemeClr val="tx1"/>
                </a:solidFill>
                <a:latin typeface="Times New Roman" panose="02020603050405020304" pitchFamily="18" charset="0"/>
                <a:ea typeface="楷体_GB2312" pitchFamily="49" charset="-122"/>
              </a:rPr>
              <a:t>包括</a:t>
            </a:r>
            <a:r>
              <a:rPr lang="zh-CN" altLang="en-US" dirty="0">
                <a:latin typeface="Times New Roman" panose="02020603050405020304" pitchFamily="18" charset="0"/>
                <a:ea typeface="楷体_GB2312" pitchFamily="49" charset="-122"/>
              </a:rPr>
              <a:t>形参所占空间</a:t>
            </a:r>
            <a:r>
              <a:rPr lang="zh-CN" altLang="en-US" dirty="0">
                <a:solidFill>
                  <a:schemeClr val="tx1"/>
                </a:solidFill>
                <a:latin typeface="Times New Roman" panose="02020603050405020304" pitchFamily="18" charset="0"/>
                <a:ea typeface="楷体_GB2312" pitchFamily="49" charset="-122"/>
              </a:rPr>
              <a:t>和</a:t>
            </a:r>
            <a:r>
              <a:rPr lang="zh-CN" altLang="en-US" dirty="0">
                <a:latin typeface="Times New Roman" panose="02020603050405020304" pitchFamily="18" charset="0"/>
                <a:ea typeface="楷体_GB2312" pitchFamily="49" charset="-122"/>
              </a:rPr>
              <a:t>临时变量所占空间</a:t>
            </a:r>
            <a:r>
              <a:rPr lang="zh-CN" altLang="en-US" dirty="0">
                <a:solidFill>
                  <a:schemeClr val="tx1"/>
                </a:solidFill>
                <a:latin typeface="Times New Roman" panose="02020603050405020304" pitchFamily="18" charset="0"/>
                <a:ea typeface="楷体_GB2312" pitchFamily="49" charset="-122"/>
              </a:rPr>
              <a:t>。在对算法进行存储空间分析时，只考察临时变量所占空间。</a:t>
            </a:r>
          </a:p>
        </p:txBody>
      </p:sp>
      <p:graphicFrame>
        <p:nvGraphicFramePr>
          <p:cNvPr id="55298" name="Object 12"/>
          <p:cNvGraphicFramePr/>
          <p:nvPr/>
        </p:nvGraphicFramePr>
        <p:xfrm>
          <a:off x="1143000" y="2500313"/>
          <a:ext cx="7358063" cy="3286125"/>
        </p:xfrm>
        <a:graphic>
          <a:graphicData uri="http://schemas.openxmlformats.org/presentationml/2006/ole">
            <mc:AlternateContent xmlns:mc="http://schemas.openxmlformats.org/markup-compatibility/2006">
              <mc:Choice xmlns:v="urn:schemas-microsoft-com:vml" Requires="v">
                <p:oleObj spid="_x0000_s8194" r:id="rId3" imgW="3066415" imgH="1210310" progId="Word.Picture.8">
                  <p:embed/>
                </p:oleObj>
              </mc:Choice>
              <mc:Fallback>
                <p:oleObj r:id="rId3" imgW="3066415" imgH="1210310" progId="Word.Picture.8">
                  <p:embed/>
                  <p:pic>
                    <p:nvPicPr>
                      <p:cNvPr id="0" name="图片 3079"/>
                      <p:cNvPicPr/>
                      <p:nvPr/>
                    </p:nvPicPr>
                    <p:blipFill>
                      <a:blip r:embed="rId4"/>
                      <a:stretch>
                        <a:fillRect/>
                      </a:stretch>
                    </p:blipFill>
                    <p:spPr>
                      <a:xfrm>
                        <a:off x="1143000" y="2500313"/>
                        <a:ext cx="7358063" cy="3286125"/>
                      </a:xfrm>
                      <a:prstGeom prst="rect">
                        <a:avLst/>
                      </a:prstGeom>
                      <a:noFill/>
                      <a:ln w="38100">
                        <a:noFill/>
                        <a:miter/>
                      </a:ln>
                    </p:spPr>
                  </p:pic>
                </p:oleObj>
              </mc:Fallback>
            </mc:AlternateContent>
          </a:graphicData>
        </a:graphic>
      </p:graphicFrame>
      <p:sp>
        <p:nvSpPr>
          <p:cNvPr id="55299" name="WordArt 9"/>
          <p:cNvSpPr>
            <a:spLocks noTextEdit="1"/>
          </p:cNvSpPr>
          <p:nvPr/>
        </p:nvSpPr>
        <p:spPr>
          <a:xfrm>
            <a:off x="5000625" y="311150"/>
            <a:ext cx="3714750"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 算法空间复杂度分析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p:nvPr>
        </p:nvSpPr>
        <p:spPr>
          <a:xfrm>
            <a:off x="642938" y="1643063"/>
            <a:ext cx="8286750" cy="3929062"/>
          </a:xfrm>
          <a:prstGeom prst="rect">
            <a:avLst/>
          </a:prstGeom>
          <a:noFill/>
          <a:ln w="9525">
            <a:noFill/>
          </a:ln>
        </p:spPr>
        <p:txBody>
          <a:bodyPr anchor="t"/>
          <a:lstStyle/>
          <a:p>
            <a:pPr lvl="0">
              <a:lnSpc>
                <a:spcPts val="3000"/>
              </a:lnSpc>
              <a:spcBef>
                <a:spcPts val="1200"/>
              </a:spcBef>
              <a:buFont typeface="Wingdings" panose="05000000000000000000" pitchFamily="2" charset="2"/>
              <a:buBlip>
                <a:blip r:embed="rId2"/>
              </a:buBlip>
            </a:pPr>
            <a:r>
              <a:rPr lang="zh-CN" altLang="en-US" sz="2800" b="1" dirty="0">
                <a:solidFill>
                  <a:srgbClr val="FF0000"/>
                </a:solidFill>
                <a:ea typeface="楷体_GB2312" pitchFamily="49" charset="-122"/>
              </a:rPr>
              <a:t> 数据结构</a:t>
            </a:r>
            <a:r>
              <a:rPr lang="zh-CN" altLang="en-US" sz="2800" b="1" dirty="0">
                <a:ea typeface="楷体_GB2312" pitchFamily="49" charset="-122"/>
              </a:rPr>
              <a:t>：</a:t>
            </a:r>
            <a:r>
              <a:rPr lang="zh-CN" altLang="en-US" sz="2400" b="1" dirty="0">
                <a:solidFill>
                  <a:srgbClr val="0033CC"/>
                </a:solidFill>
                <a:ea typeface="楷体_GB2312" pitchFamily="49" charset="-122"/>
              </a:rPr>
              <a:t>带结构</a:t>
            </a:r>
            <a:r>
              <a:rPr lang="zh-CN" altLang="en-US" sz="2400" b="1" dirty="0">
                <a:ea typeface="楷体_GB2312" pitchFamily="49" charset="-122"/>
              </a:rPr>
              <a:t>的</a:t>
            </a:r>
            <a:r>
              <a:rPr lang="zh-CN" altLang="en-US" sz="2400" b="1" dirty="0">
                <a:solidFill>
                  <a:srgbClr val="0033CC"/>
                </a:solidFill>
                <a:ea typeface="楷体_GB2312" pitchFamily="49" charset="-122"/>
              </a:rPr>
              <a:t>数据元素</a:t>
            </a:r>
            <a:r>
              <a:rPr lang="zh-CN" altLang="en-US" sz="2400" b="1" dirty="0">
                <a:ea typeface="楷体_GB2312" pitchFamily="49" charset="-122"/>
              </a:rPr>
              <a:t>的集合</a:t>
            </a:r>
          </a:p>
          <a:p>
            <a:pPr lvl="0">
              <a:lnSpc>
                <a:spcPts val="3000"/>
              </a:lnSpc>
              <a:spcBef>
                <a:spcPts val="1200"/>
              </a:spcBef>
              <a:buFont typeface="Wingdings" panose="05000000000000000000" pitchFamily="2" charset="2"/>
              <a:buBlip>
                <a:blip r:embed="rId2"/>
              </a:buBlip>
            </a:pPr>
            <a:r>
              <a:rPr lang="zh-CN" altLang="en-US" sz="2800" b="1" dirty="0">
                <a:solidFill>
                  <a:srgbClr val="FF0000"/>
                </a:solidFill>
                <a:ea typeface="楷体_GB2312" pitchFamily="49" charset="-122"/>
              </a:rPr>
              <a:t> 数据结构研究内容</a:t>
            </a:r>
            <a:r>
              <a:rPr lang="zh-CN" altLang="en-US" sz="2800" b="1" dirty="0">
                <a:ea typeface="楷体_GB2312" pitchFamily="49" charset="-122"/>
              </a:rPr>
              <a:t>：</a:t>
            </a:r>
            <a:r>
              <a:rPr lang="zh-CN" altLang="en-US" sz="2400" b="1" dirty="0">
                <a:solidFill>
                  <a:srgbClr val="0033CC"/>
                </a:solidFill>
                <a:ea typeface="楷体_GB2312" pitchFamily="49" charset="-122"/>
              </a:rPr>
              <a:t>逻辑结构</a:t>
            </a:r>
            <a:r>
              <a:rPr lang="zh-CN" altLang="en-US" sz="2400" b="1" dirty="0">
                <a:ea typeface="楷体_GB2312" pitchFamily="49" charset="-122"/>
              </a:rPr>
              <a:t>、</a:t>
            </a:r>
            <a:r>
              <a:rPr lang="zh-CN" altLang="en-US" sz="2400" b="1" dirty="0">
                <a:solidFill>
                  <a:srgbClr val="0033CC"/>
                </a:solidFill>
                <a:ea typeface="楷体_GB2312" pitchFamily="49" charset="-122"/>
              </a:rPr>
              <a:t>物理结构</a:t>
            </a:r>
            <a:r>
              <a:rPr lang="zh-CN" altLang="en-US" sz="2400" b="1" dirty="0">
                <a:ea typeface="楷体_GB2312" pitchFamily="49" charset="-122"/>
              </a:rPr>
              <a:t>、</a:t>
            </a:r>
            <a:r>
              <a:rPr lang="zh-CN" altLang="en-US" sz="2400" b="1" dirty="0">
                <a:solidFill>
                  <a:srgbClr val="0033CC"/>
                </a:solidFill>
                <a:ea typeface="楷体_GB2312" pitchFamily="49" charset="-122"/>
              </a:rPr>
              <a:t>数据运算</a:t>
            </a:r>
            <a:endParaRPr lang="zh-CN" altLang="en-US" sz="2400" b="1" dirty="0">
              <a:ea typeface="楷体_GB2312" pitchFamily="49" charset="-122"/>
            </a:endParaRPr>
          </a:p>
          <a:p>
            <a:pPr lvl="0">
              <a:lnSpc>
                <a:spcPts val="3000"/>
              </a:lnSpc>
              <a:spcBef>
                <a:spcPts val="1200"/>
              </a:spcBef>
              <a:buFont typeface="Wingdings" panose="05000000000000000000" pitchFamily="2" charset="2"/>
              <a:buBlip>
                <a:blip r:embed="rId2"/>
              </a:buBlip>
            </a:pPr>
            <a:r>
              <a:rPr lang="zh-CN" altLang="en-US" sz="2800" b="1" dirty="0">
                <a:solidFill>
                  <a:srgbClr val="FF0000"/>
                </a:solidFill>
                <a:ea typeface="楷体_GB2312" pitchFamily="49" charset="-122"/>
              </a:rPr>
              <a:t>四种逻辑结构</a:t>
            </a:r>
            <a:r>
              <a:rPr lang="zh-CN" altLang="en-US" sz="2800" b="1" dirty="0">
                <a:ea typeface="楷体_GB2312" pitchFamily="49" charset="-122"/>
              </a:rPr>
              <a:t>：</a:t>
            </a:r>
            <a:r>
              <a:rPr lang="zh-CN" altLang="en-US" sz="2400" b="1" dirty="0">
                <a:solidFill>
                  <a:srgbClr val="0033CC"/>
                </a:solidFill>
                <a:ea typeface="楷体_GB2312" pitchFamily="49" charset="-122"/>
              </a:rPr>
              <a:t>集合</a:t>
            </a:r>
            <a:r>
              <a:rPr lang="zh-CN" altLang="en-US" sz="2400" b="1" dirty="0">
                <a:ea typeface="楷体_GB2312" pitchFamily="49" charset="-122"/>
              </a:rPr>
              <a:t>、</a:t>
            </a:r>
            <a:r>
              <a:rPr lang="zh-CN" altLang="en-US" sz="2400" b="1" dirty="0">
                <a:solidFill>
                  <a:srgbClr val="0033CC"/>
                </a:solidFill>
                <a:ea typeface="楷体_GB2312" pitchFamily="49" charset="-122"/>
              </a:rPr>
              <a:t>线性结构</a:t>
            </a:r>
            <a:r>
              <a:rPr lang="zh-CN" altLang="en-US" sz="2400" b="1" dirty="0">
                <a:ea typeface="楷体_GB2312" pitchFamily="49" charset="-122"/>
              </a:rPr>
              <a:t>、</a:t>
            </a:r>
            <a:r>
              <a:rPr lang="zh-CN" altLang="en-US" sz="2400" b="1" dirty="0">
                <a:solidFill>
                  <a:srgbClr val="0033CC"/>
                </a:solidFill>
                <a:ea typeface="楷体_GB2312" pitchFamily="49" charset="-122"/>
              </a:rPr>
              <a:t>树型结构</a:t>
            </a:r>
            <a:r>
              <a:rPr lang="zh-CN" altLang="en-US" sz="2400" b="1" dirty="0">
                <a:ea typeface="楷体_GB2312" pitchFamily="49" charset="-122"/>
              </a:rPr>
              <a:t>、</a:t>
            </a:r>
            <a:r>
              <a:rPr lang="zh-CN" altLang="en-US" sz="2400" b="1" dirty="0">
                <a:solidFill>
                  <a:srgbClr val="0033CC"/>
                </a:solidFill>
                <a:ea typeface="楷体_GB2312" pitchFamily="49" charset="-122"/>
              </a:rPr>
              <a:t>图形结构</a:t>
            </a:r>
            <a:endParaRPr lang="en-US" altLang="zh-CN" sz="2400" b="1" dirty="0">
              <a:solidFill>
                <a:srgbClr val="0033CC"/>
              </a:solidFill>
              <a:ea typeface="楷体_GB2312" pitchFamily="49" charset="-122"/>
            </a:endParaRPr>
          </a:p>
          <a:p>
            <a:pPr lvl="0">
              <a:lnSpc>
                <a:spcPts val="3000"/>
              </a:lnSpc>
              <a:spcBef>
                <a:spcPts val="1200"/>
              </a:spcBef>
              <a:buBlip>
                <a:blip r:embed="rId2"/>
              </a:buBlip>
            </a:pPr>
            <a:r>
              <a:rPr lang="zh-CN" altLang="en-US" sz="2800" b="1" dirty="0">
                <a:solidFill>
                  <a:srgbClr val="FF0000"/>
                </a:solidFill>
                <a:ea typeface="楷体_GB2312" pitchFamily="49" charset="-122"/>
              </a:rPr>
              <a:t>四种物理存储结构</a:t>
            </a:r>
            <a:r>
              <a:rPr lang="zh-CN" altLang="en-US" sz="2800" b="1" dirty="0">
                <a:ea typeface="楷体_GB2312" pitchFamily="49" charset="-122"/>
              </a:rPr>
              <a:t>：</a:t>
            </a:r>
            <a:r>
              <a:rPr lang="zh-CN" altLang="en-US" sz="2400" b="1" dirty="0">
                <a:solidFill>
                  <a:srgbClr val="0033CC"/>
                </a:solidFill>
                <a:ea typeface="楷体_GB2312" pitchFamily="49" charset="-122"/>
              </a:rPr>
              <a:t>顺序</a:t>
            </a:r>
            <a:r>
              <a:rPr lang="zh-CN" altLang="en-US" sz="2400" b="1" dirty="0">
                <a:ea typeface="楷体_GB2312" pitchFamily="49" charset="-122"/>
              </a:rPr>
              <a:t>、</a:t>
            </a:r>
            <a:r>
              <a:rPr lang="zh-CN" altLang="en-US" sz="2400" b="1" dirty="0">
                <a:solidFill>
                  <a:srgbClr val="0033CC"/>
                </a:solidFill>
                <a:ea typeface="楷体_GB2312" pitchFamily="49" charset="-122"/>
              </a:rPr>
              <a:t>链式</a:t>
            </a:r>
            <a:r>
              <a:rPr lang="zh-CN" altLang="en-US" sz="2400" b="1" dirty="0">
                <a:ea typeface="楷体_GB2312" pitchFamily="49" charset="-122"/>
              </a:rPr>
              <a:t>、</a:t>
            </a:r>
            <a:r>
              <a:rPr lang="zh-CN" altLang="en-US" sz="2400" b="1" dirty="0">
                <a:solidFill>
                  <a:srgbClr val="0033CC"/>
                </a:solidFill>
                <a:ea typeface="楷体_GB2312" pitchFamily="49" charset="-122"/>
              </a:rPr>
              <a:t>索引</a:t>
            </a:r>
            <a:r>
              <a:rPr lang="zh-CN" altLang="en-US" sz="2400" b="1" dirty="0">
                <a:ea typeface="楷体_GB2312" pitchFamily="49" charset="-122"/>
              </a:rPr>
              <a:t>、</a:t>
            </a:r>
            <a:r>
              <a:rPr lang="zh-CN" altLang="en-US" sz="2400" b="1" dirty="0">
                <a:solidFill>
                  <a:srgbClr val="0033CC"/>
                </a:solidFill>
                <a:ea typeface="楷体_GB2312" pitchFamily="49" charset="-122"/>
              </a:rPr>
              <a:t>哈希</a:t>
            </a:r>
            <a:endParaRPr lang="en-US" altLang="zh-CN" sz="2400" b="1" dirty="0">
              <a:solidFill>
                <a:srgbClr val="0033CC"/>
              </a:solidFill>
              <a:ea typeface="楷体_GB2312" pitchFamily="49" charset="-122"/>
            </a:endParaRPr>
          </a:p>
          <a:p>
            <a:pPr lvl="0">
              <a:lnSpc>
                <a:spcPts val="3000"/>
              </a:lnSpc>
              <a:spcBef>
                <a:spcPts val="1200"/>
              </a:spcBef>
              <a:buBlip>
                <a:blip r:embed="rId2"/>
              </a:buBlip>
            </a:pPr>
            <a:r>
              <a:rPr lang="zh-CN" altLang="en-US" sz="2800" b="1" dirty="0">
                <a:solidFill>
                  <a:srgbClr val="FF0000"/>
                </a:solidFill>
                <a:ea typeface="楷体_GB2312" pitchFamily="49" charset="-122"/>
              </a:rPr>
              <a:t>评价算法的依据</a:t>
            </a:r>
            <a:r>
              <a:rPr lang="zh-CN" altLang="en-US" sz="2400" b="1" dirty="0">
                <a:ea typeface="楷体_GB2312" pitchFamily="49" charset="-122"/>
              </a:rPr>
              <a:t>：</a:t>
            </a:r>
            <a:r>
              <a:rPr lang="zh-CN" altLang="en-US" sz="2400" b="1" dirty="0">
                <a:solidFill>
                  <a:srgbClr val="0033CC"/>
                </a:solidFill>
                <a:ea typeface="楷体_GB2312" pitchFamily="49" charset="-122"/>
              </a:rPr>
              <a:t>时间复杂度</a:t>
            </a:r>
            <a:r>
              <a:rPr lang="zh-CN" altLang="en-US" sz="2400" b="1" dirty="0">
                <a:ea typeface="楷体_GB2312" pitchFamily="49" charset="-122"/>
              </a:rPr>
              <a:t>、</a:t>
            </a:r>
            <a:r>
              <a:rPr lang="zh-CN" altLang="en-US" sz="2400" b="1" dirty="0">
                <a:solidFill>
                  <a:srgbClr val="0033CC"/>
                </a:solidFill>
                <a:ea typeface="楷体_GB2312" pitchFamily="49" charset="-122"/>
              </a:rPr>
              <a:t>空间复杂度</a:t>
            </a:r>
            <a:endParaRPr lang="en-US" altLang="zh-CN" sz="2400" b="1" dirty="0">
              <a:solidFill>
                <a:srgbClr val="0033CC"/>
              </a:solidFill>
              <a:ea typeface="楷体_GB2312" pitchFamily="49" charset="-122"/>
            </a:endParaRPr>
          </a:p>
          <a:p>
            <a:pPr lvl="0">
              <a:lnSpc>
                <a:spcPts val="3000"/>
              </a:lnSpc>
              <a:spcBef>
                <a:spcPts val="1200"/>
              </a:spcBef>
              <a:buBlip>
                <a:blip r:embed="rId2"/>
              </a:buBlip>
            </a:pPr>
            <a:r>
              <a:rPr lang="zh-CN" altLang="en-US" sz="2800" b="1" dirty="0">
                <a:solidFill>
                  <a:srgbClr val="FF0000"/>
                </a:solidFill>
                <a:ea typeface="楷体_GB2312" pitchFamily="49" charset="-122"/>
              </a:rPr>
              <a:t>时间复杂度</a:t>
            </a:r>
            <a:r>
              <a:rPr lang="zh-CN" altLang="en-US" sz="2400" b="1" dirty="0">
                <a:ea typeface="楷体_GB2312" pitchFamily="49" charset="-122"/>
              </a:rPr>
              <a:t>：算法中</a:t>
            </a:r>
            <a:r>
              <a:rPr lang="zh-CN" altLang="en-US" sz="2400" b="1" dirty="0">
                <a:solidFill>
                  <a:srgbClr val="0033CC"/>
                </a:solidFill>
                <a:ea typeface="楷体_GB2312" pitchFamily="49" charset="-122"/>
              </a:rPr>
              <a:t>基本运算语句</a:t>
            </a:r>
            <a:r>
              <a:rPr lang="zh-CN" altLang="en-US" sz="2400" b="1" dirty="0">
                <a:ea typeface="楷体_GB2312" pitchFamily="49" charset="-122"/>
              </a:rPr>
              <a:t>重复执行的次数</a:t>
            </a:r>
            <a:endParaRPr lang="en-US" altLang="zh-CN" sz="2400" b="1" dirty="0">
              <a:ea typeface="楷体_GB2312" pitchFamily="49" charset="-122"/>
            </a:endParaRPr>
          </a:p>
          <a:p>
            <a:pPr lvl="0">
              <a:lnSpc>
                <a:spcPts val="3000"/>
              </a:lnSpc>
              <a:spcBef>
                <a:spcPts val="1200"/>
              </a:spcBef>
              <a:buBlip>
                <a:blip r:embed="rId2"/>
              </a:buBlip>
            </a:pPr>
            <a:r>
              <a:rPr lang="zh-CN" altLang="en-US" sz="2800" b="1" dirty="0">
                <a:solidFill>
                  <a:srgbClr val="FF0000"/>
                </a:solidFill>
                <a:ea typeface="楷体_GB2312" pitchFamily="49" charset="-122"/>
              </a:rPr>
              <a:t>空间复杂度</a:t>
            </a:r>
            <a:r>
              <a:rPr lang="zh-CN" altLang="en-US" sz="2400" b="1" dirty="0">
                <a:ea typeface="楷体_GB2312" pitchFamily="49" charset="-122"/>
              </a:rPr>
              <a:t>：算法中临时变量所占存储空间的大小</a:t>
            </a:r>
            <a:endParaRPr lang="en-US" altLang="zh-CN" sz="2400" b="1" dirty="0">
              <a:ea typeface="楷体_GB2312" pitchFamily="49" charset="-122"/>
            </a:endParaRPr>
          </a:p>
        </p:txBody>
      </p:sp>
      <p:sp>
        <p:nvSpPr>
          <p:cNvPr id="56322" name="WordArt 9"/>
          <p:cNvSpPr>
            <a:spLocks noTextEdit="1"/>
          </p:cNvSpPr>
          <p:nvPr/>
        </p:nvSpPr>
        <p:spPr>
          <a:xfrm>
            <a:off x="7000875" y="311150"/>
            <a:ext cx="1895475" cy="530225"/>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rPr>
              <a:t>总结</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239617"/>
          <p:cNvSpPr txBox="1"/>
          <p:nvPr/>
        </p:nvSpPr>
        <p:spPr>
          <a:xfrm>
            <a:off x="533400" y="381000"/>
            <a:ext cx="8077200" cy="4693920"/>
          </a:xfrm>
          <a:prstGeom prst="rect">
            <a:avLst/>
          </a:prstGeom>
          <a:noFill/>
          <a:ln w="9525">
            <a:noFill/>
          </a:ln>
        </p:spPr>
        <p:txBody>
          <a:bodyPr anchor="t">
            <a:spAutoFit/>
          </a:bodyPr>
          <a:lstStyle/>
          <a:p>
            <a:pPr marL="457200" lvl="0" indent="-457200">
              <a:spcBef>
                <a:spcPct val="50000"/>
              </a:spcBef>
              <a:buClrTx/>
            </a:pPr>
            <a:r>
              <a:rPr lang="en-US" altLang="zh-CN" sz="2800" dirty="0">
                <a:latin typeface="Arial" panose="020B0604020202020204" pitchFamily="34" charset="0"/>
                <a:ea typeface="楷体_GB2312" pitchFamily="49" charset="-122"/>
              </a:rPr>
              <a:t>     </a:t>
            </a:r>
            <a:r>
              <a:rPr lang="en-US" altLang="zh-CN" sz="3200" dirty="0">
                <a:latin typeface="Arial" panose="020B0604020202020204" pitchFamily="34" charset="0"/>
                <a:ea typeface="楷体_GB2312" pitchFamily="49" charset="-122"/>
              </a:rPr>
              <a:t>  </a:t>
            </a:r>
            <a:r>
              <a:rPr lang="zh-CN" altLang="en-US" sz="3200" dirty="0">
                <a:latin typeface="Arial" panose="020B0604020202020204" pitchFamily="34" charset="0"/>
                <a:ea typeface="楷体_GB2312" pitchFamily="49" charset="-122"/>
              </a:rPr>
              <a:t>练习：</a:t>
            </a:r>
          </a:p>
          <a:p>
            <a:pPr marL="457200" lvl="0" indent="-457200" algn="just">
              <a:spcBef>
                <a:spcPct val="50000"/>
              </a:spcBef>
              <a:buClrTx/>
            </a:pPr>
            <a:r>
              <a:rPr lang="en-US" altLang="zh-CN" dirty="0">
                <a:solidFill>
                  <a:srgbClr val="C00000"/>
                </a:solidFill>
                <a:latin typeface="Arial" panose="020B0604020202020204" pitchFamily="34" charset="0"/>
                <a:ea typeface="宋体" panose="02010600030101010101" pitchFamily="2" charset="-122"/>
              </a:rPr>
              <a:t>1. </a:t>
            </a:r>
            <a:r>
              <a:rPr lang="zh-CN" altLang="en-US" dirty="0">
                <a:solidFill>
                  <a:srgbClr val="C00000"/>
                </a:solidFill>
                <a:latin typeface="Arial" panose="020B0604020202020204" pitchFamily="34" charset="0"/>
                <a:ea typeface="宋体" panose="02010600030101010101" pitchFamily="2" charset="-122"/>
              </a:rPr>
              <a:t>设</a:t>
            </a:r>
            <a:r>
              <a:rPr lang="en-US" altLang="zh-CN" dirty="0">
                <a:solidFill>
                  <a:srgbClr val="C00000"/>
                </a:solidFill>
                <a:latin typeface="Arial" panose="020B0604020202020204" pitchFamily="34" charset="0"/>
                <a:ea typeface="宋体" panose="02010600030101010101" pitchFamily="2" charset="-122"/>
              </a:rPr>
              <a:t>n</a:t>
            </a:r>
            <a:r>
              <a:rPr lang="zh-CN" altLang="en-US" dirty="0">
                <a:solidFill>
                  <a:srgbClr val="C00000"/>
                </a:solidFill>
                <a:latin typeface="Arial" panose="020B0604020202020204" pitchFamily="34" charset="0"/>
                <a:ea typeface="宋体" panose="02010600030101010101" pitchFamily="2" charset="-122"/>
              </a:rPr>
              <a:t>为正整数。试确定下列各程序段中前置以记号</a:t>
            </a:r>
            <a:r>
              <a:rPr lang="en-US" altLang="zh-CN" dirty="0">
                <a:solidFill>
                  <a:srgbClr val="C00000"/>
                </a:solidFill>
                <a:latin typeface="Arial" panose="020B0604020202020204" pitchFamily="34" charset="0"/>
                <a:ea typeface="宋体" panose="02010600030101010101" pitchFamily="2" charset="-122"/>
              </a:rPr>
              <a:t>@</a:t>
            </a:r>
            <a:r>
              <a:rPr lang="zh-CN" altLang="en-US" dirty="0">
                <a:solidFill>
                  <a:srgbClr val="C00000"/>
                </a:solidFill>
                <a:latin typeface="Arial" panose="020B0604020202020204" pitchFamily="34" charset="0"/>
                <a:ea typeface="宋体" panose="02010600030101010101" pitchFamily="2" charset="-122"/>
              </a:rPr>
              <a:t>的语句的频度：</a:t>
            </a:r>
          </a:p>
          <a:p>
            <a:pPr lvl="0" algn="just">
              <a:spcBef>
                <a:spcPct val="50000"/>
              </a:spcBef>
              <a:buClrTx/>
            </a:pPr>
            <a:r>
              <a:rPr lang="en-US" altLang="zh-CN" sz="2000">
                <a:solidFill>
                  <a:srgbClr val="000000"/>
                </a:solidFill>
                <a:latin typeface="Times New Roman" panose="02020603050405020304" pitchFamily="18" charset="0"/>
                <a:ea typeface="Times New Roman" panose="02020603050405020304" pitchFamily="18" charset="0"/>
              </a:rPr>
              <a:t>(1)i=1; k=0;</a:t>
            </a:r>
          </a:p>
          <a:p>
            <a:pPr lvl="0" algn="just">
              <a:lnSpc>
                <a:spcPct val="80000"/>
              </a:lnSpc>
              <a:spcBef>
                <a:spcPct val="20000"/>
              </a:spcBef>
              <a:buClr>
                <a:schemeClr val="accent1"/>
              </a:buClr>
              <a:buSzPct val="65000"/>
              <a:buFont typeface="Wingdings" panose="05000000000000000000" pitchFamily="2" charset="2"/>
            </a:pPr>
            <a:r>
              <a:rPr lang="en-US" altLang="zh-CN" sz="2000" err="1">
                <a:solidFill>
                  <a:srgbClr val="000000"/>
                </a:solidFill>
                <a:latin typeface="Times New Roman" panose="02020603050405020304" pitchFamily="18" charset="0"/>
                <a:ea typeface="Times New Roman" panose="02020603050405020304" pitchFamily="18" charset="0"/>
              </a:rPr>
              <a:t>       while(i</a:t>
            </a:r>
            <a:r>
              <a:rPr lang="en-US" altLang="zh-CN" sz="2000">
                <a:solidFill>
                  <a:srgbClr val="000000"/>
                </a:solidFill>
                <a:latin typeface="Times New Roman" panose="02020603050405020304" pitchFamily="18" charset="0"/>
                <a:ea typeface="Times New Roman" panose="02020603050405020304" pitchFamily="18" charset="0"/>
              </a:rPr>
              <a:t>&lt;=n-1){</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a:solidFill>
                  <a:srgbClr val="000000"/>
                </a:solidFill>
                <a:latin typeface="Times New Roman" panose="02020603050405020304" pitchFamily="18" charset="0"/>
                <a:ea typeface="Times New Roman" panose="02020603050405020304" pitchFamily="18" charset="0"/>
              </a:rPr>
              <a:t>        @  k += 10*i;</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a:solidFill>
                  <a:srgbClr val="000000"/>
                </a:solidFill>
                <a:latin typeface="Times New Roman" panose="02020603050405020304" pitchFamily="18" charset="0"/>
                <a:ea typeface="Times New Roman" panose="02020603050405020304" pitchFamily="18" charset="0"/>
              </a:rPr>
              <a:t>           i++;</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a:solidFill>
                  <a:srgbClr val="000000"/>
                </a:solidFill>
                <a:latin typeface="Times New Roman" panose="02020603050405020304" pitchFamily="18" charset="0"/>
                <a:ea typeface="Times New Roman" panose="02020603050405020304" pitchFamily="18" charset="0"/>
              </a:rPr>
              <a:t>    }</a:t>
            </a:r>
          </a:p>
          <a:p>
            <a:pPr lvl="0" algn="just">
              <a:lnSpc>
                <a:spcPct val="80000"/>
              </a:lnSpc>
              <a:spcBef>
                <a:spcPct val="20000"/>
              </a:spcBef>
              <a:buClr>
                <a:schemeClr val="accent1"/>
              </a:buClr>
              <a:buSzPct val="65000"/>
              <a:buFont typeface="Wingdings" panose="05000000000000000000" pitchFamily="2" charset="2"/>
            </a:pPr>
            <a:r>
              <a:rPr lang="en-US" altLang="zh-CN" sz="2000">
                <a:solidFill>
                  <a:srgbClr val="000000"/>
                </a:solidFill>
                <a:latin typeface="Times New Roman" panose="02020603050405020304" pitchFamily="18" charset="0"/>
                <a:ea typeface="Times New Roman" panose="02020603050405020304" pitchFamily="18" charset="0"/>
              </a:rPr>
              <a:t>(2) k=0;</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err="1">
                <a:solidFill>
                  <a:srgbClr val="000000"/>
                </a:solidFill>
                <a:latin typeface="Times New Roman" panose="02020603050405020304" pitchFamily="18" charset="0"/>
                <a:ea typeface="Times New Roman" panose="02020603050405020304" pitchFamily="18" charset="0"/>
              </a:rPr>
              <a:t>    for(i</a:t>
            </a:r>
            <a:r>
              <a:rPr lang="en-US" altLang="zh-CN" sz="2000">
                <a:solidFill>
                  <a:srgbClr val="000000"/>
                </a:solidFill>
                <a:latin typeface="Times New Roman" panose="02020603050405020304" pitchFamily="18" charset="0"/>
                <a:ea typeface="Times New Roman" panose="02020603050405020304" pitchFamily="18" charset="0"/>
              </a:rPr>
              <a:t>=1; i&lt;=n; i++) {</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err="1">
                <a:solidFill>
                  <a:srgbClr val="000000"/>
                </a:solidFill>
                <a:latin typeface="Times New Roman" panose="02020603050405020304" pitchFamily="18" charset="0"/>
                <a:ea typeface="Times New Roman" panose="02020603050405020304" pitchFamily="18" charset="0"/>
              </a:rPr>
              <a:t>        for(j</a:t>
            </a:r>
            <a:r>
              <a:rPr lang="en-US" altLang="zh-CN" sz="2000">
                <a:solidFill>
                  <a:srgbClr val="000000"/>
                </a:solidFill>
                <a:latin typeface="Times New Roman" panose="02020603050405020304" pitchFamily="18" charset="0"/>
                <a:ea typeface="Times New Roman" panose="02020603050405020304" pitchFamily="18" charset="0"/>
              </a:rPr>
              <a:t>=i; j&lt;=n; j++)</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a:solidFill>
                  <a:srgbClr val="000000"/>
                </a:solidFill>
                <a:latin typeface="Times New Roman" panose="02020603050405020304" pitchFamily="18" charset="0"/>
                <a:ea typeface="Times New Roman" panose="02020603050405020304" pitchFamily="18" charset="0"/>
              </a:rPr>
              <a:t>            @  k++;</a:t>
            </a:r>
          </a:p>
          <a:p>
            <a:pPr marL="457200" lvl="0" indent="-457200" algn="just">
              <a:lnSpc>
                <a:spcPct val="80000"/>
              </a:lnSpc>
              <a:spcBef>
                <a:spcPct val="20000"/>
              </a:spcBef>
              <a:buClr>
                <a:schemeClr val="accent1"/>
              </a:buClr>
              <a:buSzPct val="65000"/>
              <a:buFont typeface="Wingdings" panose="05000000000000000000" pitchFamily="2" charset="2"/>
              <a:buChar char="n"/>
            </a:pPr>
            <a:r>
              <a:rPr lang="en-US" altLang="zh-CN" sz="2000">
                <a:solidFill>
                  <a:srgbClr val="000000"/>
                </a:solidFill>
                <a:latin typeface="Times New Roman" panose="02020603050405020304" pitchFamily="18" charset="0"/>
                <a:ea typeface="Times New Roman" panose="02020603050405020304" pitchFamily="18" charset="0"/>
              </a:rPr>
              <a:t>    }</a:t>
            </a:r>
          </a:p>
        </p:txBody>
      </p:sp>
      <p:sp>
        <p:nvSpPr>
          <p:cNvPr id="57346" name="文本框 239618"/>
          <p:cNvSpPr txBox="1"/>
          <p:nvPr/>
        </p:nvSpPr>
        <p:spPr>
          <a:xfrm>
            <a:off x="4572635" y="1563053"/>
            <a:ext cx="4321175" cy="4663440"/>
          </a:xfrm>
          <a:prstGeom prst="rect">
            <a:avLst/>
          </a:prstGeom>
          <a:noFill/>
          <a:ln w="9525">
            <a:noFill/>
          </a:ln>
        </p:spPr>
        <p:txBody>
          <a:bodyPr anchor="t">
            <a:spAutoFit/>
          </a:bodyPr>
          <a:lstStyle/>
          <a:p>
            <a:pPr lvl="0"/>
            <a:r>
              <a:rPr lang="en-US" altLang="zh-CN" sz="2000">
                <a:solidFill>
                  <a:srgbClr val="000000"/>
                </a:solidFill>
                <a:latin typeface="Arial" panose="020B0604020202020204" pitchFamily="34" charset="0"/>
                <a:ea typeface="宋体" panose="02010600030101010101" pitchFamily="2" charset="-122"/>
              </a:rPr>
              <a:t>(3) i=1; k=0;</a:t>
            </a:r>
          </a:p>
          <a:p>
            <a:pPr lvl="0"/>
            <a:r>
              <a:rPr lang="en-US" altLang="zh-CN" sz="2000">
                <a:solidFill>
                  <a:srgbClr val="000000"/>
                </a:solidFill>
                <a:latin typeface="Arial" panose="020B0604020202020204" pitchFamily="34" charset="0"/>
                <a:ea typeface="宋体" panose="02010600030101010101" pitchFamily="2" charset="-122"/>
              </a:rPr>
              <a:t>    while (i&lt;=n-1) {</a:t>
            </a:r>
            <a:br>
              <a:rPr lang="en-US" altLang="zh-CN" sz="2000">
                <a:solidFill>
                  <a:srgbClr val="000000"/>
                </a:solidFill>
                <a:latin typeface="Arial" panose="020B0604020202020204" pitchFamily="34" charset="0"/>
                <a:ea typeface="宋体" panose="02010600030101010101" pitchFamily="2" charset="-122"/>
              </a:rPr>
            </a:br>
            <a:r>
              <a:rPr lang="en-US" altLang="zh-CN" sz="2000">
                <a:solidFill>
                  <a:srgbClr val="000000"/>
                </a:solidFill>
                <a:latin typeface="Arial" panose="020B0604020202020204" pitchFamily="34" charset="0"/>
                <a:ea typeface="宋体" panose="02010600030101010101" pitchFamily="2" charset="-122"/>
              </a:rPr>
              <a:t>              i++;</a:t>
            </a:r>
          </a:p>
          <a:p>
            <a:pPr lvl="0"/>
            <a:r>
              <a:rPr lang="en-US" altLang="zh-CN" sz="2000">
                <a:solidFill>
                  <a:srgbClr val="000000"/>
                </a:solidFill>
                <a:latin typeface="Arial" panose="020B0604020202020204" pitchFamily="34" charset="0"/>
                <a:ea typeface="宋体" panose="02010600030101010101" pitchFamily="2" charset="-122"/>
              </a:rPr>
              <a:t>        @ k += 10*i;</a:t>
            </a:r>
          </a:p>
          <a:p>
            <a:pPr lvl="0"/>
            <a:endParaRPr lang="en-US" altLang="zh-CN" sz="2000">
              <a:solidFill>
                <a:srgbClr val="000000"/>
              </a:solidFill>
              <a:latin typeface="Arial" panose="020B0604020202020204" pitchFamily="34" charset="0"/>
              <a:ea typeface="宋体" panose="02010600030101010101" pitchFamily="2" charset="-122"/>
            </a:endParaRPr>
          </a:p>
          <a:p>
            <a:pPr lvl="0"/>
            <a:r>
              <a:rPr lang="en-US" altLang="zh-CN" sz="2000" err="1">
                <a:latin typeface="Arial" panose="020B0604020202020204" pitchFamily="34" charset="0"/>
                <a:ea typeface="宋体" panose="02010600030101010101" pitchFamily="2" charset="-122"/>
              </a:rPr>
              <a:t>(4) for(i</a:t>
            </a:r>
            <a:r>
              <a:rPr lang="en-US" altLang="zh-CN" sz="2000">
                <a:latin typeface="Arial" panose="020B0604020202020204" pitchFamily="34" charset="0"/>
                <a:ea typeface="宋体" panose="02010600030101010101" pitchFamily="2" charset="-122"/>
              </a:rPr>
              <a:t>=1; i&lt;=n; i++) {</a:t>
            </a:r>
          </a:p>
          <a:p>
            <a:pPr lvl="0"/>
            <a:r>
              <a:rPr lang="en-US" altLang="zh-CN" sz="2000" err="1">
                <a:latin typeface="Arial" panose="020B0604020202020204" pitchFamily="34" charset="0"/>
                <a:ea typeface="宋体" panose="02010600030101010101" pitchFamily="2" charset="-122"/>
              </a:rPr>
              <a:t>        for(j</a:t>
            </a:r>
            <a:r>
              <a:rPr lang="en-US" altLang="zh-CN" sz="2000">
                <a:latin typeface="Arial" panose="020B0604020202020204" pitchFamily="34" charset="0"/>
                <a:ea typeface="宋体" panose="02010600030101010101" pitchFamily="2" charset="-122"/>
              </a:rPr>
              <a:t>=1; j&lt;=i; j++) {</a:t>
            </a:r>
          </a:p>
          <a:p>
            <a:pPr lvl="0"/>
            <a:r>
              <a:rPr lang="en-US" altLang="zh-CN" sz="2000" err="1">
                <a:latin typeface="Arial" panose="020B0604020202020204" pitchFamily="34" charset="0"/>
                <a:ea typeface="宋体" panose="02010600030101010101" pitchFamily="2" charset="-122"/>
              </a:rPr>
              <a:t>            for(k</a:t>
            </a:r>
            <a:r>
              <a:rPr lang="en-US" altLang="zh-CN" sz="2000">
                <a:latin typeface="Arial" panose="020B0604020202020204" pitchFamily="34" charset="0"/>
                <a:ea typeface="宋体" panose="02010600030101010101" pitchFamily="2" charset="-122"/>
              </a:rPr>
              <a:t>=1; k&lt;=j; k++)</a:t>
            </a:r>
          </a:p>
          <a:p>
            <a:pPr lvl="0"/>
            <a:r>
              <a:rPr lang="en-US" altLang="zh-CN" sz="2000">
                <a:latin typeface="Arial" panose="020B0604020202020204" pitchFamily="34" charset="0"/>
                <a:ea typeface="宋体" panose="02010600030101010101" pitchFamily="2" charset="-122"/>
              </a:rPr>
              <a:t>                @  x += delta;</a:t>
            </a:r>
          </a:p>
          <a:p>
            <a:pPr lvl="0"/>
            <a:r>
              <a:rPr lang="fr-FR" altLang="zh-CN" sz="2000" dirty="0">
                <a:latin typeface="Arial" panose="020B0604020202020204" pitchFamily="34" charset="0"/>
                <a:ea typeface="宋体" panose="02010600030101010101" pitchFamily="2" charset="-122"/>
              </a:rPr>
              <a:t>    }</a:t>
            </a:r>
          </a:p>
          <a:p>
            <a:pPr lvl="0"/>
            <a:r>
              <a:rPr lang="fr-FR" altLang="zh-CN" sz="2000" dirty="0">
                <a:latin typeface="Arial" panose="020B0604020202020204" pitchFamily="34" charset="0"/>
                <a:ea typeface="宋体" panose="02010600030101010101" pitchFamily="2" charset="-122"/>
              </a:rPr>
              <a:t>(5) x=91; y=100;</a:t>
            </a:r>
          </a:p>
          <a:p>
            <a:pPr lvl="0"/>
            <a:r>
              <a:rPr lang="fr-FR" altLang="zh-CN" sz="2000" dirty="0">
                <a:latin typeface="Arial" panose="020B0604020202020204" pitchFamily="34" charset="0"/>
                <a:ea typeface="宋体" panose="02010600030101010101" pitchFamily="2" charset="-122"/>
              </a:rPr>
              <a:t>    while(y&gt;0) {</a:t>
            </a:r>
          </a:p>
          <a:p>
            <a:pPr lvl="0"/>
            <a:r>
              <a:rPr lang="fr-FR" altLang="zh-CN" sz="2000" dirty="0">
                <a:latin typeface="Arial" panose="020B0604020202020204" pitchFamily="34" charset="0"/>
                <a:ea typeface="宋体" panose="02010600030101010101" pitchFamily="2" charset="-122"/>
              </a:rPr>
              <a:t>        @  if(x&gt;100) { x -= 10; y--; }</a:t>
            </a:r>
          </a:p>
          <a:p>
            <a:pPr lvl="0"/>
            <a:r>
              <a:rPr lang="fr-FR" altLang="zh-CN" sz="2000" dirty="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else x++;</a:t>
            </a:r>
          </a:p>
          <a:p>
            <a:pPr lvl="0"/>
            <a:r>
              <a:rPr lang="pt-BR" altLang="zh-CN" sz="2000" dirty="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204801"/>
          <p:cNvSpPr>
            <a:spLocks noGrp="1"/>
          </p:cNvSpPr>
          <p:nvPr>
            <p:ph type="title"/>
          </p:nvPr>
        </p:nvSpPr>
        <p:spPr>
          <a:xfrm>
            <a:off x="468313" y="476250"/>
            <a:ext cx="8229600" cy="1139825"/>
          </a:xfrm>
        </p:spPr>
        <p:txBody>
          <a:bodyPr/>
          <a:lstStyle/>
          <a:p>
            <a:pPr algn="r"/>
            <a:r>
              <a:rPr lang="zh-CN" altLang="en-US" sz="3600" b="1" kern="12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rPr>
              <a:t>数据结构要解决的问题</a:t>
            </a:r>
            <a:endParaRPr lang="zh-CN" altLang="en-US" sz="3400" b="1">
              <a:latin typeface="楷体" panose="02010609060101010101" pitchFamily="49" charset="-122"/>
              <a:ea typeface="楷体" panose="02010609060101010101" pitchFamily="49" charset="-122"/>
            </a:endParaRPr>
          </a:p>
        </p:txBody>
      </p:sp>
      <p:sp>
        <p:nvSpPr>
          <p:cNvPr id="204803" name="文本占位符 204802"/>
          <p:cNvSpPr>
            <a:spLocks noGrp="1"/>
          </p:cNvSpPr>
          <p:nvPr>
            <p:ph type="body" idx="1"/>
          </p:nvPr>
        </p:nvSpPr>
        <p:spPr>
          <a:xfrm>
            <a:off x="468313" y="1513205"/>
            <a:ext cx="8304212" cy="4419600"/>
          </a:xfrm>
        </p:spPr>
        <p:txBody>
          <a:bodyPr/>
          <a:lstStyle/>
          <a:p>
            <a:pPr>
              <a:lnSpc>
                <a:spcPct val="80000"/>
              </a:lnSpc>
              <a:buNone/>
            </a:pPr>
            <a:r>
              <a:rPr lang="en-US" altLang="zh-CN" sz="3200" b="1">
                <a:latin typeface="Times New Roman" panose="02020603050405020304" pitchFamily="18" charset="0"/>
                <a:ea typeface="楷体" panose="02010609060101010101" pitchFamily="49" charset="-122"/>
              </a:rPr>
              <a:t>1</a:t>
            </a:r>
            <a:r>
              <a:rPr lang="zh-CN" altLang="x-none" sz="3200" b="1" dirty="0">
                <a:latin typeface="楷体" panose="02010609060101010101" pitchFamily="49" charset="-122"/>
                <a:ea typeface="楷体" panose="02010609060101010101" pitchFamily="49" charset="-122"/>
              </a:rPr>
              <a:t>  数值问题</a:t>
            </a:r>
          </a:p>
          <a:p>
            <a:pPr>
              <a:lnSpc>
                <a:spcPct val="80000"/>
              </a:lnSpc>
              <a:buNone/>
            </a:pPr>
            <a:r>
              <a:rPr lang="zh-CN" altLang="x-none" sz="2800" b="1" dirty="0">
                <a:latin typeface="楷体" panose="02010609060101010101" pitchFamily="49" charset="-122"/>
                <a:ea typeface="楷体" panose="02010609060101010101" pitchFamily="49" charset="-122"/>
              </a:rPr>
              <a:t>例 </a:t>
            </a:r>
            <a:r>
              <a:rPr lang="en-US" altLang="zh-CN" sz="2800" b="1" dirty="0">
                <a:latin typeface="楷体" panose="02010609060101010101" pitchFamily="49" charset="-122"/>
                <a:ea typeface="楷体" panose="02010609060101010101" pitchFamily="49" charset="-122"/>
              </a:rPr>
              <a:t> </a:t>
            </a:r>
            <a:r>
              <a:rPr lang="zh-CN" altLang="x-none" sz="2800" b="1" dirty="0">
                <a:latin typeface="楷体" panose="02010609060101010101" pitchFamily="49" charset="-122"/>
                <a:ea typeface="楷体" panose="02010609060101010101" pitchFamily="49" charset="-122"/>
              </a:rPr>
              <a:t>已知：游泳池的长</a:t>
            </a:r>
            <a:r>
              <a:rPr lang="en-US" altLang="zh-CN" sz="2800" b="1" err="1">
                <a:latin typeface="Times New Roman" panose="02020603050405020304" pitchFamily="18" charset="0"/>
                <a:ea typeface="楷体" panose="02010609060101010101" pitchFamily="49" charset="-122"/>
              </a:rPr>
              <a:t>len</a:t>
            </a:r>
            <a:r>
              <a:rPr lang="zh-CN" altLang="x-none" sz="2800" b="1" dirty="0">
                <a:latin typeface="楷体" panose="02010609060101010101" pitchFamily="49" charset="-122"/>
                <a:ea typeface="楷体" panose="02010609060101010101" pitchFamily="49" charset="-122"/>
              </a:rPr>
              <a:t>和宽</a:t>
            </a:r>
            <a:r>
              <a:rPr lang="en-US" altLang="zh-CN" sz="2800" b="1">
                <a:latin typeface="Times New Roman" panose="02020603050405020304" pitchFamily="18" charset="0"/>
                <a:ea typeface="楷体" panose="02010609060101010101" pitchFamily="49" charset="-122"/>
                <a:sym typeface="Arial" panose="020B0604020202020204" pitchFamily="34" charset="0"/>
              </a:rPr>
              <a:t>wide</a:t>
            </a:r>
            <a:r>
              <a:rPr lang="zh-CN" altLang="x-none" sz="2800" b="1" dirty="0">
                <a:latin typeface="楷体" panose="02010609060101010101" pitchFamily="49" charset="-122"/>
                <a:ea typeface="楷体" panose="02010609060101010101" pitchFamily="49" charset="-122"/>
              </a:rPr>
              <a:t>，求面积</a:t>
            </a:r>
            <a:r>
              <a:rPr lang="en-US" altLang="zh-CN" sz="2800" b="1">
                <a:latin typeface="Times New Roman" panose="02020603050405020304" pitchFamily="18" charset="0"/>
                <a:ea typeface="楷体" panose="02010609060101010101" pitchFamily="49" charset="-122"/>
                <a:sym typeface="Arial" panose="020B0604020202020204" pitchFamily="34" charset="0"/>
              </a:rPr>
              <a:t>area</a:t>
            </a:r>
          </a:p>
          <a:p>
            <a:pPr eaLnBrk="0" hangingPunct="0">
              <a:lnSpc>
                <a:spcPct val="80000"/>
              </a:lnSpc>
              <a:buClrTx/>
              <a:buNone/>
            </a:pPr>
            <a:r>
              <a:rPr lang="zh-CN" altLang="x-none" sz="3200" b="1" dirty="0">
                <a:latin typeface="楷体" panose="02010609060101010101" pitchFamily="49" charset="-122"/>
                <a:ea typeface="楷体" panose="02010609060101010101" pitchFamily="49" charset="-122"/>
              </a:rPr>
              <a:t>　◆</a:t>
            </a:r>
            <a:r>
              <a:rPr lang="zh-CN" altLang="x-none" sz="3200" b="1" dirty="0">
                <a:solidFill>
                  <a:srgbClr val="B222AD"/>
                </a:solidFill>
                <a:latin typeface="楷体" panose="02010609060101010101" pitchFamily="49" charset="-122"/>
                <a:ea typeface="楷体" panose="02010609060101010101" pitchFamily="49" charset="-122"/>
              </a:rPr>
              <a:t>建模型：</a:t>
            </a:r>
          </a:p>
          <a:p>
            <a:pPr eaLnBrk="0" hangingPunct="0">
              <a:lnSpc>
                <a:spcPct val="80000"/>
              </a:lnSpc>
              <a:buClrTx/>
              <a:buNone/>
            </a:pPr>
            <a:r>
              <a:rPr lang="zh-CN" altLang="x-none" sz="2600" b="1" dirty="0">
                <a:solidFill>
                  <a:srgbClr val="B222AD"/>
                </a:solidFill>
                <a:latin typeface="楷体" panose="02010609060101010101" pitchFamily="49" charset="-122"/>
                <a:ea typeface="楷体" panose="02010609060101010101" pitchFamily="49" charset="-122"/>
              </a:rPr>
              <a:t/>
            </a:r>
            <a:br>
              <a:rPr lang="zh-CN" altLang="x-none" sz="2600" b="1" dirty="0">
                <a:solidFill>
                  <a:srgbClr val="B222AD"/>
                </a:solidFill>
                <a:latin typeface="楷体" panose="02010609060101010101" pitchFamily="49" charset="-122"/>
                <a:ea typeface="楷体" panose="02010609060101010101" pitchFamily="49" charset="-122"/>
              </a:rPr>
            </a:br>
            <a:r>
              <a:rPr lang="zh-CN" altLang="x-none" sz="2600" b="1" dirty="0">
                <a:latin typeface="楷体" panose="02010609060101010101" pitchFamily="49" charset="-122"/>
                <a:ea typeface="楷体" panose="02010609060101010101" pitchFamily="49" charset="-122"/>
              </a:rPr>
              <a:t>问题涉及的对象：</a:t>
            </a:r>
          </a:p>
          <a:p>
            <a:pPr eaLnBrk="0" hangingPunct="0">
              <a:lnSpc>
                <a:spcPct val="80000"/>
              </a:lnSpc>
              <a:buClrTx/>
              <a:buNone/>
            </a:pPr>
            <a:r>
              <a:rPr lang="zh-CN" altLang="x-none" sz="2600" b="1" dirty="0">
                <a:solidFill>
                  <a:srgbClr val="B222AD"/>
                </a:solidFill>
                <a:latin typeface="楷体" panose="02010609060101010101" pitchFamily="49" charset="-122"/>
                <a:ea typeface="楷体" panose="02010609060101010101" pitchFamily="49" charset="-122"/>
              </a:rPr>
              <a:t>             游泳池的长</a:t>
            </a:r>
            <a:r>
              <a:rPr lang="en-US" altLang="zh-CN" sz="2600" b="1" err="1">
                <a:solidFill>
                  <a:srgbClr val="B222AD"/>
                </a:solidFill>
                <a:latin typeface="Times New Roman" panose="02020603050405020304" pitchFamily="18" charset="0"/>
                <a:ea typeface="楷体" panose="02010609060101010101" pitchFamily="49" charset="-122"/>
              </a:rPr>
              <a:t>len</a:t>
            </a:r>
            <a:r>
              <a:rPr lang="en-US" altLang="zh-CN" sz="2600" b="1">
                <a:solidFill>
                  <a:srgbClr val="B222AD"/>
                </a:solidFill>
                <a:latin typeface="Times New Roman" panose="02020603050405020304" pitchFamily="18" charset="0"/>
                <a:ea typeface="楷体" panose="02010609060101010101" pitchFamily="49" charset="-122"/>
              </a:rPr>
              <a:t> </a:t>
            </a:r>
            <a:r>
              <a:rPr lang="zh-CN" altLang="x-none" sz="2600" b="1" dirty="0">
                <a:solidFill>
                  <a:srgbClr val="B222AD"/>
                </a:solidFill>
                <a:latin typeface="楷体" panose="02010609060101010101" pitchFamily="49" charset="-122"/>
                <a:ea typeface="楷体" panose="02010609060101010101" pitchFamily="49" charset="-122"/>
              </a:rPr>
              <a:t>宽</a:t>
            </a:r>
            <a:r>
              <a:rPr lang="en-US" altLang="zh-CN" sz="2600" b="1">
                <a:solidFill>
                  <a:srgbClr val="B222AD"/>
                </a:solidFill>
                <a:latin typeface="Times New Roman" panose="02020603050405020304" pitchFamily="18" charset="0"/>
                <a:ea typeface="楷体" panose="02010609060101010101" pitchFamily="49" charset="-122"/>
              </a:rPr>
              <a:t>wide</a:t>
            </a:r>
            <a:r>
              <a:rPr lang="zh-CN" altLang="x-none" sz="2600" b="1" dirty="0">
                <a:solidFill>
                  <a:srgbClr val="B222AD"/>
                </a:solidFill>
                <a:latin typeface="楷体" panose="02010609060101010101" pitchFamily="49" charset="-122"/>
                <a:ea typeface="楷体" panose="02010609060101010101" pitchFamily="49" charset="-122"/>
              </a:rPr>
              <a:t>，面积</a:t>
            </a:r>
            <a:r>
              <a:rPr lang="en-US" altLang="zh-CN" sz="2600" b="1">
                <a:solidFill>
                  <a:srgbClr val="B222AD"/>
                </a:solidFill>
                <a:latin typeface="Times New Roman" panose="02020603050405020304" pitchFamily="18" charset="0"/>
                <a:ea typeface="楷体" panose="02010609060101010101" pitchFamily="49" charset="-122"/>
              </a:rPr>
              <a:t>area</a:t>
            </a:r>
            <a:r>
              <a:rPr lang="zh-CN" altLang="x-none" sz="2600" b="1" dirty="0">
                <a:solidFill>
                  <a:srgbClr val="B222AD"/>
                </a:solidFill>
                <a:latin typeface="楷体" panose="02010609060101010101" pitchFamily="49" charset="-122"/>
                <a:ea typeface="楷体" panose="02010609060101010101" pitchFamily="49" charset="-122"/>
              </a:rPr>
              <a:t>；</a:t>
            </a:r>
          </a:p>
          <a:p>
            <a:pPr eaLnBrk="0" hangingPunct="0">
              <a:lnSpc>
                <a:spcPct val="80000"/>
              </a:lnSpc>
              <a:buClrTx/>
              <a:buNone/>
            </a:pPr>
            <a:r>
              <a:rPr lang="zh-CN" altLang="x-none" sz="2600" b="1" dirty="0">
                <a:solidFill>
                  <a:srgbClr val="B222AD"/>
                </a:solidFill>
                <a:latin typeface="楷体" panose="02010609060101010101" pitchFamily="49" charset="-122"/>
                <a:ea typeface="楷体" panose="02010609060101010101" pitchFamily="49" charset="-122"/>
              </a:rPr>
              <a:t/>
            </a:r>
            <a:br>
              <a:rPr lang="zh-CN" altLang="x-none" sz="2600" b="1" dirty="0">
                <a:solidFill>
                  <a:srgbClr val="B222AD"/>
                </a:solidFill>
                <a:latin typeface="楷体" panose="02010609060101010101" pitchFamily="49" charset="-122"/>
                <a:ea typeface="楷体" panose="02010609060101010101" pitchFamily="49" charset="-122"/>
              </a:rPr>
            </a:br>
            <a:r>
              <a:rPr lang="zh-CN" altLang="x-none" sz="2600" b="1" dirty="0">
                <a:latin typeface="楷体" panose="02010609060101010101" pitchFamily="49" charset="-122"/>
                <a:ea typeface="楷体" panose="02010609060101010101" pitchFamily="49" charset="-122"/>
              </a:rPr>
              <a:t>对象之间的关系：</a:t>
            </a:r>
          </a:p>
          <a:p>
            <a:pPr eaLnBrk="0" hangingPunct="0">
              <a:lnSpc>
                <a:spcPct val="80000"/>
              </a:lnSpc>
              <a:buClrTx/>
              <a:buNone/>
            </a:pPr>
            <a:r>
              <a:rPr lang="zh-CN" altLang="x-none" sz="2600" b="1" dirty="0">
                <a:solidFill>
                  <a:srgbClr val="B222AD"/>
                </a:solidFill>
                <a:latin typeface="楷体" panose="02010609060101010101" pitchFamily="49" charset="-122"/>
                <a:ea typeface="楷体" panose="02010609060101010101" pitchFamily="49" charset="-122"/>
              </a:rPr>
              <a:t>             </a:t>
            </a:r>
            <a:r>
              <a:rPr lang="en-US" altLang="zh-CN" sz="2600" b="1" err="1">
                <a:solidFill>
                  <a:srgbClr val="B222AD"/>
                </a:solidFill>
                <a:latin typeface="Times New Roman" panose="02020603050405020304" pitchFamily="18" charset="0"/>
                <a:ea typeface="Times New Roman" panose="02020603050405020304" pitchFamily="18" charset="0"/>
              </a:rPr>
              <a:t>area=len</a:t>
            </a:r>
            <a:r>
              <a:rPr lang="en-US" altLang="zh-CN" sz="2600" b="1" err="1">
                <a:solidFill>
                  <a:srgbClr val="B222AD"/>
                </a:solidFill>
                <a:latin typeface="Times New Roman" panose="02020603050405020304" pitchFamily="18" charset="0"/>
                <a:ea typeface="Times New Roman" panose="02020603050405020304" pitchFamily="18" charset="0"/>
                <a:sym typeface="Symbol" panose="05050102010706020507" pitchFamily="18" charset="2"/>
              </a:rPr>
              <a:t></a:t>
            </a:r>
            <a:r>
              <a:rPr lang="en-US" altLang="zh-CN" sz="2600" b="1" err="1">
                <a:solidFill>
                  <a:srgbClr val="B222AD"/>
                </a:solidFill>
                <a:latin typeface="Times New Roman" panose="02020603050405020304" pitchFamily="18" charset="0"/>
                <a:ea typeface="Times New Roman" panose="02020603050405020304" pitchFamily="18" charset="0"/>
              </a:rPr>
              <a:t>wide</a:t>
            </a:r>
            <a:endParaRPr lang="zh-CN" altLang="x-none" sz="3200" b="1"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lt">
                                    <p:tmPct val="10000"/>
                                  </p:iterate>
                                  <p:childTnLst>
                                    <p:set>
                                      <p:cBhvr>
                                        <p:cTn id="6" dur="1" fill="hold">
                                          <p:stCondLst>
                                            <p:cond delay="0"/>
                                          </p:stCondLst>
                                        </p:cTn>
                                        <p:tgtEl>
                                          <p:spTgt spid="204802"/>
                                        </p:tgtEl>
                                        <p:attrNameLst>
                                          <p:attrName>style.visibility</p:attrName>
                                        </p:attrNameLst>
                                      </p:cBhvr>
                                      <p:to>
                                        <p:strVal val="visible"/>
                                      </p:to>
                                    </p:set>
                                    <p:anim calcmode="lin" valueType="num">
                                      <p:cBhvr additive="base">
                                        <p:cTn id="7" dur="500" fill="hold"/>
                                        <p:tgtEl>
                                          <p:spTgt spid="204802"/>
                                        </p:tgtEl>
                                        <p:attrNameLst>
                                          <p:attrName>ppt_x</p:attrName>
                                        </p:attrNameLst>
                                      </p:cBhvr>
                                      <p:tavLst>
                                        <p:tav tm="0">
                                          <p:val>
                                            <p:strVal val="#ppt_x"/>
                                          </p:val>
                                        </p:tav>
                                        <p:tav tm="100000">
                                          <p:val>
                                            <p:strVal val="#ppt_x"/>
                                          </p:val>
                                        </p:tav>
                                      </p:tavLst>
                                    </p:anim>
                                    <p:anim calcmode="lin" valueType="num">
                                      <p:cBhvr additive="base">
                                        <p:cTn id="8" dur="500" fill="hold"/>
                                        <p:tgtEl>
                                          <p:spTgt spid="2048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03">
                                            <p:txEl>
                                              <p:pRg st="0" end="0"/>
                                            </p:txEl>
                                          </p:spTgt>
                                        </p:tgtEl>
                                        <p:attrNameLst>
                                          <p:attrName>style.visibility</p:attrName>
                                        </p:attrNameLst>
                                      </p:cBhvr>
                                      <p:to>
                                        <p:strVal val="visible"/>
                                      </p:to>
                                    </p:set>
                                    <p:anim calcmode="lin" valueType="num">
                                      <p:cBhvr additive="base">
                                        <p:cTn id="13" dur="1000" fill="hold"/>
                                        <p:tgtEl>
                                          <p:spTgt spid="20480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150000"/>
                                  </p:iterate>
                                  <p:childTnLst>
                                    <p:set>
                                      <p:cBhvr>
                                        <p:cTn id="18" dur="1" fill="hold">
                                          <p:stCondLst>
                                            <p:cond delay="0"/>
                                          </p:stCondLst>
                                        </p:cTn>
                                        <p:tgtEl>
                                          <p:spTgt spid="204803">
                                            <p:txEl>
                                              <p:pRg st="1" end="1"/>
                                            </p:txEl>
                                          </p:spTgt>
                                        </p:tgtEl>
                                        <p:attrNameLst>
                                          <p:attrName>style.visibility</p:attrName>
                                        </p:attrNameLst>
                                      </p:cBhvr>
                                      <p:to>
                                        <p:strVal val="visible"/>
                                      </p:to>
                                    </p:set>
                                    <p:anim calcmode="discrete" valueType="clr">
                                      <p:cBhvr override="childStyle">
                                        <p:cTn id="19" dur="80"/>
                                        <p:tgtEl>
                                          <p:spTgt spid="204803">
                                            <p:txEl>
                                              <p:pRg st="1" end="1"/>
                                            </p:txEl>
                                          </p:spTgt>
                                        </p:tgtEl>
                                        <p:attrNameLst>
                                          <p:attrName>style.color</p:attrName>
                                        </p:attrNameLst>
                                      </p:cBhvr>
                                      <p:tavLst>
                                        <p:tav tm="0">
                                          <p:val>
                                            <p:clrVal>
                                              <a:srgbClr val="B222AD"/>
                                            </p:clrVal>
                                          </p:val>
                                        </p:tav>
                                        <p:tav tm="50000">
                                          <p:val>
                                            <p:clrVal>
                                              <a:schemeClr val="hlink"/>
                                            </p:clrVal>
                                          </p:val>
                                        </p:tav>
                                      </p:tavLst>
                                    </p:anim>
                                    <p:anim calcmode="discrete" valueType="clr">
                                      <p:cBhvr>
                                        <p:cTn id="20" dur="80"/>
                                        <p:tgtEl>
                                          <p:spTgt spid="20480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0480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nodeType="clickEffect">
                                  <p:stCondLst>
                                    <p:cond delay="0"/>
                                  </p:stCondLst>
                                  <p:childTnLst>
                                    <p:set>
                                      <p:cBhvr>
                                        <p:cTn id="25" dur="1" fill="hold">
                                          <p:stCondLst>
                                            <p:cond delay="0"/>
                                          </p:stCondLst>
                                        </p:cTn>
                                        <p:tgtEl>
                                          <p:spTgt spid="204803">
                                            <p:txEl>
                                              <p:pRg st="2" end="2"/>
                                            </p:txEl>
                                          </p:spTgt>
                                        </p:tgtEl>
                                        <p:attrNameLst>
                                          <p:attrName>style.visibility</p:attrName>
                                        </p:attrNameLst>
                                      </p:cBhvr>
                                      <p:to>
                                        <p:strVal val="visible"/>
                                      </p:to>
                                    </p:set>
                                    <p:anim calcmode="lin" valueType="num">
                                      <p:cBhvr>
                                        <p:cTn id="26" dur="500" fill="hold"/>
                                        <p:tgtEl>
                                          <p:spTgt spid="204803">
                                            <p:txEl>
                                              <p:pRg st="2" end="2"/>
                                            </p:txEl>
                                          </p:spTgt>
                                        </p:tgtEl>
                                        <p:attrNameLst>
                                          <p:attrName>ppt_w</p:attrName>
                                        </p:attrNameLst>
                                      </p:cBhvr>
                                      <p:tavLst>
                                        <p:tav tm="0">
                                          <p:val>
                                            <p:strVal val="#ppt_w*0.05"/>
                                          </p:val>
                                        </p:tav>
                                        <p:tav tm="100000">
                                          <p:val>
                                            <p:strVal val="#ppt_w"/>
                                          </p:val>
                                        </p:tav>
                                      </p:tavLst>
                                    </p:anim>
                                    <p:anim calcmode="lin" valueType="num">
                                      <p:cBhvr>
                                        <p:cTn id="27" dur="500" fill="hold"/>
                                        <p:tgtEl>
                                          <p:spTgt spid="204803">
                                            <p:txEl>
                                              <p:pRg st="2" end="2"/>
                                            </p:txEl>
                                          </p:spTgt>
                                        </p:tgtEl>
                                        <p:attrNameLst>
                                          <p:attrName>ppt_h</p:attrName>
                                        </p:attrNameLst>
                                      </p:cBhvr>
                                      <p:tavLst>
                                        <p:tav tm="0">
                                          <p:val>
                                            <p:strVal val="#ppt_h"/>
                                          </p:val>
                                        </p:tav>
                                        <p:tav tm="100000">
                                          <p:val>
                                            <p:strVal val="#ppt_h"/>
                                          </p:val>
                                        </p:tav>
                                      </p:tavLst>
                                    </p:anim>
                                    <p:anim calcmode="lin" valueType="num">
                                      <p:cBhvr>
                                        <p:cTn id="28" dur="500" fill="hold"/>
                                        <p:tgtEl>
                                          <p:spTgt spid="204803">
                                            <p:txEl>
                                              <p:pRg st="2" end="2"/>
                                            </p:txEl>
                                          </p:spTgt>
                                        </p:tgtEl>
                                        <p:attrNameLst>
                                          <p:attrName>ppt_x</p:attrName>
                                        </p:attrNameLst>
                                      </p:cBhvr>
                                      <p:tavLst>
                                        <p:tav tm="0">
                                          <p:val>
                                            <p:strVal val="#ppt_x-.2"/>
                                          </p:val>
                                        </p:tav>
                                        <p:tav tm="100000">
                                          <p:val>
                                            <p:strVal val="#ppt_x"/>
                                          </p:val>
                                        </p:tav>
                                      </p:tavLst>
                                    </p:anim>
                                    <p:anim calcmode="lin" valueType="num">
                                      <p:cBhvr>
                                        <p:cTn id="29" dur="500" fill="hold"/>
                                        <p:tgtEl>
                                          <p:spTgt spid="204803">
                                            <p:txEl>
                                              <p:pRg st="2" end="2"/>
                                            </p:txEl>
                                          </p:spTgt>
                                        </p:tgtEl>
                                        <p:attrNameLst>
                                          <p:attrName>ppt_y</p:attrName>
                                        </p:attrNameLst>
                                      </p:cBhvr>
                                      <p:tavLst>
                                        <p:tav tm="0">
                                          <p:val>
                                            <p:strVal val="#ppt_y"/>
                                          </p:val>
                                        </p:tav>
                                        <p:tav tm="100000">
                                          <p:val>
                                            <p:strVal val="#ppt_y"/>
                                          </p:val>
                                        </p:tav>
                                      </p:tavLst>
                                    </p:anim>
                                    <p:animEffect transition="in" filter="fade">
                                      <p:cBhvr>
                                        <p:cTn id="30" dur="500"/>
                                        <p:tgtEl>
                                          <p:spTgt spid="20480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150000"/>
                                  </p:iterate>
                                  <p:childTnLst>
                                    <p:set>
                                      <p:cBhvr>
                                        <p:cTn id="34" dur="1" fill="hold">
                                          <p:stCondLst>
                                            <p:cond delay="0"/>
                                          </p:stCondLst>
                                        </p:cTn>
                                        <p:tgtEl>
                                          <p:spTgt spid="204803">
                                            <p:txEl>
                                              <p:pRg st="3" end="3"/>
                                            </p:txEl>
                                          </p:spTgt>
                                        </p:tgtEl>
                                        <p:attrNameLst>
                                          <p:attrName>style.visibility</p:attrName>
                                        </p:attrNameLst>
                                      </p:cBhvr>
                                      <p:to>
                                        <p:strVal val="visible"/>
                                      </p:to>
                                    </p:set>
                                    <p:anim calcmode="discrete" valueType="clr">
                                      <p:cBhvr override="childStyle">
                                        <p:cTn id="35" dur="80"/>
                                        <p:tgtEl>
                                          <p:spTgt spid="204803">
                                            <p:txEl>
                                              <p:pRg st="3" end="3"/>
                                            </p:txEl>
                                          </p:spTgt>
                                        </p:tgtEl>
                                        <p:attrNameLst>
                                          <p:attrName>style.color</p:attrName>
                                        </p:attrNameLst>
                                      </p:cBhvr>
                                      <p:tavLst>
                                        <p:tav tm="0">
                                          <p:val>
                                            <p:clrVal>
                                              <a:srgbClr val="B222AD"/>
                                            </p:clrVal>
                                          </p:val>
                                        </p:tav>
                                        <p:tav tm="50000">
                                          <p:val>
                                            <p:clrVal>
                                              <a:schemeClr val="hlink"/>
                                            </p:clrVal>
                                          </p:val>
                                        </p:tav>
                                      </p:tavLst>
                                    </p:anim>
                                    <p:anim calcmode="discrete" valueType="clr">
                                      <p:cBhvr>
                                        <p:cTn id="36" dur="80"/>
                                        <p:tgtEl>
                                          <p:spTgt spid="2048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204803">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04803">
                                            <p:txEl>
                                              <p:pRg st="4" end="4"/>
                                            </p:txEl>
                                          </p:spTgt>
                                        </p:tgtEl>
                                        <p:attrNameLst>
                                          <p:attrName>style.visibility</p:attrName>
                                        </p:attrNameLst>
                                      </p:cBhvr>
                                      <p:to>
                                        <p:strVal val="visible"/>
                                      </p:to>
                                    </p:set>
                                    <p:animEffect transition="in" filter="randombar(horizontal)">
                                      <p:cBhvr>
                                        <p:cTn id="42" dur="500"/>
                                        <p:tgtEl>
                                          <p:spTgt spid="20480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nodeType="clickEffect">
                                  <p:stCondLst>
                                    <p:cond delay="0"/>
                                  </p:stCondLst>
                                  <p:iterate type="lt">
                                    <p:tmPct val="150000"/>
                                  </p:iterate>
                                  <p:childTnLst>
                                    <p:set>
                                      <p:cBhvr>
                                        <p:cTn id="46" dur="1" fill="hold">
                                          <p:stCondLst>
                                            <p:cond delay="0"/>
                                          </p:stCondLst>
                                        </p:cTn>
                                        <p:tgtEl>
                                          <p:spTgt spid="204803">
                                            <p:txEl>
                                              <p:pRg st="5" end="5"/>
                                            </p:txEl>
                                          </p:spTgt>
                                        </p:tgtEl>
                                        <p:attrNameLst>
                                          <p:attrName>style.visibility</p:attrName>
                                        </p:attrNameLst>
                                      </p:cBhvr>
                                      <p:to>
                                        <p:strVal val="visible"/>
                                      </p:to>
                                    </p:set>
                                    <p:anim calcmode="discrete" valueType="clr">
                                      <p:cBhvr override="childStyle">
                                        <p:cTn id="47" dur="80"/>
                                        <p:tgtEl>
                                          <p:spTgt spid="204803">
                                            <p:txEl>
                                              <p:pRg st="5" end="5"/>
                                            </p:txEl>
                                          </p:spTgt>
                                        </p:tgtEl>
                                        <p:attrNameLst>
                                          <p:attrName>style.color</p:attrName>
                                        </p:attrNameLst>
                                      </p:cBhvr>
                                      <p:tavLst>
                                        <p:tav tm="0">
                                          <p:val>
                                            <p:clrVal>
                                              <a:srgbClr val="B222AD"/>
                                            </p:clrVal>
                                          </p:val>
                                        </p:tav>
                                        <p:tav tm="50000">
                                          <p:val>
                                            <p:clrVal>
                                              <a:schemeClr val="hlink"/>
                                            </p:clrVal>
                                          </p:val>
                                        </p:tav>
                                      </p:tavLst>
                                    </p:anim>
                                    <p:anim calcmode="discrete" valueType="clr">
                                      <p:cBhvr>
                                        <p:cTn id="48" dur="80"/>
                                        <p:tgtEl>
                                          <p:spTgt spid="204803">
                                            <p:txEl>
                                              <p:pRg st="5" end="5"/>
                                            </p:txEl>
                                          </p:spTgt>
                                        </p:tgtEl>
                                        <p:attrNameLst>
                                          <p:attrName>fillcolor</p:attrName>
                                        </p:attrNameLst>
                                      </p:cBhvr>
                                      <p:tavLst>
                                        <p:tav tm="0">
                                          <p:val>
                                            <p:clrVal>
                                              <a:schemeClr val="accent2"/>
                                            </p:clrVal>
                                          </p:val>
                                        </p:tav>
                                        <p:tav tm="50000">
                                          <p:val>
                                            <p:clrVal>
                                              <a:schemeClr val="hlink"/>
                                            </p:clrVal>
                                          </p:val>
                                        </p:tav>
                                      </p:tavLst>
                                    </p:anim>
                                    <p:set>
                                      <p:cBhvr>
                                        <p:cTn id="49" dur="80"/>
                                        <p:tgtEl>
                                          <p:spTgt spid="2048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ldLvl="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240641"/>
          <p:cNvSpPr>
            <a:spLocks noGrp="1"/>
          </p:cNvSpPr>
          <p:nvPr>
            <p:ph type="title"/>
          </p:nvPr>
        </p:nvSpPr>
        <p:spPr>
          <a:xfrm>
            <a:off x="457200" y="277813"/>
            <a:ext cx="8229600" cy="1139825"/>
          </a:xfrm>
          <a:prstGeom prst="rect">
            <a:avLst/>
          </a:prstGeom>
          <a:solidFill>
            <a:srgbClr val="FFFFFF"/>
          </a:solidFill>
          <a:ln w="9525">
            <a:noFill/>
          </a:ln>
        </p:spPr>
        <p:txBody>
          <a:bodyPr anchor="t"/>
          <a:lstStyle/>
          <a:p>
            <a:pPr lvl="0"/>
            <a:r>
              <a:rPr lang="zh-CN" altLang="en-US" dirty="0"/>
              <a:t>答案：</a:t>
            </a:r>
          </a:p>
        </p:txBody>
      </p:sp>
      <p:sp>
        <p:nvSpPr>
          <p:cNvPr id="58370" name="文本占位符 240642"/>
          <p:cNvSpPr>
            <a:spLocks noGrp="1"/>
          </p:cNvSpPr>
          <p:nvPr>
            <p:ph type="body"/>
          </p:nvPr>
        </p:nvSpPr>
        <p:spPr>
          <a:xfrm>
            <a:off x="468313" y="1052513"/>
            <a:ext cx="8229600" cy="4530725"/>
          </a:xfrm>
          <a:prstGeom prst="rect">
            <a:avLst/>
          </a:prstGeom>
          <a:solidFill>
            <a:srgbClr val="FFFFFF"/>
          </a:solidFill>
          <a:ln w="9525">
            <a:noFill/>
          </a:ln>
        </p:spPr>
        <p:txBody>
          <a:bodyPr anchor="t"/>
          <a:lstStyle/>
          <a:p>
            <a:pPr lvl="0">
              <a:lnSpc>
                <a:spcPct val="80000"/>
              </a:lnSpc>
            </a:pPr>
            <a:r>
              <a:rPr lang="pt-BR" altLang="zh-CN" sz="2600" dirty="0"/>
              <a:t> </a:t>
            </a:r>
            <a:r>
              <a:rPr lang="pt-BR" altLang="zh-CN" sz="2000" dirty="0">
                <a:latin typeface="Times New Roman" panose="02020603050405020304" pitchFamily="18" charset="0"/>
              </a:rPr>
              <a:t>(1) n-1          (2) n-1</a:t>
            </a:r>
          </a:p>
          <a:p>
            <a:pPr lvl="0">
              <a:lnSpc>
                <a:spcPct val="80000"/>
              </a:lnSpc>
            </a:pPr>
            <a:r>
              <a:rPr lang="pt-BR" altLang="zh-CN" sz="2000" dirty="0">
                <a:latin typeface="Times New Roman" panose="02020603050405020304" pitchFamily="18" charset="0"/>
              </a:rPr>
              <a:t> (3) n+(n-1)+(n-2)+...+1=</a:t>
            </a:r>
            <a:endParaRPr lang="pt-BR" altLang="zh-CN" sz="2000" dirty="0">
              <a:solidFill>
                <a:srgbClr val="000000"/>
              </a:solidFill>
              <a:latin typeface="Times New Roman" panose="02020603050405020304" pitchFamily="18" charset="0"/>
              <a:ea typeface="Times New Roman" panose="02020603050405020304" pitchFamily="18" charset="0"/>
            </a:endParaRPr>
          </a:p>
          <a:p>
            <a:pPr lvl="0" algn="just">
              <a:lnSpc>
                <a:spcPct val="80000"/>
              </a:lnSpc>
            </a:pPr>
            <a:endParaRPr lang="pt-BR" altLang="zh-CN" sz="2000" dirty="0">
              <a:solidFill>
                <a:srgbClr val="000000"/>
              </a:solidFill>
              <a:latin typeface="Times New Roman" panose="02020603050405020304" pitchFamily="18" charset="0"/>
              <a:ea typeface="Times New Roman" panose="02020603050405020304" pitchFamily="18" charset="0"/>
            </a:endParaRPr>
          </a:p>
          <a:p>
            <a:pPr lvl="0" algn="just">
              <a:lnSpc>
                <a:spcPct val="80000"/>
              </a:lnSpc>
            </a:pPr>
            <a:r>
              <a:rPr lang="pt-BR" altLang="zh-CN" sz="2000" dirty="0">
                <a:solidFill>
                  <a:srgbClr val="000000"/>
                </a:solidFill>
                <a:latin typeface="Times New Roman" panose="02020603050405020304" pitchFamily="18" charset="0"/>
                <a:ea typeface="Times New Roman" panose="02020603050405020304" pitchFamily="18" charset="0"/>
              </a:rPr>
              <a:t>(4) 1+(1+2)+(1+2+3)+...+(1+2+3+...+n)=</a:t>
            </a:r>
          </a:p>
          <a:p>
            <a:pPr lvl="0" algn="just">
              <a:lnSpc>
                <a:spcPct val="80000"/>
              </a:lnSpc>
            </a:pPr>
            <a:endParaRPr lang="pt-BR" altLang="zh-CN" sz="2000" dirty="0">
              <a:solidFill>
                <a:srgbClr val="000000"/>
              </a:solidFill>
              <a:latin typeface="Times New Roman" panose="02020603050405020304" pitchFamily="18" charset="0"/>
              <a:ea typeface="Times New Roman" panose="02020603050405020304" pitchFamily="18" charset="0"/>
            </a:endParaRPr>
          </a:p>
          <a:p>
            <a:pPr lvl="0" algn="just">
              <a:lnSpc>
                <a:spcPct val="80000"/>
              </a:lnSpc>
            </a:pPr>
            <a:r>
              <a:rPr lang="pt-BR" altLang="zh-CN" sz="2000" dirty="0">
                <a:solidFill>
                  <a:srgbClr val="000000"/>
                </a:solidFill>
                <a:latin typeface="Times New Roman" panose="02020603050405020304" pitchFamily="18" charset="0"/>
                <a:ea typeface="Times New Roman" panose="02020603050405020304" pitchFamily="18" charset="0"/>
              </a:rPr>
              <a:t>        =</a:t>
            </a:r>
          </a:p>
          <a:p>
            <a:pPr lvl="0" algn="just">
              <a:lnSpc>
                <a:spcPct val="80000"/>
              </a:lnSpc>
            </a:pPr>
            <a:r>
              <a:rPr lang="pt-BR" altLang="zh-CN" sz="2000" dirty="0">
                <a:solidFill>
                  <a:srgbClr val="000000"/>
                </a:solidFill>
                <a:latin typeface="Times New Roman" panose="02020603050405020304" pitchFamily="18" charset="0"/>
                <a:ea typeface="Times New Roman" panose="02020603050405020304" pitchFamily="18" charset="0"/>
              </a:rPr>
              <a:t>        </a:t>
            </a:r>
          </a:p>
          <a:p>
            <a:pPr lvl="0" algn="just">
              <a:lnSpc>
                <a:spcPct val="80000"/>
              </a:lnSpc>
            </a:pPr>
            <a:r>
              <a:rPr lang="pt-BR" altLang="zh-CN" sz="2000" dirty="0">
                <a:solidFill>
                  <a:srgbClr val="000000"/>
                </a:solidFill>
                <a:latin typeface="Times New Roman" panose="02020603050405020304" pitchFamily="18" charset="0"/>
                <a:ea typeface="Times New Roman" panose="02020603050405020304" pitchFamily="18" charset="0"/>
              </a:rPr>
              <a:t>        =</a:t>
            </a:r>
            <a:endParaRPr lang="en-US" altLang="zh-CN" sz="2000">
              <a:latin typeface="Times New Roman" panose="02020603050405020304" pitchFamily="18" charset="0"/>
            </a:endParaRPr>
          </a:p>
          <a:p>
            <a:pPr lvl="0">
              <a:lnSpc>
                <a:spcPct val="80000"/>
              </a:lnSpc>
              <a:buNone/>
            </a:pPr>
            <a:endParaRPr lang="en-US" altLang="zh-CN" sz="2000">
              <a:latin typeface="Times New Roman" panose="02020603050405020304" pitchFamily="18" charset="0"/>
            </a:endParaRPr>
          </a:p>
          <a:p>
            <a:pPr lvl="0">
              <a:lnSpc>
                <a:spcPct val="80000"/>
              </a:lnSpc>
            </a:pPr>
            <a:r>
              <a:rPr lang="en-US" altLang="zh-CN" sz="2000" dirty="0">
                <a:latin typeface="Times New Roman" panose="02020603050405020304" pitchFamily="18" charset="0"/>
              </a:rPr>
              <a:t>(5) </a:t>
            </a:r>
            <a:r>
              <a:rPr lang="zh-CN" altLang="en-US" sz="2000" dirty="0">
                <a:latin typeface="Times New Roman" panose="02020603050405020304" pitchFamily="18" charset="0"/>
              </a:rPr>
              <a:t>答案：</a:t>
            </a:r>
            <a:r>
              <a:rPr lang="en-US" altLang="zh-CN" sz="2000" dirty="0">
                <a:latin typeface="Times New Roman" panose="02020603050405020304" pitchFamily="18" charset="0"/>
              </a:rPr>
              <a:t>1100</a:t>
            </a:r>
            <a:r>
              <a:rPr lang="zh-CN" altLang="en-US" sz="2000" dirty="0">
                <a:latin typeface="Times New Roman" panose="02020603050405020304" pitchFamily="18" charset="0"/>
              </a:rPr>
              <a:t>次</a:t>
            </a:r>
            <a:br>
              <a:rPr lang="zh-CN" altLang="en-US" sz="2000" dirty="0">
                <a:latin typeface="Times New Roman" panose="02020603050405020304" pitchFamily="18" charset="0"/>
              </a:rPr>
            </a:br>
            <a:endParaRPr lang="zh-CN" altLang="en-US" sz="2000" dirty="0">
              <a:latin typeface="Times New Roman" panose="02020603050405020304" pitchFamily="18" charset="0"/>
            </a:endParaRPr>
          </a:p>
          <a:p>
            <a:pPr lvl="0">
              <a:lnSpc>
                <a:spcPct val="80000"/>
              </a:lnSpc>
            </a:pPr>
            <a:r>
              <a:rPr lang="zh-CN" altLang="en-US" sz="1400" dirty="0">
                <a:latin typeface="宋体" panose="02010600030101010101" pitchFamily="2" charset="-122"/>
              </a:rPr>
              <a:t>原因：</a:t>
            </a:r>
          </a:p>
          <a:p>
            <a:pPr lvl="0">
              <a:lnSpc>
                <a:spcPct val="80000"/>
              </a:lnSpc>
            </a:pPr>
            <a:r>
              <a:rPr lang="en-US" altLang="zh-CN" sz="1400" dirty="0">
                <a:latin typeface="宋体" panose="02010600030101010101" pitchFamily="2" charset="-122"/>
              </a:rPr>
              <a:t>1</a:t>
            </a:r>
            <a:r>
              <a:rPr lang="zh-CN" altLang="en-US" sz="1400" dirty="0">
                <a:latin typeface="宋体" panose="02010600030101010101" pitchFamily="2" charset="-122"/>
              </a:rPr>
              <a:t>，</a:t>
            </a:r>
            <a:r>
              <a:rPr lang="en-US" altLang="zh-CN" sz="1400" dirty="0">
                <a:latin typeface="宋体" panose="02010600030101010101" pitchFamily="2" charset="-122"/>
              </a:rPr>
              <a:t>x</a:t>
            </a:r>
            <a:r>
              <a:rPr lang="zh-CN" altLang="en-US" sz="1400" dirty="0">
                <a:latin typeface="宋体" panose="02010600030101010101" pitchFamily="2" charset="-122"/>
              </a:rPr>
              <a:t>为</a:t>
            </a:r>
            <a:r>
              <a:rPr lang="en-US" altLang="zh-CN" sz="1400" dirty="0">
                <a:latin typeface="宋体" panose="02010600030101010101" pitchFamily="2" charset="-122"/>
              </a:rPr>
              <a:t>101</a:t>
            </a:r>
            <a:r>
              <a:rPr lang="zh-CN" altLang="en-US" sz="1400" dirty="0">
                <a:latin typeface="宋体" panose="02010600030101010101" pitchFamily="2" charset="-122"/>
              </a:rPr>
              <a:t>时，执行循环中的</a:t>
            </a:r>
            <a:r>
              <a:rPr lang="en-US" altLang="zh-CN" sz="1400" dirty="0">
                <a:latin typeface="宋体" panose="02010600030101010101" pitchFamily="2" charset="-122"/>
              </a:rPr>
              <a:t>if</a:t>
            </a:r>
            <a:r>
              <a:rPr lang="zh-CN" altLang="en-US" sz="1400" dirty="0">
                <a:latin typeface="宋体" panose="02010600030101010101" pitchFamily="2" charset="-122"/>
              </a:rPr>
              <a:t>判断的内容，这时</a:t>
            </a:r>
            <a:r>
              <a:rPr lang="en-US" altLang="zh-CN" sz="1400" dirty="0">
                <a:latin typeface="宋体" panose="02010600030101010101" pitchFamily="2" charset="-122"/>
              </a:rPr>
              <a:t>y</a:t>
            </a:r>
            <a:r>
              <a:rPr lang="zh-CN" altLang="en-US" sz="1400" dirty="0">
                <a:latin typeface="宋体" panose="02010600030101010101" pitchFamily="2" charset="-122"/>
              </a:rPr>
              <a:t>自减</a:t>
            </a:r>
            <a:r>
              <a:rPr lang="en-US" altLang="zh-CN" sz="1400" dirty="0">
                <a:latin typeface="宋体" panose="02010600030101010101" pitchFamily="2" charset="-122"/>
              </a:rPr>
              <a:t>1</a:t>
            </a:r>
            <a:r>
              <a:rPr lang="zh-CN" altLang="en-US" sz="1400" dirty="0">
                <a:latin typeface="宋体" panose="02010600030101010101" pitchFamily="2" charset="-122"/>
              </a:rPr>
              <a:t>；</a:t>
            </a:r>
            <a:br>
              <a:rPr lang="zh-CN" altLang="en-US" sz="1400" dirty="0">
                <a:latin typeface="宋体" panose="02010600030101010101" pitchFamily="2" charset="-122"/>
              </a:rPr>
            </a:br>
            <a:r>
              <a:rPr lang="en-US" altLang="zh-CN" sz="1400" dirty="0">
                <a:latin typeface="宋体" panose="02010600030101010101" pitchFamily="2" charset="-122"/>
              </a:rPr>
              <a:t>2</a:t>
            </a:r>
            <a:r>
              <a:rPr lang="zh-CN" altLang="en-US" sz="1400" dirty="0">
                <a:latin typeface="宋体" panose="02010600030101010101" pitchFamily="2" charset="-122"/>
              </a:rPr>
              <a:t>，</a:t>
            </a:r>
            <a:r>
              <a:rPr lang="en-US" altLang="zh-CN" sz="1400" dirty="0">
                <a:latin typeface="宋体" panose="02010600030101010101" pitchFamily="2" charset="-122"/>
              </a:rPr>
              <a:t>x&lt;=100</a:t>
            </a:r>
            <a:r>
              <a:rPr lang="zh-CN" altLang="en-US" sz="1400" dirty="0">
                <a:latin typeface="宋体" panose="02010600030101010101" pitchFamily="2" charset="-122"/>
              </a:rPr>
              <a:t>时，执行循环中的</a:t>
            </a:r>
            <a:r>
              <a:rPr lang="en-US" altLang="zh-CN" sz="1400" dirty="0">
                <a:latin typeface="宋体" panose="02010600030101010101" pitchFamily="2" charset="-122"/>
              </a:rPr>
              <a:t>else</a:t>
            </a:r>
            <a:r>
              <a:rPr lang="zh-CN" altLang="en-US" sz="1400" dirty="0">
                <a:latin typeface="宋体" panose="02010600030101010101" pitchFamily="2" charset="-122"/>
              </a:rPr>
              <a:t>半段的内容，这时</a:t>
            </a:r>
            <a:r>
              <a:rPr lang="en-US" altLang="zh-CN" sz="1400" dirty="0">
                <a:latin typeface="宋体" panose="02010600030101010101" pitchFamily="2" charset="-122"/>
              </a:rPr>
              <a:t>x</a:t>
            </a:r>
            <a:r>
              <a:rPr lang="zh-CN" altLang="en-US" sz="1400" dirty="0">
                <a:latin typeface="宋体" panose="02010600030101010101" pitchFamily="2" charset="-122"/>
              </a:rPr>
              <a:t>自加</a:t>
            </a:r>
            <a:r>
              <a:rPr lang="en-US" altLang="zh-CN" sz="1400" dirty="0">
                <a:latin typeface="宋体" panose="02010600030101010101" pitchFamily="2" charset="-122"/>
              </a:rPr>
              <a:t>1</a:t>
            </a:r>
            <a:r>
              <a:rPr lang="zh-CN" altLang="en-US" sz="1400" dirty="0">
                <a:latin typeface="宋体" panose="02010600030101010101" pitchFamily="2" charset="-122"/>
              </a:rPr>
              <a:t>；</a:t>
            </a:r>
            <a:br>
              <a:rPr lang="zh-CN" altLang="en-US" sz="1400" dirty="0">
                <a:latin typeface="宋体" panose="02010600030101010101" pitchFamily="2" charset="-122"/>
              </a:rPr>
            </a:br>
            <a:r>
              <a:rPr lang="en-US" altLang="zh-CN" sz="1400" dirty="0">
                <a:latin typeface="宋体" panose="02010600030101010101" pitchFamily="2" charset="-122"/>
              </a:rPr>
              <a:t>3</a:t>
            </a:r>
            <a:r>
              <a:rPr lang="zh-CN" altLang="en-US" sz="1400" dirty="0">
                <a:latin typeface="宋体" panose="02010600030101010101" pitchFamily="2" charset="-122"/>
              </a:rPr>
              <a:t>，基于上述，</a:t>
            </a:r>
            <a:r>
              <a:rPr lang="en-US" altLang="zh-CN" sz="1400" dirty="0">
                <a:latin typeface="宋体" panose="02010600030101010101" pitchFamily="2" charset="-122"/>
              </a:rPr>
              <a:t>x</a:t>
            </a:r>
            <a:r>
              <a:rPr lang="zh-CN" altLang="en-US" sz="1400" dirty="0">
                <a:latin typeface="宋体" panose="02010600030101010101" pitchFamily="2" charset="-122"/>
              </a:rPr>
              <a:t>自增</a:t>
            </a:r>
            <a:r>
              <a:rPr lang="en-US" altLang="zh-CN" sz="1400" dirty="0">
                <a:latin typeface="宋体" panose="02010600030101010101" pitchFamily="2" charset="-122"/>
              </a:rPr>
              <a:t>10</a:t>
            </a:r>
            <a:r>
              <a:rPr lang="zh-CN" altLang="en-US" sz="1400" dirty="0">
                <a:latin typeface="宋体" panose="02010600030101010101" pitchFamily="2" charset="-122"/>
              </a:rPr>
              <a:t>次之后，执行一次</a:t>
            </a:r>
            <a:r>
              <a:rPr lang="en-US" altLang="zh-CN" sz="1400" dirty="0">
                <a:latin typeface="宋体" panose="02010600030101010101" pitchFamily="2" charset="-122"/>
              </a:rPr>
              <a:t>y</a:t>
            </a:r>
            <a:r>
              <a:rPr lang="zh-CN" altLang="en-US" sz="1400" dirty="0">
                <a:latin typeface="宋体" panose="02010600030101010101" pitchFamily="2" charset="-122"/>
              </a:rPr>
              <a:t>自减动作；</a:t>
            </a:r>
            <a:br>
              <a:rPr lang="zh-CN" altLang="en-US" sz="1400" dirty="0">
                <a:latin typeface="宋体" panose="02010600030101010101" pitchFamily="2" charset="-122"/>
              </a:rPr>
            </a:br>
            <a:r>
              <a:rPr lang="en-US" altLang="zh-CN" sz="1400" dirty="0">
                <a:latin typeface="宋体" panose="02010600030101010101" pitchFamily="2" charset="-122"/>
              </a:rPr>
              <a:t>4</a:t>
            </a:r>
            <a:r>
              <a:rPr lang="zh-CN" altLang="en-US" sz="1400" dirty="0">
                <a:latin typeface="宋体" panose="02010600030101010101" pitchFamily="2" charset="-122"/>
              </a:rPr>
              <a:t>，由于</a:t>
            </a:r>
            <a:r>
              <a:rPr lang="en-US" altLang="zh-CN" sz="1400" dirty="0">
                <a:latin typeface="宋体" panose="02010600030101010101" pitchFamily="2" charset="-122"/>
              </a:rPr>
              <a:t>x</a:t>
            </a:r>
            <a:r>
              <a:rPr lang="zh-CN" altLang="en-US" sz="1400" dirty="0">
                <a:latin typeface="宋体" panose="02010600030101010101" pitchFamily="2" charset="-122"/>
              </a:rPr>
              <a:t>初始为</a:t>
            </a:r>
            <a:r>
              <a:rPr lang="en-US" altLang="zh-CN" sz="1400" dirty="0">
                <a:latin typeface="宋体" panose="02010600030101010101" pitchFamily="2" charset="-122"/>
              </a:rPr>
              <a:t>91</a:t>
            </a:r>
            <a:r>
              <a:rPr lang="zh-CN" altLang="en-US" sz="1400" dirty="0">
                <a:latin typeface="宋体" panose="02010600030101010101" pitchFamily="2" charset="-122"/>
              </a:rPr>
              <a:t>，所以当循环执行</a:t>
            </a:r>
            <a:r>
              <a:rPr lang="en-US" altLang="zh-CN" sz="1400" dirty="0">
                <a:latin typeface="宋体" panose="02010600030101010101" pitchFamily="2" charset="-122"/>
              </a:rPr>
              <a:t>10</a:t>
            </a:r>
            <a:r>
              <a:rPr lang="zh-CN" altLang="en-US" sz="1400" dirty="0">
                <a:latin typeface="宋体" panose="02010600030101010101" pitchFamily="2" charset="-122"/>
              </a:rPr>
              <a:t>次</a:t>
            </a:r>
            <a:r>
              <a:rPr lang="en-US" altLang="zh-CN" sz="1400" dirty="0">
                <a:latin typeface="宋体" panose="02010600030101010101" pitchFamily="2" charset="-122"/>
              </a:rPr>
              <a:t>else</a:t>
            </a:r>
            <a:r>
              <a:rPr lang="zh-CN" altLang="en-US" sz="1400" dirty="0">
                <a:latin typeface="宋体" panose="02010600030101010101" pitchFamily="2" charset="-122"/>
              </a:rPr>
              <a:t>之后，才执行一次</a:t>
            </a:r>
            <a:r>
              <a:rPr lang="en-US" altLang="zh-CN" sz="1400" dirty="0">
                <a:latin typeface="宋体" panose="02010600030101010101" pitchFamily="2" charset="-122"/>
              </a:rPr>
              <a:t>if</a:t>
            </a:r>
            <a:r>
              <a:rPr lang="zh-CN" altLang="en-US" sz="1400" dirty="0">
                <a:latin typeface="宋体" panose="02010600030101010101" pitchFamily="2" charset="-122"/>
              </a:rPr>
              <a:t>；</a:t>
            </a:r>
            <a:br>
              <a:rPr lang="zh-CN" altLang="en-US" sz="1400" dirty="0">
                <a:latin typeface="宋体" panose="02010600030101010101" pitchFamily="2" charset="-122"/>
              </a:rPr>
            </a:br>
            <a:r>
              <a:rPr lang="en-US" altLang="zh-CN" sz="1400" dirty="0">
                <a:latin typeface="宋体" panose="02010600030101010101" pitchFamily="2" charset="-122"/>
              </a:rPr>
              <a:t>5</a:t>
            </a:r>
            <a:r>
              <a:rPr lang="zh-CN" altLang="en-US" sz="1400" dirty="0">
                <a:latin typeface="宋体" panose="02010600030101010101" pitchFamily="2" charset="-122"/>
              </a:rPr>
              <a:t>，则计算结果为：</a:t>
            </a:r>
            <a:r>
              <a:rPr lang="en-US" altLang="zh-CN" sz="1400" err="1">
                <a:latin typeface="宋体" panose="02010600030101010101" pitchFamily="2" charset="-122"/>
              </a:rPr>
              <a:t>10*100 + 10*10</a:t>
            </a:r>
            <a:r>
              <a:rPr lang="en-US" altLang="zh-CN" sz="1400">
                <a:latin typeface="宋体" panose="02010600030101010101" pitchFamily="2" charset="-122"/>
              </a:rPr>
              <a:t> = 1000 + 100 = 1100</a:t>
            </a:r>
          </a:p>
        </p:txBody>
      </p:sp>
      <p:sp>
        <p:nvSpPr>
          <p:cNvPr id="58371" name="矩形 240644"/>
          <p:cNvSpPr/>
          <p:nvPr/>
        </p:nvSpPr>
        <p:spPr>
          <a:xfrm>
            <a:off x="0" y="0"/>
            <a:ext cx="9144000" cy="0"/>
          </a:xfrm>
          <a:prstGeom prst="rect">
            <a:avLst/>
          </a:prstGeom>
          <a:noFill/>
          <a:ln w="9525">
            <a:noFill/>
          </a:ln>
        </p:spPr>
        <p:txBody>
          <a:bodyPr anchor="t"/>
          <a:lstStyle/>
          <a:p>
            <a:pPr lvl="0"/>
            <a:endParaRPr lang="zh-CN" altLang="en-US">
              <a:latin typeface="Times New Roman" panose="02020603050405020304" pitchFamily="18" charset="0"/>
              <a:ea typeface="楷体_GB2312" pitchFamily="49" charset="-122"/>
            </a:endParaRPr>
          </a:p>
        </p:txBody>
      </p:sp>
      <p:sp>
        <p:nvSpPr>
          <p:cNvPr id="58372" name="矩形 240646"/>
          <p:cNvSpPr/>
          <p:nvPr/>
        </p:nvSpPr>
        <p:spPr>
          <a:xfrm>
            <a:off x="0" y="0"/>
            <a:ext cx="9144000" cy="0"/>
          </a:xfrm>
          <a:prstGeom prst="rect">
            <a:avLst/>
          </a:prstGeom>
          <a:noFill/>
          <a:ln w="9525">
            <a:noFill/>
          </a:ln>
        </p:spPr>
        <p:txBody>
          <a:bodyPr anchor="t"/>
          <a:lstStyle/>
          <a:p>
            <a:pPr lvl="0"/>
            <a:endParaRPr lang="zh-CN" altLang="en-US">
              <a:latin typeface="Times New Roman" panose="02020603050405020304" pitchFamily="18" charset="0"/>
              <a:ea typeface="楷体_GB2312" pitchFamily="49" charset="-122"/>
            </a:endParaRPr>
          </a:p>
        </p:txBody>
      </p:sp>
      <p:sp>
        <p:nvSpPr>
          <p:cNvPr id="58373" name="矩形 240648"/>
          <p:cNvSpPr/>
          <p:nvPr/>
        </p:nvSpPr>
        <p:spPr>
          <a:xfrm>
            <a:off x="0" y="0"/>
            <a:ext cx="9144000" cy="0"/>
          </a:xfrm>
          <a:prstGeom prst="rect">
            <a:avLst/>
          </a:prstGeom>
          <a:noFill/>
          <a:ln w="9525">
            <a:noFill/>
          </a:ln>
        </p:spPr>
        <p:txBody>
          <a:bodyPr anchor="t"/>
          <a:lstStyle/>
          <a:p>
            <a:pPr lvl="0"/>
            <a:endParaRPr lang="zh-CN" altLang="en-US">
              <a:latin typeface="Times New Roman" panose="02020603050405020304" pitchFamily="18" charset="0"/>
              <a:ea typeface="楷体_GB2312" pitchFamily="49" charset="-122"/>
            </a:endParaRPr>
          </a:p>
        </p:txBody>
      </p:sp>
      <p:sp>
        <p:nvSpPr>
          <p:cNvPr id="58374" name="矩形 240650"/>
          <p:cNvSpPr/>
          <p:nvPr/>
        </p:nvSpPr>
        <p:spPr>
          <a:xfrm>
            <a:off x="0" y="0"/>
            <a:ext cx="9144000" cy="0"/>
          </a:xfrm>
          <a:prstGeom prst="rect">
            <a:avLst/>
          </a:prstGeom>
          <a:noFill/>
          <a:ln w="9525">
            <a:noFill/>
          </a:ln>
        </p:spPr>
        <p:txBody>
          <a:bodyPr anchor="t"/>
          <a:lstStyle/>
          <a:p>
            <a:pPr lvl="0"/>
            <a:endParaRPr lang="zh-CN" altLang="en-US">
              <a:latin typeface="Times New Roman" panose="02020603050405020304" pitchFamily="18" charset="0"/>
              <a:ea typeface="楷体_GB2312" pitchFamily="49" charset="-122"/>
            </a:endParaRPr>
          </a:p>
        </p:txBody>
      </p:sp>
      <p:grpSp>
        <p:nvGrpSpPr>
          <p:cNvPr id="58375" name="组合 240651"/>
          <p:cNvGrpSpPr/>
          <p:nvPr/>
        </p:nvGrpSpPr>
        <p:grpSpPr>
          <a:xfrm>
            <a:off x="1692275" y="1268413"/>
            <a:ext cx="4895850" cy="2409825"/>
            <a:chOff x="1066" y="799"/>
            <a:chExt cx="3084" cy="1518"/>
          </a:xfrm>
        </p:grpSpPr>
        <p:graphicFrame>
          <p:nvGraphicFramePr>
            <p:cNvPr id="58376" name="对象 240643"/>
            <p:cNvGraphicFramePr/>
            <p:nvPr/>
          </p:nvGraphicFramePr>
          <p:xfrm>
            <a:off x="1111" y="1570"/>
            <a:ext cx="2132" cy="343"/>
          </p:xfrm>
          <a:graphic>
            <a:graphicData uri="http://schemas.openxmlformats.org/presentationml/2006/ole">
              <mc:AlternateContent xmlns:mc="http://schemas.openxmlformats.org/markup-compatibility/2006">
                <mc:Choice xmlns:v="urn:schemas-microsoft-com:vml" Requires="v">
                  <p:oleObj spid="_x0000_s9221" r:id="rId3" imgW="2665730" imgH="431800" progId="Equation.3">
                    <p:embed/>
                  </p:oleObj>
                </mc:Choice>
                <mc:Fallback>
                  <p:oleObj r:id="rId3" imgW="2665730" imgH="431800" progId="Equation.3">
                    <p:embed/>
                    <p:pic>
                      <p:nvPicPr>
                        <p:cNvPr id="0" name="图片 3080"/>
                        <p:cNvPicPr/>
                        <p:nvPr/>
                      </p:nvPicPr>
                      <p:blipFill>
                        <a:blip r:embed="rId4"/>
                        <a:stretch>
                          <a:fillRect/>
                        </a:stretch>
                      </p:blipFill>
                      <p:spPr>
                        <a:xfrm>
                          <a:off x="1111" y="1570"/>
                          <a:ext cx="2132" cy="343"/>
                        </a:xfrm>
                        <a:prstGeom prst="rect">
                          <a:avLst/>
                        </a:prstGeom>
                        <a:noFill/>
                        <a:ln w="38100">
                          <a:noFill/>
                          <a:miter/>
                        </a:ln>
                      </p:spPr>
                    </p:pic>
                  </p:oleObj>
                </mc:Fallback>
              </mc:AlternateContent>
            </a:graphicData>
          </a:graphic>
        </p:graphicFrame>
        <p:graphicFrame>
          <p:nvGraphicFramePr>
            <p:cNvPr id="58377" name="对象 240645"/>
            <p:cNvGraphicFramePr/>
            <p:nvPr/>
          </p:nvGraphicFramePr>
          <p:xfrm>
            <a:off x="3288" y="1162"/>
            <a:ext cx="681" cy="396"/>
          </p:xfrm>
          <a:graphic>
            <a:graphicData uri="http://schemas.openxmlformats.org/presentationml/2006/ole">
              <mc:AlternateContent xmlns:mc="http://schemas.openxmlformats.org/markup-compatibility/2006">
                <mc:Choice xmlns:v="urn:schemas-microsoft-com:vml" Requires="v">
                  <p:oleObj spid="_x0000_s9222" r:id="rId5" imgW="635000" imgH="431800" progId="Equation.3">
                    <p:embed/>
                  </p:oleObj>
                </mc:Choice>
                <mc:Fallback>
                  <p:oleObj r:id="rId5" imgW="635000" imgH="431800" progId="Equation.3">
                    <p:embed/>
                    <p:pic>
                      <p:nvPicPr>
                        <p:cNvPr id="0" name="图片 3081"/>
                        <p:cNvPicPr/>
                        <p:nvPr/>
                      </p:nvPicPr>
                      <p:blipFill>
                        <a:blip r:embed="rId6"/>
                        <a:stretch>
                          <a:fillRect/>
                        </a:stretch>
                      </p:blipFill>
                      <p:spPr>
                        <a:xfrm>
                          <a:off x="3288" y="1162"/>
                          <a:ext cx="681" cy="396"/>
                        </a:xfrm>
                        <a:prstGeom prst="rect">
                          <a:avLst/>
                        </a:prstGeom>
                        <a:noFill/>
                        <a:ln w="38100">
                          <a:noFill/>
                          <a:miter/>
                        </a:ln>
                      </p:spPr>
                    </p:pic>
                  </p:oleObj>
                </mc:Fallback>
              </mc:AlternateContent>
            </a:graphicData>
          </a:graphic>
        </p:graphicFrame>
        <p:graphicFrame>
          <p:nvGraphicFramePr>
            <p:cNvPr id="58378" name="对象 240647"/>
            <p:cNvGraphicFramePr/>
            <p:nvPr/>
          </p:nvGraphicFramePr>
          <p:xfrm>
            <a:off x="1066" y="1933"/>
            <a:ext cx="3084" cy="384"/>
          </p:xfrm>
          <a:graphic>
            <a:graphicData uri="http://schemas.openxmlformats.org/presentationml/2006/ole">
              <mc:AlternateContent xmlns:mc="http://schemas.openxmlformats.org/markup-compatibility/2006">
                <mc:Choice xmlns:v="urn:schemas-microsoft-com:vml" Requires="v">
                  <p:oleObj spid="_x0000_s9223" r:id="rId7" imgW="3135630" imgH="393700" progId="Equation.3">
                    <p:embed/>
                  </p:oleObj>
                </mc:Choice>
                <mc:Fallback>
                  <p:oleObj r:id="rId7" imgW="3135630" imgH="393700" progId="Equation.3">
                    <p:embed/>
                    <p:pic>
                      <p:nvPicPr>
                        <p:cNvPr id="0" name="图片 3082"/>
                        <p:cNvPicPr/>
                        <p:nvPr/>
                      </p:nvPicPr>
                      <p:blipFill>
                        <a:blip r:embed="rId8"/>
                        <a:stretch>
                          <a:fillRect/>
                        </a:stretch>
                      </p:blipFill>
                      <p:spPr>
                        <a:xfrm>
                          <a:off x="1066" y="1933"/>
                          <a:ext cx="3084" cy="384"/>
                        </a:xfrm>
                        <a:prstGeom prst="rect">
                          <a:avLst/>
                        </a:prstGeom>
                        <a:noFill/>
                        <a:ln w="38100">
                          <a:noFill/>
                          <a:miter/>
                        </a:ln>
                      </p:spPr>
                    </p:pic>
                  </p:oleObj>
                </mc:Fallback>
              </mc:AlternateContent>
            </a:graphicData>
          </a:graphic>
        </p:graphicFrame>
        <p:graphicFrame>
          <p:nvGraphicFramePr>
            <p:cNvPr id="58379" name="对象 240649"/>
            <p:cNvGraphicFramePr/>
            <p:nvPr/>
          </p:nvGraphicFramePr>
          <p:xfrm>
            <a:off x="2290" y="799"/>
            <a:ext cx="545" cy="332"/>
          </p:xfrm>
          <a:graphic>
            <a:graphicData uri="http://schemas.openxmlformats.org/presentationml/2006/ole">
              <mc:AlternateContent xmlns:mc="http://schemas.openxmlformats.org/markup-compatibility/2006">
                <mc:Choice xmlns:v="urn:schemas-microsoft-com:vml" Requires="v">
                  <p:oleObj spid="_x0000_s9224" r:id="rId9" imgW="533400" imgH="393700" progId="Equation.3">
                    <p:embed/>
                  </p:oleObj>
                </mc:Choice>
                <mc:Fallback>
                  <p:oleObj r:id="rId9" imgW="533400" imgH="393700" progId="Equation.3">
                    <p:embed/>
                    <p:pic>
                      <p:nvPicPr>
                        <p:cNvPr id="0" name="图片 3083"/>
                        <p:cNvPicPr/>
                        <p:nvPr/>
                      </p:nvPicPr>
                      <p:blipFill>
                        <a:blip r:embed="rId10"/>
                        <a:stretch>
                          <a:fillRect/>
                        </a:stretch>
                      </p:blipFill>
                      <p:spPr>
                        <a:xfrm>
                          <a:off x="2290" y="799"/>
                          <a:ext cx="545" cy="332"/>
                        </a:xfrm>
                        <a:prstGeom prst="rect">
                          <a:avLst/>
                        </a:prstGeom>
                        <a:noFill/>
                        <a:ln w="38100">
                          <a:noFill/>
                          <a:miter/>
                        </a:ln>
                      </p:spPr>
                    </p:pic>
                  </p:oleObj>
                </mc:Fallback>
              </mc:AlternateContent>
            </a:graphicData>
          </a:graphic>
        </p:graphicFrame>
      </p:grpSp>
    </p:spTree>
  </p:cSld>
  <p:clrMapOvr>
    <a:masterClrMapping/>
  </p:clrMapOvr>
  <p:transition>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237569"/>
          <p:cNvSpPr txBox="1"/>
          <p:nvPr/>
        </p:nvSpPr>
        <p:spPr>
          <a:xfrm>
            <a:off x="290195" y="463233"/>
            <a:ext cx="8534400" cy="6004560"/>
          </a:xfrm>
          <a:prstGeom prst="rect">
            <a:avLst/>
          </a:prstGeom>
          <a:noFill/>
          <a:ln w="9525">
            <a:noFill/>
          </a:ln>
        </p:spPr>
        <p:txBody>
          <a:bodyPr anchor="t">
            <a:spAutoFit/>
          </a:bodyPr>
          <a:lstStyle/>
          <a:p>
            <a:pPr lvl="0">
              <a:spcBef>
                <a:spcPct val="50000"/>
              </a:spcBef>
              <a:buClrTx/>
            </a:pPr>
            <a:r>
              <a:rPr lang="en-US" altLang="zh-CN" sz="2800" dirty="0">
                <a:latin typeface="Arial" panose="020B0604020202020204" pitchFamily="34" charset="0"/>
                <a:ea typeface="楷体_GB2312" pitchFamily="49" charset="-122"/>
              </a:rPr>
              <a:t>      </a:t>
            </a:r>
            <a:r>
              <a:rPr lang="zh-CN" altLang="en-US" sz="2800" dirty="0">
                <a:latin typeface="Arial" panose="020B0604020202020204" pitchFamily="34" charset="0"/>
                <a:ea typeface="楷体_GB2312" pitchFamily="49" charset="-122"/>
              </a:rPr>
              <a:t>作业：</a:t>
            </a:r>
          </a:p>
          <a:p>
            <a:pPr lvl="0">
              <a:spcBef>
                <a:spcPct val="50000"/>
              </a:spcBef>
              <a:buClrTx/>
            </a:pPr>
            <a:r>
              <a:rPr lang="en-US" altLang="zh-CN" dirty="0">
                <a:solidFill>
                  <a:srgbClr val="002060"/>
                </a:solidFill>
                <a:latin typeface="Arial" panose="020B0604020202020204" pitchFamily="34" charset="0"/>
                <a:ea typeface="楷体_GB2312" pitchFamily="49" charset="-122"/>
              </a:rPr>
              <a:t>1</a:t>
            </a:r>
            <a:r>
              <a:rPr lang="zh-CN" altLang="en-US" dirty="0">
                <a:solidFill>
                  <a:srgbClr val="002060"/>
                </a:solidFill>
                <a:latin typeface="Arial" panose="020B0604020202020204" pitchFamily="34" charset="0"/>
                <a:ea typeface="楷体_GB2312" pitchFamily="49" charset="-122"/>
              </a:rPr>
              <a:t>、简述下列术语：数据、数据元素、数据对象、数据结构、数据类型和抽象数据类型。</a:t>
            </a:r>
          </a:p>
          <a:p>
            <a:pPr lvl="0">
              <a:spcBef>
                <a:spcPct val="50000"/>
              </a:spcBef>
              <a:buClrTx/>
            </a:pPr>
            <a:r>
              <a:rPr lang="en-US" altLang="zh-CN" dirty="0">
                <a:solidFill>
                  <a:srgbClr val="002060"/>
                </a:solidFill>
                <a:latin typeface="Arial" panose="020B0604020202020204" pitchFamily="34" charset="0"/>
                <a:ea typeface="楷体_GB2312" pitchFamily="49" charset="-122"/>
              </a:rPr>
              <a:t>2</a:t>
            </a:r>
            <a:r>
              <a:rPr lang="zh-CN" altLang="en-US" dirty="0">
                <a:solidFill>
                  <a:srgbClr val="002060"/>
                </a:solidFill>
                <a:latin typeface="Arial" panose="020B0604020202020204" pitchFamily="34" charset="0"/>
                <a:ea typeface="楷体_GB2312" pitchFamily="49" charset="-122"/>
              </a:rPr>
              <a:t>、试描述数据结构的抽象数据类型的概念与程序设计语言中的数据类型概念的区别。</a:t>
            </a:r>
          </a:p>
          <a:p>
            <a:pPr lvl="0">
              <a:spcBef>
                <a:spcPct val="50000"/>
              </a:spcBef>
              <a:buClrTx/>
            </a:pPr>
            <a:r>
              <a:rPr lang="en-US" altLang="zh-CN" dirty="0">
                <a:solidFill>
                  <a:srgbClr val="002060"/>
                </a:solidFill>
                <a:latin typeface="Arial" panose="020B0604020202020204" pitchFamily="34" charset="0"/>
                <a:ea typeface="楷体_GB2312" pitchFamily="49" charset="-122"/>
              </a:rPr>
              <a:t>3</a:t>
            </a:r>
            <a:r>
              <a:rPr lang="zh-CN" altLang="en-US" dirty="0">
                <a:solidFill>
                  <a:srgbClr val="002060"/>
                </a:solidFill>
                <a:latin typeface="Arial" panose="020B0604020202020204" pitchFamily="34" charset="0"/>
                <a:ea typeface="楷体_GB2312" pitchFamily="49" charset="-122"/>
              </a:rPr>
              <a:t>、设有数据结构</a:t>
            </a:r>
          </a:p>
          <a:p>
            <a:pPr lvl="0">
              <a:spcBef>
                <a:spcPct val="50000"/>
              </a:spcBef>
              <a:buClrTx/>
            </a:pPr>
            <a:r>
              <a:rPr lang="en-US" altLang="zh-CN" dirty="0">
                <a:solidFill>
                  <a:srgbClr val="002060"/>
                </a:solidFill>
                <a:latin typeface="Arial" panose="020B0604020202020204" pitchFamily="34" charset="0"/>
                <a:ea typeface="楷体_GB2312" pitchFamily="49" charset="-122"/>
              </a:rPr>
              <a:t>(1)A=</a:t>
            </a:r>
            <a:r>
              <a:rPr lang="zh-CN" altLang="en-US" dirty="0">
                <a:solidFill>
                  <a:srgbClr val="002060"/>
                </a:solidFill>
                <a:latin typeface="Arial" panose="020B0604020202020204" pitchFamily="34" charset="0"/>
                <a:ea typeface="楷体_GB2312" pitchFamily="49" charset="-122"/>
              </a:rPr>
              <a:t>（</a:t>
            </a:r>
            <a:r>
              <a:rPr lang="en-US" altLang="zh-CN" dirty="0">
                <a:solidFill>
                  <a:srgbClr val="002060"/>
                </a:solidFill>
                <a:latin typeface="Arial" panose="020B0604020202020204" pitchFamily="34" charset="0"/>
                <a:ea typeface="楷体_GB2312" pitchFamily="49" charset="-122"/>
              </a:rPr>
              <a:t>K</a:t>
            </a:r>
            <a:r>
              <a:rPr lang="zh-CN" altLang="en-US" dirty="0">
                <a:solidFill>
                  <a:srgbClr val="002060"/>
                </a:solidFill>
                <a:latin typeface="Arial" panose="020B0604020202020204" pitchFamily="34" charset="0"/>
                <a:ea typeface="楷体_GB2312" pitchFamily="49" charset="-122"/>
              </a:rPr>
              <a:t>，</a:t>
            </a:r>
            <a:r>
              <a:rPr lang="en-US" altLang="zh-CN" dirty="0">
                <a:solidFill>
                  <a:srgbClr val="002060"/>
                </a:solidFill>
                <a:latin typeface="Arial" panose="020B0604020202020204" pitchFamily="34" charset="0"/>
                <a:ea typeface="楷体_GB2312" pitchFamily="49" charset="-122"/>
              </a:rPr>
              <a:t>R</a:t>
            </a:r>
            <a:r>
              <a:rPr lang="zh-CN" altLang="en-US" dirty="0">
                <a:solidFill>
                  <a:srgbClr val="002060"/>
                </a:solidFill>
                <a:latin typeface="Arial" panose="020B0604020202020204" pitchFamily="34" charset="0"/>
                <a:ea typeface="楷体_GB2312" pitchFamily="49" charset="-122"/>
              </a:rPr>
              <a:t>），其中，</a:t>
            </a:r>
            <a:r>
              <a:rPr lang="en-US" altLang="zh-CN">
                <a:solidFill>
                  <a:srgbClr val="002060"/>
                </a:solidFill>
                <a:latin typeface="Arial" panose="020B0604020202020204" pitchFamily="34" charset="0"/>
                <a:ea typeface="楷体_GB2312" pitchFamily="49" charset="-122"/>
              </a:rPr>
              <a:t>K={a,b,c,d,e,f,g,h}, R={r},</a:t>
            </a:r>
          </a:p>
          <a:p>
            <a:pPr lvl="0">
              <a:spcBef>
                <a:spcPct val="50000"/>
              </a:spcBef>
              <a:buClrTx/>
            </a:pPr>
            <a:r>
              <a:rPr lang="en-US" altLang="zh-CN">
                <a:solidFill>
                  <a:srgbClr val="002060"/>
                </a:solidFill>
                <a:latin typeface="Arial" panose="020B0604020202020204" pitchFamily="34" charset="0"/>
                <a:ea typeface="楷体_GB2312" pitchFamily="49" charset="-122"/>
              </a:rPr>
              <a:t>r={&lt;a,b&gt;,&lt;b,c&gt;,&lt;c,d&gt;,&lt;d,e&gt;,&lt;e,f&gt;,&lt;f,g&gt;,&lt;g,h&gt;}</a:t>
            </a:r>
          </a:p>
          <a:p>
            <a:pPr lvl="0">
              <a:spcBef>
                <a:spcPct val="50000"/>
              </a:spcBef>
              <a:buClrTx/>
            </a:pPr>
            <a:r>
              <a:rPr lang="en-US" altLang="zh-CN" dirty="0">
                <a:solidFill>
                  <a:srgbClr val="002060"/>
                </a:solidFill>
                <a:latin typeface="Arial" panose="020B0604020202020204" pitchFamily="34" charset="0"/>
                <a:ea typeface="楷体_GB2312" pitchFamily="49" charset="-122"/>
              </a:rPr>
              <a:t>(2)B=(K,R),</a:t>
            </a:r>
            <a:r>
              <a:rPr lang="zh-CN" altLang="en-US" dirty="0">
                <a:solidFill>
                  <a:srgbClr val="002060"/>
                </a:solidFill>
                <a:latin typeface="Arial" panose="020B0604020202020204" pitchFamily="34" charset="0"/>
                <a:ea typeface="楷体_GB2312" pitchFamily="49" charset="-122"/>
              </a:rPr>
              <a:t>其中，</a:t>
            </a:r>
            <a:r>
              <a:rPr lang="en-US" altLang="zh-CN" dirty="0">
                <a:solidFill>
                  <a:srgbClr val="002060"/>
                </a:solidFill>
                <a:latin typeface="Arial" panose="020B0604020202020204" pitchFamily="34" charset="0"/>
                <a:ea typeface="楷体_GB2312" pitchFamily="49" charset="-122"/>
              </a:rPr>
              <a:t>K={1,2,3,4,5,6},R={r},( )</a:t>
            </a:r>
            <a:r>
              <a:rPr lang="zh-CN" altLang="en-US" dirty="0">
                <a:solidFill>
                  <a:srgbClr val="002060"/>
                </a:solidFill>
                <a:latin typeface="Arial" panose="020B0604020202020204" pitchFamily="34" charset="0"/>
                <a:ea typeface="楷体_GB2312" pitchFamily="49" charset="-122"/>
              </a:rPr>
              <a:t>表示双向，</a:t>
            </a:r>
            <a:r>
              <a:rPr lang="en-US" altLang="zh-CN">
                <a:solidFill>
                  <a:srgbClr val="002060"/>
                </a:solidFill>
                <a:latin typeface="Arial" panose="020B0604020202020204" pitchFamily="34" charset="0"/>
                <a:ea typeface="楷体_GB2312" pitchFamily="49" charset="-122"/>
              </a:rPr>
              <a:t>r={(1,2),(2,3),(2,4),(3,4),(3,5),(3,6),(4,5),(4,6)}</a:t>
            </a:r>
          </a:p>
          <a:p>
            <a:pPr lvl="0">
              <a:spcBef>
                <a:spcPct val="50000"/>
              </a:spcBef>
              <a:buClrTx/>
            </a:pPr>
            <a:r>
              <a:rPr lang="zh-CN" altLang="en-US" dirty="0">
                <a:solidFill>
                  <a:srgbClr val="002060"/>
                </a:solidFill>
                <a:latin typeface="Arial" panose="020B0604020202020204" pitchFamily="34" charset="0"/>
                <a:ea typeface="楷体_GB2312" pitchFamily="49" charset="-122"/>
              </a:rPr>
              <a:t>画出其逻辑结构图，并指出它们分属于何种结构。</a:t>
            </a:r>
          </a:p>
          <a:p>
            <a:pPr lvl="0">
              <a:spcBef>
                <a:spcPct val="50000"/>
              </a:spcBef>
              <a:buClrTx/>
            </a:pPr>
            <a:endParaRPr lang="zh-CN" altLang="en-US" dirty="0">
              <a:solidFill>
                <a:srgbClr val="002060"/>
              </a:solidFill>
              <a:latin typeface="Arial" panose="020B0604020202020204" pitchFamily="34" charset="0"/>
              <a:ea typeface="楷体_GB2312" pitchFamily="49" charset="-122"/>
            </a:endParaRPr>
          </a:p>
        </p:txBody>
      </p:sp>
    </p:spTree>
  </p:cSld>
  <p:clrMapOvr>
    <a:masterClrMapping/>
  </p:clrMapOvr>
  <p:transition>
    <p:cover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文本框 238593"/>
          <p:cNvSpPr txBox="1"/>
          <p:nvPr/>
        </p:nvSpPr>
        <p:spPr>
          <a:xfrm>
            <a:off x="381000" y="381000"/>
            <a:ext cx="8077200" cy="5649913"/>
          </a:xfrm>
          <a:prstGeom prst="rect">
            <a:avLst/>
          </a:prstGeom>
          <a:noFill/>
          <a:ln w="9525">
            <a:noFill/>
          </a:ln>
        </p:spPr>
        <p:txBody>
          <a:bodyPr anchor="t">
            <a:spAutoFit/>
          </a:bodyPr>
          <a:lstStyle/>
          <a:p>
            <a:pPr lvl="0">
              <a:spcBef>
                <a:spcPct val="50000"/>
              </a:spcBef>
              <a:buClrTx/>
            </a:pPr>
            <a:r>
              <a:rPr lang="zh-CN" altLang="en-US" sz="2800" dirty="0">
                <a:latin typeface="Arial" panose="020B0604020202020204" pitchFamily="34" charset="0"/>
                <a:ea typeface="楷体_GB2312" pitchFamily="49" charset="-122"/>
              </a:rPr>
              <a:t>作业</a:t>
            </a:r>
            <a:r>
              <a:rPr lang="en-US" altLang="zh-CN" sz="2800" dirty="0">
                <a:latin typeface="Arial" panose="020B0604020202020204" pitchFamily="34" charset="0"/>
                <a:ea typeface="楷体_GB2312" pitchFamily="49" charset="-122"/>
              </a:rPr>
              <a:t>2</a:t>
            </a:r>
            <a:r>
              <a:rPr lang="zh-CN" altLang="en-US" sz="2800" dirty="0">
                <a:latin typeface="Arial" panose="020B0604020202020204" pitchFamily="34" charset="0"/>
                <a:ea typeface="楷体_GB2312" pitchFamily="49" charset="-122"/>
              </a:rPr>
              <a:t>：</a:t>
            </a:r>
          </a:p>
          <a:p>
            <a:pPr lvl="0">
              <a:spcBef>
                <a:spcPct val="50000"/>
              </a:spcBef>
              <a:buClrTx/>
            </a:pPr>
            <a:r>
              <a:rPr lang="zh-CN" altLang="en-US" sz="2800" dirty="0">
                <a:solidFill>
                  <a:srgbClr val="002060"/>
                </a:solidFill>
                <a:latin typeface="Arial" panose="020B0604020202020204" pitchFamily="34" charset="0"/>
                <a:ea typeface="楷体_GB2312" pitchFamily="49" charset="-122"/>
              </a:rPr>
              <a:t>求下面程序段的时间复杂度是？</a:t>
            </a:r>
          </a:p>
          <a:p>
            <a:pPr lvl="0">
              <a:spcBef>
                <a:spcPct val="50000"/>
              </a:spcBef>
              <a:buClrTx/>
            </a:pPr>
            <a:r>
              <a:rPr lang="en-US" altLang="zh-CN" sz="2800">
                <a:solidFill>
                  <a:srgbClr val="002060"/>
                </a:solidFill>
                <a:latin typeface="Arial" panose="020B0604020202020204" pitchFamily="34" charset="0"/>
                <a:ea typeface="楷体_GB2312" pitchFamily="49" charset="-122"/>
              </a:rPr>
              <a:t>1</a:t>
            </a:r>
            <a:r>
              <a:rPr lang="zh-CN" altLang="en-US" sz="2800">
                <a:solidFill>
                  <a:srgbClr val="002060"/>
                </a:solidFill>
                <a:latin typeface="Arial" panose="020B0604020202020204" pitchFamily="34" charset="0"/>
                <a:ea typeface="楷体_GB2312" pitchFamily="49" charset="-122"/>
              </a:rPr>
              <a:t>）</a:t>
            </a:r>
            <a:r>
              <a:rPr lang="en-US" altLang="zh-CN" sz="2800">
                <a:solidFill>
                  <a:srgbClr val="002060"/>
                </a:solidFill>
                <a:latin typeface="Arial" panose="020B0604020202020204" pitchFamily="34" charset="0"/>
                <a:ea typeface="楷体_GB2312" pitchFamily="49" charset="-122"/>
              </a:rPr>
              <a:t>For (i=0;I&lt;n;i++)</a:t>
            </a:r>
          </a:p>
          <a:p>
            <a:pPr lvl="0">
              <a:spcBef>
                <a:spcPct val="50000"/>
              </a:spcBef>
              <a:buClrTx/>
            </a:pPr>
            <a:r>
              <a:rPr lang="en-US" altLang="zh-CN" sz="2800">
                <a:solidFill>
                  <a:srgbClr val="002060"/>
                </a:solidFill>
                <a:latin typeface="Arial" panose="020B0604020202020204" pitchFamily="34" charset="0"/>
                <a:ea typeface="楷体_GB2312" pitchFamily="49" charset="-122"/>
              </a:rPr>
              <a:t>          for (j=0;j&lt;m;j++)</a:t>
            </a:r>
          </a:p>
          <a:p>
            <a:pPr lvl="0">
              <a:spcBef>
                <a:spcPct val="50000"/>
              </a:spcBef>
              <a:buClrTx/>
            </a:pPr>
            <a:r>
              <a:rPr lang="en-US" altLang="zh-CN" sz="2800">
                <a:solidFill>
                  <a:srgbClr val="002060"/>
                </a:solidFill>
                <a:latin typeface="Arial" panose="020B0604020202020204" pitchFamily="34" charset="0"/>
                <a:ea typeface="楷体_GB2312" pitchFamily="49" charset="-122"/>
              </a:rPr>
              <a:t>            a[i][j]=0;</a:t>
            </a:r>
          </a:p>
          <a:p>
            <a:pPr lvl="0">
              <a:spcBef>
                <a:spcPct val="50000"/>
              </a:spcBef>
              <a:buClrTx/>
            </a:pPr>
            <a:r>
              <a:rPr lang="en-US" altLang="zh-CN" sz="2800">
                <a:solidFill>
                  <a:srgbClr val="002060"/>
                </a:solidFill>
                <a:latin typeface="Arial" panose="020B0604020202020204" pitchFamily="34" charset="0"/>
                <a:ea typeface="楷体_GB2312" pitchFamily="49" charset="-122"/>
              </a:rPr>
              <a:t>2</a:t>
            </a:r>
            <a:r>
              <a:rPr lang="zh-CN" altLang="en-US" sz="2800">
                <a:solidFill>
                  <a:srgbClr val="002060"/>
                </a:solidFill>
                <a:latin typeface="Arial" panose="020B0604020202020204" pitchFamily="34" charset="0"/>
                <a:ea typeface="楷体_GB2312" pitchFamily="49" charset="-122"/>
              </a:rPr>
              <a:t>）</a:t>
            </a:r>
            <a:r>
              <a:rPr lang="en-US" altLang="zh-CN" sz="2800">
                <a:solidFill>
                  <a:srgbClr val="002060"/>
                </a:solidFill>
                <a:latin typeface="Arial" panose="020B0604020202020204" pitchFamily="34" charset="0"/>
                <a:ea typeface="楷体_GB2312" pitchFamily="49" charset="-122"/>
              </a:rPr>
              <a:t>I=s=0;</a:t>
            </a:r>
          </a:p>
          <a:p>
            <a:pPr lvl="0">
              <a:spcBef>
                <a:spcPct val="50000"/>
              </a:spcBef>
              <a:buClrTx/>
            </a:pPr>
            <a:r>
              <a:rPr lang="en-US" altLang="zh-CN" sz="2800">
                <a:solidFill>
                  <a:srgbClr val="002060"/>
                </a:solidFill>
                <a:latin typeface="Arial" panose="020B0604020202020204" pitchFamily="34" charset="0"/>
                <a:ea typeface="楷体_GB2312" pitchFamily="49" charset="-122"/>
              </a:rPr>
              <a:t>      while (s&lt;n)</a:t>
            </a:r>
          </a:p>
          <a:p>
            <a:pPr lvl="0">
              <a:spcBef>
                <a:spcPct val="50000"/>
              </a:spcBef>
              <a:buClrTx/>
            </a:pPr>
            <a:r>
              <a:rPr lang="en-US" altLang="zh-CN" sz="2800">
                <a:solidFill>
                  <a:srgbClr val="002060"/>
                </a:solidFill>
                <a:latin typeface="Arial" panose="020B0604020202020204" pitchFamily="34" charset="0"/>
                <a:ea typeface="楷体_GB2312" pitchFamily="49" charset="-122"/>
              </a:rPr>
              <a:t>      {I++;</a:t>
            </a:r>
          </a:p>
          <a:p>
            <a:pPr lvl="0">
              <a:spcBef>
                <a:spcPct val="50000"/>
              </a:spcBef>
              <a:buClrTx/>
            </a:pPr>
            <a:r>
              <a:rPr lang="en-US" altLang="zh-CN" sz="2800">
                <a:solidFill>
                  <a:srgbClr val="002060"/>
                </a:solidFill>
                <a:latin typeface="Arial" panose="020B0604020202020204" pitchFamily="34" charset="0"/>
                <a:ea typeface="楷体_GB2312" pitchFamily="49" charset="-122"/>
              </a:rPr>
              <a:t>       s+=I; }</a:t>
            </a:r>
          </a:p>
        </p:txBody>
      </p:sp>
      <p:sp>
        <p:nvSpPr>
          <p:cNvPr id="60418" name="文本框 238594"/>
          <p:cNvSpPr txBox="1"/>
          <p:nvPr/>
        </p:nvSpPr>
        <p:spPr>
          <a:xfrm>
            <a:off x="4572000" y="1628775"/>
            <a:ext cx="4191000" cy="5008563"/>
          </a:xfrm>
          <a:prstGeom prst="rect">
            <a:avLst/>
          </a:prstGeom>
          <a:noFill/>
          <a:ln w="9525">
            <a:noFill/>
          </a:ln>
        </p:spPr>
        <p:txBody>
          <a:bodyPr anchor="t">
            <a:spAutoFit/>
          </a:bodyPr>
          <a:lstStyle/>
          <a:p>
            <a:pPr lvl="0">
              <a:spcBef>
                <a:spcPct val="50000"/>
              </a:spcBef>
              <a:buClrTx/>
            </a:pPr>
            <a:r>
              <a:rPr lang="en-US" altLang="zh-CN" sz="2800">
                <a:solidFill>
                  <a:srgbClr val="002060"/>
                </a:solidFill>
                <a:latin typeface="Arial" panose="020B0604020202020204" pitchFamily="34" charset="0"/>
                <a:ea typeface="楷体_GB2312" pitchFamily="49" charset="-122"/>
              </a:rPr>
              <a:t>3)sum(int n)</a:t>
            </a:r>
          </a:p>
          <a:p>
            <a:pPr lvl="0">
              <a:spcBef>
                <a:spcPct val="50000"/>
              </a:spcBef>
              <a:buClrTx/>
            </a:pPr>
            <a:r>
              <a:rPr lang="en-US" altLang="zh-CN" sz="2800" err="1">
                <a:solidFill>
                  <a:srgbClr val="002060"/>
                </a:solidFill>
                <a:latin typeface="Arial" panose="020B0604020202020204" pitchFamily="34" charset="0"/>
                <a:ea typeface="楷体_GB2312" pitchFamily="49" charset="-122"/>
              </a:rPr>
              <a:t>  {int</a:t>
            </a:r>
            <a:r>
              <a:rPr lang="en-US" altLang="zh-CN" sz="2800">
                <a:solidFill>
                  <a:srgbClr val="002060"/>
                </a:solidFill>
                <a:latin typeface="Arial" panose="020B0604020202020204" pitchFamily="34" charset="0"/>
                <a:ea typeface="楷体_GB2312" pitchFamily="49" charset="-122"/>
              </a:rPr>
              <a:t> sum=0,I,j;</a:t>
            </a:r>
          </a:p>
          <a:p>
            <a:pPr lvl="0">
              <a:spcBef>
                <a:spcPct val="50000"/>
              </a:spcBef>
              <a:buClrTx/>
            </a:pPr>
            <a:r>
              <a:rPr lang="en-US" altLang="zh-CN" sz="2800">
                <a:solidFill>
                  <a:srgbClr val="002060"/>
                </a:solidFill>
                <a:latin typeface="Arial" panose="020B0604020202020204" pitchFamily="34" charset="0"/>
                <a:ea typeface="楷体_GB2312" pitchFamily="49" charset="-122"/>
              </a:rPr>
              <a:t>    for (I=1;I&lt;=n;I++)</a:t>
            </a:r>
          </a:p>
          <a:p>
            <a:pPr lvl="0">
              <a:spcBef>
                <a:spcPct val="50000"/>
              </a:spcBef>
              <a:buClrTx/>
            </a:pPr>
            <a:r>
              <a:rPr lang="en-US" altLang="zh-CN" sz="2800">
                <a:solidFill>
                  <a:srgbClr val="002060"/>
                </a:solidFill>
                <a:latin typeface="Arial" panose="020B0604020202020204" pitchFamily="34" charset="0"/>
                <a:ea typeface="楷体_GB2312" pitchFamily="49" charset="-122"/>
              </a:rPr>
              <a:t>    {p=1;</a:t>
            </a:r>
          </a:p>
          <a:p>
            <a:pPr lvl="0">
              <a:spcBef>
                <a:spcPct val="50000"/>
              </a:spcBef>
              <a:buClrTx/>
            </a:pPr>
            <a:r>
              <a:rPr lang="en-US" altLang="zh-CN" sz="2800">
                <a:solidFill>
                  <a:srgbClr val="002060"/>
                </a:solidFill>
                <a:latin typeface="Arial" panose="020B0604020202020204" pitchFamily="34" charset="0"/>
                <a:ea typeface="楷体_GB2312" pitchFamily="49" charset="-122"/>
              </a:rPr>
              <a:t>      for (j=1;j&lt;=I;j++)p*=j;</a:t>
            </a:r>
          </a:p>
          <a:p>
            <a:pPr lvl="0">
              <a:spcBef>
                <a:spcPct val="50000"/>
              </a:spcBef>
              <a:buClrTx/>
            </a:pPr>
            <a:r>
              <a:rPr lang="en-US" altLang="zh-CN" sz="2800">
                <a:solidFill>
                  <a:srgbClr val="002060"/>
                </a:solidFill>
                <a:latin typeface="Arial" panose="020B0604020202020204" pitchFamily="34" charset="0"/>
                <a:ea typeface="楷体_GB2312" pitchFamily="49" charset="-122"/>
              </a:rPr>
              <a:t>      sum+=p;</a:t>
            </a:r>
          </a:p>
          <a:p>
            <a:pPr lvl="0">
              <a:spcBef>
                <a:spcPct val="50000"/>
              </a:spcBef>
              <a:buClrTx/>
            </a:pPr>
            <a:r>
              <a:rPr lang="en-US" altLang="zh-CN" sz="2800">
                <a:solidFill>
                  <a:srgbClr val="002060"/>
                </a:solidFill>
                <a:latin typeface="Arial" panose="020B0604020202020204" pitchFamily="34" charset="0"/>
                <a:ea typeface="楷体_GB2312" pitchFamily="49" charset="-122"/>
              </a:rPr>
              <a:t>     }</a:t>
            </a:r>
          </a:p>
          <a:p>
            <a:pPr lvl="0">
              <a:spcBef>
                <a:spcPct val="50000"/>
              </a:spcBef>
              <a:buClrTx/>
            </a:pPr>
            <a:r>
              <a:rPr lang="en-US" altLang="zh-CN" sz="2800">
                <a:solidFill>
                  <a:srgbClr val="002060"/>
                </a:solidFill>
                <a:latin typeface="Arial" panose="020B0604020202020204" pitchFamily="34" charset="0"/>
                <a:ea typeface="楷体_GB2312" pitchFamily="49" charset="-122"/>
              </a:rPr>
              <a:t>     return(sum);}</a:t>
            </a:r>
          </a:p>
        </p:txBody>
      </p:sp>
    </p:spTree>
  </p:cSld>
  <p:clrMapOvr>
    <a:masterClrMapping/>
  </p:clrMapOvr>
  <p:transition>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WordArt 2"/>
          <p:cNvSpPr>
            <a:spLocks noTextEdit="1"/>
          </p:cNvSpPr>
          <p:nvPr/>
        </p:nvSpPr>
        <p:spPr>
          <a:xfrm>
            <a:off x="1476375" y="2492375"/>
            <a:ext cx="2016125" cy="1800225"/>
          </a:xfrm>
          <a:prstGeom prst="rect">
            <a:avLst/>
          </a:prstGeom>
        </p:spPr>
        <p:txBody>
          <a:bodyPr wrap="none" fromWordArt="1">
            <a:prstTxWarp prst="textPlain">
              <a:avLst>
                <a:gd name="adj" fmla="val 50000"/>
              </a:avLst>
            </a:prstTxWarp>
            <a:normAutofit/>
          </a:bodyPr>
          <a:lstStyle/>
          <a:p>
            <a:pPr algn="ctr"/>
            <a:r>
              <a:rPr lang="zh-CN" altLang="en-US" sz="48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DotumChe" panose="020B0609000101010101" charset="-127"/>
                <a:ea typeface="DotumChe" panose="020B0609000101010101" charset="-127"/>
              </a:rPr>
              <a:t>谢谢</a:t>
            </a:r>
          </a:p>
        </p:txBody>
      </p:sp>
      <p:pic>
        <p:nvPicPr>
          <p:cNvPr id="61442" name="Picture 3" descr="Always be happy"/>
          <p:cNvPicPr>
            <a:picLocks noChangeAspect="1"/>
          </p:cNvPicPr>
          <p:nvPr/>
        </p:nvPicPr>
        <p:blipFill>
          <a:blip r:embed="rId2"/>
          <a:srcRect t="8008" b="8008"/>
          <a:stretch>
            <a:fillRect/>
          </a:stretch>
        </p:blipFill>
        <p:spPr>
          <a:xfrm>
            <a:off x="4486275" y="1484313"/>
            <a:ext cx="3541713" cy="4392612"/>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文本占位符 205825"/>
          <p:cNvSpPr>
            <a:spLocks noGrp="1"/>
          </p:cNvSpPr>
          <p:nvPr>
            <p:ph type="body" idx="1"/>
          </p:nvPr>
        </p:nvSpPr>
        <p:spPr>
          <a:xfrm>
            <a:off x="1219200" y="1905000"/>
            <a:ext cx="7123113" cy="4459288"/>
          </a:xfrm>
        </p:spPr>
        <p:txBody>
          <a:bodyPr/>
          <a:lstStyle/>
          <a:p>
            <a:pPr>
              <a:buNone/>
            </a:pPr>
            <a:r>
              <a:rPr lang="zh-CN" altLang="x-none" sz="3200" b="1" dirty="0">
                <a:latin typeface="楷体" panose="02010609060101010101" pitchFamily="49" charset="-122"/>
                <a:ea typeface="楷体" panose="02010609060101010101" pitchFamily="49" charset="-122"/>
                <a:sym typeface="Arial" panose="020B0604020202020204" pitchFamily="34" charset="0"/>
              </a:rPr>
              <a:t>◆</a:t>
            </a:r>
            <a:r>
              <a:rPr lang="zh-CN" altLang="x-none" sz="3200" b="1" dirty="0">
                <a:solidFill>
                  <a:srgbClr val="B222AD"/>
                </a:solidFill>
                <a:latin typeface="楷体" panose="02010609060101010101" pitchFamily="49" charset="-122"/>
                <a:ea typeface="楷体" panose="02010609060101010101" pitchFamily="49" charset="-122"/>
                <a:sym typeface="Arial" panose="020B0604020202020204" pitchFamily="34" charset="0"/>
              </a:rPr>
              <a:t>设计求解问题的方法</a:t>
            </a:r>
            <a:endParaRPr lang="zh-CN" altLang="x-none" sz="2800" b="1" dirty="0">
              <a:latin typeface="楷体" panose="02010609060101010101" pitchFamily="49" charset="-122"/>
              <a:ea typeface="楷体" panose="02010609060101010101" pitchFamily="49" charset="-122"/>
            </a:endParaRPr>
          </a:p>
          <a:p>
            <a:pPr>
              <a:buNone/>
            </a:pPr>
            <a:r>
              <a:rPr lang="zh-CN" altLang="x-none" sz="3200" b="1" dirty="0">
                <a:latin typeface="楷体" panose="02010609060101010101" pitchFamily="49" charset="-122"/>
                <a:ea typeface="楷体" panose="02010609060101010101" pitchFamily="49" charset="-122"/>
                <a:sym typeface="Arial" panose="020B0604020202020204" pitchFamily="34" charset="0"/>
              </a:rPr>
              <a:t>◆</a:t>
            </a:r>
            <a:r>
              <a:rPr lang="zh-CN" altLang="x-none" sz="3200" b="1" dirty="0">
                <a:solidFill>
                  <a:srgbClr val="B222AD"/>
                </a:solidFill>
                <a:latin typeface="楷体" panose="02010609060101010101" pitchFamily="49" charset="-122"/>
                <a:ea typeface="楷体" panose="02010609060101010101" pitchFamily="49" charset="-122"/>
                <a:sym typeface="Arial" panose="020B0604020202020204" pitchFamily="34" charset="0"/>
              </a:rPr>
              <a:t> 编程</a:t>
            </a:r>
          </a:p>
          <a:p>
            <a:pPr>
              <a:buNone/>
            </a:pPr>
            <a:r>
              <a:rPr lang="zh-CN" altLang="x-none" sz="2800" b="1" dirty="0">
                <a:latin typeface="Times New Roman" panose="02020603050405020304" pitchFamily="18" charset="0"/>
              </a:rPr>
              <a:t>     </a:t>
            </a:r>
            <a:r>
              <a:rPr lang="en-US" altLang="zh-CN" sz="2800" b="1">
                <a:latin typeface="Times New Roman" panose="02020603050405020304" pitchFamily="18" charset="0"/>
                <a:ea typeface="Times New Roman" panose="02020603050405020304" pitchFamily="18" charset="0"/>
              </a:rPr>
              <a:t>main ( )</a:t>
            </a:r>
          </a:p>
          <a:p>
            <a:pPr>
              <a:buNone/>
            </a:pPr>
            <a:r>
              <a:rPr lang="zh-CN" altLang="x-none" sz="2800" b="1" dirty="0">
                <a:latin typeface="Times New Roman" panose="02020603050405020304" pitchFamily="18" charset="0"/>
                <a:ea typeface="Times New Roman" panose="02020603050405020304" pitchFamily="18" charset="0"/>
              </a:rPr>
              <a:t>　</a:t>
            </a:r>
            <a:r>
              <a:rPr lang="en-US" altLang="zh-CN" sz="2800" b="1" err="1">
                <a:latin typeface="Times New Roman" panose="02020603050405020304" pitchFamily="18" charset="0"/>
                <a:ea typeface="Times New Roman" panose="02020603050405020304" pitchFamily="18" charset="0"/>
              </a:rPr>
              <a:t>{   	int len, wide ,area ;</a:t>
            </a:r>
            <a:br>
              <a:rPr lang="en-US" altLang="zh-CN" sz="2800" b="1" err="1">
                <a:latin typeface="Times New Roman" panose="02020603050405020304" pitchFamily="18" charset="0"/>
                <a:ea typeface="Times New Roman" panose="02020603050405020304" pitchFamily="18" charset="0"/>
              </a:rPr>
            </a:br>
            <a:r>
              <a:rPr lang="en-US" altLang="zh-CN" sz="2800" b="1" err="1">
                <a:latin typeface="Times New Roman" panose="02020603050405020304" pitchFamily="18" charset="0"/>
                <a:ea typeface="Times New Roman" panose="02020603050405020304" pitchFamily="18" charset="0"/>
              </a:rPr>
              <a:t>	scanf (“%d %d%\n”, &amp;l,&amp;w);</a:t>
            </a:r>
            <a:br>
              <a:rPr lang="en-US" altLang="zh-CN" sz="2800" b="1" err="1">
                <a:latin typeface="Times New Roman" panose="02020603050405020304" pitchFamily="18" charset="0"/>
                <a:ea typeface="Times New Roman" panose="02020603050405020304" pitchFamily="18" charset="0"/>
              </a:rPr>
            </a:br>
            <a:r>
              <a:rPr lang="en-US" altLang="zh-CN" sz="2800" b="1" err="1">
                <a:latin typeface="Times New Roman" panose="02020603050405020304" pitchFamily="18" charset="0"/>
                <a:ea typeface="Times New Roman" panose="02020603050405020304" pitchFamily="18" charset="0"/>
              </a:rPr>
              <a:t>	area=len*wide ;</a:t>
            </a:r>
            <a:br>
              <a:rPr lang="en-US" altLang="zh-CN" sz="2800" b="1" err="1">
                <a:latin typeface="Times New Roman" panose="02020603050405020304" pitchFamily="18" charset="0"/>
                <a:ea typeface="Times New Roman" panose="02020603050405020304" pitchFamily="18" charset="0"/>
              </a:rPr>
            </a:br>
            <a:r>
              <a:rPr lang="en-US" altLang="zh-CN" sz="2800" b="1" err="1">
                <a:latin typeface="Times New Roman" panose="02020603050405020304" pitchFamily="18" charset="0"/>
                <a:ea typeface="Times New Roman" panose="02020603050405020304" pitchFamily="18" charset="0"/>
              </a:rPr>
              <a:t>	printf (“area=%d”,area</a:t>
            </a:r>
            <a:r>
              <a:rPr lang="zh-CN" altLang="x-none" sz="2800" b="1" dirty="0">
                <a:latin typeface="Times New Roman" panose="02020603050405020304" pitchFamily="18" charset="0"/>
                <a:ea typeface="Times New Roman" panose="02020603050405020304" pitchFamily="18" charset="0"/>
              </a:rPr>
              <a:t>);　}</a:t>
            </a:r>
          </a:p>
          <a:p>
            <a:pPr>
              <a:buNone/>
            </a:pPr>
            <a:endParaRPr lang="zh-CN" altLang="x-none" sz="2800" b="1" dirty="0">
              <a:latin typeface="Times New Roman" panose="02020603050405020304" pitchFamily="18" charset="0"/>
              <a:ea typeface="Times New Roman" panose="02020603050405020304" pitchFamily="18" charset="0"/>
            </a:endParaRPr>
          </a:p>
        </p:txBody>
      </p:sp>
      <p:sp>
        <p:nvSpPr>
          <p:cNvPr id="204802" name="标题 204801"/>
          <p:cNvSpPr>
            <a:spLocks noGrp="1"/>
          </p:cNvSpPr>
          <p:nvPr/>
        </p:nvSpPr>
        <p:spPr>
          <a:xfrm>
            <a:off x="468313" y="476250"/>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a:r>
              <a:rPr lang="zh-CN" altLang="en-US" sz="3600" b="1" kern="12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rPr>
              <a:t>数据结构要解决的问题</a:t>
            </a:r>
            <a:endParaRPr lang="zh-CN" altLang="en-US" sz="3400" b="1">
              <a:latin typeface="楷体" panose="02010609060101010101" pitchFamily="49" charset="-122"/>
              <a:ea typeface="楷体" panose="02010609060101010101" pitchFamily="49" charset="-122"/>
            </a:endParaRPr>
          </a:p>
        </p:txBody>
      </p:sp>
      <p:sp>
        <p:nvSpPr>
          <p:cNvPr id="2" name="标题 204801"/>
          <p:cNvSpPr>
            <a:spLocks noGrp="1"/>
          </p:cNvSpPr>
          <p:nvPr/>
        </p:nvSpPr>
        <p:spPr>
          <a:xfrm>
            <a:off x="595313" y="603250"/>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a:r>
              <a:rPr lang="zh-CN" altLang="en-US" sz="3600" b="1" kern="12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rPr>
              <a:t>数据结构要解决的问题</a:t>
            </a:r>
            <a:endParaRPr lang="zh-CN" altLang="en-US" sz="3400" b="1">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984250" y="212090"/>
            <a:ext cx="8228330" cy="114300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826">
                                            <p:txEl>
                                              <p:pRg st="0" end="0"/>
                                            </p:txEl>
                                          </p:spTgt>
                                        </p:tgtEl>
                                        <p:attrNameLst>
                                          <p:attrName>style.visibility</p:attrName>
                                        </p:attrNameLst>
                                      </p:cBhvr>
                                      <p:to>
                                        <p:strVal val="visible"/>
                                      </p:to>
                                    </p:set>
                                    <p:anim calcmode="lin" valueType="num">
                                      <p:cBhvr>
                                        <p:cTn id="7" dur="500" fill="hold"/>
                                        <p:tgtEl>
                                          <p:spTgt spid="20582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0582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0582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0582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0582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205826">
                                            <p:txEl>
                                              <p:pRg st="1" end="1"/>
                                            </p:txEl>
                                          </p:spTgt>
                                        </p:tgtEl>
                                        <p:attrNameLst>
                                          <p:attrName>style.visibility</p:attrName>
                                        </p:attrNameLst>
                                      </p:cBhvr>
                                      <p:to>
                                        <p:strVal val="visible"/>
                                      </p:to>
                                    </p:set>
                                    <p:anim calcmode="lin" valueType="num">
                                      <p:cBhvr>
                                        <p:cTn id="16" dur="500" fill="hold"/>
                                        <p:tgtEl>
                                          <p:spTgt spid="205826">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205826">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205826">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205826">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20582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05826">
                                            <p:txEl>
                                              <p:pRg st="2" end="2"/>
                                            </p:txEl>
                                          </p:spTgt>
                                        </p:tgtEl>
                                        <p:attrNameLst>
                                          <p:attrName>style.visibility</p:attrName>
                                        </p:attrNameLst>
                                      </p:cBhvr>
                                      <p:to>
                                        <p:strVal val="visible"/>
                                      </p:to>
                                    </p:set>
                                    <p:animEffect transition="in" filter="randombar(horizontal)">
                                      <p:cBhvr>
                                        <p:cTn id="25" dur="500"/>
                                        <p:tgtEl>
                                          <p:spTgt spid="20582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05826">
                                            <p:txEl>
                                              <p:pRg st="3" end="3"/>
                                            </p:txEl>
                                          </p:spTgt>
                                        </p:tgtEl>
                                        <p:attrNameLst>
                                          <p:attrName>style.visibility</p:attrName>
                                        </p:attrNameLst>
                                      </p:cBhvr>
                                      <p:to>
                                        <p:strVal val="visible"/>
                                      </p:to>
                                    </p:set>
                                    <p:animEffect transition="in" filter="randombar(horizontal)">
                                      <p:cBhvr>
                                        <p:cTn id="30" dur="500"/>
                                        <p:tgtEl>
                                          <p:spTgt spid="20582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iterate type="lt">
                                    <p:tmPct val="10000"/>
                                  </p:iterate>
                                  <p:childTnLst>
                                    <p:set>
                                      <p:cBhvr>
                                        <p:cTn id="34" dur="1" fill="hold">
                                          <p:stCondLst>
                                            <p:cond delay="0"/>
                                          </p:stCondLst>
                                        </p:cTn>
                                        <p:tgtEl>
                                          <p:spTgt spid="204802"/>
                                        </p:tgtEl>
                                        <p:attrNameLst>
                                          <p:attrName>style.visibility</p:attrName>
                                        </p:attrNameLst>
                                      </p:cBhvr>
                                      <p:to>
                                        <p:strVal val="visible"/>
                                      </p:to>
                                    </p:set>
                                    <p:anim calcmode="lin" valueType="num">
                                      <p:cBhvr additive="base">
                                        <p:cTn id="35" dur="500" fill="hold"/>
                                        <p:tgtEl>
                                          <p:spTgt spid="204802"/>
                                        </p:tgtEl>
                                        <p:attrNameLst>
                                          <p:attrName>ppt_x</p:attrName>
                                        </p:attrNameLst>
                                      </p:cBhvr>
                                      <p:tavLst>
                                        <p:tav tm="0">
                                          <p:val>
                                            <p:strVal val="#ppt_x"/>
                                          </p:val>
                                        </p:tav>
                                        <p:tav tm="100000">
                                          <p:val>
                                            <p:strVal val="#ppt_x"/>
                                          </p:val>
                                        </p:tav>
                                      </p:tavLst>
                                    </p:anim>
                                    <p:anim calcmode="lin" valueType="num">
                                      <p:cBhvr additive="base">
                                        <p:cTn id="36" dur="500" fill="hold"/>
                                        <p:tgtEl>
                                          <p:spTgt spid="20480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iterate type="lt">
                                    <p:tmPct val="10000"/>
                                  </p:iterate>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ldLvl="0"/>
      <p:bldP spid="2"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矩形 228353"/>
          <p:cNvSpPr/>
          <p:nvPr/>
        </p:nvSpPr>
        <p:spPr>
          <a:xfrm>
            <a:off x="457200" y="609600"/>
            <a:ext cx="7772400" cy="457200"/>
          </a:xfrm>
          <a:prstGeom prst="rect">
            <a:avLst/>
          </a:prstGeom>
          <a:noFill/>
          <a:ln w="9525">
            <a:noFill/>
          </a:ln>
        </p:spPr>
        <p:txBody>
          <a:bodyPr anchor="ctr"/>
          <a:lstStyle>
            <a:lvl1pPr marL="0" lvl="0" indent="0" algn="l" defTabSz="914400" eaLnBrk="1" fontAlgn="base" latinLnBrk="0" hangingPunct="1">
              <a:lnSpc>
                <a:spcPct val="100000"/>
              </a:lnSpc>
              <a:spcBef>
                <a:spcPct val="0"/>
              </a:spcBef>
              <a:spcAft>
                <a:spcPct val="0"/>
              </a:spcAft>
              <a:buNone/>
              <a:defRPr sz="4200" b="0" i="0" u="none" kern="1200" baseline="0">
                <a:solidFill>
                  <a:schemeClr val="tx2"/>
                </a:solidFill>
                <a:latin typeface="Garamond" panose="02020404030301010803" pitchFamily="18" charset="0"/>
                <a:ea typeface="宋体" panose="02010600030101010101" pitchFamily="2" charset="-122"/>
              </a:defRPr>
            </a:lvl1pPr>
          </a:lstStyle>
          <a:p>
            <a:pPr lvl="0"/>
            <a:endParaRPr dirty="0"/>
          </a:p>
        </p:txBody>
      </p:sp>
      <p:sp>
        <p:nvSpPr>
          <p:cNvPr id="228355" name="文本占位符 228354"/>
          <p:cNvSpPr>
            <a:spLocks noGrp="1"/>
          </p:cNvSpPr>
          <p:nvPr>
            <p:ph type="body" idx="1"/>
          </p:nvPr>
        </p:nvSpPr>
        <p:spPr>
          <a:xfrm>
            <a:off x="304800" y="1047750"/>
            <a:ext cx="8839200" cy="1633538"/>
          </a:xfrm>
        </p:spPr>
        <p:txBody>
          <a:bodyPr/>
          <a:lstStyle/>
          <a:p>
            <a:pPr>
              <a:lnSpc>
                <a:spcPct val="90000"/>
              </a:lnSpc>
              <a:buClrTx/>
              <a:buNone/>
            </a:pPr>
            <a:r>
              <a:rPr lang="zh-CN" altLang="x-none" sz="3200" b="1" dirty="0">
                <a:latin typeface="楷体" panose="02010609060101010101" pitchFamily="49" charset="-122"/>
                <a:ea typeface="楷体" panose="02010609060101010101" pitchFamily="49" charset="-122"/>
              </a:rPr>
              <a:t>2 非数值问题</a:t>
            </a:r>
          </a:p>
          <a:p>
            <a:pPr>
              <a:lnSpc>
                <a:spcPct val="90000"/>
              </a:lnSpc>
            </a:pPr>
            <a:endParaRPr lang="en-US" altLang="zh-CN" sz="3200" b="1" dirty="0">
              <a:latin typeface="楷体" panose="02010609060101010101" pitchFamily="49" charset="-122"/>
              <a:ea typeface="楷体" panose="02010609060101010101" pitchFamily="49" charset="-122"/>
            </a:endParaRPr>
          </a:p>
          <a:p>
            <a:pPr lvl="1">
              <a:lnSpc>
                <a:spcPct val="90000"/>
              </a:lnSpc>
            </a:pPr>
            <a:r>
              <a:rPr lang="zh-CN" altLang="en-US" dirty="0"/>
              <a:t>例</a:t>
            </a:r>
            <a:r>
              <a:rPr lang="en-US" altLang="zh-CN" dirty="0"/>
              <a:t>1 </a:t>
            </a:r>
            <a:r>
              <a:rPr lang="zh-CN" altLang="en-US" dirty="0"/>
              <a:t>图书馆书目检索问题</a:t>
            </a:r>
          </a:p>
        </p:txBody>
      </p:sp>
      <p:grpSp>
        <p:nvGrpSpPr>
          <p:cNvPr id="228356" name="组合 228355"/>
          <p:cNvGrpSpPr/>
          <p:nvPr/>
        </p:nvGrpSpPr>
        <p:grpSpPr>
          <a:xfrm>
            <a:off x="1619250" y="2687638"/>
            <a:ext cx="5753100" cy="3765550"/>
            <a:chOff x="1668" y="892"/>
            <a:chExt cx="3624" cy="2744"/>
          </a:xfrm>
        </p:grpSpPr>
        <p:sp>
          <p:nvSpPr>
            <p:cNvPr id="228357" name="圆角矩形 228356"/>
            <p:cNvSpPr/>
            <p:nvPr/>
          </p:nvSpPr>
          <p:spPr>
            <a:xfrm>
              <a:off x="1668" y="900"/>
              <a:ext cx="3624" cy="2736"/>
            </a:xfrm>
            <a:prstGeom prst="roundRect">
              <a:avLst>
                <a:gd name="adj" fmla="val 16667"/>
              </a:avLst>
            </a:prstGeom>
            <a:solidFill>
              <a:schemeClr val="bg1"/>
            </a:solidFill>
            <a:ln w="38100" cap="flat" cmpd="sng">
              <a:solidFill>
                <a:schemeClr val="folHlink"/>
              </a:solidFill>
              <a:prstDash val="solid"/>
              <a:headEnd type="none" w="med" len="med"/>
              <a:tailEnd type="none" w="med" len="med"/>
            </a:ln>
          </p:spPr>
          <p:txBody>
            <a:bodyPr wrap="none" anchor="ctr"/>
            <a:lstStyle/>
            <a:p>
              <a:pPr lvl="0" algn="ctr" eaLnBrk="0" hangingPunct="0"/>
              <a:endParaRPr sz="2000" dirty="0">
                <a:latin typeface="Times New Roman" panose="02020603050405020304" pitchFamily="18" charset="0"/>
                <a:ea typeface="隶书" panose="02010509060101010101" pitchFamily="49" charset="-122"/>
              </a:endParaRPr>
            </a:p>
          </p:txBody>
        </p:sp>
        <p:sp>
          <p:nvSpPr>
            <p:cNvPr id="228358" name="文本框 228357"/>
            <p:cNvSpPr txBox="1"/>
            <p:nvPr/>
          </p:nvSpPr>
          <p:spPr>
            <a:xfrm>
              <a:off x="2198" y="1321"/>
              <a:ext cx="884" cy="333"/>
            </a:xfrm>
            <a:prstGeom prst="rect">
              <a:avLst/>
            </a:prstGeom>
            <a:noFill/>
            <a:ln w="9525">
              <a:noFill/>
            </a:ln>
          </p:spPr>
          <p:txBody>
            <a:bodyPr wrap="none" anchor="t">
              <a:spAutoFit/>
            </a:bodyPr>
            <a:lstStyle/>
            <a:p>
              <a:pPr lvl="0" eaLnBrk="0" hangingPunct="0"/>
              <a:r>
                <a:rPr lang="zh-CN" altLang="en-US" sz="2400" dirty="0">
                  <a:latin typeface="Times New Roman" panose="02020603050405020304" pitchFamily="18" charset="0"/>
                  <a:ea typeface="隶书" panose="02010509060101010101" pitchFamily="49" charset="-122"/>
                </a:rPr>
                <a:t>登录号：</a:t>
              </a:r>
              <a:endParaRPr lang="zh-CN" altLang="en-US" sz="2400">
                <a:latin typeface="Times New Roman" panose="02020603050405020304" pitchFamily="18" charset="0"/>
                <a:ea typeface="隶书" panose="02010509060101010101" pitchFamily="49" charset="-122"/>
              </a:endParaRPr>
            </a:p>
          </p:txBody>
        </p:sp>
        <p:sp>
          <p:nvSpPr>
            <p:cNvPr id="228359" name="文本框 228358"/>
            <p:cNvSpPr txBox="1"/>
            <p:nvPr/>
          </p:nvSpPr>
          <p:spPr>
            <a:xfrm>
              <a:off x="2198" y="1647"/>
              <a:ext cx="692" cy="334"/>
            </a:xfrm>
            <a:prstGeom prst="rect">
              <a:avLst/>
            </a:prstGeom>
            <a:noFill/>
            <a:ln w="9525">
              <a:noFill/>
            </a:ln>
          </p:spPr>
          <p:txBody>
            <a:bodyPr wrap="none" anchor="t">
              <a:spAutoFit/>
            </a:bodyPr>
            <a:lstStyle/>
            <a:p>
              <a:pPr lvl="0" eaLnBrk="0" hangingPunct="0"/>
              <a:r>
                <a:rPr lang="zh-CN" altLang="en-US" sz="2400" dirty="0">
                  <a:latin typeface="Arial" panose="020B0604020202020204" pitchFamily="34" charset="0"/>
                  <a:ea typeface="隶书" panose="02010509060101010101" pitchFamily="49" charset="-122"/>
                </a:rPr>
                <a:t>书名：</a:t>
              </a:r>
              <a:endParaRPr lang="zh-CN" altLang="en-US" sz="2400">
                <a:latin typeface="Arial" panose="020B0604020202020204" pitchFamily="34" charset="0"/>
                <a:ea typeface="隶书" panose="02010509060101010101" pitchFamily="49" charset="-122"/>
              </a:endParaRPr>
            </a:p>
          </p:txBody>
        </p:sp>
        <p:sp>
          <p:nvSpPr>
            <p:cNvPr id="228360" name="文本框 228359"/>
            <p:cNvSpPr txBox="1"/>
            <p:nvPr/>
          </p:nvSpPr>
          <p:spPr>
            <a:xfrm>
              <a:off x="2198" y="1972"/>
              <a:ext cx="884" cy="334"/>
            </a:xfrm>
            <a:prstGeom prst="rect">
              <a:avLst/>
            </a:prstGeom>
            <a:noFill/>
            <a:ln w="9525">
              <a:noFill/>
            </a:ln>
          </p:spPr>
          <p:txBody>
            <a:bodyPr wrap="none" anchor="t">
              <a:spAutoFit/>
            </a:bodyPr>
            <a:lstStyle/>
            <a:p>
              <a:pPr lvl="0" eaLnBrk="0" hangingPunct="0"/>
              <a:r>
                <a:rPr lang="zh-CN" altLang="en-US" sz="2400" dirty="0">
                  <a:latin typeface="Arial" panose="020B0604020202020204" pitchFamily="34" charset="0"/>
                  <a:ea typeface="隶书" panose="02010509060101010101" pitchFamily="49" charset="-122"/>
                </a:rPr>
                <a:t>作者名：</a:t>
              </a:r>
              <a:endParaRPr lang="zh-CN" altLang="en-US" sz="2400">
                <a:latin typeface="Arial" panose="020B0604020202020204" pitchFamily="34" charset="0"/>
                <a:ea typeface="隶书" panose="02010509060101010101" pitchFamily="49" charset="-122"/>
              </a:endParaRPr>
            </a:p>
          </p:txBody>
        </p:sp>
        <p:sp>
          <p:nvSpPr>
            <p:cNvPr id="228361" name="文本框 228360"/>
            <p:cNvSpPr txBox="1"/>
            <p:nvPr/>
          </p:nvSpPr>
          <p:spPr>
            <a:xfrm>
              <a:off x="2198" y="2299"/>
              <a:ext cx="884" cy="333"/>
            </a:xfrm>
            <a:prstGeom prst="rect">
              <a:avLst/>
            </a:prstGeom>
            <a:noFill/>
            <a:ln w="9525">
              <a:noFill/>
            </a:ln>
          </p:spPr>
          <p:txBody>
            <a:bodyPr wrap="none" anchor="t">
              <a:spAutoFit/>
            </a:bodyPr>
            <a:lstStyle/>
            <a:p>
              <a:pPr lvl="0" eaLnBrk="0" hangingPunct="0"/>
              <a:r>
                <a:rPr lang="zh-CN" altLang="en-US" sz="2400" dirty="0">
                  <a:latin typeface="Arial" panose="020B0604020202020204" pitchFamily="34" charset="0"/>
                  <a:ea typeface="隶书" panose="02010509060101010101" pitchFamily="49" charset="-122"/>
                </a:rPr>
                <a:t>分类号：</a:t>
              </a:r>
              <a:endParaRPr lang="zh-CN" altLang="en-US" sz="2400">
                <a:latin typeface="Arial" panose="020B0604020202020204" pitchFamily="34" charset="0"/>
                <a:ea typeface="隶书" panose="02010509060101010101" pitchFamily="49" charset="-122"/>
              </a:endParaRPr>
            </a:p>
          </p:txBody>
        </p:sp>
        <p:sp>
          <p:nvSpPr>
            <p:cNvPr id="228362" name="文本框 228361"/>
            <p:cNvSpPr txBox="1"/>
            <p:nvPr/>
          </p:nvSpPr>
          <p:spPr>
            <a:xfrm>
              <a:off x="2198" y="2625"/>
              <a:ext cx="1076" cy="333"/>
            </a:xfrm>
            <a:prstGeom prst="rect">
              <a:avLst/>
            </a:prstGeom>
            <a:noFill/>
            <a:ln w="9525">
              <a:noFill/>
            </a:ln>
          </p:spPr>
          <p:txBody>
            <a:bodyPr wrap="none" anchor="t">
              <a:spAutoFit/>
            </a:bodyPr>
            <a:lstStyle/>
            <a:p>
              <a:pPr lvl="0" eaLnBrk="0" hangingPunct="0"/>
              <a:r>
                <a:rPr lang="zh-CN" altLang="en-US" sz="2400" dirty="0">
                  <a:latin typeface="Arial" panose="020B0604020202020204" pitchFamily="34" charset="0"/>
                  <a:ea typeface="隶书" panose="02010509060101010101" pitchFamily="49" charset="-122"/>
                </a:rPr>
                <a:t>出版单位：</a:t>
              </a:r>
              <a:endParaRPr lang="zh-CN" altLang="en-US" sz="2400">
                <a:latin typeface="Arial" panose="020B0604020202020204" pitchFamily="34" charset="0"/>
                <a:ea typeface="隶书" panose="02010509060101010101" pitchFamily="49" charset="-122"/>
              </a:endParaRPr>
            </a:p>
          </p:txBody>
        </p:sp>
        <p:sp>
          <p:nvSpPr>
            <p:cNvPr id="228363" name="文本框 228362"/>
            <p:cNvSpPr txBox="1"/>
            <p:nvPr/>
          </p:nvSpPr>
          <p:spPr>
            <a:xfrm>
              <a:off x="2198" y="2951"/>
              <a:ext cx="1076" cy="333"/>
            </a:xfrm>
            <a:prstGeom prst="rect">
              <a:avLst/>
            </a:prstGeom>
            <a:noFill/>
            <a:ln w="9525">
              <a:noFill/>
            </a:ln>
          </p:spPr>
          <p:txBody>
            <a:bodyPr wrap="none" anchor="t">
              <a:spAutoFit/>
            </a:bodyPr>
            <a:lstStyle/>
            <a:p>
              <a:pPr lvl="0" eaLnBrk="0" hangingPunct="0"/>
              <a:r>
                <a:rPr lang="zh-CN" altLang="en-US" sz="2400" dirty="0">
                  <a:latin typeface="Arial" panose="020B0604020202020204" pitchFamily="34" charset="0"/>
                  <a:ea typeface="隶书" panose="02010509060101010101" pitchFamily="49" charset="-122"/>
                </a:rPr>
                <a:t>出版时间：</a:t>
              </a:r>
              <a:endParaRPr lang="zh-CN" altLang="en-US" sz="2400">
                <a:latin typeface="Arial" panose="020B0604020202020204" pitchFamily="34" charset="0"/>
                <a:ea typeface="隶书" panose="02010509060101010101" pitchFamily="49" charset="-122"/>
              </a:endParaRPr>
            </a:p>
          </p:txBody>
        </p:sp>
        <p:sp>
          <p:nvSpPr>
            <p:cNvPr id="228364" name="文本框 228363"/>
            <p:cNvSpPr txBox="1"/>
            <p:nvPr/>
          </p:nvSpPr>
          <p:spPr>
            <a:xfrm>
              <a:off x="2198" y="3277"/>
              <a:ext cx="692" cy="334"/>
            </a:xfrm>
            <a:prstGeom prst="rect">
              <a:avLst/>
            </a:prstGeom>
            <a:noFill/>
            <a:ln w="9525">
              <a:noFill/>
            </a:ln>
          </p:spPr>
          <p:txBody>
            <a:bodyPr wrap="none" anchor="t">
              <a:spAutoFit/>
            </a:bodyPr>
            <a:lstStyle/>
            <a:p>
              <a:pPr lvl="0" eaLnBrk="0" hangingPunct="0"/>
              <a:r>
                <a:rPr lang="zh-CN" altLang="en-US" sz="2400" dirty="0">
                  <a:latin typeface="Times New Roman" panose="02020603050405020304" pitchFamily="18" charset="0"/>
                  <a:ea typeface="隶书" panose="02010509060101010101" pitchFamily="49" charset="-122"/>
                </a:rPr>
                <a:t>价格：</a:t>
              </a:r>
              <a:endParaRPr lang="zh-CN" altLang="en-US" sz="2400">
                <a:latin typeface="Times New Roman" panose="02020603050405020304" pitchFamily="18" charset="0"/>
                <a:ea typeface="隶书" panose="02010509060101010101" pitchFamily="49" charset="-122"/>
              </a:endParaRPr>
            </a:p>
          </p:txBody>
        </p:sp>
        <p:sp>
          <p:nvSpPr>
            <p:cNvPr id="228365" name="文本框 228364"/>
            <p:cNvSpPr txBox="1"/>
            <p:nvPr/>
          </p:nvSpPr>
          <p:spPr>
            <a:xfrm>
              <a:off x="2846" y="892"/>
              <a:ext cx="1012" cy="378"/>
            </a:xfrm>
            <a:prstGeom prst="rect">
              <a:avLst/>
            </a:prstGeom>
            <a:noFill/>
            <a:ln w="9525">
              <a:noFill/>
            </a:ln>
          </p:spPr>
          <p:txBody>
            <a:bodyPr wrap="none" anchor="t">
              <a:spAutoFit/>
            </a:bodyPr>
            <a:lstStyle/>
            <a:p>
              <a:pPr lvl="0" eaLnBrk="0" hangingPunct="0"/>
              <a:r>
                <a:rPr lang="zh-CN" altLang="en-US" sz="2800" dirty="0">
                  <a:solidFill>
                    <a:srgbClr val="0000FF"/>
                  </a:solidFill>
                  <a:latin typeface="Times New Roman" panose="02020603050405020304" pitchFamily="18" charset="0"/>
                  <a:ea typeface="隶书" panose="02010509060101010101" pitchFamily="49" charset="-122"/>
                </a:rPr>
                <a:t>书目卡片</a:t>
              </a:r>
              <a:endParaRPr lang="zh-CN" altLang="en-US" sz="2800">
                <a:solidFill>
                  <a:srgbClr val="0000FF"/>
                </a:solidFill>
                <a:latin typeface="Times New Roman" panose="02020603050405020304" pitchFamily="18" charset="0"/>
                <a:ea typeface="隶书" panose="02010509060101010101" pitchFamily="49" charset="-122"/>
              </a:endParaRPr>
            </a:p>
          </p:txBody>
        </p:sp>
      </p:grpSp>
      <p:grpSp>
        <p:nvGrpSpPr>
          <p:cNvPr id="228366" name="组合 228365"/>
          <p:cNvGrpSpPr/>
          <p:nvPr/>
        </p:nvGrpSpPr>
        <p:grpSpPr>
          <a:xfrm>
            <a:off x="1331913" y="2133600"/>
            <a:ext cx="7445375" cy="2779713"/>
            <a:chOff x="843" y="1363"/>
            <a:chExt cx="4690" cy="1751"/>
          </a:xfrm>
        </p:grpSpPr>
        <p:graphicFrame>
          <p:nvGraphicFramePr>
            <p:cNvPr id="228367" name="对象 228366"/>
            <p:cNvGraphicFramePr/>
            <p:nvPr/>
          </p:nvGraphicFramePr>
          <p:xfrm>
            <a:off x="843" y="1812"/>
            <a:ext cx="4229" cy="1302"/>
          </p:xfrm>
          <a:graphic>
            <a:graphicData uri="http://schemas.openxmlformats.org/presentationml/2006/ole">
              <mc:AlternateContent xmlns:mc="http://schemas.openxmlformats.org/markup-compatibility/2006">
                <mc:Choice xmlns:v="urn:schemas-microsoft-com:vml" Requires="v">
                  <p:oleObj spid="_x0000_s3082" r:id="rId3" imgW="7172325" imgH="2209800" progId="Word.Document.8">
                    <p:embed/>
                  </p:oleObj>
                </mc:Choice>
                <mc:Fallback>
                  <p:oleObj r:id="rId3" imgW="7172325" imgH="2209800" progId="Word.Document.8">
                    <p:embed/>
                    <p:pic>
                      <p:nvPicPr>
                        <p:cNvPr id="0" name="图片 3075"/>
                        <p:cNvPicPr/>
                        <p:nvPr/>
                      </p:nvPicPr>
                      <p:blipFill>
                        <a:blip r:embed="rId4"/>
                        <a:stretch>
                          <a:fillRect/>
                        </a:stretch>
                      </p:blipFill>
                      <p:spPr>
                        <a:xfrm>
                          <a:off x="843" y="1812"/>
                          <a:ext cx="4229" cy="1302"/>
                        </a:xfrm>
                        <a:prstGeom prst="rect">
                          <a:avLst/>
                        </a:prstGeom>
                        <a:noFill/>
                        <a:ln w="38100">
                          <a:noFill/>
                          <a:miter/>
                        </a:ln>
                      </p:spPr>
                    </p:pic>
                  </p:oleObj>
                </mc:Fallback>
              </mc:AlternateContent>
            </a:graphicData>
          </a:graphic>
        </p:graphicFrame>
        <p:sp>
          <p:nvSpPr>
            <p:cNvPr id="228368" name="椭圆形标注 228367"/>
            <p:cNvSpPr/>
            <p:nvPr/>
          </p:nvSpPr>
          <p:spPr>
            <a:xfrm>
              <a:off x="4489" y="1363"/>
              <a:ext cx="1044" cy="354"/>
            </a:xfrm>
            <a:prstGeom prst="wedgeEllipseCallout">
              <a:avLst>
                <a:gd name="adj1" fmla="val -69157"/>
                <a:gd name="adj2" fmla="val 79380"/>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lvl="0" algn="ctr" eaLnBrk="0" hangingPunct="0"/>
              <a:r>
                <a:rPr lang="zh-CN" altLang="en-US" sz="2000" dirty="0">
                  <a:latin typeface="Times New Roman" panose="02020603050405020304" pitchFamily="18" charset="0"/>
                  <a:ea typeface="隶书" panose="02010509060101010101" pitchFamily="49" charset="-122"/>
                </a:rPr>
                <a:t>书目文件</a:t>
              </a:r>
              <a:endParaRPr lang="zh-CN" altLang="en-US" sz="2000">
                <a:latin typeface="Times New Roman" panose="02020603050405020304" pitchFamily="18" charset="0"/>
                <a:ea typeface="隶书" panose="02010509060101010101" pitchFamily="49" charset="-122"/>
              </a:endParaRPr>
            </a:p>
          </p:txBody>
        </p:sp>
      </p:grpSp>
      <p:grpSp>
        <p:nvGrpSpPr>
          <p:cNvPr id="228369" name="组合 228368"/>
          <p:cNvGrpSpPr/>
          <p:nvPr/>
        </p:nvGrpSpPr>
        <p:grpSpPr>
          <a:xfrm>
            <a:off x="0" y="3475038"/>
            <a:ext cx="9144000" cy="3351212"/>
            <a:chOff x="0" y="2189"/>
            <a:chExt cx="5760" cy="2111"/>
          </a:xfrm>
        </p:grpSpPr>
        <p:grpSp>
          <p:nvGrpSpPr>
            <p:cNvPr id="228370" name="组合 228369"/>
            <p:cNvGrpSpPr/>
            <p:nvPr/>
          </p:nvGrpSpPr>
          <p:grpSpPr>
            <a:xfrm>
              <a:off x="0" y="2830"/>
              <a:ext cx="5760" cy="387"/>
              <a:chOff x="0" y="2830"/>
              <a:chExt cx="5760" cy="387"/>
            </a:xfrm>
          </p:grpSpPr>
          <p:sp>
            <p:nvSpPr>
              <p:cNvPr id="228371" name="椭圆形标注 228370"/>
              <p:cNvSpPr/>
              <p:nvPr/>
            </p:nvSpPr>
            <p:spPr>
              <a:xfrm>
                <a:off x="0" y="2849"/>
                <a:ext cx="800" cy="336"/>
              </a:xfrm>
              <a:prstGeom prst="wedgeEllipseCallout">
                <a:avLst>
                  <a:gd name="adj1" fmla="val 27431"/>
                  <a:gd name="adj2" fmla="val 90208"/>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p>
                <a:pPr lvl="0" algn="ctr" eaLnBrk="0" hangingPunct="0"/>
                <a:r>
                  <a:rPr lang="zh-CN" altLang="en-US" sz="2000" dirty="0">
                    <a:latin typeface="Times New Roman" panose="02020603050405020304" pitchFamily="18" charset="0"/>
                    <a:ea typeface="隶书" panose="02010509060101010101" pitchFamily="49" charset="-122"/>
                  </a:rPr>
                  <a:t>按书名</a:t>
                </a:r>
                <a:endParaRPr lang="zh-CN" altLang="en-US" sz="2000">
                  <a:latin typeface="Times New Roman" panose="02020603050405020304" pitchFamily="18" charset="0"/>
                  <a:ea typeface="隶书" panose="02010509060101010101" pitchFamily="49" charset="-122"/>
                </a:endParaRPr>
              </a:p>
            </p:txBody>
          </p:sp>
          <p:sp>
            <p:nvSpPr>
              <p:cNvPr id="228372" name="椭圆形标注 228371"/>
              <p:cNvSpPr/>
              <p:nvPr/>
            </p:nvSpPr>
            <p:spPr>
              <a:xfrm>
                <a:off x="2994" y="2881"/>
                <a:ext cx="1026" cy="336"/>
              </a:xfrm>
              <a:prstGeom prst="wedgeEllipseCallout">
                <a:avLst>
                  <a:gd name="adj1" fmla="val -64329"/>
                  <a:gd name="adj2" fmla="val 58630"/>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p>
                <a:pPr lvl="0" algn="ctr" eaLnBrk="0" hangingPunct="0"/>
                <a:r>
                  <a:rPr lang="zh-CN" altLang="en-US" sz="2000" dirty="0">
                    <a:latin typeface="Times New Roman" panose="02020603050405020304" pitchFamily="18" charset="0"/>
                    <a:ea typeface="隶书" panose="02010509060101010101" pitchFamily="49" charset="-122"/>
                  </a:rPr>
                  <a:t>按作者名</a:t>
                </a:r>
                <a:endParaRPr lang="zh-CN" altLang="en-US" sz="2000">
                  <a:latin typeface="Times New Roman" panose="02020603050405020304" pitchFamily="18" charset="0"/>
                  <a:ea typeface="隶书" panose="02010509060101010101" pitchFamily="49" charset="-122"/>
                </a:endParaRPr>
              </a:p>
            </p:txBody>
          </p:sp>
          <p:sp>
            <p:nvSpPr>
              <p:cNvPr id="228373" name="椭圆形标注 228372"/>
              <p:cNvSpPr/>
              <p:nvPr/>
            </p:nvSpPr>
            <p:spPr>
              <a:xfrm>
                <a:off x="4734" y="2830"/>
                <a:ext cx="1026" cy="336"/>
              </a:xfrm>
              <a:prstGeom prst="wedgeEllipseCallout">
                <a:avLst>
                  <a:gd name="adj1" fmla="val -50347"/>
                  <a:gd name="adj2" fmla="val 86815"/>
                </a:avLst>
              </a:prstGeom>
              <a:solidFill>
                <a:schemeClr val="bg1"/>
              </a:solidFill>
              <a:ln w="9525" cap="flat" cmpd="sng">
                <a:solidFill>
                  <a:srgbClr val="0000FF"/>
                </a:solidFill>
                <a:prstDash val="solid"/>
                <a:miter/>
                <a:headEnd type="none" w="med" len="med"/>
                <a:tailEnd type="none" w="med" len="med"/>
              </a:ln>
            </p:spPr>
            <p:txBody>
              <a:bodyPr wrap="none" lIns="90000" tIns="46800" rIns="90000" bIns="46800">
                <a:spAutoFit/>
              </a:bodyPr>
              <a:lstStyle/>
              <a:p>
                <a:pPr lvl="0" algn="ctr" eaLnBrk="0" hangingPunct="0"/>
                <a:r>
                  <a:rPr lang="zh-CN" altLang="en-US" sz="2000" dirty="0">
                    <a:latin typeface="Times New Roman" panose="02020603050405020304" pitchFamily="18" charset="0"/>
                    <a:ea typeface="隶书" panose="02010509060101010101" pitchFamily="49" charset="-122"/>
                  </a:rPr>
                  <a:t>按分类号</a:t>
                </a:r>
                <a:endParaRPr lang="zh-CN" altLang="en-US" sz="2000">
                  <a:latin typeface="Times New Roman" panose="02020603050405020304" pitchFamily="18" charset="0"/>
                  <a:ea typeface="隶书" panose="02010509060101010101" pitchFamily="49" charset="-122"/>
                </a:endParaRPr>
              </a:p>
            </p:txBody>
          </p:sp>
        </p:grpSp>
        <p:grpSp>
          <p:nvGrpSpPr>
            <p:cNvPr id="228374" name="组合 228373"/>
            <p:cNvGrpSpPr/>
            <p:nvPr/>
          </p:nvGrpSpPr>
          <p:grpSpPr>
            <a:xfrm>
              <a:off x="189" y="2189"/>
              <a:ext cx="5367" cy="2111"/>
              <a:chOff x="189" y="2189"/>
              <a:chExt cx="5367" cy="2111"/>
            </a:xfrm>
          </p:grpSpPr>
          <p:graphicFrame>
            <p:nvGraphicFramePr>
              <p:cNvPr id="228375" name="对象 228374"/>
              <p:cNvGraphicFramePr/>
              <p:nvPr/>
            </p:nvGraphicFramePr>
            <p:xfrm>
              <a:off x="189" y="3267"/>
              <a:ext cx="3022" cy="966"/>
            </p:xfrm>
            <a:graphic>
              <a:graphicData uri="http://schemas.openxmlformats.org/presentationml/2006/ole">
                <mc:AlternateContent xmlns:mc="http://schemas.openxmlformats.org/markup-compatibility/2006">
                  <mc:Choice xmlns:v="urn:schemas-microsoft-com:vml" Requires="v">
                    <p:oleObj spid="_x0000_s3083" r:id="rId5" imgW="4881880" imgH="1752600" progId="Word.Document.8">
                      <p:embed/>
                    </p:oleObj>
                  </mc:Choice>
                  <mc:Fallback>
                    <p:oleObj r:id="rId5" imgW="4881880" imgH="1752600" progId="Word.Document.8">
                      <p:embed/>
                      <p:pic>
                        <p:nvPicPr>
                          <p:cNvPr id="0" name="图片 3076"/>
                          <p:cNvPicPr/>
                          <p:nvPr/>
                        </p:nvPicPr>
                        <p:blipFill>
                          <a:blip r:embed="rId6"/>
                          <a:stretch>
                            <a:fillRect/>
                          </a:stretch>
                        </p:blipFill>
                        <p:spPr>
                          <a:xfrm>
                            <a:off x="189" y="3267"/>
                            <a:ext cx="3022" cy="966"/>
                          </a:xfrm>
                          <a:prstGeom prst="rect">
                            <a:avLst/>
                          </a:prstGeom>
                          <a:noFill/>
                          <a:ln w="38100">
                            <a:noFill/>
                            <a:miter/>
                          </a:ln>
                        </p:spPr>
                      </p:pic>
                    </p:oleObj>
                  </mc:Fallback>
                </mc:AlternateContent>
              </a:graphicData>
            </a:graphic>
          </p:graphicFrame>
          <p:graphicFrame>
            <p:nvGraphicFramePr>
              <p:cNvPr id="228376" name="对象 228375"/>
              <p:cNvGraphicFramePr/>
              <p:nvPr/>
            </p:nvGraphicFramePr>
            <p:xfrm>
              <a:off x="2300" y="3267"/>
              <a:ext cx="1478" cy="1033"/>
            </p:xfrm>
            <a:graphic>
              <a:graphicData uri="http://schemas.openxmlformats.org/presentationml/2006/ole">
                <mc:AlternateContent xmlns:mc="http://schemas.openxmlformats.org/markup-compatibility/2006">
                  <mc:Choice xmlns:v="urn:schemas-microsoft-com:vml" Requires="v">
                    <p:oleObj spid="_x0000_s3084" r:id="rId7" imgW="2387600" imgH="1783080" progId="Word.Document.8">
                      <p:embed/>
                    </p:oleObj>
                  </mc:Choice>
                  <mc:Fallback>
                    <p:oleObj r:id="rId7" imgW="2387600" imgH="1783080" progId="Word.Document.8">
                      <p:embed/>
                      <p:pic>
                        <p:nvPicPr>
                          <p:cNvPr id="0" name="图片 3077"/>
                          <p:cNvPicPr/>
                          <p:nvPr/>
                        </p:nvPicPr>
                        <p:blipFill>
                          <a:blip r:embed="rId8"/>
                          <a:stretch>
                            <a:fillRect/>
                          </a:stretch>
                        </p:blipFill>
                        <p:spPr>
                          <a:xfrm>
                            <a:off x="2300" y="3267"/>
                            <a:ext cx="1478" cy="1033"/>
                          </a:xfrm>
                          <a:prstGeom prst="rect">
                            <a:avLst/>
                          </a:prstGeom>
                          <a:noFill/>
                          <a:ln w="38100">
                            <a:noFill/>
                            <a:miter/>
                          </a:ln>
                        </p:spPr>
                      </p:pic>
                    </p:oleObj>
                  </mc:Fallback>
                </mc:AlternateContent>
              </a:graphicData>
            </a:graphic>
          </p:graphicFrame>
          <p:graphicFrame>
            <p:nvGraphicFramePr>
              <p:cNvPr id="228377" name="对象 228376"/>
              <p:cNvGraphicFramePr/>
              <p:nvPr/>
            </p:nvGraphicFramePr>
            <p:xfrm>
              <a:off x="3933" y="3267"/>
              <a:ext cx="1623" cy="822"/>
            </p:xfrm>
            <a:graphic>
              <a:graphicData uri="http://schemas.openxmlformats.org/presentationml/2006/ole">
                <mc:AlternateContent xmlns:mc="http://schemas.openxmlformats.org/markup-compatibility/2006">
                  <mc:Choice xmlns:v="urn:schemas-microsoft-com:vml" Requires="v">
                    <p:oleObj spid="_x0000_s3085" r:id="rId9" imgW="2621280" imgH="1397000" progId="Word.Document.8">
                      <p:embed/>
                    </p:oleObj>
                  </mc:Choice>
                  <mc:Fallback>
                    <p:oleObj r:id="rId9" imgW="2621280" imgH="1397000" progId="Word.Document.8">
                      <p:embed/>
                      <p:pic>
                        <p:nvPicPr>
                          <p:cNvPr id="0" name="图片 3078"/>
                          <p:cNvPicPr/>
                          <p:nvPr/>
                        </p:nvPicPr>
                        <p:blipFill>
                          <a:blip r:embed="rId10"/>
                          <a:stretch>
                            <a:fillRect/>
                          </a:stretch>
                        </p:blipFill>
                        <p:spPr>
                          <a:xfrm>
                            <a:off x="3933" y="3267"/>
                            <a:ext cx="1623" cy="822"/>
                          </a:xfrm>
                          <a:prstGeom prst="rect">
                            <a:avLst/>
                          </a:prstGeom>
                          <a:noFill/>
                          <a:ln w="38100">
                            <a:noFill/>
                            <a:miter/>
                          </a:ln>
                        </p:spPr>
                      </p:pic>
                    </p:oleObj>
                  </mc:Fallback>
                </mc:AlternateContent>
              </a:graphicData>
            </a:graphic>
          </p:graphicFrame>
          <p:sp>
            <p:nvSpPr>
              <p:cNvPr id="228378" name="椭圆形标注 228377"/>
              <p:cNvSpPr/>
              <p:nvPr/>
            </p:nvSpPr>
            <p:spPr>
              <a:xfrm>
                <a:off x="4621" y="2189"/>
                <a:ext cx="818" cy="354"/>
              </a:xfrm>
              <a:prstGeom prst="wedgeEllipseCallout">
                <a:avLst>
                  <a:gd name="adj1" fmla="val -64546"/>
                  <a:gd name="adj2" fmla="val 235028"/>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lvl="0" algn="ctr" eaLnBrk="0" hangingPunct="0"/>
                <a:r>
                  <a:rPr lang="zh-CN" altLang="en-US" sz="2000" dirty="0">
                    <a:latin typeface="Times New Roman" panose="02020603050405020304" pitchFamily="18" charset="0"/>
                    <a:ea typeface="隶书" panose="02010509060101010101" pitchFamily="49" charset="-122"/>
                  </a:rPr>
                  <a:t>索引表</a:t>
                </a:r>
                <a:endParaRPr lang="zh-CN" altLang="en-US" sz="2000">
                  <a:latin typeface="Times New Roman" panose="02020603050405020304" pitchFamily="18" charset="0"/>
                  <a:ea typeface="隶书" panose="02010509060101010101" pitchFamily="49" charset="-122"/>
                </a:endParaRPr>
              </a:p>
            </p:txBody>
          </p:sp>
        </p:grpSp>
      </p:grpSp>
      <p:grpSp>
        <p:nvGrpSpPr>
          <p:cNvPr id="228379" name="组合 228378"/>
          <p:cNvGrpSpPr/>
          <p:nvPr/>
        </p:nvGrpSpPr>
        <p:grpSpPr>
          <a:xfrm>
            <a:off x="4895850" y="1752600"/>
            <a:ext cx="2938463" cy="928688"/>
            <a:chOff x="3072" y="1200"/>
            <a:chExt cx="1851" cy="585"/>
          </a:xfrm>
        </p:grpSpPr>
        <p:sp>
          <p:nvSpPr>
            <p:cNvPr id="228380" name="爆炸形 2 228379"/>
            <p:cNvSpPr/>
            <p:nvPr/>
          </p:nvSpPr>
          <p:spPr>
            <a:xfrm>
              <a:off x="3458" y="1200"/>
              <a:ext cx="1465" cy="585"/>
            </a:xfrm>
            <a:prstGeom prst="irregularSeal2">
              <a:avLst/>
            </a:prstGeom>
            <a:noFill/>
            <a:ln w="9525" cap="flat" cmpd="sng">
              <a:solidFill>
                <a:schemeClr val="tx1"/>
              </a:solidFill>
              <a:prstDash val="solid"/>
              <a:miter/>
              <a:headEnd type="none" w="med" len="med"/>
              <a:tailEnd type="none" w="med" len="med"/>
            </a:ln>
          </p:spPr>
          <p:txBody>
            <a:bodyPr wrap="none" anchor="ctr">
              <a:spAutoFit/>
            </a:bodyPr>
            <a:lstStyle/>
            <a:p>
              <a:pPr lvl="0" algn="ctr"/>
              <a:r>
                <a:rPr lang="zh-CN" altLang="en-US" sz="2400" dirty="0">
                  <a:solidFill>
                    <a:srgbClr val="FF0000"/>
                  </a:solidFill>
                  <a:latin typeface="Times New Roman" panose="02020603050405020304" pitchFamily="18" charset="0"/>
                  <a:ea typeface="隶书" panose="02010509060101010101" pitchFamily="49" charset="-122"/>
                </a:rPr>
                <a:t>线性表</a:t>
              </a:r>
              <a:endParaRPr lang="zh-CN" altLang="en-US" sz="2400">
                <a:solidFill>
                  <a:schemeClr val="accent2"/>
                </a:solidFill>
                <a:latin typeface="Times New Roman" panose="02020603050405020304" pitchFamily="18" charset="0"/>
                <a:ea typeface="隶书" panose="02010509060101010101" pitchFamily="49" charset="-122"/>
              </a:endParaRPr>
            </a:p>
          </p:txBody>
        </p:sp>
        <p:sp>
          <p:nvSpPr>
            <p:cNvPr id="228381" name="直接连接符 228380"/>
            <p:cNvSpPr/>
            <p:nvPr/>
          </p:nvSpPr>
          <p:spPr>
            <a:xfrm>
              <a:off x="3072" y="1536"/>
              <a:ext cx="384" cy="0"/>
            </a:xfrm>
            <a:prstGeom prst="line">
              <a:avLst/>
            </a:prstGeom>
            <a:ln w="9525" cap="flat" cmpd="sng">
              <a:solidFill>
                <a:schemeClr val="tx1"/>
              </a:solidFill>
              <a:prstDash val="solid"/>
              <a:headEnd type="none" w="med" len="med"/>
              <a:tailEnd type="none" w="med" len="med"/>
            </a:ln>
          </p:spPr>
        </p:sp>
      </p:grpSp>
      <p:sp>
        <p:nvSpPr>
          <p:cNvPr id="204802" name="标题 204801"/>
          <p:cNvSpPr>
            <a:spLocks noGrp="1"/>
          </p:cNvSpPr>
          <p:nvPr/>
        </p:nvSpPr>
        <p:spPr>
          <a:xfrm>
            <a:off x="468313" y="476250"/>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a:r>
              <a:rPr lang="zh-CN" altLang="en-US" sz="3600" b="1" kern="1200">
                <a:ln w="9525" cap="flat" cmpd="sng">
                  <a:solidFill>
                    <a:srgbClr val="C94D4D"/>
                  </a:solidFill>
                  <a:prstDash val="solid"/>
                  <a:round/>
                  <a:headEnd type="none" w="med" len="med"/>
                  <a:tailEnd type="none" w="med" len="med"/>
                </a:ln>
                <a:solidFill>
                  <a:srgbClr val="800000"/>
                </a:solidFill>
                <a:latin typeface="黑体" panose="02010609060101010101" pitchFamily="2" charset="-122"/>
                <a:ea typeface="黑体" panose="02010609060101010101" pitchFamily="2" charset="-122"/>
                <a:cs typeface="+mn-ea"/>
              </a:rPr>
              <a:t>数据结构要解决的问题</a:t>
            </a:r>
            <a:endParaRPr lang="zh-CN" altLang="en-US" sz="3400" b="1">
              <a:latin typeface="楷体" panose="02010609060101010101" pitchFamily="49" charset="-122"/>
              <a:ea typeface="楷体" panose="02010609060101010101" pitchFamily="49" charset="-122"/>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box(out)">
                                      <p:cBhvr>
                                        <p:cTn id="7" dur="500"/>
                                        <p:tgtEl>
                                          <p:spTgt spid="228356"/>
                                        </p:tgtEl>
                                      </p:cBhvr>
                                    </p:animEffect>
                                  </p:childTnLst>
                                  <p:subTnLst>
                                    <p:set>
                                      <p:cBhvr override="childStyle">
                                        <p:cTn dur="1" fill="hold" display="0" masterRel="nextClick" afterEffect="1"/>
                                        <p:tgtEl>
                                          <p:spTgt spid="22835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28366"/>
                                        </p:tgtEl>
                                        <p:attrNameLst>
                                          <p:attrName>style.visibility</p:attrName>
                                        </p:attrNameLst>
                                      </p:cBhvr>
                                      <p:to>
                                        <p:strVal val="visible"/>
                                      </p:to>
                                    </p:set>
                                    <p:animEffect transition="in" filter="box(out)">
                                      <p:cBhvr>
                                        <p:cTn id="12" dur="500"/>
                                        <p:tgtEl>
                                          <p:spTgt spid="2283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28369"/>
                                        </p:tgtEl>
                                        <p:attrNameLst>
                                          <p:attrName>style.visibility</p:attrName>
                                        </p:attrNameLst>
                                      </p:cBhvr>
                                      <p:to>
                                        <p:strVal val="visible"/>
                                      </p:to>
                                    </p:set>
                                    <p:animEffect transition="in" filter="box(out)">
                                      <p:cBhvr>
                                        <p:cTn id="17" dur="500"/>
                                        <p:tgtEl>
                                          <p:spTgt spid="22836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8379"/>
                                        </p:tgtEl>
                                        <p:attrNameLst>
                                          <p:attrName>style.visibility</p:attrName>
                                        </p:attrNameLst>
                                      </p:cBhvr>
                                      <p:to>
                                        <p:strVal val="visible"/>
                                      </p:to>
                                    </p:set>
                                    <p:anim calcmode="lin" valueType="num">
                                      <p:cBhvr additive="base">
                                        <p:cTn id="22" dur="500" fill="hold"/>
                                        <p:tgtEl>
                                          <p:spTgt spid="228379"/>
                                        </p:tgtEl>
                                        <p:attrNameLst>
                                          <p:attrName>ppt_x</p:attrName>
                                        </p:attrNameLst>
                                      </p:cBhvr>
                                      <p:tavLst>
                                        <p:tav tm="0">
                                          <p:val>
                                            <p:strVal val="0-#ppt_w/2"/>
                                          </p:val>
                                        </p:tav>
                                        <p:tav tm="100000">
                                          <p:val>
                                            <p:strVal val="#ppt_x"/>
                                          </p:val>
                                        </p:tav>
                                      </p:tavLst>
                                    </p:anim>
                                    <p:anim calcmode="lin" valueType="num">
                                      <p:cBhvr additive="base">
                                        <p:cTn id="23" dur="500" fill="hold"/>
                                        <p:tgtEl>
                                          <p:spTgt spid="22837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iterate type="lt">
                                    <p:tmPct val="10000"/>
                                  </p:iterate>
                                  <p:childTnLst>
                                    <p:set>
                                      <p:cBhvr>
                                        <p:cTn id="27" dur="1" fill="hold">
                                          <p:stCondLst>
                                            <p:cond delay="0"/>
                                          </p:stCondLst>
                                        </p:cTn>
                                        <p:tgtEl>
                                          <p:spTgt spid="204802"/>
                                        </p:tgtEl>
                                        <p:attrNameLst>
                                          <p:attrName>style.visibility</p:attrName>
                                        </p:attrNameLst>
                                      </p:cBhvr>
                                      <p:to>
                                        <p:strVal val="visible"/>
                                      </p:to>
                                    </p:set>
                                    <p:anim calcmode="lin" valueType="num">
                                      <p:cBhvr additive="base">
                                        <p:cTn id="28" dur="500" fill="hold"/>
                                        <p:tgtEl>
                                          <p:spTgt spid="204802"/>
                                        </p:tgtEl>
                                        <p:attrNameLst>
                                          <p:attrName>ppt_x</p:attrName>
                                        </p:attrNameLst>
                                      </p:cBhvr>
                                      <p:tavLst>
                                        <p:tav tm="0">
                                          <p:val>
                                            <p:strVal val="#ppt_x"/>
                                          </p:val>
                                        </p:tav>
                                        <p:tav tm="100000">
                                          <p:val>
                                            <p:strVal val="#ppt_x"/>
                                          </p:val>
                                        </p:tav>
                                      </p:tavLst>
                                    </p:anim>
                                    <p:anim calcmode="lin" valueType="num">
                                      <p:cBhvr additive="base">
                                        <p:cTn id="29" dur="500" fill="hold"/>
                                        <p:tgtEl>
                                          <p:spTgt spid="2048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文本占位符 229378"/>
          <p:cNvSpPr>
            <a:spLocks noGrp="1"/>
          </p:cNvSpPr>
          <p:nvPr>
            <p:ph type="body" idx="1"/>
          </p:nvPr>
        </p:nvSpPr>
        <p:spPr>
          <a:xfrm>
            <a:off x="457200" y="1600200"/>
            <a:ext cx="8229600" cy="4530725"/>
          </a:xfrm>
        </p:spPr>
        <p:txBody>
          <a:bodyPr/>
          <a:lstStyle/>
          <a:p>
            <a:endParaRPr lang="en-US" altLang="zh-CN" dirty="0"/>
          </a:p>
          <a:p>
            <a:r>
              <a:rPr lang="zh-CN" altLang="en-US" dirty="0"/>
              <a:t>图书馆书目检索问题。</a:t>
            </a:r>
          </a:p>
          <a:p>
            <a:pPr lvl="1"/>
            <a:r>
              <a:rPr lang="zh-CN" altLang="en-US" dirty="0"/>
              <a:t>算法：</a:t>
            </a:r>
          </a:p>
          <a:p>
            <a:pPr lvl="1"/>
            <a:r>
              <a:rPr lang="zh-CN" altLang="en-US" dirty="0"/>
              <a:t>模型：</a:t>
            </a:r>
          </a:p>
          <a:p>
            <a:endParaRPr lang="zh-CN" altLang="en-US" dirty="0"/>
          </a:p>
        </p:txBody>
      </p:sp>
      <p:sp>
        <p:nvSpPr>
          <p:cNvPr id="229380" name="矩形 229379"/>
          <p:cNvSpPr/>
          <p:nvPr/>
        </p:nvSpPr>
        <p:spPr>
          <a:xfrm>
            <a:off x="2339975" y="2670175"/>
            <a:ext cx="4200525" cy="645795"/>
          </a:xfrm>
          <a:prstGeom prst="rect">
            <a:avLst/>
          </a:prstGeom>
          <a:noFill/>
          <a:ln w="9525">
            <a:noFill/>
          </a:ln>
        </p:spPr>
        <p:txBody>
          <a:bodyPr wrap="square">
            <a:spAutoFit/>
          </a:bodyPr>
          <a:lstStyle/>
          <a:p>
            <a:pPr marL="342900" lvl="0" indent="-342900" algn="just">
              <a:lnSpc>
                <a:spcPct val="130000"/>
              </a:lnSpc>
              <a:spcBef>
                <a:spcPct val="10000"/>
              </a:spcBef>
            </a:pPr>
            <a:r>
              <a:rPr lang="zh-CN" altLang="en-US" sz="2800" dirty="0">
                <a:latin typeface="Times New Roman" panose="02020603050405020304" pitchFamily="18" charset="0"/>
                <a:ea typeface="宋体" panose="02010600030101010101" pitchFamily="2" charset="-122"/>
              </a:rPr>
              <a:t>使用什么方法来查找</a:t>
            </a:r>
          </a:p>
        </p:txBody>
      </p:sp>
      <p:sp>
        <p:nvSpPr>
          <p:cNvPr id="229381" name="矩形 229380"/>
          <p:cNvSpPr/>
          <p:nvPr/>
        </p:nvSpPr>
        <p:spPr>
          <a:xfrm>
            <a:off x="2339975" y="3172460"/>
            <a:ext cx="6439535" cy="1242695"/>
          </a:xfrm>
          <a:prstGeom prst="rect">
            <a:avLst/>
          </a:prstGeom>
          <a:noFill/>
          <a:ln w="9525">
            <a:noFill/>
          </a:ln>
        </p:spPr>
        <p:txBody>
          <a:bodyPr wrap="square" anchor="t">
            <a:spAutoFit/>
          </a:bodyPr>
          <a:lstStyle/>
          <a:p>
            <a:pPr marL="342900" lvl="0" indent="-342900" algn="just">
              <a:lnSpc>
                <a:spcPct val="130000"/>
              </a:lnSpc>
              <a:spcBef>
                <a:spcPct val="10000"/>
              </a:spcBef>
            </a:pPr>
            <a:r>
              <a:rPr lang="zh-CN" altLang="en-US" sz="2800" dirty="0">
                <a:latin typeface="Times New Roman" panose="02020603050405020304" pitchFamily="18" charset="0"/>
                <a:ea typeface="宋体" panose="02010600030101010101" pitchFamily="2" charset="-122"/>
              </a:rPr>
              <a:t>书目文件，按书名、作者名、分类号</a:t>
            </a:r>
          </a:p>
          <a:p>
            <a:pPr marL="342900" lvl="0" indent="-342900" algn="just">
              <a:lnSpc>
                <a:spcPct val="130000"/>
              </a:lnSpc>
              <a:spcBef>
                <a:spcPct val="10000"/>
              </a:spcBef>
            </a:pPr>
            <a:r>
              <a:rPr lang="zh-CN" altLang="en-US" sz="2800" dirty="0">
                <a:latin typeface="Times New Roman" panose="02020603050405020304" pitchFamily="18" charset="0"/>
                <a:ea typeface="宋体" panose="02010600030101010101" pitchFamily="2" charset="-122"/>
              </a:rPr>
              <a:t>顺序排列的索引表。</a:t>
            </a:r>
          </a:p>
        </p:txBody>
      </p:sp>
      <p:sp>
        <p:nvSpPr>
          <p:cNvPr id="231426" name="标题 231425"/>
          <p:cNvSpPr>
            <a:spLocks noGrp="1"/>
          </p:cNvSpPr>
          <p:nvPr/>
        </p:nvSpPr>
        <p:spPr>
          <a:xfrm>
            <a:off x="549910" y="1194753"/>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a:t>非数值运算的例子</a:t>
            </a:r>
          </a:p>
        </p:txBody>
      </p:sp>
      <p:sp>
        <p:nvSpPr>
          <p:cNvPr id="2" name="标题 231425"/>
          <p:cNvSpPr>
            <a:spLocks noGrp="1"/>
          </p:cNvSpPr>
          <p:nvPr/>
        </p:nvSpPr>
        <p:spPr>
          <a:xfrm>
            <a:off x="549910" y="-64452"/>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a:t>非数值运算的例子</a:t>
            </a:r>
          </a:p>
        </p:txBody>
      </p:sp>
      <p:sp>
        <p:nvSpPr>
          <p:cNvPr id="3" name="文本框 2"/>
          <p:cNvSpPr txBox="1"/>
          <p:nvPr/>
        </p:nvSpPr>
        <p:spPr>
          <a:xfrm>
            <a:off x="790575" y="1286510"/>
            <a:ext cx="6488430" cy="640080"/>
          </a:xfrm>
          <a:prstGeom prst="rect">
            <a:avLst/>
          </a:prstGeom>
          <a:noFill/>
        </p:spPr>
        <p:txBody>
          <a:bodyPr wrap="square" rtlCol="0" anchor="t">
            <a:spAutoFit/>
          </a:bodyPr>
          <a:lstStyle/>
          <a:p>
            <a:r>
              <a:rPr lang="zh-CN" altLang="en-US" sz="3600" dirty="0">
                <a:sym typeface="+mn-ea"/>
              </a:rPr>
              <a:t>非数值运算的例子</a:t>
            </a:r>
          </a:p>
        </p:txBody>
      </p:sp>
      <p:sp>
        <p:nvSpPr>
          <p:cNvPr id="4" name="标题 231425"/>
          <p:cNvSpPr>
            <a:spLocks noGrp="1"/>
          </p:cNvSpPr>
          <p:nvPr/>
        </p:nvSpPr>
        <p:spPr>
          <a:xfrm>
            <a:off x="457200" y="277813"/>
            <a:ext cx="8229600" cy="1139825"/>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a:t>非数值运算的例子</a:t>
            </a:r>
          </a:p>
        </p:txBody>
      </p:sp>
      <p:pic>
        <p:nvPicPr>
          <p:cNvPr id="5" name="图片 4"/>
          <p:cNvPicPr>
            <a:picLocks noChangeAspect="1"/>
          </p:cNvPicPr>
          <p:nvPr/>
        </p:nvPicPr>
        <p:blipFill>
          <a:blip r:embed="rId2"/>
          <a:stretch>
            <a:fillRect/>
          </a:stretch>
        </p:blipFill>
        <p:spPr>
          <a:xfrm>
            <a:off x="694690" y="52070"/>
            <a:ext cx="8228330" cy="114300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strips(downLeft)">
                                      <p:cBhvr>
                                        <p:cTn id="7" dur="500"/>
                                        <p:tgtEl>
                                          <p:spTgt spid="22938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Effect transition="in" filter="strips(downLeft)">
                                      <p:cBhvr>
                                        <p:cTn id="12" dur="500"/>
                                        <p:tgtEl>
                                          <p:spTgt spid="22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文本占位符 230401"/>
          <p:cNvSpPr>
            <a:spLocks noGrp="1"/>
          </p:cNvSpPr>
          <p:nvPr>
            <p:ph type="body" idx="1"/>
          </p:nvPr>
        </p:nvSpPr>
        <p:spPr>
          <a:xfrm>
            <a:off x="642938" y="304800"/>
            <a:ext cx="8501062" cy="533400"/>
          </a:xfrm>
        </p:spPr>
        <p:txBody>
          <a:bodyPr/>
          <a:lstStyle/>
          <a:p>
            <a:pPr lvl="1"/>
            <a:r>
              <a:rPr lang="zh-CN" altLang="zh-CN" dirty="0"/>
              <a:t>例2  人机对奕问题</a:t>
            </a:r>
            <a:endParaRPr lang="en-US" altLang="zh-CN"/>
          </a:p>
        </p:txBody>
      </p:sp>
      <p:grpSp>
        <p:nvGrpSpPr>
          <p:cNvPr id="230403" name="组合 230402"/>
          <p:cNvGrpSpPr/>
          <p:nvPr/>
        </p:nvGrpSpPr>
        <p:grpSpPr>
          <a:xfrm>
            <a:off x="3505200" y="914400"/>
            <a:ext cx="1524000" cy="1371600"/>
            <a:chOff x="2171" y="994"/>
            <a:chExt cx="960" cy="864"/>
          </a:xfrm>
        </p:grpSpPr>
        <p:sp>
          <p:nvSpPr>
            <p:cNvPr id="230404" name="矩形 230403"/>
            <p:cNvSpPr/>
            <p:nvPr/>
          </p:nvSpPr>
          <p:spPr>
            <a:xfrm>
              <a:off x="2171" y="99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05" name="直接连接符 230404"/>
            <p:cNvSpPr/>
            <p:nvPr/>
          </p:nvSpPr>
          <p:spPr>
            <a:xfrm>
              <a:off x="2171" y="1282"/>
              <a:ext cx="960" cy="0"/>
            </a:xfrm>
            <a:prstGeom prst="line">
              <a:avLst/>
            </a:prstGeom>
            <a:ln w="9525" cap="flat" cmpd="sng">
              <a:solidFill>
                <a:schemeClr val="tx1"/>
              </a:solidFill>
              <a:prstDash val="solid"/>
              <a:headEnd type="none" w="med" len="med"/>
              <a:tailEnd type="none" w="med" len="med"/>
            </a:ln>
          </p:spPr>
        </p:sp>
        <p:sp>
          <p:nvSpPr>
            <p:cNvPr id="230406" name="直接连接符 230405"/>
            <p:cNvSpPr/>
            <p:nvPr/>
          </p:nvSpPr>
          <p:spPr>
            <a:xfrm>
              <a:off x="2171" y="1570"/>
              <a:ext cx="960" cy="0"/>
            </a:xfrm>
            <a:prstGeom prst="line">
              <a:avLst/>
            </a:prstGeom>
            <a:ln w="9525" cap="flat" cmpd="sng">
              <a:solidFill>
                <a:schemeClr val="tx1"/>
              </a:solidFill>
              <a:prstDash val="solid"/>
              <a:headEnd type="none" w="med" len="med"/>
              <a:tailEnd type="none" w="med" len="med"/>
            </a:ln>
          </p:spPr>
        </p:sp>
        <p:sp>
          <p:nvSpPr>
            <p:cNvPr id="230407" name="直接连接符 230406"/>
            <p:cNvSpPr/>
            <p:nvPr/>
          </p:nvSpPr>
          <p:spPr>
            <a:xfrm>
              <a:off x="2459" y="994"/>
              <a:ext cx="0" cy="864"/>
            </a:xfrm>
            <a:prstGeom prst="line">
              <a:avLst/>
            </a:prstGeom>
            <a:ln w="9525" cap="flat" cmpd="sng">
              <a:solidFill>
                <a:schemeClr val="tx1"/>
              </a:solidFill>
              <a:prstDash val="solid"/>
              <a:headEnd type="none" w="med" len="med"/>
              <a:tailEnd type="none" w="med" len="med"/>
            </a:ln>
          </p:spPr>
        </p:sp>
        <p:sp>
          <p:nvSpPr>
            <p:cNvPr id="230408" name="直接连接符 230407"/>
            <p:cNvSpPr/>
            <p:nvPr/>
          </p:nvSpPr>
          <p:spPr>
            <a:xfrm>
              <a:off x="2795" y="994"/>
              <a:ext cx="0" cy="864"/>
            </a:xfrm>
            <a:prstGeom prst="line">
              <a:avLst/>
            </a:prstGeom>
            <a:ln w="9525" cap="flat" cmpd="sng">
              <a:solidFill>
                <a:schemeClr val="tx1"/>
              </a:solidFill>
              <a:prstDash val="solid"/>
              <a:headEnd type="none" w="med" len="med"/>
              <a:tailEnd type="none" w="med" len="med"/>
            </a:ln>
          </p:spPr>
        </p:sp>
        <p:sp>
          <p:nvSpPr>
            <p:cNvPr id="230409" name="椭圆 230408"/>
            <p:cNvSpPr/>
            <p:nvPr/>
          </p:nvSpPr>
          <p:spPr>
            <a:xfrm>
              <a:off x="2891" y="109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10" name="椭圆 230409"/>
            <p:cNvSpPr/>
            <p:nvPr/>
          </p:nvSpPr>
          <p:spPr>
            <a:xfrm>
              <a:off x="2540" y="136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1" name="椭圆 230410"/>
            <p:cNvSpPr/>
            <p:nvPr/>
          </p:nvSpPr>
          <p:spPr>
            <a:xfrm>
              <a:off x="2241" y="165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2" name="椭圆 230411"/>
            <p:cNvSpPr/>
            <p:nvPr/>
          </p:nvSpPr>
          <p:spPr>
            <a:xfrm>
              <a:off x="2573" y="1664"/>
              <a:ext cx="166"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grpSp>
      <p:sp>
        <p:nvSpPr>
          <p:cNvPr id="230413" name="椭圆 230412"/>
          <p:cNvSpPr/>
          <p:nvPr/>
        </p:nvSpPr>
        <p:spPr>
          <a:xfrm>
            <a:off x="530225" y="3681413"/>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4" name="椭圆 230413"/>
          <p:cNvSpPr/>
          <p:nvPr/>
        </p:nvSpPr>
        <p:spPr>
          <a:xfrm>
            <a:off x="2322513" y="3252788"/>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5" name="椭圆 230414"/>
          <p:cNvSpPr/>
          <p:nvPr/>
        </p:nvSpPr>
        <p:spPr>
          <a:xfrm>
            <a:off x="4457700" y="3200400"/>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6" name="椭圆 230415"/>
          <p:cNvSpPr/>
          <p:nvPr/>
        </p:nvSpPr>
        <p:spPr>
          <a:xfrm>
            <a:off x="6680200" y="3622675"/>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17" name="椭圆 230416"/>
          <p:cNvSpPr/>
          <p:nvPr/>
        </p:nvSpPr>
        <p:spPr>
          <a:xfrm>
            <a:off x="8310563" y="4068763"/>
            <a:ext cx="263525" cy="2286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nvGrpSpPr>
          <p:cNvPr id="230418" name="组合 230417"/>
          <p:cNvGrpSpPr/>
          <p:nvPr/>
        </p:nvGrpSpPr>
        <p:grpSpPr>
          <a:xfrm>
            <a:off x="439738" y="2308225"/>
            <a:ext cx="3195637" cy="2173288"/>
            <a:chOff x="232" y="1863"/>
            <a:chExt cx="2013" cy="1369"/>
          </a:xfrm>
        </p:grpSpPr>
        <p:sp>
          <p:nvSpPr>
            <p:cNvPr id="230419" name="直接连接符 230418"/>
            <p:cNvSpPr/>
            <p:nvPr/>
          </p:nvSpPr>
          <p:spPr>
            <a:xfrm>
              <a:off x="232" y="2656"/>
              <a:ext cx="960" cy="0"/>
            </a:xfrm>
            <a:prstGeom prst="line">
              <a:avLst/>
            </a:prstGeom>
            <a:ln w="9525" cap="flat" cmpd="sng">
              <a:solidFill>
                <a:schemeClr val="tx1"/>
              </a:solidFill>
              <a:prstDash val="solid"/>
              <a:headEnd type="none" w="med" len="med"/>
              <a:tailEnd type="none" w="med" len="med"/>
            </a:ln>
          </p:spPr>
        </p:sp>
        <p:sp>
          <p:nvSpPr>
            <p:cNvPr id="230420" name="直接连接符 230419"/>
            <p:cNvSpPr/>
            <p:nvPr/>
          </p:nvSpPr>
          <p:spPr>
            <a:xfrm>
              <a:off x="232" y="2944"/>
              <a:ext cx="960" cy="0"/>
            </a:xfrm>
            <a:prstGeom prst="line">
              <a:avLst/>
            </a:prstGeom>
            <a:ln w="9525" cap="flat" cmpd="sng">
              <a:solidFill>
                <a:schemeClr val="tx1"/>
              </a:solidFill>
              <a:prstDash val="solid"/>
              <a:headEnd type="none" w="med" len="med"/>
              <a:tailEnd type="none" w="med" len="med"/>
            </a:ln>
          </p:spPr>
        </p:sp>
        <p:sp>
          <p:nvSpPr>
            <p:cNvPr id="230421" name="直接连接符 230420"/>
            <p:cNvSpPr/>
            <p:nvPr/>
          </p:nvSpPr>
          <p:spPr>
            <a:xfrm>
              <a:off x="520" y="2368"/>
              <a:ext cx="0" cy="864"/>
            </a:xfrm>
            <a:prstGeom prst="line">
              <a:avLst/>
            </a:prstGeom>
            <a:ln w="9525" cap="flat" cmpd="sng">
              <a:solidFill>
                <a:schemeClr val="tx1"/>
              </a:solidFill>
              <a:prstDash val="solid"/>
              <a:headEnd type="none" w="med" len="med"/>
              <a:tailEnd type="none" w="med" len="med"/>
            </a:ln>
          </p:spPr>
        </p:sp>
        <p:sp>
          <p:nvSpPr>
            <p:cNvPr id="230422" name="直接连接符 230421"/>
            <p:cNvSpPr/>
            <p:nvPr/>
          </p:nvSpPr>
          <p:spPr>
            <a:xfrm>
              <a:off x="856" y="2368"/>
              <a:ext cx="0" cy="864"/>
            </a:xfrm>
            <a:prstGeom prst="line">
              <a:avLst/>
            </a:prstGeom>
            <a:ln w="9525" cap="flat" cmpd="sng">
              <a:solidFill>
                <a:schemeClr val="tx1"/>
              </a:solidFill>
              <a:prstDash val="solid"/>
              <a:headEnd type="none" w="med" len="med"/>
              <a:tailEnd type="none" w="med" len="med"/>
            </a:ln>
          </p:spPr>
        </p:sp>
        <p:sp>
          <p:nvSpPr>
            <p:cNvPr id="230423" name="矩形 230422"/>
            <p:cNvSpPr/>
            <p:nvPr/>
          </p:nvSpPr>
          <p:spPr>
            <a:xfrm>
              <a:off x="232" y="2368"/>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24" name="椭圆 230423"/>
            <p:cNvSpPr/>
            <p:nvPr/>
          </p:nvSpPr>
          <p:spPr>
            <a:xfrm>
              <a:off x="952" y="246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25" name="椭圆 230424"/>
            <p:cNvSpPr/>
            <p:nvPr/>
          </p:nvSpPr>
          <p:spPr>
            <a:xfrm>
              <a:off x="601" y="2741"/>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26" name="椭圆 230425"/>
            <p:cNvSpPr/>
            <p:nvPr/>
          </p:nvSpPr>
          <p:spPr>
            <a:xfrm>
              <a:off x="302" y="3029"/>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27" name="椭圆 230426"/>
            <p:cNvSpPr/>
            <p:nvPr/>
          </p:nvSpPr>
          <p:spPr>
            <a:xfrm>
              <a:off x="634" y="3038"/>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28" name="直接连接符 230427"/>
            <p:cNvSpPr/>
            <p:nvPr/>
          </p:nvSpPr>
          <p:spPr>
            <a:xfrm flipH="1">
              <a:off x="700" y="1863"/>
              <a:ext cx="1545" cy="500"/>
            </a:xfrm>
            <a:prstGeom prst="line">
              <a:avLst/>
            </a:prstGeom>
            <a:ln w="9525" cap="flat" cmpd="sng">
              <a:solidFill>
                <a:schemeClr val="tx1"/>
              </a:solidFill>
              <a:prstDash val="solid"/>
              <a:headEnd type="none" w="med" len="med"/>
              <a:tailEnd type="triangle" w="med" len="med"/>
            </a:ln>
          </p:spPr>
        </p:sp>
      </p:grpSp>
      <p:grpSp>
        <p:nvGrpSpPr>
          <p:cNvPr id="230429" name="组合 230428"/>
          <p:cNvGrpSpPr/>
          <p:nvPr/>
        </p:nvGrpSpPr>
        <p:grpSpPr>
          <a:xfrm>
            <a:off x="2181225" y="2312988"/>
            <a:ext cx="1738313" cy="2166937"/>
            <a:chOff x="1361" y="1863"/>
            <a:chExt cx="1095" cy="1365"/>
          </a:xfrm>
        </p:grpSpPr>
        <p:sp>
          <p:nvSpPr>
            <p:cNvPr id="230430" name="直接连接符 230429"/>
            <p:cNvSpPr/>
            <p:nvPr/>
          </p:nvSpPr>
          <p:spPr>
            <a:xfrm>
              <a:off x="1361" y="2652"/>
              <a:ext cx="960" cy="0"/>
            </a:xfrm>
            <a:prstGeom prst="line">
              <a:avLst/>
            </a:prstGeom>
            <a:ln w="9525" cap="flat" cmpd="sng">
              <a:solidFill>
                <a:schemeClr val="tx1"/>
              </a:solidFill>
              <a:prstDash val="solid"/>
              <a:headEnd type="none" w="med" len="med"/>
              <a:tailEnd type="none" w="med" len="med"/>
            </a:ln>
          </p:spPr>
        </p:sp>
        <p:sp>
          <p:nvSpPr>
            <p:cNvPr id="230431" name="直接连接符 230430"/>
            <p:cNvSpPr/>
            <p:nvPr/>
          </p:nvSpPr>
          <p:spPr>
            <a:xfrm>
              <a:off x="1361" y="2940"/>
              <a:ext cx="960" cy="0"/>
            </a:xfrm>
            <a:prstGeom prst="line">
              <a:avLst/>
            </a:prstGeom>
            <a:ln w="9525" cap="flat" cmpd="sng">
              <a:solidFill>
                <a:schemeClr val="tx1"/>
              </a:solidFill>
              <a:prstDash val="solid"/>
              <a:headEnd type="none" w="med" len="med"/>
              <a:tailEnd type="none" w="med" len="med"/>
            </a:ln>
          </p:spPr>
        </p:sp>
        <p:sp>
          <p:nvSpPr>
            <p:cNvPr id="230432" name="直接连接符 230431"/>
            <p:cNvSpPr/>
            <p:nvPr/>
          </p:nvSpPr>
          <p:spPr>
            <a:xfrm>
              <a:off x="1649" y="2364"/>
              <a:ext cx="0" cy="864"/>
            </a:xfrm>
            <a:prstGeom prst="line">
              <a:avLst/>
            </a:prstGeom>
            <a:ln w="9525" cap="flat" cmpd="sng">
              <a:solidFill>
                <a:schemeClr val="tx1"/>
              </a:solidFill>
              <a:prstDash val="solid"/>
              <a:headEnd type="none" w="med" len="med"/>
              <a:tailEnd type="none" w="med" len="med"/>
            </a:ln>
          </p:spPr>
        </p:sp>
        <p:sp>
          <p:nvSpPr>
            <p:cNvPr id="230433" name="直接连接符 230432"/>
            <p:cNvSpPr/>
            <p:nvPr/>
          </p:nvSpPr>
          <p:spPr>
            <a:xfrm>
              <a:off x="1985" y="2364"/>
              <a:ext cx="0" cy="864"/>
            </a:xfrm>
            <a:prstGeom prst="line">
              <a:avLst/>
            </a:prstGeom>
            <a:ln w="9525" cap="flat" cmpd="sng">
              <a:solidFill>
                <a:schemeClr val="tx1"/>
              </a:solidFill>
              <a:prstDash val="solid"/>
              <a:headEnd type="none" w="med" len="med"/>
              <a:tailEnd type="none" w="med" len="med"/>
            </a:ln>
          </p:spPr>
        </p:sp>
        <p:sp>
          <p:nvSpPr>
            <p:cNvPr id="230434" name="矩形 230433"/>
            <p:cNvSpPr/>
            <p:nvPr/>
          </p:nvSpPr>
          <p:spPr>
            <a:xfrm>
              <a:off x="1361" y="236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35" name="椭圆 230434"/>
            <p:cNvSpPr/>
            <p:nvPr/>
          </p:nvSpPr>
          <p:spPr>
            <a:xfrm>
              <a:off x="2081" y="246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36" name="椭圆 230435"/>
            <p:cNvSpPr/>
            <p:nvPr/>
          </p:nvSpPr>
          <p:spPr>
            <a:xfrm>
              <a:off x="1730" y="273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37" name="椭圆 230436"/>
            <p:cNvSpPr/>
            <p:nvPr/>
          </p:nvSpPr>
          <p:spPr>
            <a:xfrm>
              <a:off x="1431" y="302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38" name="椭圆 230437"/>
            <p:cNvSpPr/>
            <p:nvPr/>
          </p:nvSpPr>
          <p:spPr>
            <a:xfrm>
              <a:off x="1763" y="303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39" name="直接连接符 230438"/>
            <p:cNvSpPr/>
            <p:nvPr/>
          </p:nvSpPr>
          <p:spPr>
            <a:xfrm flipH="1">
              <a:off x="1778" y="1863"/>
              <a:ext cx="678" cy="500"/>
            </a:xfrm>
            <a:prstGeom prst="line">
              <a:avLst/>
            </a:prstGeom>
            <a:ln w="9525" cap="flat" cmpd="sng">
              <a:solidFill>
                <a:schemeClr val="tx1"/>
              </a:solidFill>
              <a:prstDash val="solid"/>
              <a:headEnd type="none" w="med" len="med"/>
              <a:tailEnd type="triangle" w="med" len="med"/>
            </a:ln>
          </p:spPr>
        </p:sp>
      </p:grpSp>
      <p:grpSp>
        <p:nvGrpSpPr>
          <p:cNvPr id="230440" name="组合 230439"/>
          <p:cNvGrpSpPr/>
          <p:nvPr/>
        </p:nvGrpSpPr>
        <p:grpSpPr>
          <a:xfrm>
            <a:off x="3878263" y="2293938"/>
            <a:ext cx="1524000" cy="2149475"/>
            <a:chOff x="2406" y="1863"/>
            <a:chExt cx="960" cy="1354"/>
          </a:xfrm>
        </p:grpSpPr>
        <p:sp>
          <p:nvSpPr>
            <p:cNvPr id="230441" name="直接连接符 230440"/>
            <p:cNvSpPr/>
            <p:nvPr/>
          </p:nvSpPr>
          <p:spPr>
            <a:xfrm>
              <a:off x="2406" y="2641"/>
              <a:ext cx="960" cy="0"/>
            </a:xfrm>
            <a:prstGeom prst="line">
              <a:avLst/>
            </a:prstGeom>
            <a:ln w="9525" cap="flat" cmpd="sng">
              <a:solidFill>
                <a:schemeClr val="tx1"/>
              </a:solidFill>
              <a:prstDash val="solid"/>
              <a:headEnd type="none" w="med" len="med"/>
              <a:tailEnd type="none" w="med" len="med"/>
            </a:ln>
          </p:spPr>
        </p:sp>
        <p:sp>
          <p:nvSpPr>
            <p:cNvPr id="230442" name="直接连接符 230441"/>
            <p:cNvSpPr/>
            <p:nvPr/>
          </p:nvSpPr>
          <p:spPr>
            <a:xfrm>
              <a:off x="2406" y="2929"/>
              <a:ext cx="960" cy="0"/>
            </a:xfrm>
            <a:prstGeom prst="line">
              <a:avLst/>
            </a:prstGeom>
            <a:ln w="9525" cap="flat" cmpd="sng">
              <a:solidFill>
                <a:schemeClr val="tx1"/>
              </a:solidFill>
              <a:prstDash val="solid"/>
              <a:headEnd type="none" w="med" len="med"/>
              <a:tailEnd type="none" w="med" len="med"/>
            </a:ln>
          </p:spPr>
        </p:sp>
        <p:sp>
          <p:nvSpPr>
            <p:cNvPr id="230443" name="直接连接符 230442"/>
            <p:cNvSpPr/>
            <p:nvPr/>
          </p:nvSpPr>
          <p:spPr>
            <a:xfrm>
              <a:off x="2694" y="2353"/>
              <a:ext cx="0" cy="864"/>
            </a:xfrm>
            <a:prstGeom prst="line">
              <a:avLst/>
            </a:prstGeom>
            <a:ln w="9525" cap="flat" cmpd="sng">
              <a:solidFill>
                <a:schemeClr val="tx1"/>
              </a:solidFill>
              <a:prstDash val="solid"/>
              <a:headEnd type="none" w="med" len="med"/>
              <a:tailEnd type="none" w="med" len="med"/>
            </a:ln>
          </p:spPr>
        </p:sp>
        <p:sp>
          <p:nvSpPr>
            <p:cNvPr id="230444" name="直接连接符 230443"/>
            <p:cNvSpPr/>
            <p:nvPr/>
          </p:nvSpPr>
          <p:spPr>
            <a:xfrm>
              <a:off x="3030" y="2353"/>
              <a:ext cx="0" cy="864"/>
            </a:xfrm>
            <a:prstGeom prst="line">
              <a:avLst/>
            </a:prstGeom>
            <a:ln w="9525" cap="flat" cmpd="sng">
              <a:solidFill>
                <a:schemeClr val="tx1"/>
              </a:solidFill>
              <a:prstDash val="solid"/>
              <a:headEnd type="none" w="med" len="med"/>
              <a:tailEnd type="none" w="med" len="med"/>
            </a:ln>
          </p:spPr>
        </p:sp>
        <p:sp>
          <p:nvSpPr>
            <p:cNvPr id="230445" name="矩形 230444"/>
            <p:cNvSpPr/>
            <p:nvPr/>
          </p:nvSpPr>
          <p:spPr>
            <a:xfrm>
              <a:off x="2406" y="2353"/>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46" name="椭圆 230445"/>
            <p:cNvSpPr/>
            <p:nvPr/>
          </p:nvSpPr>
          <p:spPr>
            <a:xfrm>
              <a:off x="3126" y="2449"/>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47" name="椭圆 230446"/>
            <p:cNvSpPr/>
            <p:nvPr/>
          </p:nvSpPr>
          <p:spPr>
            <a:xfrm>
              <a:off x="2775" y="2726"/>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48" name="椭圆 230447"/>
            <p:cNvSpPr/>
            <p:nvPr/>
          </p:nvSpPr>
          <p:spPr>
            <a:xfrm>
              <a:off x="2476" y="3014"/>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49" name="椭圆 230448"/>
            <p:cNvSpPr/>
            <p:nvPr/>
          </p:nvSpPr>
          <p:spPr>
            <a:xfrm>
              <a:off x="2808" y="3023"/>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50" name="直接连接符 230449"/>
            <p:cNvSpPr/>
            <p:nvPr/>
          </p:nvSpPr>
          <p:spPr>
            <a:xfrm>
              <a:off x="2634" y="1863"/>
              <a:ext cx="133" cy="489"/>
            </a:xfrm>
            <a:prstGeom prst="line">
              <a:avLst/>
            </a:prstGeom>
            <a:ln w="9525" cap="flat" cmpd="sng">
              <a:solidFill>
                <a:schemeClr val="tx1"/>
              </a:solidFill>
              <a:prstDash val="solid"/>
              <a:headEnd type="none" w="med" len="med"/>
              <a:tailEnd type="triangle" w="med" len="med"/>
            </a:ln>
          </p:spPr>
        </p:sp>
      </p:grpSp>
      <p:grpSp>
        <p:nvGrpSpPr>
          <p:cNvPr id="230451" name="组合 230450"/>
          <p:cNvGrpSpPr/>
          <p:nvPr/>
        </p:nvGrpSpPr>
        <p:grpSpPr>
          <a:xfrm>
            <a:off x="4645025" y="2293938"/>
            <a:ext cx="2433638" cy="2114550"/>
            <a:chOff x="2889" y="1863"/>
            <a:chExt cx="1533" cy="1332"/>
          </a:xfrm>
        </p:grpSpPr>
        <p:sp>
          <p:nvSpPr>
            <p:cNvPr id="230452" name="直接连接符 230451"/>
            <p:cNvSpPr/>
            <p:nvPr/>
          </p:nvSpPr>
          <p:spPr>
            <a:xfrm>
              <a:off x="3462" y="2619"/>
              <a:ext cx="960" cy="0"/>
            </a:xfrm>
            <a:prstGeom prst="line">
              <a:avLst/>
            </a:prstGeom>
            <a:ln w="9525" cap="flat" cmpd="sng">
              <a:solidFill>
                <a:schemeClr val="tx1"/>
              </a:solidFill>
              <a:prstDash val="solid"/>
              <a:headEnd type="none" w="med" len="med"/>
              <a:tailEnd type="none" w="med" len="med"/>
            </a:ln>
          </p:spPr>
        </p:sp>
        <p:sp>
          <p:nvSpPr>
            <p:cNvPr id="230453" name="直接连接符 230452"/>
            <p:cNvSpPr/>
            <p:nvPr/>
          </p:nvSpPr>
          <p:spPr>
            <a:xfrm>
              <a:off x="3462" y="2907"/>
              <a:ext cx="960" cy="0"/>
            </a:xfrm>
            <a:prstGeom prst="line">
              <a:avLst/>
            </a:prstGeom>
            <a:ln w="9525" cap="flat" cmpd="sng">
              <a:solidFill>
                <a:schemeClr val="tx1"/>
              </a:solidFill>
              <a:prstDash val="solid"/>
              <a:headEnd type="none" w="med" len="med"/>
              <a:tailEnd type="none" w="med" len="med"/>
            </a:ln>
          </p:spPr>
        </p:sp>
        <p:sp>
          <p:nvSpPr>
            <p:cNvPr id="230454" name="直接连接符 230453"/>
            <p:cNvSpPr/>
            <p:nvPr/>
          </p:nvSpPr>
          <p:spPr>
            <a:xfrm>
              <a:off x="3750" y="2331"/>
              <a:ext cx="0" cy="864"/>
            </a:xfrm>
            <a:prstGeom prst="line">
              <a:avLst/>
            </a:prstGeom>
            <a:ln w="9525" cap="flat" cmpd="sng">
              <a:solidFill>
                <a:schemeClr val="tx1"/>
              </a:solidFill>
              <a:prstDash val="solid"/>
              <a:headEnd type="none" w="med" len="med"/>
              <a:tailEnd type="none" w="med" len="med"/>
            </a:ln>
          </p:spPr>
        </p:sp>
        <p:sp>
          <p:nvSpPr>
            <p:cNvPr id="230455" name="直接连接符 230454"/>
            <p:cNvSpPr/>
            <p:nvPr/>
          </p:nvSpPr>
          <p:spPr>
            <a:xfrm>
              <a:off x="4086" y="2331"/>
              <a:ext cx="0" cy="864"/>
            </a:xfrm>
            <a:prstGeom prst="line">
              <a:avLst/>
            </a:prstGeom>
            <a:ln w="9525" cap="flat" cmpd="sng">
              <a:solidFill>
                <a:schemeClr val="tx1"/>
              </a:solidFill>
              <a:prstDash val="solid"/>
              <a:headEnd type="none" w="med" len="med"/>
              <a:tailEnd type="none" w="med" len="med"/>
            </a:ln>
          </p:spPr>
        </p:sp>
        <p:sp>
          <p:nvSpPr>
            <p:cNvPr id="230456" name="矩形 230455"/>
            <p:cNvSpPr/>
            <p:nvPr/>
          </p:nvSpPr>
          <p:spPr>
            <a:xfrm>
              <a:off x="3462" y="2331"/>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57" name="椭圆 230456"/>
            <p:cNvSpPr/>
            <p:nvPr/>
          </p:nvSpPr>
          <p:spPr>
            <a:xfrm>
              <a:off x="4182" y="2427"/>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58" name="椭圆 230457"/>
            <p:cNvSpPr/>
            <p:nvPr/>
          </p:nvSpPr>
          <p:spPr>
            <a:xfrm>
              <a:off x="3831" y="2704"/>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59" name="椭圆 230458"/>
            <p:cNvSpPr/>
            <p:nvPr/>
          </p:nvSpPr>
          <p:spPr>
            <a:xfrm>
              <a:off x="3532" y="2992"/>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60" name="椭圆 230459"/>
            <p:cNvSpPr/>
            <p:nvPr/>
          </p:nvSpPr>
          <p:spPr>
            <a:xfrm>
              <a:off x="3864" y="3001"/>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61" name="直接连接符 230460"/>
            <p:cNvSpPr/>
            <p:nvPr/>
          </p:nvSpPr>
          <p:spPr>
            <a:xfrm>
              <a:off x="2889" y="1863"/>
              <a:ext cx="989" cy="467"/>
            </a:xfrm>
            <a:prstGeom prst="line">
              <a:avLst/>
            </a:prstGeom>
            <a:ln w="9525" cap="flat" cmpd="sng">
              <a:solidFill>
                <a:schemeClr val="tx1"/>
              </a:solidFill>
              <a:prstDash val="solid"/>
              <a:headEnd type="none" w="med" len="med"/>
              <a:tailEnd type="triangle" w="med" len="med"/>
            </a:ln>
          </p:spPr>
        </p:sp>
      </p:grpSp>
      <p:grpSp>
        <p:nvGrpSpPr>
          <p:cNvPr id="230462" name="组合 230461"/>
          <p:cNvGrpSpPr/>
          <p:nvPr/>
        </p:nvGrpSpPr>
        <p:grpSpPr>
          <a:xfrm>
            <a:off x="5016500" y="2293938"/>
            <a:ext cx="3727450" cy="2119312"/>
            <a:chOff x="3123" y="1863"/>
            <a:chExt cx="2348" cy="1335"/>
          </a:xfrm>
        </p:grpSpPr>
        <p:sp>
          <p:nvSpPr>
            <p:cNvPr id="230463" name="直接连接符 230462"/>
            <p:cNvSpPr/>
            <p:nvPr/>
          </p:nvSpPr>
          <p:spPr>
            <a:xfrm>
              <a:off x="4511" y="2622"/>
              <a:ext cx="960" cy="0"/>
            </a:xfrm>
            <a:prstGeom prst="line">
              <a:avLst/>
            </a:prstGeom>
            <a:ln w="9525" cap="flat" cmpd="sng">
              <a:solidFill>
                <a:schemeClr val="tx1"/>
              </a:solidFill>
              <a:prstDash val="solid"/>
              <a:headEnd type="none" w="med" len="med"/>
              <a:tailEnd type="none" w="med" len="med"/>
            </a:ln>
          </p:spPr>
        </p:sp>
        <p:sp>
          <p:nvSpPr>
            <p:cNvPr id="230464" name="直接连接符 230463"/>
            <p:cNvSpPr/>
            <p:nvPr/>
          </p:nvSpPr>
          <p:spPr>
            <a:xfrm>
              <a:off x="4511" y="2910"/>
              <a:ext cx="960" cy="0"/>
            </a:xfrm>
            <a:prstGeom prst="line">
              <a:avLst/>
            </a:prstGeom>
            <a:ln w="9525" cap="flat" cmpd="sng">
              <a:solidFill>
                <a:schemeClr val="tx1"/>
              </a:solidFill>
              <a:prstDash val="solid"/>
              <a:headEnd type="none" w="med" len="med"/>
              <a:tailEnd type="none" w="med" len="med"/>
            </a:ln>
          </p:spPr>
        </p:sp>
        <p:sp>
          <p:nvSpPr>
            <p:cNvPr id="230465" name="直接连接符 230464"/>
            <p:cNvSpPr/>
            <p:nvPr/>
          </p:nvSpPr>
          <p:spPr>
            <a:xfrm>
              <a:off x="4799" y="2334"/>
              <a:ext cx="0" cy="864"/>
            </a:xfrm>
            <a:prstGeom prst="line">
              <a:avLst/>
            </a:prstGeom>
            <a:ln w="9525" cap="flat" cmpd="sng">
              <a:solidFill>
                <a:schemeClr val="tx1"/>
              </a:solidFill>
              <a:prstDash val="solid"/>
              <a:headEnd type="none" w="med" len="med"/>
              <a:tailEnd type="none" w="med" len="med"/>
            </a:ln>
          </p:spPr>
        </p:sp>
        <p:sp>
          <p:nvSpPr>
            <p:cNvPr id="230466" name="直接连接符 230465"/>
            <p:cNvSpPr/>
            <p:nvPr/>
          </p:nvSpPr>
          <p:spPr>
            <a:xfrm>
              <a:off x="5135" y="2334"/>
              <a:ext cx="0" cy="864"/>
            </a:xfrm>
            <a:prstGeom prst="line">
              <a:avLst/>
            </a:prstGeom>
            <a:ln w="9525" cap="flat" cmpd="sng">
              <a:solidFill>
                <a:schemeClr val="tx1"/>
              </a:solidFill>
              <a:prstDash val="solid"/>
              <a:headEnd type="none" w="med" len="med"/>
              <a:tailEnd type="none" w="med" len="med"/>
            </a:ln>
          </p:spPr>
        </p:sp>
        <p:sp>
          <p:nvSpPr>
            <p:cNvPr id="230467" name="矩形 230466"/>
            <p:cNvSpPr/>
            <p:nvPr/>
          </p:nvSpPr>
          <p:spPr>
            <a:xfrm>
              <a:off x="4511" y="233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68" name="椭圆 230467"/>
            <p:cNvSpPr/>
            <p:nvPr/>
          </p:nvSpPr>
          <p:spPr>
            <a:xfrm>
              <a:off x="5231" y="243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69" name="椭圆 230468"/>
            <p:cNvSpPr/>
            <p:nvPr/>
          </p:nvSpPr>
          <p:spPr>
            <a:xfrm>
              <a:off x="4880" y="270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70" name="椭圆 230469"/>
            <p:cNvSpPr/>
            <p:nvPr/>
          </p:nvSpPr>
          <p:spPr>
            <a:xfrm>
              <a:off x="4581" y="299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71" name="椭圆 230470"/>
            <p:cNvSpPr/>
            <p:nvPr/>
          </p:nvSpPr>
          <p:spPr>
            <a:xfrm>
              <a:off x="4913" y="300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72" name="直接连接符 230471"/>
            <p:cNvSpPr/>
            <p:nvPr/>
          </p:nvSpPr>
          <p:spPr>
            <a:xfrm>
              <a:off x="3123" y="1863"/>
              <a:ext cx="1878" cy="467"/>
            </a:xfrm>
            <a:prstGeom prst="line">
              <a:avLst/>
            </a:prstGeom>
            <a:ln w="9525" cap="flat" cmpd="sng">
              <a:solidFill>
                <a:schemeClr val="tx1"/>
              </a:solidFill>
              <a:prstDash val="solid"/>
              <a:headEnd type="none" w="med" len="med"/>
              <a:tailEnd type="triangle" w="med" len="med"/>
            </a:ln>
          </p:spPr>
        </p:sp>
      </p:grpSp>
      <p:sp>
        <p:nvSpPr>
          <p:cNvPr id="230473" name="椭圆 230472"/>
          <p:cNvSpPr/>
          <p:nvPr/>
        </p:nvSpPr>
        <p:spPr>
          <a:xfrm>
            <a:off x="1635125" y="57912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grpSp>
        <p:nvGrpSpPr>
          <p:cNvPr id="230474" name="组合 230473"/>
          <p:cNvGrpSpPr/>
          <p:nvPr/>
        </p:nvGrpSpPr>
        <p:grpSpPr>
          <a:xfrm>
            <a:off x="1524000" y="4419600"/>
            <a:ext cx="2514600" cy="2133600"/>
            <a:chOff x="960" y="2784"/>
            <a:chExt cx="1584" cy="1344"/>
          </a:xfrm>
        </p:grpSpPr>
        <p:sp>
          <p:nvSpPr>
            <p:cNvPr id="230475" name="直接连接符 230474"/>
            <p:cNvSpPr/>
            <p:nvPr/>
          </p:nvSpPr>
          <p:spPr>
            <a:xfrm>
              <a:off x="960" y="3552"/>
              <a:ext cx="960" cy="0"/>
            </a:xfrm>
            <a:prstGeom prst="line">
              <a:avLst/>
            </a:prstGeom>
            <a:ln w="9525" cap="flat" cmpd="sng">
              <a:solidFill>
                <a:schemeClr val="tx1"/>
              </a:solidFill>
              <a:prstDash val="solid"/>
              <a:headEnd type="none" w="med" len="med"/>
              <a:tailEnd type="none" w="med" len="med"/>
            </a:ln>
          </p:spPr>
        </p:sp>
        <p:sp>
          <p:nvSpPr>
            <p:cNvPr id="230476" name="直接连接符 230475"/>
            <p:cNvSpPr/>
            <p:nvPr/>
          </p:nvSpPr>
          <p:spPr>
            <a:xfrm>
              <a:off x="960" y="3840"/>
              <a:ext cx="960" cy="0"/>
            </a:xfrm>
            <a:prstGeom prst="line">
              <a:avLst/>
            </a:prstGeom>
            <a:ln w="9525" cap="flat" cmpd="sng">
              <a:solidFill>
                <a:schemeClr val="tx1"/>
              </a:solidFill>
              <a:prstDash val="solid"/>
              <a:headEnd type="none" w="med" len="med"/>
              <a:tailEnd type="none" w="med" len="med"/>
            </a:ln>
          </p:spPr>
        </p:sp>
        <p:sp>
          <p:nvSpPr>
            <p:cNvPr id="230477" name="直接连接符 230476"/>
            <p:cNvSpPr/>
            <p:nvPr/>
          </p:nvSpPr>
          <p:spPr>
            <a:xfrm>
              <a:off x="1248" y="3264"/>
              <a:ext cx="0" cy="864"/>
            </a:xfrm>
            <a:prstGeom prst="line">
              <a:avLst/>
            </a:prstGeom>
            <a:ln w="9525" cap="flat" cmpd="sng">
              <a:solidFill>
                <a:schemeClr val="tx1"/>
              </a:solidFill>
              <a:prstDash val="solid"/>
              <a:headEnd type="none" w="med" len="med"/>
              <a:tailEnd type="none" w="med" len="med"/>
            </a:ln>
          </p:spPr>
        </p:sp>
        <p:sp>
          <p:nvSpPr>
            <p:cNvPr id="230478" name="直接连接符 230477"/>
            <p:cNvSpPr/>
            <p:nvPr/>
          </p:nvSpPr>
          <p:spPr>
            <a:xfrm>
              <a:off x="1584" y="3264"/>
              <a:ext cx="0" cy="864"/>
            </a:xfrm>
            <a:prstGeom prst="line">
              <a:avLst/>
            </a:prstGeom>
            <a:ln w="9525" cap="flat" cmpd="sng">
              <a:solidFill>
                <a:schemeClr val="tx1"/>
              </a:solidFill>
              <a:prstDash val="solid"/>
              <a:headEnd type="none" w="med" len="med"/>
              <a:tailEnd type="none" w="med" len="med"/>
            </a:ln>
          </p:spPr>
        </p:sp>
        <p:sp>
          <p:nvSpPr>
            <p:cNvPr id="230479" name="矩形 230478"/>
            <p:cNvSpPr/>
            <p:nvPr/>
          </p:nvSpPr>
          <p:spPr>
            <a:xfrm>
              <a:off x="960" y="326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80" name="椭圆 230479"/>
            <p:cNvSpPr/>
            <p:nvPr/>
          </p:nvSpPr>
          <p:spPr>
            <a:xfrm>
              <a:off x="1680"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81" name="椭圆 230480"/>
            <p:cNvSpPr/>
            <p:nvPr/>
          </p:nvSpPr>
          <p:spPr>
            <a:xfrm>
              <a:off x="1344"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82" name="椭圆 230481"/>
            <p:cNvSpPr/>
            <p:nvPr/>
          </p:nvSpPr>
          <p:spPr>
            <a:xfrm>
              <a:off x="1030"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83" name="椭圆 230482"/>
            <p:cNvSpPr/>
            <p:nvPr/>
          </p:nvSpPr>
          <p:spPr>
            <a:xfrm>
              <a:off x="1366"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84" name="椭圆 230483"/>
            <p:cNvSpPr/>
            <p:nvPr/>
          </p:nvSpPr>
          <p:spPr>
            <a:xfrm>
              <a:off x="1344"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85" name="直接连接符 230484"/>
            <p:cNvSpPr/>
            <p:nvPr/>
          </p:nvSpPr>
          <p:spPr>
            <a:xfrm flipH="1">
              <a:off x="1440" y="2784"/>
              <a:ext cx="1104" cy="480"/>
            </a:xfrm>
            <a:prstGeom prst="line">
              <a:avLst/>
            </a:prstGeom>
            <a:ln w="9525" cap="flat" cmpd="sng">
              <a:solidFill>
                <a:schemeClr val="tx1"/>
              </a:solidFill>
              <a:prstDash val="solid"/>
              <a:headEnd type="none" w="med" len="med"/>
              <a:tailEnd type="triangle" w="med" len="med"/>
            </a:ln>
          </p:spPr>
        </p:sp>
      </p:grpSp>
      <p:sp>
        <p:nvSpPr>
          <p:cNvPr id="230486" name="椭圆 230485"/>
          <p:cNvSpPr/>
          <p:nvPr/>
        </p:nvSpPr>
        <p:spPr>
          <a:xfrm>
            <a:off x="3311525" y="5318125"/>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grpSp>
        <p:nvGrpSpPr>
          <p:cNvPr id="230487" name="组合 230486"/>
          <p:cNvGrpSpPr/>
          <p:nvPr/>
        </p:nvGrpSpPr>
        <p:grpSpPr>
          <a:xfrm>
            <a:off x="3200400" y="4419600"/>
            <a:ext cx="1524000" cy="2133600"/>
            <a:chOff x="2016" y="2784"/>
            <a:chExt cx="960" cy="1344"/>
          </a:xfrm>
        </p:grpSpPr>
        <p:sp>
          <p:nvSpPr>
            <p:cNvPr id="230488" name="直接连接符 230487"/>
            <p:cNvSpPr/>
            <p:nvPr/>
          </p:nvSpPr>
          <p:spPr>
            <a:xfrm>
              <a:off x="2016" y="3552"/>
              <a:ext cx="960" cy="0"/>
            </a:xfrm>
            <a:prstGeom prst="line">
              <a:avLst/>
            </a:prstGeom>
            <a:ln w="9525" cap="flat" cmpd="sng">
              <a:solidFill>
                <a:schemeClr val="tx1"/>
              </a:solidFill>
              <a:prstDash val="solid"/>
              <a:headEnd type="none" w="med" len="med"/>
              <a:tailEnd type="none" w="med" len="med"/>
            </a:ln>
          </p:spPr>
        </p:sp>
        <p:sp>
          <p:nvSpPr>
            <p:cNvPr id="230489" name="直接连接符 230488"/>
            <p:cNvSpPr/>
            <p:nvPr/>
          </p:nvSpPr>
          <p:spPr>
            <a:xfrm>
              <a:off x="2016" y="3840"/>
              <a:ext cx="960" cy="0"/>
            </a:xfrm>
            <a:prstGeom prst="line">
              <a:avLst/>
            </a:prstGeom>
            <a:ln w="9525" cap="flat" cmpd="sng">
              <a:solidFill>
                <a:schemeClr val="tx1"/>
              </a:solidFill>
              <a:prstDash val="solid"/>
              <a:headEnd type="none" w="med" len="med"/>
              <a:tailEnd type="none" w="med" len="med"/>
            </a:ln>
          </p:spPr>
        </p:sp>
        <p:sp>
          <p:nvSpPr>
            <p:cNvPr id="230490" name="直接连接符 230489"/>
            <p:cNvSpPr/>
            <p:nvPr/>
          </p:nvSpPr>
          <p:spPr>
            <a:xfrm>
              <a:off x="2304" y="3264"/>
              <a:ext cx="0" cy="864"/>
            </a:xfrm>
            <a:prstGeom prst="line">
              <a:avLst/>
            </a:prstGeom>
            <a:ln w="9525" cap="flat" cmpd="sng">
              <a:solidFill>
                <a:schemeClr val="tx1"/>
              </a:solidFill>
              <a:prstDash val="solid"/>
              <a:headEnd type="none" w="med" len="med"/>
              <a:tailEnd type="none" w="med" len="med"/>
            </a:ln>
          </p:spPr>
        </p:sp>
        <p:sp>
          <p:nvSpPr>
            <p:cNvPr id="230491" name="直接连接符 230490"/>
            <p:cNvSpPr/>
            <p:nvPr/>
          </p:nvSpPr>
          <p:spPr>
            <a:xfrm>
              <a:off x="2640" y="3264"/>
              <a:ext cx="0" cy="864"/>
            </a:xfrm>
            <a:prstGeom prst="line">
              <a:avLst/>
            </a:prstGeom>
            <a:ln w="9525" cap="flat" cmpd="sng">
              <a:solidFill>
                <a:schemeClr val="tx1"/>
              </a:solidFill>
              <a:prstDash val="solid"/>
              <a:headEnd type="none" w="med" len="med"/>
              <a:tailEnd type="none" w="med" len="med"/>
            </a:ln>
          </p:spPr>
        </p:sp>
        <p:sp>
          <p:nvSpPr>
            <p:cNvPr id="230492" name="矩形 230491"/>
            <p:cNvSpPr/>
            <p:nvPr/>
          </p:nvSpPr>
          <p:spPr>
            <a:xfrm>
              <a:off x="2016" y="326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493" name="椭圆 230492"/>
            <p:cNvSpPr/>
            <p:nvPr/>
          </p:nvSpPr>
          <p:spPr>
            <a:xfrm>
              <a:off x="2736"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94" name="椭圆 230493"/>
            <p:cNvSpPr/>
            <p:nvPr/>
          </p:nvSpPr>
          <p:spPr>
            <a:xfrm>
              <a:off x="2400"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95" name="椭圆 230494"/>
            <p:cNvSpPr/>
            <p:nvPr/>
          </p:nvSpPr>
          <p:spPr>
            <a:xfrm>
              <a:off x="2086"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96" name="椭圆 230495"/>
            <p:cNvSpPr/>
            <p:nvPr/>
          </p:nvSpPr>
          <p:spPr>
            <a:xfrm>
              <a:off x="2422"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497" name="椭圆 230496"/>
            <p:cNvSpPr/>
            <p:nvPr/>
          </p:nvSpPr>
          <p:spPr>
            <a:xfrm>
              <a:off x="2400"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498" name="直接连接符 230497"/>
            <p:cNvSpPr/>
            <p:nvPr/>
          </p:nvSpPr>
          <p:spPr>
            <a:xfrm flipH="1">
              <a:off x="2448" y="2784"/>
              <a:ext cx="384" cy="480"/>
            </a:xfrm>
            <a:prstGeom prst="line">
              <a:avLst/>
            </a:prstGeom>
            <a:ln w="9525" cap="flat" cmpd="sng">
              <a:solidFill>
                <a:schemeClr val="tx1"/>
              </a:solidFill>
              <a:prstDash val="solid"/>
              <a:headEnd type="none" w="med" len="med"/>
              <a:tailEnd type="triangle" w="med" len="med"/>
            </a:ln>
          </p:spPr>
        </p:sp>
      </p:grpSp>
      <p:sp>
        <p:nvSpPr>
          <p:cNvPr id="230499" name="椭圆 230498"/>
          <p:cNvSpPr/>
          <p:nvPr/>
        </p:nvSpPr>
        <p:spPr>
          <a:xfrm>
            <a:off x="6019800" y="57912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grpSp>
        <p:nvGrpSpPr>
          <p:cNvPr id="230500" name="组合 230499"/>
          <p:cNvGrpSpPr/>
          <p:nvPr/>
        </p:nvGrpSpPr>
        <p:grpSpPr>
          <a:xfrm>
            <a:off x="4648200" y="4419600"/>
            <a:ext cx="1752600" cy="2133600"/>
            <a:chOff x="2928" y="2784"/>
            <a:chExt cx="1104" cy="1344"/>
          </a:xfrm>
        </p:grpSpPr>
        <p:sp>
          <p:nvSpPr>
            <p:cNvPr id="230501" name="直接连接符 230500"/>
            <p:cNvSpPr/>
            <p:nvPr/>
          </p:nvSpPr>
          <p:spPr>
            <a:xfrm>
              <a:off x="3072" y="3552"/>
              <a:ext cx="960" cy="0"/>
            </a:xfrm>
            <a:prstGeom prst="line">
              <a:avLst/>
            </a:prstGeom>
            <a:ln w="9525" cap="flat" cmpd="sng">
              <a:solidFill>
                <a:schemeClr val="tx1"/>
              </a:solidFill>
              <a:prstDash val="solid"/>
              <a:headEnd type="none" w="med" len="med"/>
              <a:tailEnd type="none" w="med" len="med"/>
            </a:ln>
          </p:spPr>
        </p:sp>
        <p:sp>
          <p:nvSpPr>
            <p:cNvPr id="230502" name="直接连接符 230501"/>
            <p:cNvSpPr/>
            <p:nvPr/>
          </p:nvSpPr>
          <p:spPr>
            <a:xfrm>
              <a:off x="3072" y="3840"/>
              <a:ext cx="960" cy="0"/>
            </a:xfrm>
            <a:prstGeom prst="line">
              <a:avLst/>
            </a:prstGeom>
            <a:ln w="9525" cap="flat" cmpd="sng">
              <a:solidFill>
                <a:schemeClr val="tx1"/>
              </a:solidFill>
              <a:prstDash val="solid"/>
              <a:headEnd type="none" w="med" len="med"/>
              <a:tailEnd type="none" w="med" len="med"/>
            </a:ln>
          </p:spPr>
        </p:sp>
        <p:sp>
          <p:nvSpPr>
            <p:cNvPr id="230503" name="直接连接符 230502"/>
            <p:cNvSpPr/>
            <p:nvPr/>
          </p:nvSpPr>
          <p:spPr>
            <a:xfrm>
              <a:off x="3360" y="3264"/>
              <a:ext cx="0" cy="864"/>
            </a:xfrm>
            <a:prstGeom prst="line">
              <a:avLst/>
            </a:prstGeom>
            <a:ln w="9525" cap="flat" cmpd="sng">
              <a:solidFill>
                <a:schemeClr val="tx1"/>
              </a:solidFill>
              <a:prstDash val="solid"/>
              <a:headEnd type="none" w="med" len="med"/>
              <a:tailEnd type="none" w="med" len="med"/>
            </a:ln>
          </p:spPr>
        </p:sp>
        <p:sp>
          <p:nvSpPr>
            <p:cNvPr id="230504" name="直接连接符 230503"/>
            <p:cNvSpPr/>
            <p:nvPr/>
          </p:nvSpPr>
          <p:spPr>
            <a:xfrm>
              <a:off x="3696" y="3264"/>
              <a:ext cx="0" cy="864"/>
            </a:xfrm>
            <a:prstGeom prst="line">
              <a:avLst/>
            </a:prstGeom>
            <a:ln w="9525" cap="flat" cmpd="sng">
              <a:solidFill>
                <a:schemeClr val="tx1"/>
              </a:solidFill>
              <a:prstDash val="solid"/>
              <a:headEnd type="none" w="med" len="med"/>
              <a:tailEnd type="none" w="med" len="med"/>
            </a:ln>
          </p:spPr>
        </p:sp>
        <p:sp>
          <p:nvSpPr>
            <p:cNvPr id="230505" name="矩形 230504"/>
            <p:cNvSpPr/>
            <p:nvPr/>
          </p:nvSpPr>
          <p:spPr>
            <a:xfrm>
              <a:off x="3072" y="326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506" name="椭圆 230505"/>
            <p:cNvSpPr/>
            <p:nvPr/>
          </p:nvSpPr>
          <p:spPr>
            <a:xfrm>
              <a:off x="3792"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507" name="椭圆 230506"/>
            <p:cNvSpPr/>
            <p:nvPr/>
          </p:nvSpPr>
          <p:spPr>
            <a:xfrm>
              <a:off x="3456"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08" name="椭圆 230507"/>
            <p:cNvSpPr/>
            <p:nvPr/>
          </p:nvSpPr>
          <p:spPr>
            <a:xfrm>
              <a:off x="3142"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09" name="椭圆 230508"/>
            <p:cNvSpPr/>
            <p:nvPr/>
          </p:nvSpPr>
          <p:spPr>
            <a:xfrm>
              <a:off x="3478"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510" name="椭圆 230509"/>
            <p:cNvSpPr/>
            <p:nvPr/>
          </p:nvSpPr>
          <p:spPr>
            <a:xfrm>
              <a:off x="3456"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11" name="直接连接符 230510"/>
            <p:cNvSpPr/>
            <p:nvPr/>
          </p:nvSpPr>
          <p:spPr>
            <a:xfrm>
              <a:off x="2928" y="2784"/>
              <a:ext cx="624" cy="480"/>
            </a:xfrm>
            <a:prstGeom prst="line">
              <a:avLst/>
            </a:prstGeom>
            <a:ln w="9525" cap="flat" cmpd="sng">
              <a:solidFill>
                <a:schemeClr val="tx1"/>
              </a:solidFill>
              <a:prstDash val="solid"/>
              <a:headEnd type="none" w="med" len="med"/>
              <a:tailEnd type="triangle" w="med" len="med"/>
            </a:ln>
          </p:spPr>
        </p:sp>
      </p:grpSp>
      <p:sp>
        <p:nvSpPr>
          <p:cNvPr id="230512" name="椭圆 230511"/>
          <p:cNvSpPr/>
          <p:nvPr/>
        </p:nvSpPr>
        <p:spPr>
          <a:xfrm>
            <a:off x="7696200" y="6248400"/>
            <a:ext cx="228600" cy="228600"/>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grpSp>
        <p:nvGrpSpPr>
          <p:cNvPr id="230513" name="组合 230512"/>
          <p:cNvGrpSpPr/>
          <p:nvPr/>
        </p:nvGrpSpPr>
        <p:grpSpPr>
          <a:xfrm>
            <a:off x="5181600" y="4419600"/>
            <a:ext cx="2895600" cy="2133600"/>
            <a:chOff x="3264" y="2784"/>
            <a:chExt cx="1824" cy="1344"/>
          </a:xfrm>
        </p:grpSpPr>
        <p:sp>
          <p:nvSpPr>
            <p:cNvPr id="230514" name="直接连接符 230513"/>
            <p:cNvSpPr/>
            <p:nvPr/>
          </p:nvSpPr>
          <p:spPr>
            <a:xfrm>
              <a:off x="4128" y="3552"/>
              <a:ext cx="960" cy="0"/>
            </a:xfrm>
            <a:prstGeom prst="line">
              <a:avLst/>
            </a:prstGeom>
            <a:ln w="9525" cap="flat" cmpd="sng">
              <a:solidFill>
                <a:schemeClr val="tx1"/>
              </a:solidFill>
              <a:prstDash val="solid"/>
              <a:headEnd type="none" w="med" len="med"/>
              <a:tailEnd type="none" w="med" len="med"/>
            </a:ln>
          </p:spPr>
        </p:sp>
        <p:sp>
          <p:nvSpPr>
            <p:cNvPr id="230515" name="直接连接符 230514"/>
            <p:cNvSpPr/>
            <p:nvPr/>
          </p:nvSpPr>
          <p:spPr>
            <a:xfrm>
              <a:off x="4128" y="3840"/>
              <a:ext cx="960" cy="0"/>
            </a:xfrm>
            <a:prstGeom prst="line">
              <a:avLst/>
            </a:prstGeom>
            <a:ln w="9525" cap="flat" cmpd="sng">
              <a:solidFill>
                <a:schemeClr val="tx1"/>
              </a:solidFill>
              <a:prstDash val="solid"/>
              <a:headEnd type="none" w="med" len="med"/>
              <a:tailEnd type="none" w="med" len="med"/>
            </a:ln>
          </p:spPr>
        </p:sp>
        <p:sp>
          <p:nvSpPr>
            <p:cNvPr id="230516" name="直接连接符 230515"/>
            <p:cNvSpPr/>
            <p:nvPr/>
          </p:nvSpPr>
          <p:spPr>
            <a:xfrm>
              <a:off x="4416" y="3264"/>
              <a:ext cx="0" cy="864"/>
            </a:xfrm>
            <a:prstGeom prst="line">
              <a:avLst/>
            </a:prstGeom>
            <a:ln w="9525" cap="flat" cmpd="sng">
              <a:solidFill>
                <a:schemeClr val="tx1"/>
              </a:solidFill>
              <a:prstDash val="solid"/>
              <a:headEnd type="none" w="med" len="med"/>
              <a:tailEnd type="none" w="med" len="med"/>
            </a:ln>
          </p:spPr>
        </p:sp>
        <p:sp>
          <p:nvSpPr>
            <p:cNvPr id="230517" name="直接连接符 230516"/>
            <p:cNvSpPr/>
            <p:nvPr/>
          </p:nvSpPr>
          <p:spPr>
            <a:xfrm>
              <a:off x="4752" y="3264"/>
              <a:ext cx="0" cy="864"/>
            </a:xfrm>
            <a:prstGeom prst="line">
              <a:avLst/>
            </a:prstGeom>
            <a:ln w="9525" cap="flat" cmpd="sng">
              <a:solidFill>
                <a:schemeClr val="tx1"/>
              </a:solidFill>
              <a:prstDash val="solid"/>
              <a:headEnd type="none" w="med" len="med"/>
              <a:tailEnd type="none" w="med" len="med"/>
            </a:ln>
          </p:spPr>
        </p:sp>
        <p:sp>
          <p:nvSpPr>
            <p:cNvPr id="230518" name="矩形 230517"/>
            <p:cNvSpPr/>
            <p:nvPr/>
          </p:nvSpPr>
          <p:spPr>
            <a:xfrm>
              <a:off x="4128" y="3264"/>
              <a:ext cx="960" cy="864"/>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30519" name="椭圆 230518"/>
            <p:cNvSpPr/>
            <p:nvPr/>
          </p:nvSpPr>
          <p:spPr>
            <a:xfrm>
              <a:off x="4848" y="3360"/>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520" name="椭圆 230519"/>
            <p:cNvSpPr/>
            <p:nvPr/>
          </p:nvSpPr>
          <p:spPr>
            <a:xfrm>
              <a:off x="4512" y="3637"/>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21" name="椭圆 230520"/>
            <p:cNvSpPr/>
            <p:nvPr/>
          </p:nvSpPr>
          <p:spPr>
            <a:xfrm>
              <a:off x="4198" y="3925"/>
              <a:ext cx="144"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22" name="椭圆 230521"/>
            <p:cNvSpPr/>
            <p:nvPr/>
          </p:nvSpPr>
          <p:spPr>
            <a:xfrm>
              <a:off x="4534" y="3934"/>
              <a:ext cx="144" cy="144"/>
            </a:xfrm>
            <a:prstGeom prst="ellipse">
              <a:avLst/>
            </a:prstGeom>
            <a:solidFill>
              <a:srgbClr val="003300"/>
            </a:solidFill>
            <a:ln w="9525" cap="flat" cmpd="sng">
              <a:solidFill>
                <a:schemeClr val="tx1"/>
              </a:solidFill>
              <a:prstDash val="solid"/>
              <a:headEnd type="none" w="med" len="med"/>
              <a:tailEnd type="none" w="med" len="med"/>
            </a:ln>
          </p:spPr>
          <p:txBody>
            <a:bodyPr/>
            <a:lstStyle/>
            <a:p>
              <a:endParaRPr lang="zh-CN" altLang="en-US"/>
            </a:p>
          </p:txBody>
        </p:sp>
        <p:sp>
          <p:nvSpPr>
            <p:cNvPr id="230523" name="椭圆 230522"/>
            <p:cNvSpPr/>
            <p:nvPr/>
          </p:nvSpPr>
          <p:spPr>
            <a:xfrm>
              <a:off x="4512" y="3350"/>
              <a:ext cx="166" cy="144"/>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230524" name="直接连接符 230523"/>
            <p:cNvSpPr/>
            <p:nvPr/>
          </p:nvSpPr>
          <p:spPr>
            <a:xfrm>
              <a:off x="3264" y="2784"/>
              <a:ext cx="1392" cy="480"/>
            </a:xfrm>
            <a:prstGeom prst="line">
              <a:avLst/>
            </a:prstGeom>
            <a:ln w="9525" cap="flat" cmpd="sng">
              <a:solidFill>
                <a:schemeClr val="tx1"/>
              </a:solidFill>
              <a:prstDash val="solid"/>
              <a:headEnd type="none" w="med" len="med"/>
              <a:tailEnd type="triangle" w="med" len="med"/>
            </a:ln>
          </p:spPr>
        </p:sp>
      </p:grpSp>
      <p:grpSp>
        <p:nvGrpSpPr>
          <p:cNvPr id="230525" name="组合 230524"/>
          <p:cNvGrpSpPr/>
          <p:nvPr/>
        </p:nvGrpSpPr>
        <p:grpSpPr>
          <a:xfrm>
            <a:off x="4572000" y="228600"/>
            <a:ext cx="1676400" cy="914400"/>
            <a:chOff x="2880" y="144"/>
            <a:chExt cx="1056" cy="576"/>
          </a:xfrm>
        </p:grpSpPr>
        <p:sp>
          <p:nvSpPr>
            <p:cNvPr id="230526" name="爆炸形 1 230525"/>
            <p:cNvSpPr/>
            <p:nvPr/>
          </p:nvSpPr>
          <p:spPr>
            <a:xfrm>
              <a:off x="3360" y="144"/>
              <a:ext cx="576" cy="576"/>
            </a:xfrm>
            <a:prstGeom prst="irregularSeal1">
              <a:avLst/>
            </a:prstGeom>
            <a:noFill/>
            <a:ln w="9525" cap="flat" cmpd="sng">
              <a:solidFill>
                <a:schemeClr val="tx1"/>
              </a:solidFill>
              <a:prstDash val="solid"/>
              <a:miter/>
              <a:headEnd type="none" w="med" len="med"/>
              <a:tailEnd type="none" w="med" len="med"/>
            </a:ln>
          </p:spPr>
          <p:txBody>
            <a:bodyPr wrap="none" anchor="ctr"/>
            <a:lstStyle/>
            <a:p>
              <a:pPr lvl="0" algn="ctr"/>
              <a:r>
                <a:rPr lang="zh-CN" altLang="en-US" sz="2400">
                  <a:solidFill>
                    <a:srgbClr val="FF0000"/>
                  </a:solidFill>
                  <a:latin typeface="Times New Roman" panose="02020603050405020304" pitchFamily="18" charset="0"/>
                  <a:ea typeface="隶书" panose="02010509060101010101" pitchFamily="49" charset="-122"/>
                </a:rPr>
                <a:t>树</a:t>
              </a:r>
              <a:endParaRPr lang="zh-CN" altLang="en-US" sz="2400">
                <a:latin typeface="Times New Roman" panose="02020603050405020304" pitchFamily="18" charset="0"/>
                <a:ea typeface="宋体" panose="02010600030101010101" pitchFamily="2" charset="-122"/>
              </a:endParaRPr>
            </a:p>
          </p:txBody>
        </p:sp>
        <p:sp>
          <p:nvSpPr>
            <p:cNvPr id="230527" name="直接连接符 230526"/>
            <p:cNvSpPr/>
            <p:nvPr/>
          </p:nvSpPr>
          <p:spPr>
            <a:xfrm>
              <a:off x="2880" y="384"/>
              <a:ext cx="480" cy="0"/>
            </a:xfrm>
            <a:prstGeom prst="line">
              <a:avLst/>
            </a:prstGeom>
            <a:ln w="9525" cap="flat" cmpd="sng">
              <a:solidFill>
                <a:schemeClr val="tx1"/>
              </a:solidFill>
              <a:prstDash val="solid"/>
              <a:headEnd type="none" w="med" len="med"/>
              <a:tailEnd type="none" w="med" len="med"/>
            </a:ln>
          </p:spPr>
        </p:sp>
      </p:grpSp>
      <p:grpSp>
        <p:nvGrpSpPr>
          <p:cNvPr id="230528" name="组合 230527"/>
          <p:cNvGrpSpPr/>
          <p:nvPr/>
        </p:nvGrpSpPr>
        <p:grpSpPr>
          <a:xfrm>
            <a:off x="400050" y="4457700"/>
            <a:ext cx="8515350" cy="2400300"/>
            <a:chOff x="252" y="2808"/>
            <a:chExt cx="5364" cy="1512"/>
          </a:xfrm>
        </p:grpSpPr>
        <p:grpSp>
          <p:nvGrpSpPr>
            <p:cNvPr id="230529" name="组合 230528"/>
            <p:cNvGrpSpPr/>
            <p:nvPr/>
          </p:nvGrpSpPr>
          <p:grpSpPr>
            <a:xfrm>
              <a:off x="4512" y="2808"/>
              <a:ext cx="1104" cy="403"/>
              <a:chOff x="168" y="2820"/>
              <a:chExt cx="1104" cy="403"/>
            </a:xfrm>
          </p:grpSpPr>
          <p:sp>
            <p:nvSpPr>
              <p:cNvPr id="230530" name="直接连接符 230529"/>
              <p:cNvSpPr/>
              <p:nvPr/>
            </p:nvSpPr>
            <p:spPr>
              <a:xfrm flipH="1">
                <a:off x="168" y="2832"/>
                <a:ext cx="300" cy="300"/>
              </a:xfrm>
              <a:prstGeom prst="line">
                <a:avLst/>
              </a:prstGeom>
              <a:ln w="9525" cap="flat" cmpd="sng">
                <a:solidFill>
                  <a:schemeClr val="tx1"/>
                </a:solidFill>
                <a:prstDash val="solid"/>
                <a:headEnd type="none" w="med" len="med"/>
                <a:tailEnd type="triangle" w="med" len="med"/>
              </a:ln>
            </p:spPr>
          </p:sp>
          <p:sp>
            <p:nvSpPr>
              <p:cNvPr id="230531" name="直接连接符 230530"/>
              <p:cNvSpPr/>
              <p:nvPr/>
            </p:nvSpPr>
            <p:spPr>
              <a:xfrm>
                <a:off x="924" y="2820"/>
                <a:ext cx="348" cy="348"/>
              </a:xfrm>
              <a:prstGeom prst="line">
                <a:avLst/>
              </a:prstGeom>
              <a:ln w="9525" cap="flat" cmpd="sng">
                <a:solidFill>
                  <a:schemeClr val="tx1"/>
                </a:solidFill>
                <a:prstDash val="solid"/>
                <a:headEnd type="none" w="med" len="med"/>
                <a:tailEnd type="triangle" w="med" len="med"/>
              </a:ln>
            </p:spPr>
          </p:sp>
          <p:sp>
            <p:nvSpPr>
              <p:cNvPr id="230532" name="文本框 230531"/>
              <p:cNvSpPr txBox="1"/>
              <p:nvPr/>
            </p:nvSpPr>
            <p:spPr>
              <a:xfrm>
                <a:off x="506" y="2973"/>
                <a:ext cx="51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nvGrpSpPr>
            <p:cNvPr id="230533" name="组合 230532"/>
            <p:cNvGrpSpPr/>
            <p:nvPr/>
          </p:nvGrpSpPr>
          <p:grpSpPr>
            <a:xfrm>
              <a:off x="252" y="2820"/>
              <a:ext cx="1104" cy="403"/>
              <a:chOff x="168" y="2820"/>
              <a:chExt cx="1104" cy="403"/>
            </a:xfrm>
          </p:grpSpPr>
          <p:sp>
            <p:nvSpPr>
              <p:cNvPr id="230534" name="直接连接符 230533"/>
              <p:cNvSpPr/>
              <p:nvPr/>
            </p:nvSpPr>
            <p:spPr>
              <a:xfrm flipH="1">
                <a:off x="168" y="2832"/>
                <a:ext cx="300" cy="300"/>
              </a:xfrm>
              <a:prstGeom prst="line">
                <a:avLst/>
              </a:prstGeom>
              <a:ln w="9525" cap="flat" cmpd="sng">
                <a:solidFill>
                  <a:schemeClr val="tx1"/>
                </a:solidFill>
                <a:prstDash val="solid"/>
                <a:headEnd type="none" w="med" len="med"/>
                <a:tailEnd type="triangle" w="med" len="med"/>
              </a:ln>
            </p:spPr>
          </p:sp>
          <p:sp>
            <p:nvSpPr>
              <p:cNvPr id="230535" name="直接连接符 230534"/>
              <p:cNvSpPr/>
              <p:nvPr/>
            </p:nvSpPr>
            <p:spPr>
              <a:xfrm>
                <a:off x="924" y="2820"/>
                <a:ext cx="348" cy="348"/>
              </a:xfrm>
              <a:prstGeom prst="line">
                <a:avLst/>
              </a:prstGeom>
              <a:ln w="9525" cap="flat" cmpd="sng">
                <a:solidFill>
                  <a:schemeClr val="tx1"/>
                </a:solidFill>
                <a:prstDash val="solid"/>
                <a:headEnd type="none" w="med" len="med"/>
                <a:tailEnd type="triangle" w="med" len="med"/>
              </a:ln>
            </p:spPr>
          </p:sp>
          <p:sp>
            <p:nvSpPr>
              <p:cNvPr id="230536" name="文本框 230535"/>
              <p:cNvSpPr txBox="1"/>
              <p:nvPr/>
            </p:nvSpPr>
            <p:spPr>
              <a:xfrm>
                <a:off x="506" y="2973"/>
                <a:ext cx="51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nvGrpSpPr>
            <p:cNvPr id="230537" name="组合 230536"/>
            <p:cNvGrpSpPr/>
            <p:nvPr/>
          </p:nvGrpSpPr>
          <p:grpSpPr>
            <a:xfrm>
              <a:off x="1080" y="4070"/>
              <a:ext cx="672" cy="250"/>
              <a:chOff x="1080" y="4070"/>
              <a:chExt cx="672" cy="250"/>
            </a:xfrm>
          </p:grpSpPr>
          <p:sp>
            <p:nvSpPr>
              <p:cNvPr id="230538" name="直接连接符 230537"/>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30539" name="直接连接符 230538"/>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30540" name="文本框 230539"/>
              <p:cNvSpPr txBox="1"/>
              <p:nvPr/>
            </p:nvSpPr>
            <p:spPr>
              <a:xfrm>
                <a:off x="1202" y="4070"/>
                <a:ext cx="39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nvGrpSpPr>
            <p:cNvPr id="230541" name="组合 230540"/>
            <p:cNvGrpSpPr/>
            <p:nvPr/>
          </p:nvGrpSpPr>
          <p:grpSpPr>
            <a:xfrm>
              <a:off x="2148" y="4070"/>
              <a:ext cx="672" cy="250"/>
              <a:chOff x="1080" y="4070"/>
              <a:chExt cx="672" cy="250"/>
            </a:xfrm>
          </p:grpSpPr>
          <p:sp>
            <p:nvSpPr>
              <p:cNvPr id="230542" name="直接连接符 230541"/>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30543" name="直接连接符 230542"/>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30544" name="文本框 230543"/>
              <p:cNvSpPr txBox="1"/>
              <p:nvPr/>
            </p:nvSpPr>
            <p:spPr>
              <a:xfrm>
                <a:off x="1202" y="4070"/>
                <a:ext cx="39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nvGrpSpPr>
            <p:cNvPr id="230545" name="组合 230544"/>
            <p:cNvGrpSpPr/>
            <p:nvPr/>
          </p:nvGrpSpPr>
          <p:grpSpPr>
            <a:xfrm>
              <a:off x="3204" y="4070"/>
              <a:ext cx="672" cy="250"/>
              <a:chOff x="1080" y="4070"/>
              <a:chExt cx="672" cy="250"/>
            </a:xfrm>
          </p:grpSpPr>
          <p:sp>
            <p:nvSpPr>
              <p:cNvPr id="230546" name="直接连接符 230545"/>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30547" name="直接连接符 230546"/>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30548" name="文本框 230547"/>
              <p:cNvSpPr txBox="1"/>
              <p:nvPr/>
            </p:nvSpPr>
            <p:spPr>
              <a:xfrm>
                <a:off x="1202" y="4070"/>
                <a:ext cx="39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nvGrpSpPr>
            <p:cNvPr id="230549" name="组合 230548"/>
            <p:cNvGrpSpPr/>
            <p:nvPr/>
          </p:nvGrpSpPr>
          <p:grpSpPr>
            <a:xfrm>
              <a:off x="4284" y="4070"/>
              <a:ext cx="672" cy="250"/>
              <a:chOff x="1080" y="4070"/>
              <a:chExt cx="672" cy="250"/>
            </a:xfrm>
          </p:grpSpPr>
          <p:sp>
            <p:nvSpPr>
              <p:cNvPr id="230550" name="直接连接符 230549"/>
              <p:cNvSpPr/>
              <p:nvPr/>
            </p:nvSpPr>
            <p:spPr>
              <a:xfrm flipH="1">
                <a:off x="1080" y="4140"/>
                <a:ext cx="108" cy="180"/>
              </a:xfrm>
              <a:prstGeom prst="line">
                <a:avLst/>
              </a:prstGeom>
              <a:ln w="9525" cap="flat" cmpd="sng">
                <a:solidFill>
                  <a:schemeClr val="tx1"/>
                </a:solidFill>
                <a:prstDash val="solid"/>
                <a:headEnd type="none" w="med" len="med"/>
                <a:tailEnd type="triangle" w="med" len="med"/>
              </a:ln>
            </p:spPr>
          </p:sp>
          <p:sp>
            <p:nvSpPr>
              <p:cNvPr id="230551" name="直接连接符 230550"/>
              <p:cNvSpPr/>
              <p:nvPr/>
            </p:nvSpPr>
            <p:spPr>
              <a:xfrm>
                <a:off x="1608" y="4128"/>
                <a:ext cx="144" cy="192"/>
              </a:xfrm>
              <a:prstGeom prst="line">
                <a:avLst/>
              </a:prstGeom>
              <a:ln w="9525" cap="flat" cmpd="sng">
                <a:solidFill>
                  <a:schemeClr val="tx1"/>
                </a:solidFill>
                <a:prstDash val="solid"/>
                <a:headEnd type="none" w="med" len="med"/>
                <a:tailEnd type="triangle" w="med" len="med"/>
              </a:ln>
            </p:spPr>
          </p:sp>
          <p:sp>
            <p:nvSpPr>
              <p:cNvPr id="230552" name="文本框 230551"/>
              <p:cNvSpPr txBox="1"/>
              <p:nvPr/>
            </p:nvSpPr>
            <p:spPr>
              <a:xfrm>
                <a:off x="1202" y="4070"/>
                <a:ext cx="396" cy="250"/>
              </a:xfrm>
              <a:prstGeom prst="rect">
                <a:avLst/>
              </a:prstGeom>
              <a:noFill/>
              <a:ln w="9525">
                <a:noFill/>
              </a:ln>
            </p:spPr>
            <p:txBody>
              <a:bodyPr wrap="none" anchor="t">
                <a:spAutoFit/>
              </a:bodyPr>
              <a:lstStyle/>
              <a:p>
                <a:pPr lvl="0"/>
                <a:r>
                  <a:rPr lang="en-US" altLang="zh-CN" sz="2000">
                    <a:latin typeface="Times New Roman" panose="02020603050405020304" pitchFamily="18" charset="0"/>
                    <a:ea typeface="隶书" panose="02010509060101010101" pitchFamily="49" charset="-122"/>
                  </a:rPr>
                  <a:t>…...</a:t>
                </a:r>
              </a:p>
            </p:txBody>
          </p:sp>
        </p:gr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2">
                                            <p:txEl>
                                              <p:pRg st="0" end="0"/>
                                            </p:txEl>
                                          </p:spTgt>
                                        </p:tgtEl>
                                        <p:attrNameLst>
                                          <p:attrName>style.visibility</p:attrName>
                                        </p:attrNameLst>
                                      </p:cBhvr>
                                      <p:to>
                                        <p:strVal val="visible"/>
                                      </p:to>
                                    </p:set>
                                    <p:anim calcmode="lin" valueType="num">
                                      <p:cBhvr additive="base">
                                        <p:cTn id="7" dur="500" fill="hold"/>
                                        <p:tgtEl>
                                          <p:spTgt spid="230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30403"/>
                                        </p:tgtEl>
                                        <p:attrNameLst>
                                          <p:attrName>style.visibility</p:attrName>
                                        </p:attrNameLst>
                                      </p:cBhvr>
                                      <p:to>
                                        <p:strVal val="visible"/>
                                      </p:to>
                                    </p:set>
                                    <p:animEffect transition="in" filter="box(out)">
                                      <p:cBhvr>
                                        <p:cTn id="13" dur="500"/>
                                        <p:tgtEl>
                                          <p:spTgt spid="230403"/>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30418"/>
                                        </p:tgtEl>
                                        <p:attrNameLst>
                                          <p:attrName>style.visibility</p:attrName>
                                        </p:attrNameLst>
                                      </p:cBhvr>
                                      <p:to>
                                        <p:strVal val="visible"/>
                                      </p:to>
                                    </p:set>
                                    <p:animEffect transition="in" filter="box(out)">
                                      <p:cBhvr>
                                        <p:cTn id="18" dur="500"/>
                                        <p:tgtEl>
                                          <p:spTgt spid="230418"/>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230413"/>
                                        </p:tgtEl>
                                        <p:attrNameLst>
                                          <p:attrName>style.visibility</p:attrName>
                                        </p:attrNameLst>
                                      </p:cBhvr>
                                      <p:to>
                                        <p:strVal val="visible"/>
                                      </p:to>
                                    </p:set>
                                    <p:anim calcmode="lin" valueType="num">
                                      <p:cBhvr additive="base">
                                        <p:cTn id="22" dur="500" fill="hold"/>
                                        <p:tgtEl>
                                          <p:spTgt spid="230413"/>
                                        </p:tgtEl>
                                        <p:attrNameLst>
                                          <p:attrName>ppt_x</p:attrName>
                                        </p:attrNameLst>
                                      </p:cBhvr>
                                      <p:tavLst>
                                        <p:tav tm="0">
                                          <p:val>
                                            <p:strVal val="0-#ppt_w/2"/>
                                          </p:val>
                                        </p:tav>
                                        <p:tav tm="100000">
                                          <p:val>
                                            <p:strVal val="#ppt_x"/>
                                          </p:val>
                                        </p:tav>
                                      </p:tavLst>
                                    </p:anim>
                                    <p:anim calcmode="lin" valueType="num">
                                      <p:cBhvr additive="base">
                                        <p:cTn id="23" dur="500" fill="hold"/>
                                        <p:tgtEl>
                                          <p:spTgt spid="23041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230429"/>
                                        </p:tgtEl>
                                        <p:attrNameLst>
                                          <p:attrName>style.visibility</p:attrName>
                                        </p:attrNameLst>
                                      </p:cBhvr>
                                      <p:to>
                                        <p:strVal val="visible"/>
                                      </p:to>
                                    </p:set>
                                    <p:animEffect transition="in" filter="box(out)">
                                      <p:cBhvr>
                                        <p:cTn id="28" dur="500"/>
                                        <p:tgtEl>
                                          <p:spTgt spid="230429"/>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par>
                          <p:cTn id="29" fill="hold">
                            <p:stCondLst>
                              <p:cond delay="500"/>
                            </p:stCondLst>
                            <p:childTnLst>
                              <p:par>
                                <p:cTn id="30" presetID="2" presetClass="entr" presetSubtype="1" fill="hold" nodeType="afterEffect">
                                  <p:stCondLst>
                                    <p:cond delay="0"/>
                                  </p:stCondLst>
                                  <p:childTnLst>
                                    <p:set>
                                      <p:cBhvr>
                                        <p:cTn id="31" dur="1" fill="hold">
                                          <p:stCondLst>
                                            <p:cond delay="0"/>
                                          </p:stCondLst>
                                        </p:cTn>
                                        <p:tgtEl>
                                          <p:spTgt spid="230414"/>
                                        </p:tgtEl>
                                        <p:attrNameLst>
                                          <p:attrName>style.visibility</p:attrName>
                                        </p:attrNameLst>
                                      </p:cBhvr>
                                      <p:to>
                                        <p:strVal val="visible"/>
                                      </p:to>
                                    </p:set>
                                    <p:anim calcmode="lin" valueType="num">
                                      <p:cBhvr additive="base">
                                        <p:cTn id="32" dur="500" fill="hold"/>
                                        <p:tgtEl>
                                          <p:spTgt spid="230414"/>
                                        </p:tgtEl>
                                        <p:attrNameLst>
                                          <p:attrName>ppt_x</p:attrName>
                                        </p:attrNameLst>
                                      </p:cBhvr>
                                      <p:tavLst>
                                        <p:tav tm="0">
                                          <p:val>
                                            <p:strVal val="#ppt_x"/>
                                          </p:val>
                                        </p:tav>
                                        <p:tav tm="100000">
                                          <p:val>
                                            <p:strVal val="#ppt_x"/>
                                          </p:val>
                                        </p:tav>
                                      </p:tavLst>
                                    </p:anim>
                                    <p:anim calcmode="lin" valueType="num">
                                      <p:cBhvr additive="base">
                                        <p:cTn id="33" dur="500" fill="hold"/>
                                        <p:tgtEl>
                                          <p:spTgt spid="230414"/>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230440"/>
                                        </p:tgtEl>
                                        <p:attrNameLst>
                                          <p:attrName>style.visibility</p:attrName>
                                        </p:attrNameLst>
                                      </p:cBhvr>
                                      <p:to>
                                        <p:strVal val="visible"/>
                                      </p:to>
                                    </p:set>
                                    <p:animEffect transition="in" filter="box(out)">
                                      <p:cBhvr>
                                        <p:cTn id="38" dur="500"/>
                                        <p:tgtEl>
                                          <p:spTgt spid="230440"/>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par>
                          <p:cTn id="39" fill="hold">
                            <p:stCondLst>
                              <p:cond delay="500"/>
                            </p:stCondLst>
                            <p:childTnLst>
                              <p:par>
                                <p:cTn id="40" presetID="2" presetClass="entr" presetSubtype="9" fill="hold" nodeType="afterEffect">
                                  <p:stCondLst>
                                    <p:cond delay="0"/>
                                  </p:stCondLst>
                                  <p:childTnLst>
                                    <p:set>
                                      <p:cBhvr>
                                        <p:cTn id="41" dur="1" fill="hold">
                                          <p:stCondLst>
                                            <p:cond delay="0"/>
                                          </p:stCondLst>
                                        </p:cTn>
                                        <p:tgtEl>
                                          <p:spTgt spid="230415"/>
                                        </p:tgtEl>
                                        <p:attrNameLst>
                                          <p:attrName>style.visibility</p:attrName>
                                        </p:attrNameLst>
                                      </p:cBhvr>
                                      <p:to>
                                        <p:strVal val="visible"/>
                                      </p:to>
                                    </p:set>
                                    <p:anim calcmode="lin" valueType="num">
                                      <p:cBhvr additive="base">
                                        <p:cTn id="42" dur="500" fill="hold"/>
                                        <p:tgtEl>
                                          <p:spTgt spid="230415"/>
                                        </p:tgtEl>
                                        <p:attrNameLst>
                                          <p:attrName>ppt_x</p:attrName>
                                        </p:attrNameLst>
                                      </p:cBhvr>
                                      <p:tavLst>
                                        <p:tav tm="0">
                                          <p:val>
                                            <p:strVal val="0-#ppt_w/2"/>
                                          </p:val>
                                        </p:tav>
                                        <p:tav tm="100000">
                                          <p:val>
                                            <p:strVal val="#ppt_x"/>
                                          </p:val>
                                        </p:tav>
                                      </p:tavLst>
                                    </p:anim>
                                    <p:anim calcmode="lin" valueType="num">
                                      <p:cBhvr additive="base">
                                        <p:cTn id="43" dur="500" fill="hold"/>
                                        <p:tgtEl>
                                          <p:spTgt spid="230415"/>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30451"/>
                                        </p:tgtEl>
                                        <p:attrNameLst>
                                          <p:attrName>style.visibility</p:attrName>
                                        </p:attrNameLst>
                                      </p:cBhvr>
                                      <p:to>
                                        <p:strVal val="visible"/>
                                      </p:to>
                                    </p:set>
                                    <p:animEffect transition="in" filter="box(out)">
                                      <p:cBhvr>
                                        <p:cTn id="48" dur="500"/>
                                        <p:tgtEl>
                                          <p:spTgt spid="230451"/>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49" fill="hold">
                            <p:stCondLst>
                              <p:cond delay="500"/>
                            </p:stCondLst>
                            <p:childTnLst>
                              <p:par>
                                <p:cTn id="50" presetID="2" presetClass="entr" presetSubtype="3" fill="hold" nodeType="afterEffect">
                                  <p:stCondLst>
                                    <p:cond delay="0"/>
                                  </p:stCondLst>
                                  <p:childTnLst>
                                    <p:set>
                                      <p:cBhvr>
                                        <p:cTn id="51" dur="1" fill="hold">
                                          <p:stCondLst>
                                            <p:cond delay="0"/>
                                          </p:stCondLst>
                                        </p:cTn>
                                        <p:tgtEl>
                                          <p:spTgt spid="230416"/>
                                        </p:tgtEl>
                                        <p:attrNameLst>
                                          <p:attrName>style.visibility</p:attrName>
                                        </p:attrNameLst>
                                      </p:cBhvr>
                                      <p:to>
                                        <p:strVal val="visible"/>
                                      </p:to>
                                    </p:set>
                                    <p:anim calcmode="lin" valueType="num">
                                      <p:cBhvr additive="base">
                                        <p:cTn id="52" dur="500" fill="hold"/>
                                        <p:tgtEl>
                                          <p:spTgt spid="230416"/>
                                        </p:tgtEl>
                                        <p:attrNameLst>
                                          <p:attrName>ppt_x</p:attrName>
                                        </p:attrNameLst>
                                      </p:cBhvr>
                                      <p:tavLst>
                                        <p:tav tm="0">
                                          <p:val>
                                            <p:strVal val="1+#ppt_w/2"/>
                                          </p:val>
                                        </p:tav>
                                        <p:tav tm="100000">
                                          <p:val>
                                            <p:strVal val="#ppt_x"/>
                                          </p:val>
                                        </p:tav>
                                      </p:tavLst>
                                    </p:anim>
                                    <p:anim calcmode="lin" valueType="num">
                                      <p:cBhvr additive="base">
                                        <p:cTn id="53" dur="500" fill="hold"/>
                                        <p:tgtEl>
                                          <p:spTgt spid="230416"/>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30462"/>
                                        </p:tgtEl>
                                        <p:attrNameLst>
                                          <p:attrName>style.visibility</p:attrName>
                                        </p:attrNameLst>
                                      </p:cBhvr>
                                      <p:to>
                                        <p:strVal val="visible"/>
                                      </p:to>
                                    </p:set>
                                    <p:animEffect transition="in" filter="box(out)">
                                      <p:cBhvr>
                                        <p:cTn id="58" dur="500"/>
                                        <p:tgtEl>
                                          <p:spTgt spid="230462"/>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par>
                          <p:cTn id="59" fill="hold">
                            <p:stCondLst>
                              <p:cond delay="500"/>
                            </p:stCondLst>
                            <p:childTnLst>
                              <p:par>
                                <p:cTn id="60" presetID="2" presetClass="entr" presetSubtype="2" fill="hold" nodeType="afterEffect">
                                  <p:stCondLst>
                                    <p:cond delay="0"/>
                                  </p:stCondLst>
                                  <p:childTnLst>
                                    <p:set>
                                      <p:cBhvr>
                                        <p:cTn id="61" dur="1" fill="hold">
                                          <p:stCondLst>
                                            <p:cond delay="0"/>
                                          </p:stCondLst>
                                        </p:cTn>
                                        <p:tgtEl>
                                          <p:spTgt spid="230417"/>
                                        </p:tgtEl>
                                        <p:attrNameLst>
                                          <p:attrName>style.visibility</p:attrName>
                                        </p:attrNameLst>
                                      </p:cBhvr>
                                      <p:to>
                                        <p:strVal val="visible"/>
                                      </p:to>
                                    </p:set>
                                    <p:anim calcmode="lin" valueType="num">
                                      <p:cBhvr additive="base">
                                        <p:cTn id="62" dur="500" fill="hold"/>
                                        <p:tgtEl>
                                          <p:spTgt spid="230417"/>
                                        </p:tgtEl>
                                        <p:attrNameLst>
                                          <p:attrName>ppt_x</p:attrName>
                                        </p:attrNameLst>
                                      </p:cBhvr>
                                      <p:tavLst>
                                        <p:tav tm="0">
                                          <p:val>
                                            <p:strVal val="1+#ppt_w/2"/>
                                          </p:val>
                                        </p:tav>
                                        <p:tav tm="100000">
                                          <p:val>
                                            <p:strVal val="#ppt_x"/>
                                          </p:val>
                                        </p:tav>
                                      </p:tavLst>
                                    </p:anim>
                                    <p:anim calcmode="lin" valueType="num">
                                      <p:cBhvr additive="base">
                                        <p:cTn id="63" dur="500" fill="hold"/>
                                        <p:tgtEl>
                                          <p:spTgt spid="23041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230474"/>
                                        </p:tgtEl>
                                        <p:attrNameLst>
                                          <p:attrName>style.visibility</p:attrName>
                                        </p:attrNameLst>
                                      </p:cBhvr>
                                      <p:to>
                                        <p:strVal val="visible"/>
                                      </p:to>
                                    </p:set>
                                    <p:animEffect transition="in" filter="box(out)">
                                      <p:cBhvr>
                                        <p:cTn id="68" dur="500"/>
                                        <p:tgtEl>
                                          <p:spTgt spid="230474"/>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par>
                          <p:cTn id="69" fill="hold">
                            <p:stCondLst>
                              <p:cond delay="500"/>
                            </p:stCondLst>
                            <p:childTnLst>
                              <p:par>
                                <p:cTn id="70" presetID="2" presetClass="entr" presetSubtype="8" fill="hold" nodeType="afterEffect">
                                  <p:stCondLst>
                                    <p:cond delay="0"/>
                                  </p:stCondLst>
                                  <p:childTnLst>
                                    <p:set>
                                      <p:cBhvr>
                                        <p:cTn id="71" dur="1" fill="hold">
                                          <p:stCondLst>
                                            <p:cond delay="0"/>
                                          </p:stCondLst>
                                        </p:cTn>
                                        <p:tgtEl>
                                          <p:spTgt spid="230473"/>
                                        </p:tgtEl>
                                        <p:attrNameLst>
                                          <p:attrName>style.visibility</p:attrName>
                                        </p:attrNameLst>
                                      </p:cBhvr>
                                      <p:to>
                                        <p:strVal val="visible"/>
                                      </p:to>
                                    </p:set>
                                    <p:anim calcmode="lin" valueType="num">
                                      <p:cBhvr additive="base">
                                        <p:cTn id="72" dur="500" fill="hold"/>
                                        <p:tgtEl>
                                          <p:spTgt spid="230473"/>
                                        </p:tgtEl>
                                        <p:attrNameLst>
                                          <p:attrName>ppt_x</p:attrName>
                                        </p:attrNameLst>
                                      </p:cBhvr>
                                      <p:tavLst>
                                        <p:tav tm="0">
                                          <p:val>
                                            <p:strVal val="0-#ppt_w/2"/>
                                          </p:val>
                                        </p:tav>
                                        <p:tav tm="100000">
                                          <p:val>
                                            <p:strVal val="#ppt_x"/>
                                          </p:val>
                                        </p:tav>
                                      </p:tavLst>
                                    </p:anim>
                                    <p:anim calcmode="lin" valueType="num">
                                      <p:cBhvr additive="base">
                                        <p:cTn id="73" dur="500" fill="hold"/>
                                        <p:tgtEl>
                                          <p:spTgt spid="2304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WHOOSH.WAV"/>
                                        </p:tgtEl>
                                      </p:cMediaNode>
                                    </p:audio>
                                  </p:subTnLst>
                                </p:cTn>
                              </p:par>
                            </p:childTnLst>
                          </p:cTn>
                        </p:par>
                        <p:par>
                          <p:cTn id="74" fill="hold">
                            <p:stCondLst>
                              <p:cond delay="1000"/>
                            </p:stCondLst>
                            <p:childTnLst>
                              <p:par>
                                <p:cTn id="75" presetID="4" presetClass="entr" presetSubtype="32" fill="hold" nodeType="afterEffect">
                                  <p:stCondLst>
                                    <p:cond delay="0"/>
                                  </p:stCondLst>
                                  <p:childTnLst>
                                    <p:set>
                                      <p:cBhvr>
                                        <p:cTn id="76" dur="1" fill="hold">
                                          <p:stCondLst>
                                            <p:cond delay="0"/>
                                          </p:stCondLst>
                                        </p:cTn>
                                        <p:tgtEl>
                                          <p:spTgt spid="230487"/>
                                        </p:tgtEl>
                                        <p:attrNameLst>
                                          <p:attrName>style.visibility</p:attrName>
                                        </p:attrNameLst>
                                      </p:cBhvr>
                                      <p:to>
                                        <p:strVal val="visible"/>
                                      </p:to>
                                    </p:set>
                                    <p:animEffect transition="in" filter="box(out)">
                                      <p:cBhvr>
                                        <p:cTn id="77" dur="500"/>
                                        <p:tgtEl>
                                          <p:spTgt spid="230487"/>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par>
                          <p:cTn id="78" fill="hold">
                            <p:stCondLst>
                              <p:cond delay="1500"/>
                            </p:stCondLst>
                            <p:childTnLst>
                              <p:par>
                                <p:cTn id="79" presetID="2" presetClass="entr" presetSubtype="1" fill="hold" nodeType="afterEffect">
                                  <p:stCondLst>
                                    <p:cond delay="0"/>
                                  </p:stCondLst>
                                  <p:childTnLst>
                                    <p:set>
                                      <p:cBhvr>
                                        <p:cTn id="80" dur="1" fill="hold">
                                          <p:stCondLst>
                                            <p:cond delay="0"/>
                                          </p:stCondLst>
                                        </p:cTn>
                                        <p:tgtEl>
                                          <p:spTgt spid="230486"/>
                                        </p:tgtEl>
                                        <p:attrNameLst>
                                          <p:attrName>style.visibility</p:attrName>
                                        </p:attrNameLst>
                                      </p:cBhvr>
                                      <p:to>
                                        <p:strVal val="visible"/>
                                      </p:to>
                                    </p:set>
                                    <p:anim calcmode="lin" valueType="num">
                                      <p:cBhvr additive="base">
                                        <p:cTn id="81" dur="500" fill="hold"/>
                                        <p:tgtEl>
                                          <p:spTgt spid="230486"/>
                                        </p:tgtEl>
                                        <p:attrNameLst>
                                          <p:attrName>ppt_x</p:attrName>
                                        </p:attrNameLst>
                                      </p:cBhvr>
                                      <p:tavLst>
                                        <p:tav tm="0">
                                          <p:val>
                                            <p:strVal val="#ppt_x"/>
                                          </p:val>
                                        </p:tav>
                                        <p:tav tm="100000">
                                          <p:val>
                                            <p:strVal val="#ppt_x"/>
                                          </p:val>
                                        </p:tav>
                                      </p:tavLst>
                                    </p:anim>
                                    <p:anim calcmode="lin" valueType="num">
                                      <p:cBhvr additive="base">
                                        <p:cTn id="82" dur="500" fill="hold"/>
                                        <p:tgtEl>
                                          <p:spTgt spid="2304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WHOOSH.WAV"/>
                                        </p:tgtEl>
                                      </p:cMediaNode>
                                    </p:audio>
                                  </p:subTnLst>
                                </p:cTn>
                              </p:par>
                            </p:childTnLst>
                          </p:cTn>
                        </p:par>
                        <p:par>
                          <p:cTn id="83" fill="hold">
                            <p:stCondLst>
                              <p:cond delay="2000"/>
                            </p:stCondLst>
                            <p:childTnLst>
                              <p:par>
                                <p:cTn id="84" presetID="4" presetClass="entr" presetSubtype="32" fill="hold" nodeType="afterEffect">
                                  <p:stCondLst>
                                    <p:cond delay="0"/>
                                  </p:stCondLst>
                                  <p:childTnLst>
                                    <p:set>
                                      <p:cBhvr>
                                        <p:cTn id="85" dur="1" fill="hold">
                                          <p:stCondLst>
                                            <p:cond delay="0"/>
                                          </p:stCondLst>
                                        </p:cTn>
                                        <p:tgtEl>
                                          <p:spTgt spid="230500"/>
                                        </p:tgtEl>
                                        <p:attrNameLst>
                                          <p:attrName>style.visibility</p:attrName>
                                        </p:attrNameLst>
                                      </p:cBhvr>
                                      <p:to>
                                        <p:strVal val="visible"/>
                                      </p:to>
                                    </p:set>
                                    <p:animEffect transition="in" filter="box(out)">
                                      <p:cBhvr>
                                        <p:cTn id="86" dur="500"/>
                                        <p:tgtEl>
                                          <p:spTgt spid="230500"/>
                                        </p:tgtEl>
                                      </p:cBhvr>
                                    </p:animEffect>
                                  </p:childTnLst>
                                  <p:subTnLst>
                                    <p:audio>
                                      <p:cMediaNode>
                                        <p:cTn display="0" masterRel="sameClick">
                                          <p:stCondLst>
                                            <p:cond evt="begin" delay="0">
                                              <p:tn val="84"/>
                                            </p:cond>
                                          </p:stCondLst>
                                          <p:endCondLst>
                                            <p:cond evt="onStopAudio" delay="0">
                                              <p:tgtEl>
                                                <p:sldTgt/>
                                              </p:tgtEl>
                                            </p:cond>
                                          </p:endCondLst>
                                        </p:cTn>
                                        <p:tgtEl>
                                          <p:sndTgt r:embed="rId2" name="CAMERA.WAV"/>
                                        </p:tgtEl>
                                      </p:cMediaNode>
                                    </p:audio>
                                  </p:subTnLst>
                                </p:cTn>
                              </p:par>
                            </p:childTnLst>
                          </p:cTn>
                        </p:par>
                        <p:par>
                          <p:cTn id="87" fill="hold">
                            <p:stCondLst>
                              <p:cond delay="2500"/>
                            </p:stCondLst>
                            <p:childTnLst>
                              <p:par>
                                <p:cTn id="88" presetID="2" presetClass="entr" presetSubtype="4" fill="hold" nodeType="afterEffect">
                                  <p:stCondLst>
                                    <p:cond delay="0"/>
                                  </p:stCondLst>
                                  <p:childTnLst>
                                    <p:set>
                                      <p:cBhvr>
                                        <p:cTn id="89" dur="1" fill="hold">
                                          <p:stCondLst>
                                            <p:cond delay="0"/>
                                          </p:stCondLst>
                                        </p:cTn>
                                        <p:tgtEl>
                                          <p:spTgt spid="230499"/>
                                        </p:tgtEl>
                                        <p:attrNameLst>
                                          <p:attrName>style.visibility</p:attrName>
                                        </p:attrNameLst>
                                      </p:cBhvr>
                                      <p:to>
                                        <p:strVal val="visible"/>
                                      </p:to>
                                    </p:set>
                                    <p:anim calcmode="lin" valueType="num">
                                      <p:cBhvr additive="base">
                                        <p:cTn id="90" dur="500" fill="hold"/>
                                        <p:tgtEl>
                                          <p:spTgt spid="230499"/>
                                        </p:tgtEl>
                                        <p:attrNameLst>
                                          <p:attrName>ppt_x</p:attrName>
                                        </p:attrNameLst>
                                      </p:cBhvr>
                                      <p:tavLst>
                                        <p:tav tm="0">
                                          <p:val>
                                            <p:strVal val="#ppt_x"/>
                                          </p:val>
                                        </p:tav>
                                        <p:tav tm="100000">
                                          <p:val>
                                            <p:strVal val="#ppt_x"/>
                                          </p:val>
                                        </p:tav>
                                      </p:tavLst>
                                    </p:anim>
                                    <p:anim calcmode="lin" valueType="num">
                                      <p:cBhvr additive="base">
                                        <p:cTn id="91" dur="500" fill="hold"/>
                                        <p:tgtEl>
                                          <p:spTgt spid="2304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3" name="WHOOSH.WAV"/>
                                        </p:tgtEl>
                                      </p:cMediaNode>
                                    </p:audio>
                                  </p:subTnLst>
                                </p:cTn>
                              </p:par>
                            </p:childTnLst>
                          </p:cTn>
                        </p:par>
                        <p:par>
                          <p:cTn id="92" fill="hold">
                            <p:stCondLst>
                              <p:cond delay="3000"/>
                            </p:stCondLst>
                            <p:childTnLst>
                              <p:par>
                                <p:cTn id="93" presetID="4" presetClass="entr" presetSubtype="32" fill="hold" nodeType="afterEffect">
                                  <p:stCondLst>
                                    <p:cond delay="0"/>
                                  </p:stCondLst>
                                  <p:childTnLst>
                                    <p:set>
                                      <p:cBhvr>
                                        <p:cTn id="94" dur="1" fill="hold">
                                          <p:stCondLst>
                                            <p:cond delay="0"/>
                                          </p:stCondLst>
                                        </p:cTn>
                                        <p:tgtEl>
                                          <p:spTgt spid="230513"/>
                                        </p:tgtEl>
                                        <p:attrNameLst>
                                          <p:attrName>style.visibility</p:attrName>
                                        </p:attrNameLst>
                                      </p:cBhvr>
                                      <p:to>
                                        <p:strVal val="visible"/>
                                      </p:to>
                                    </p:set>
                                    <p:animEffect transition="in" filter="box(out)">
                                      <p:cBhvr>
                                        <p:cTn id="95" dur="500"/>
                                        <p:tgtEl>
                                          <p:spTgt spid="230513"/>
                                        </p:tgtEl>
                                      </p:cBhvr>
                                    </p:animEffect>
                                  </p:childTnLst>
                                  <p:subTnLst>
                                    <p:audio>
                                      <p:cMediaNode>
                                        <p:cTn display="0" masterRel="sameClick">
                                          <p:stCondLst>
                                            <p:cond evt="begin" delay="0">
                                              <p:tn val="93"/>
                                            </p:cond>
                                          </p:stCondLst>
                                          <p:endCondLst>
                                            <p:cond evt="onStopAudio" delay="0">
                                              <p:tgtEl>
                                                <p:sldTgt/>
                                              </p:tgtEl>
                                            </p:cond>
                                          </p:endCondLst>
                                        </p:cTn>
                                        <p:tgtEl>
                                          <p:sndTgt r:embed="rId2" name="CAMERA.WAV"/>
                                        </p:tgtEl>
                                      </p:cMediaNode>
                                    </p:audio>
                                  </p:subTnLst>
                                </p:cTn>
                              </p:par>
                            </p:childTnLst>
                          </p:cTn>
                        </p:par>
                        <p:par>
                          <p:cTn id="96" fill="hold">
                            <p:stCondLst>
                              <p:cond delay="3500"/>
                            </p:stCondLst>
                            <p:childTnLst>
                              <p:par>
                                <p:cTn id="97" presetID="2" presetClass="entr" presetSubtype="2" fill="hold" nodeType="afterEffect">
                                  <p:stCondLst>
                                    <p:cond delay="0"/>
                                  </p:stCondLst>
                                  <p:childTnLst>
                                    <p:set>
                                      <p:cBhvr>
                                        <p:cTn id="98" dur="1" fill="hold">
                                          <p:stCondLst>
                                            <p:cond delay="0"/>
                                          </p:stCondLst>
                                        </p:cTn>
                                        <p:tgtEl>
                                          <p:spTgt spid="230512"/>
                                        </p:tgtEl>
                                        <p:attrNameLst>
                                          <p:attrName>style.visibility</p:attrName>
                                        </p:attrNameLst>
                                      </p:cBhvr>
                                      <p:to>
                                        <p:strVal val="visible"/>
                                      </p:to>
                                    </p:set>
                                    <p:anim calcmode="lin" valueType="num">
                                      <p:cBhvr additive="base">
                                        <p:cTn id="99" dur="500" fill="hold"/>
                                        <p:tgtEl>
                                          <p:spTgt spid="230512"/>
                                        </p:tgtEl>
                                        <p:attrNameLst>
                                          <p:attrName>ppt_x</p:attrName>
                                        </p:attrNameLst>
                                      </p:cBhvr>
                                      <p:tavLst>
                                        <p:tav tm="0">
                                          <p:val>
                                            <p:strVal val="1+#ppt_w/2"/>
                                          </p:val>
                                        </p:tav>
                                        <p:tav tm="100000">
                                          <p:val>
                                            <p:strVal val="#ppt_x"/>
                                          </p:val>
                                        </p:tav>
                                      </p:tavLst>
                                    </p:anim>
                                    <p:anim calcmode="lin" valueType="num">
                                      <p:cBhvr additive="base">
                                        <p:cTn id="100" dur="500" fill="hold"/>
                                        <p:tgtEl>
                                          <p:spTgt spid="2305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3" name="WHOOSH.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nodeType="clickEffect">
                                  <p:stCondLst>
                                    <p:cond delay="0"/>
                                  </p:stCondLst>
                                  <p:childTnLst>
                                    <p:set>
                                      <p:cBhvr>
                                        <p:cTn id="104" dur="1" fill="hold">
                                          <p:stCondLst>
                                            <p:cond delay="0"/>
                                          </p:stCondLst>
                                        </p:cTn>
                                        <p:tgtEl>
                                          <p:spTgt spid="230528"/>
                                        </p:tgtEl>
                                        <p:attrNameLst>
                                          <p:attrName>style.visibility</p:attrName>
                                        </p:attrNameLst>
                                      </p:cBhvr>
                                      <p:to>
                                        <p:strVal val="visible"/>
                                      </p:to>
                                    </p:set>
                                    <p:animEffect transition="in" filter="box(out)">
                                      <p:cBhvr>
                                        <p:cTn id="105" dur="500"/>
                                        <p:tgtEl>
                                          <p:spTgt spid="230528"/>
                                        </p:tgtEl>
                                      </p:cBhvr>
                                    </p:animEffect>
                                  </p:childTnLst>
                                  <p:subTnLst>
                                    <p:audio>
                                      <p:cMediaNode>
                                        <p:cTn display="0" masterRel="sameClick">
                                          <p:stCondLst>
                                            <p:cond evt="begin" delay="0">
                                              <p:tn val="103"/>
                                            </p:cond>
                                          </p:stCondLst>
                                          <p:endCondLst>
                                            <p:cond evt="onStopAudio" delay="0">
                                              <p:tgtEl>
                                                <p:sldTgt/>
                                              </p:tgtEl>
                                            </p:cond>
                                          </p:endCondLst>
                                        </p:cTn>
                                        <p:tgtEl>
                                          <p:sndTgt r:embed="rId2"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nodeType="clickEffect">
                                  <p:stCondLst>
                                    <p:cond delay="0"/>
                                  </p:stCondLst>
                                  <p:childTnLst>
                                    <p:set>
                                      <p:cBhvr>
                                        <p:cTn id="109" dur="1" fill="hold">
                                          <p:stCondLst>
                                            <p:cond delay="0"/>
                                          </p:stCondLst>
                                        </p:cTn>
                                        <p:tgtEl>
                                          <p:spTgt spid="230525"/>
                                        </p:tgtEl>
                                        <p:attrNameLst>
                                          <p:attrName>style.visibility</p:attrName>
                                        </p:attrNameLst>
                                      </p:cBhvr>
                                      <p:to>
                                        <p:strVal val="visible"/>
                                      </p:to>
                                    </p:set>
                                    <p:animEffect transition="in" filter="box(out)">
                                      <p:cBhvr>
                                        <p:cTn id="110" dur="500"/>
                                        <p:tgtEl>
                                          <p:spTgt spid="230525"/>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3996</Words>
  <Application>Microsoft Office PowerPoint</Application>
  <PresentationFormat>全屏显示(4:3)</PresentationFormat>
  <Paragraphs>495</Paragraphs>
  <Slides>53</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57" baseType="lpstr">
      <vt:lpstr>默认设计模板</vt:lpstr>
      <vt:lpstr>Microsoft Word 97 - 2003 文档</vt:lpstr>
      <vt:lpstr>Microsoft Word Picture</vt:lpstr>
      <vt:lpstr>Microsoft 公式 3.0</vt:lpstr>
      <vt:lpstr>PowerPoint 演示文稿</vt:lpstr>
      <vt:lpstr>PowerPoint 演示文稿</vt:lpstr>
      <vt:lpstr>PowerPoint 演示文稿</vt:lpstr>
      <vt:lpstr>PowerPoint 演示文稿</vt:lpstr>
      <vt:lpstr>数据结构要解决的问题</vt:lpstr>
      <vt:lpstr>PowerPoint 演示文稿</vt:lpstr>
      <vt:lpstr>PowerPoint 演示文稿</vt:lpstr>
      <vt:lpstr>PowerPoint 演示文稿</vt:lpstr>
      <vt:lpstr>PowerPoint 演示文稿</vt:lpstr>
      <vt:lpstr>非数值运算的例子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答案：</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217</cp:revision>
  <dcterms:created xsi:type="dcterms:W3CDTF">2012-11-28T00:02:00Z</dcterms:created>
  <dcterms:modified xsi:type="dcterms:W3CDTF">2017-11-30T14:08:09Z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