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404" r:id="rId2"/>
    <p:sldId id="409" r:id="rId3"/>
    <p:sldId id="405" r:id="rId4"/>
    <p:sldId id="406" r:id="rId5"/>
    <p:sldId id="257" r:id="rId6"/>
    <p:sldId id="259" r:id="rId7"/>
    <p:sldId id="260" r:id="rId8"/>
    <p:sldId id="410" r:id="rId9"/>
    <p:sldId id="263" r:id="rId10"/>
    <p:sldId id="440" r:id="rId11"/>
    <p:sldId id="441" r:id="rId12"/>
    <p:sldId id="415" r:id="rId13"/>
    <p:sldId id="264" r:id="rId14"/>
    <p:sldId id="407" r:id="rId15"/>
    <p:sldId id="266" r:id="rId16"/>
    <p:sldId id="268" r:id="rId17"/>
    <p:sldId id="270" r:id="rId18"/>
    <p:sldId id="271" r:id="rId19"/>
    <p:sldId id="273" r:id="rId20"/>
    <p:sldId id="275" r:id="rId21"/>
    <p:sldId id="276" r:id="rId22"/>
    <p:sldId id="411" r:id="rId23"/>
    <p:sldId id="412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414" r:id="rId34"/>
    <p:sldId id="413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33CC"/>
        </a:solidFill>
        <a:latin typeface="Times New Roman" panose="02020603050405020304" pitchFamily="18" charset="0"/>
        <a:ea typeface="楷体_GB2312" pitchFamily="49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FF9900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28071971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9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200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文本占位符 2007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10</a:t>
            </a:fld>
            <a:endParaRPr lang="zh-CN" sz="1200" dirty="0"/>
          </a:p>
        </p:txBody>
      </p:sp>
    </p:spTree>
    <p:extLst>
      <p:ext uri="{BB962C8B-B14F-4D97-AF65-F5344CB8AC3E}">
        <p14:creationId xmlns:p14="http://schemas.microsoft.com/office/powerpoint/2010/main" val="30625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2109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7" name="文本占位符 2109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zh-CN" sz="1200" dirty="0"/>
              <a:t>11</a:t>
            </a:fld>
            <a:endParaRPr lang="zh-CN" sz="1200" dirty="0"/>
          </a:p>
        </p:txBody>
      </p:sp>
    </p:spTree>
    <p:extLst>
      <p:ext uri="{BB962C8B-B14F-4D97-AF65-F5344CB8AC3E}">
        <p14:creationId xmlns:p14="http://schemas.microsoft.com/office/powerpoint/2010/main" val="255975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429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当线性表采用顺序表存储时，插入、删除算法的性能不太理想，主要是需要大量的元素移动。</a:t>
            </a: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347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直接连接符 16"/>
          <p:cNvCxnSpPr/>
          <p:nvPr userDrawn="1"/>
        </p:nvCxnSpPr>
        <p:spPr>
          <a:xfrm>
            <a:off x="0" y="3444875"/>
            <a:ext cx="7924800" cy="0"/>
          </a:xfrm>
          <a:prstGeom prst="line">
            <a:avLst/>
          </a:prstGeom>
          <a:ln w="50800" cap="flat" cmpd="sng">
            <a:solidFill>
              <a:srgbClr val="C9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1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813" y="2030413"/>
            <a:ext cx="3773487" cy="3632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52" name="直接连接符 18"/>
          <p:cNvCxnSpPr/>
          <p:nvPr userDrawn="1"/>
        </p:nvCxnSpPr>
        <p:spPr>
          <a:xfrm>
            <a:off x="5041900" y="3541713"/>
            <a:ext cx="4102100" cy="0"/>
          </a:xfrm>
          <a:prstGeom prst="line">
            <a:avLst/>
          </a:prstGeom>
          <a:ln w="50800" cap="flat" cmpd="sng">
            <a:solidFill>
              <a:srgbClr val="C9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3" name="Picture 8" descr="未标题-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197475"/>
            <a:ext cx="3287713" cy="166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9" descr="未标题-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5500" y="6350"/>
            <a:ext cx="4508500" cy="261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684213" y="6237288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315" name="Text Box 16"/>
          <p:cNvSpPr txBox="1"/>
          <p:nvPr/>
        </p:nvSpPr>
        <p:spPr>
          <a:xfrm>
            <a:off x="4427538" y="6381750"/>
            <a:ext cx="457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3317" name="直接连接符 15"/>
          <p:cNvCxnSpPr/>
          <p:nvPr userDrawn="1"/>
        </p:nvCxnSpPr>
        <p:spPr>
          <a:xfrm>
            <a:off x="304800" y="1017588"/>
            <a:ext cx="8839200" cy="0"/>
          </a:xfrm>
          <a:prstGeom prst="line">
            <a:avLst/>
          </a:prstGeom>
          <a:ln w="44450" cap="flat" cmpd="sng">
            <a:solidFill>
              <a:srgbClr val="C9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18" name="Picture 10" descr="未标题-1"/>
          <p:cNvPicPr preferRelativeResize="0">
            <a:picLocks noChangeAspect="1"/>
          </p:cNvPicPr>
          <p:nvPr userDrawn="1"/>
        </p:nvPicPr>
        <p:blipFill>
          <a:blip r:embed="rId2"/>
          <a:srcRect l="13527" t="19856" r="9790" b="18599"/>
          <a:stretch>
            <a:fillRect/>
          </a:stretch>
        </p:blipFill>
        <p:spPr>
          <a:xfrm>
            <a:off x="9525" y="261938"/>
            <a:ext cx="1127125" cy="89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684213" y="6237288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339" name="Text Box 16"/>
          <p:cNvSpPr txBox="1"/>
          <p:nvPr/>
        </p:nvSpPr>
        <p:spPr>
          <a:xfrm>
            <a:off x="4427538" y="6381750"/>
            <a:ext cx="457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14341" name="直接连接符 15"/>
          <p:cNvCxnSpPr/>
          <p:nvPr userDrawn="1"/>
        </p:nvCxnSpPr>
        <p:spPr>
          <a:xfrm>
            <a:off x="304800" y="1017588"/>
            <a:ext cx="8839200" cy="0"/>
          </a:xfrm>
          <a:prstGeom prst="line">
            <a:avLst/>
          </a:prstGeom>
          <a:ln w="44450" cap="flat" cmpd="sng">
            <a:solidFill>
              <a:srgbClr val="C9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42" name="Picture 10" descr="未标题-1"/>
          <p:cNvPicPr preferRelativeResize="0">
            <a:picLocks noChangeAspect="1"/>
          </p:cNvPicPr>
          <p:nvPr userDrawn="1"/>
        </p:nvPicPr>
        <p:blipFill>
          <a:blip r:embed="rId2"/>
          <a:srcRect l="13527" t="19856" r="9790" b="18599"/>
          <a:stretch>
            <a:fillRect/>
          </a:stretch>
        </p:blipFill>
        <p:spPr>
          <a:xfrm>
            <a:off x="9525" y="261938"/>
            <a:ext cx="1127125" cy="89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684213" y="6237288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75" name="Text Box 16"/>
          <p:cNvSpPr txBox="1"/>
          <p:nvPr/>
        </p:nvSpPr>
        <p:spPr>
          <a:xfrm>
            <a:off x="4427538" y="6381750"/>
            <a:ext cx="457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cxnSp>
        <p:nvCxnSpPr>
          <p:cNvPr id="3077" name="直接连接符 15"/>
          <p:cNvCxnSpPr/>
          <p:nvPr userDrawn="1"/>
        </p:nvCxnSpPr>
        <p:spPr>
          <a:xfrm>
            <a:off x="304800" y="1017588"/>
            <a:ext cx="8839200" cy="0"/>
          </a:xfrm>
          <a:prstGeom prst="line">
            <a:avLst/>
          </a:prstGeom>
          <a:ln w="44450" cap="flat" cmpd="sng">
            <a:solidFill>
              <a:srgbClr val="C94D4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10" descr="未标题-1"/>
          <p:cNvPicPr preferRelativeResize="0">
            <a:picLocks noChangeAspect="1"/>
          </p:cNvPicPr>
          <p:nvPr userDrawn="1"/>
        </p:nvPicPr>
        <p:blipFill>
          <a:blip r:embed="rId2"/>
          <a:srcRect l="13527" t="19856" r="9790" b="18599"/>
          <a:stretch>
            <a:fillRect/>
          </a:stretch>
        </p:blipFill>
        <p:spPr>
          <a:xfrm>
            <a:off x="9525" y="261938"/>
            <a:ext cx="1127125" cy="89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WordArt 7"/>
          <p:cNvSpPr>
            <a:spLocks noTextEdit="1"/>
          </p:cNvSpPr>
          <p:nvPr/>
        </p:nvSpPr>
        <p:spPr>
          <a:xfrm>
            <a:off x="3571875" y="2060575"/>
            <a:ext cx="4714875" cy="1192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solidFill>
                  <a:srgbClr val="C94D4D"/>
                </a:soli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线性表（一）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文本框 199681"/>
          <p:cNvSpPr txBox="1"/>
          <p:nvPr/>
        </p:nvSpPr>
        <p:spPr>
          <a:xfrm>
            <a:off x="323850" y="1196975"/>
            <a:ext cx="69342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已知：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,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,…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i-1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,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,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i+1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,…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99683" name="文本框 199682"/>
          <p:cNvSpPr txBox="1"/>
          <p:nvPr/>
        </p:nvSpPr>
        <p:spPr>
          <a:xfrm>
            <a:off x="3451225" y="1743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84" name="文本框 199683"/>
          <p:cNvSpPr txBox="1"/>
          <p:nvPr/>
        </p:nvSpPr>
        <p:spPr>
          <a:xfrm>
            <a:off x="3451225" y="2124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85" name="文本框 199684"/>
          <p:cNvSpPr txBox="1"/>
          <p:nvPr/>
        </p:nvSpPr>
        <p:spPr>
          <a:xfrm>
            <a:off x="3451225" y="2505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86" name="文本框 199685"/>
          <p:cNvSpPr txBox="1"/>
          <p:nvPr/>
        </p:nvSpPr>
        <p:spPr>
          <a:xfrm>
            <a:off x="3451225" y="2886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87" name="文本框 199686"/>
          <p:cNvSpPr txBox="1"/>
          <p:nvPr/>
        </p:nvSpPr>
        <p:spPr>
          <a:xfrm>
            <a:off x="3451225" y="3267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i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88" name="文本框 199687"/>
          <p:cNvSpPr txBox="1"/>
          <p:nvPr/>
        </p:nvSpPr>
        <p:spPr>
          <a:xfrm>
            <a:off x="3451225" y="3648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89" name="文本框 199688"/>
          <p:cNvSpPr txBox="1"/>
          <p:nvPr/>
        </p:nvSpPr>
        <p:spPr>
          <a:xfrm>
            <a:off x="3451225" y="4029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90" name="文本框 199689"/>
          <p:cNvSpPr txBox="1"/>
          <p:nvPr/>
        </p:nvSpPr>
        <p:spPr>
          <a:xfrm>
            <a:off x="3451225" y="4410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i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691" name="文本框 199690"/>
          <p:cNvSpPr txBox="1"/>
          <p:nvPr/>
        </p:nvSpPr>
        <p:spPr>
          <a:xfrm>
            <a:off x="3451225" y="4791075"/>
            <a:ext cx="2362200" cy="403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endParaRPr sz="2400" b="1" dirty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92" name="文本框 199691"/>
          <p:cNvSpPr txBox="1"/>
          <p:nvPr/>
        </p:nvSpPr>
        <p:spPr>
          <a:xfrm>
            <a:off x="1774825" y="1743075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99693" name="文本框 199692"/>
          <p:cNvSpPr txBox="1"/>
          <p:nvPr/>
        </p:nvSpPr>
        <p:spPr>
          <a:xfrm>
            <a:off x="1927225" y="212090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b+1</a:t>
            </a:r>
          </a:p>
        </p:txBody>
      </p:sp>
      <p:sp>
        <p:nvSpPr>
          <p:cNvPr id="199694" name="文本框 199693"/>
          <p:cNvSpPr txBox="1"/>
          <p:nvPr/>
        </p:nvSpPr>
        <p:spPr>
          <a:xfrm>
            <a:off x="1927225" y="25209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b+2</a:t>
            </a:r>
          </a:p>
        </p:txBody>
      </p:sp>
      <p:sp>
        <p:nvSpPr>
          <p:cNvPr id="199695" name="文本框 199694"/>
          <p:cNvSpPr txBox="1"/>
          <p:nvPr/>
        </p:nvSpPr>
        <p:spPr>
          <a:xfrm>
            <a:off x="1012825" y="4762500"/>
            <a:ext cx="22860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b+(maxlen-1)</a:t>
            </a:r>
          </a:p>
        </p:txBody>
      </p:sp>
      <p:sp>
        <p:nvSpPr>
          <p:cNvPr id="199696" name="文本框 199695"/>
          <p:cNvSpPr txBox="1"/>
          <p:nvPr/>
        </p:nvSpPr>
        <p:spPr>
          <a:xfrm>
            <a:off x="3984625" y="1704975"/>
            <a:ext cx="12954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99697" name="文本框 199696"/>
          <p:cNvSpPr txBox="1"/>
          <p:nvPr/>
        </p:nvSpPr>
        <p:spPr>
          <a:xfrm>
            <a:off x="3984625" y="208280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99698" name="文本框 199697"/>
          <p:cNvSpPr txBox="1"/>
          <p:nvPr/>
        </p:nvSpPr>
        <p:spPr>
          <a:xfrm>
            <a:off x="3984625" y="24447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…</a:t>
            </a:r>
            <a:endParaRPr lang="en-US" altLang="zh-CN" sz="2400" b="1" baseline="-2500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699" name="文本框 199698"/>
          <p:cNvSpPr txBox="1"/>
          <p:nvPr/>
        </p:nvSpPr>
        <p:spPr>
          <a:xfrm>
            <a:off x="3984625" y="28257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i-1</a:t>
            </a:r>
          </a:p>
        </p:txBody>
      </p:sp>
      <p:sp>
        <p:nvSpPr>
          <p:cNvPr id="199700" name="文本框 199699"/>
          <p:cNvSpPr txBox="1"/>
          <p:nvPr/>
        </p:nvSpPr>
        <p:spPr>
          <a:xfrm>
            <a:off x="3984625" y="32067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400" b="1" i="1" baseline="-250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701" name="文本框 199700"/>
          <p:cNvSpPr txBox="1"/>
          <p:nvPr/>
        </p:nvSpPr>
        <p:spPr>
          <a:xfrm>
            <a:off x="3984625" y="35877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i+1</a:t>
            </a:r>
          </a:p>
        </p:txBody>
      </p:sp>
      <p:sp>
        <p:nvSpPr>
          <p:cNvPr id="199702" name="文本框 199701"/>
          <p:cNvSpPr txBox="1"/>
          <p:nvPr/>
        </p:nvSpPr>
        <p:spPr>
          <a:xfrm>
            <a:off x="4060825" y="4029075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…</a:t>
            </a:r>
            <a:endParaRPr lang="en-US" altLang="zh-CN" sz="2400" b="1" baseline="-2500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99703" name="文本框 199702"/>
          <p:cNvSpPr txBox="1"/>
          <p:nvPr/>
        </p:nvSpPr>
        <p:spPr>
          <a:xfrm>
            <a:off x="3984625" y="4349750"/>
            <a:ext cx="13716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199704" name="圆角矩形标注 199703"/>
          <p:cNvSpPr/>
          <p:nvPr/>
        </p:nvSpPr>
        <p:spPr>
          <a:xfrm>
            <a:off x="1393825" y="3419475"/>
            <a:ext cx="1600200" cy="533400"/>
          </a:xfrm>
          <a:prstGeom prst="wedgeRoundRectCallout">
            <a:avLst>
              <a:gd name="adj1" fmla="val 79764"/>
              <a:gd name="adj2" fmla="val -46431"/>
              <a:gd name="adj3" fmla="val 16667"/>
            </a:avLst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/>
            <a:r>
              <a:rPr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b+(i-1)</a:t>
            </a:r>
          </a:p>
        </p:txBody>
      </p:sp>
      <p:sp>
        <p:nvSpPr>
          <p:cNvPr id="199705" name="右大括号 199704"/>
          <p:cNvSpPr/>
          <p:nvPr/>
        </p:nvSpPr>
        <p:spPr>
          <a:xfrm>
            <a:off x="5889625" y="1666875"/>
            <a:ext cx="76200" cy="457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41275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06" name="文本框 199705"/>
          <p:cNvSpPr txBox="1"/>
          <p:nvPr/>
        </p:nvSpPr>
        <p:spPr>
          <a:xfrm>
            <a:off x="6042025" y="1743075"/>
            <a:ext cx="24384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占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个存储单元</a:t>
            </a:r>
          </a:p>
        </p:txBody>
      </p:sp>
      <p:sp>
        <p:nvSpPr>
          <p:cNvPr id="199707" name="圆角矩形标注 199706"/>
          <p:cNvSpPr/>
          <p:nvPr/>
        </p:nvSpPr>
        <p:spPr>
          <a:xfrm>
            <a:off x="6461125" y="3419475"/>
            <a:ext cx="1905000" cy="533400"/>
          </a:xfrm>
          <a:prstGeom prst="wedgeRoundRectCallout">
            <a:avLst>
              <a:gd name="adj1" fmla="val -83000"/>
              <a:gd name="adj2" fmla="val -57144"/>
              <a:gd name="adj3" fmla="val 16667"/>
            </a:avLst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/>
            <a:r>
              <a:rPr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b+(i-1)*k</a:t>
            </a:r>
          </a:p>
        </p:txBody>
      </p:sp>
      <p:sp>
        <p:nvSpPr>
          <p:cNvPr id="199708" name="文本框 199707"/>
          <p:cNvSpPr txBox="1"/>
          <p:nvPr/>
        </p:nvSpPr>
        <p:spPr>
          <a:xfrm>
            <a:off x="790575" y="5661025"/>
            <a:ext cx="18288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Loc(a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i+1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9709" name="文本框 199708"/>
          <p:cNvSpPr txBox="1"/>
          <p:nvPr/>
        </p:nvSpPr>
        <p:spPr>
          <a:xfrm>
            <a:off x="2619375" y="5661025"/>
            <a:ext cx="18288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Loc(a</a:t>
            </a:r>
            <a:r>
              <a:rPr lang="en-US" altLang="zh-CN" sz="2400" b="1" i="1" baseline="-2500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9710" name="圆角矩形标注 199709"/>
          <p:cNvSpPr/>
          <p:nvPr/>
        </p:nvSpPr>
        <p:spPr>
          <a:xfrm>
            <a:off x="1927225" y="5280025"/>
            <a:ext cx="2057400" cy="381000"/>
          </a:xfrm>
          <a:prstGeom prst="wedgeRoundRectCallout">
            <a:avLst>
              <a:gd name="adj1" fmla="val -41667"/>
              <a:gd name="adj2" fmla="val -107083"/>
              <a:gd name="adj3" fmla="val 16667"/>
            </a:avLst>
          </a:prstGeom>
          <a:noFill/>
          <a:ln w="2857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lvl="0"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仿宋_GB2312" pitchFamily="49" charset="-122"/>
                <a:ea typeface="仿宋_GB2312" pitchFamily="49" charset="-122"/>
              </a:rPr>
              <a:t>存储单元的个数</a:t>
            </a:r>
          </a:p>
        </p:txBody>
      </p:sp>
      <p:sp>
        <p:nvSpPr>
          <p:cNvPr id="199711" name="文本框 199710"/>
          <p:cNvSpPr txBox="1"/>
          <p:nvPr/>
        </p:nvSpPr>
        <p:spPr>
          <a:xfrm>
            <a:off x="4049713" y="5661025"/>
            <a:ext cx="6858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+k</a:t>
            </a:r>
          </a:p>
        </p:txBody>
      </p:sp>
      <p:sp>
        <p:nvSpPr>
          <p:cNvPr id="199712" name="文本框 199711"/>
          <p:cNvSpPr txBox="1"/>
          <p:nvPr/>
        </p:nvSpPr>
        <p:spPr>
          <a:xfrm>
            <a:off x="2543175" y="5661025"/>
            <a:ext cx="3810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</a:p>
        </p:txBody>
      </p:sp>
      <p:sp>
        <p:nvSpPr>
          <p:cNvPr id="199713" name="文本框 199712"/>
          <p:cNvSpPr txBox="1"/>
          <p:nvPr/>
        </p:nvSpPr>
        <p:spPr>
          <a:xfrm>
            <a:off x="5210175" y="5661025"/>
            <a:ext cx="41148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i="1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Loc(a</a:t>
            </a:r>
            <a:r>
              <a:rPr lang="en-US" altLang="zh-CN" sz="2400" b="1" i="1" baseline="-2500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    loc(a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99714" name="文本框 199713"/>
          <p:cNvSpPr txBox="1"/>
          <p:nvPr/>
        </p:nvSpPr>
        <p:spPr>
          <a:xfrm>
            <a:off x="6265863" y="5661025"/>
            <a:ext cx="2895600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            +(i-1)*k</a:t>
            </a:r>
          </a:p>
        </p:txBody>
      </p:sp>
      <p:sp>
        <p:nvSpPr>
          <p:cNvPr id="199715" name="文本框 199714"/>
          <p:cNvSpPr txBox="1"/>
          <p:nvPr/>
        </p:nvSpPr>
        <p:spPr>
          <a:xfrm>
            <a:off x="1116013" y="4868863"/>
            <a:ext cx="7629525" cy="50800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0" tIns="72000" rIns="0" bIns="7200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Loc(a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表示线性表第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个元素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a1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的存储位置，即基地址</a:t>
            </a:r>
          </a:p>
        </p:txBody>
      </p:sp>
      <p:sp>
        <p:nvSpPr>
          <p:cNvPr id="199716" name="文本框 199715"/>
          <p:cNvSpPr txBox="1"/>
          <p:nvPr/>
        </p:nvSpPr>
        <p:spPr>
          <a:xfrm>
            <a:off x="3059113" y="5373688"/>
            <a:ext cx="4191000" cy="365125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若每个元素占用</a:t>
            </a:r>
            <a:r>
              <a:rPr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个存储单元</a:t>
            </a:r>
          </a:p>
        </p:txBody>
      </p:sp>
      <p:sp>
        <p:nvSpPr>
          <p:cNvPr id="199718" name="矩形 199717"/>
          <p:cNvSpPr/>
          <p:nvPr/>
        </p:nvSpPr>
        <p:spPr>
          <a:xfrm>
            <a:off x="2987675" y="6092825"/>
            <a:ext cx="1103313" cy="422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80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↑</a:t>
            </a:r>
            <a:r>
              <a:rPr lang="zh-CN" altLang="en-US" sz="1800" b="1" dirty="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基地址</a:t>
            </a:r>
          </a:p>
        </p:txBody>
      </p:sp>
      <p:sp>
        <p:nvSpPr>
          <p:cNvPr id="199719" name="矩形 199718"/>
          <p:cNvSpPr/>
          <p:nvPr/>
        </p:nvSpPr>
        <p:spPr>
          <a:xfrm>
            <a:off x="6300788" y="6021388"/>
            <a:ext cx="1103312" cy="422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80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↑</a:t>
            </a:r>
            <a:r>
              <a:rPr lang="zh-CN" altLang="en-US" sz="1800" b="1" dirty="0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基地址</a:t>
            </a:r>
          </a:p>
        </p:txBody>
      </p:sp>
      <p:sp>
        <p:nvSpPr>
          <p:cNvPr id="24578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顺序表概念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 bldLvl="0" animBg="1"/>
      <p:bldP spid="199684" grpId="0" bldLvl="0" animBg="1"/>
      <p:bldP spid="199685" grpId="0" bldLvl="0" animBg="1"/>
      <p:bldP spid="199686" grpId="0" bldLvl="0" animBg="1"/>
      <p:bldP spid="199687" grpId="0" bldLvl="0" animBg="1"/>
      <p:bldP spid="199688" grpId="0" bldLvl="0" animBg="1"/>
      <p:bldP spid="199689" grpId="0" bldLvl="0" animBg="1"/>
      <p:bldP spid="199690" grpId="0" bldLvl="0" animBg="1"/>
      <p:bldP spid="199691" grpId="0" bldLvl="0" animBg="1"/>
      <p:bldP spid="199692" grpId="0"/>
      <p:bldP spid="199693" grpId="0"/>
      <p:bldP spid="199694" grpId="0"/>
      <p:bldP spid="199695" grpId="0"/>
      <p:bldP spid="199696" grpId="0"/>
      <p:bldP spid="199697" grpId="0"/>
      <p:bldP spid="199698" grpId="0"/>
      <p:bldP spid="199699" grpId="0"/>
      <p:bldP spid="199700" grpId="0"/>
      <p:bldP spid="199701" grpId="0"/>
      <p:bldP spid="199702" grpId="0"/>
      <p:bldP spid="199703" grpId="0"/>
      <p:bldP spid="199704" grpId="0" bldLvl="0" animBg="1"/>
      <p:bldP spid="199706" grpId="0"/>
      <p:bldP spid="199707" grpId="0" bldLvl="0" animBg="1"/>
      <p:bldP spid="199708" grpId="0"/>
      <p:bldP spid="199709" grpId="0"/>
      <p:bldP spid="199710" grpId="0" bldLvl="0" animBg="1"/>
      <p:bldP spid="199711" grpId="0"/>
      <p:bldP spid="199712" grpId="0"/>
      <p:bldP spid="199713" grpId="0"/>
      <p:bldP spid="199714" grpId="0"/>
      <p:bldP spid="199715" grpId="0" bldLvl="0" animBg="1"/>
      <p:bldP spid="1997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文本框 209921"/>
          <p:cNvSpPr txBox="1"/>
          <p:nvPr/>
        </p:nvSpPr>
        <p:spPr>
          <a:xfrm>
            <a:off x="728663" y="1447800"/>
            <a:ext cx="5715000" cy="487363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线性表顺序存储结构的特点</a:t>
            </a:r>
          </a:p>
        </p:txBody>
      </p:sp>
      <p:sp>
        <p:nvSpPr>
          <p:cNvPr id="209923" name="文本框 209922"/>
          <p:cNvSpPr txBox="1"/>
          <p:nvPr/>
        </p:nvSpPr>
        <p:spPr>
          <a:xfrm>
            <a:off x="720725" y="2133600"/>
            <a:ext cx="8458200" cy="36512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、逻辑上相邻的物理元素，其物理位置上也相邻 </a:t>
            </a:r>
          </a:p>
        </p:txBody>
      </p:sp>
      <p:sp>
        <p:nvSpPr>
          <p:cNvPr id="209924" name="文本框 209923"/>
          <p:cNvSpPr txBox="1"/>
          <p:nvPr/>
        </p:nvSpPr>
        <p:spPr>
          <a:xfrm>
            <a:off x="781050" y="2667000"/>
            <a:ext cx="8362950" cy="1095375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、若已知线性表中第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个元素的存储位置，则线性表中任意</a:t>
            </a:r>
          </a:p>
          <a:p>
            <a:pPr lvl="0"/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一个元素的位置都可由公式计算得出。</a:t>
            </a:r>
          </a:p>
          <a:p>
            <a:pPr lvl="0"/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即，线性表的顺序存储结构是一种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随机存取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的存储结构。</a:t>
            </a:r>
          </a:p>
        </p:txBody>
      </p:sp>
      <p:sp>
        <p:nvSpPr>
          <p:cNvPr id="209925" name="文本框 209924"/>
          <p:cNvSpPr txBox="1"/>
          <p:nvPr/>
        </p:nvSpPr>
        <p:spPr>
          <a:xfrm>
            <a:off x="720725" y="4365625"/>
            <a:ext cx="7812088" cy="14605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一个一维数组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，下标范围是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，每个数组元素用相邻的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个字节存储。存储器按字节编址，设存储数组元素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M[0]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的第一个字节的地址是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98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M[3]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的第一个字节的地址是</a:t>
            </a:r>
            <a:r>
              <a:rPr lang="zh-CN" altLang="en-US" sz="2400" b="1" u="sng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09926" name="文本框 209925"/>
          <p:cNvSpPr txBox="1"/>
          <p:nvPr/>
        </p:nvSpPr>
        <p:spPr>
          <a:xfrm>
            <a:off x="1120775" y="5389563"/>
            <a:ext cx="1219200" cy="3651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113</a:t>
            </a:r>
          </a:p>
        </p:txBody>
      </p:sp>
      <p:sp>
        <p:nvSpPr>
          <p:cNvPr id="24578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顺序表概念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4" grpId="0"/>
      <p:bldP spid="209925" grpId="0"/>
      <p:bldP spid="2099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复习：typedef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63" y="1214438"/>
            <a:ext cx="8286750" cy="569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格式：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数据类型    别名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功能：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为现有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数据类型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取一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新的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名字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类型别名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注意：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创建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新数据类型，仅为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现有类型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添加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1706880" algn="just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个同义字。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实例：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441325" algn="just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size;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定义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int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的一个同义字：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size</a:t>
            </a:r>
          </a:p>
          <a:p>
            <a:pPr marL="0" marR="0" lvl="0" indent="441325" algn="just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/>
              <a:cs typeface="+mn-cs"/>
            </a:endParaRPr>
          </a:p>
          <a:p>
            <a:pPr marL="0" marR="0" lvl="0" indent="441325" algn="just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/>
              <a:cs typeface="+mn-cs"/>
            </a:endParaRPr>
          </a:p>
          <a:p>
            <a:pPr marL="0" marR="0" lvl="0" indent="441325" algn="just" defTabSz="914400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65125" marR="0" lvl="0" indent="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88" y="4046538"/>
            <a:ext cx="4071938" cy="224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student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num;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char  sex;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studen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7813" y="4071938"/>
            <a:ext cx="3643313" cy="181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student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num;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char  sex;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;</a:t>
            </a:r>
          </a:p>
        </p:txBody>
      </p:sp>
      <p:sp>
        <p:nvSpPr>
          <p:cNvPr id="9" name="右箭头 8"/>
          <p:cNvSpPr/>
          <p:nvPr/>
        </p:nvSpPr>
        <p:spPr>
          <a:xfrm>
            <a:off x="4000500" y="4862513"/>
            <a:ext cx="1143000" cy="428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顺序表定义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63" y="1214438"/>
            <a:ext cx="8358188" cy="3278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#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define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MaxSize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100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线性表默认初始分配最大空间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char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ElemType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将数据表元素类型定义为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ElemType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Sequence_List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ElemType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MaxSize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];   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一维数组存放顺序表元素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length;        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顺序表的实际长度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88" y="4152900"/>
            <a:ext cx="7002462" cy="199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顺序表定义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63" y="1647825"/>
            <a:ext cx="8358188" cy="264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例：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Sequence_List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//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为顺序表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Sequence_List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定义一个易记忆类型名</a:t>
            </a:r>
            <a:endParaRPr kumimoji="0" lang="en-US" altLang="zh-CN" sz="23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list;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定义</a:t>
            </a:r>
            <a:r>
              <a:rPr kumimoji="0" lang="en-US" altLang="zh-CN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型变量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list1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说明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：变量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list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中有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list.length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个数据元素，分别为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list.data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[0]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list.data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[list.length-1]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/>
          <p:nvPr/>
        </p:nvSpPr>
        <p:spPr>
          <a:xfrm>
            <a:off x="714375" y="1250950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、初始化线性表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将顺序表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length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项置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9698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8" name="Text Box 4"/>
          <p:cNvSpPr txBox="1"/>
          <p:nvPr/>
        </p:nvSpPr>
        <p:spPr>
          <a:xfrm>
            <a:off x="714375" y="3608388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、销毁线性表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：函数不包含任何语句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75" y="1754188"/>
            <a:ext cx="7848600" cy="124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InitList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L)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由于参数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要回传给实参，所以用指针类型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length=0;    }  //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或者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L).length=0;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14375" y="4083050"/>
            <a:ext cx="7848600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DestroyList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L)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 }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的内存空间由系统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自动分配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在不再需要顺序表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时由系统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自动释放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8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23900" y="1112838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、求线性表长度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：返回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顺序表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length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项的值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714375" y="2714625"/>
            <a:ext cx="78486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、求线性表中第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个元素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3900" y="1617663"/>
            <a:ext cx="7848600" cy="811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GetLength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L)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L.length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    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14375" y="3249613"/>
            <a:ext cx="7848600" cy="296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GetElem(SqList  L,   int i,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ElemType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e)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   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if ( i&lt;1 || i&gt;L.length )	</a:t>
            </a:r>
            <a:endParaRPr kumimoji="0" lang="nb-NO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0)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下标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无效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  <a:endParaRPr kumimoji="0" lang="nb-NO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  </a:t>
            </a:r>
            <a:r>
              <a:rPr kumimoji="0" lang="pt-BR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</a:t>
            </a:r>
            <a:r>
              <a:rPr kumimoji="0" lang="pt-BR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pt-BR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e=L.data[i-1];		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  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 (1)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  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能正确读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取元素值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返回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  <a:endParaRPr kumimoji="0" lang="nb-NO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  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所求得的元素值由顺序表类型指针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回传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52463" y="1308100"/>
            <a:ext cx="84201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、按值查找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顺序表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中查找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第一个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值为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的元素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2463" y="1816100"/>
            <a:ext cx="8420100" cy="404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Locate(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L,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ElemType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x)	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 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=0;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 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L.length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&amp;&amp;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!=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x)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++; 	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查找值为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个元素，查找范围为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L.length-1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if 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&gt;=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L.length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  return (0)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	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未找到返回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else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  return(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i+1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  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找到后返回其逻辑序号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非物理序号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，逻辑序号从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开始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/>
          <p:nvPr/>
        </p:nvSpPr>
        <p:spPr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94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357188" y="1273175"/>
            <a:ext cx="8420100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、插入元素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：将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新元素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插入到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顺序表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逻辑序号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的位置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38" y="2357438"/>
            <a:ext cx="8205788" cy="3425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InsElem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L,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ElemType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x,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j;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if (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&lt;1 || 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&gt;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L-&gt;length+1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0 ;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参数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无效返回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for (j=L-&gt;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length;j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&gt;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i;j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--)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将位置为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的结点及之后的结点后移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L-&gt;data[j]=L-&gt;data[j-1];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L-&gt;data[i-1]=x;	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在位置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处放入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L-&gt;length++;	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线性表长度增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1;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插入成功时返回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214313" y="2143125"/>
            <a:ext cx="8801100" cy="3429000"/>
            <a:chOff x="154336" y="2214554"/>
            <a:chExt cx="8801100" cy="3429024"/>
          </a:xfrm>
        </p:grpSpPr>
        <p:pic>
          <p:nvPicPr>
            <p:cNvPr id="33798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4336" y="2214554"/>
              <a:ext cx="8801100" cy="3429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3168998" y="4857761"/>
              <a:ext cx="571500" cy="7858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643063" y="4357688"/>
            <a:ext cx="31432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/>
          <p:nvPr/>
        </p:nvSpPr>
        <p:spPr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8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723900" y="1273175"/>
            <a:ext cx="8205788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、删除元素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：删除顺序表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逻辑序号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的元素。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357188" y="2143125"/>
            <a:ext cx="8153400" cy="3214688"/>
            <a:chOff x="357158" y="2143116"/>
            <a:chExt cx="8154100" cy="3214710"/>
          </a:xfrm>
        </p:grpSpPr>
        <p:pic>
          <p:nvPicPr>
            <p:cNvPr id="34821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58" y="2143116"/>
              <a:ext cx="8154100" cy="3214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3586410" y="3000372"/>
              <a:ext cx="500105" cy="7858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28625" y="2071688"/>
            <a:ext cx="8429625" cy="368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DelElem(SqList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L,  int i)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int j;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if (i&lt;1 || i&gt;L-&gt;length)	</a:t>
            </a:r>
            <a:endParaRPr kumimoji="0" lang="nb-NO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0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  </a:t>
            </a:r>
            <a:r>
              <a:rPr kumimoji="0" lang="nb-NO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nb-NO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参数</a:t>
            </a:r>
            <a:r>
              <a:rPr kumimoji="0" lang="nb-NO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无效返回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删除失败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endParaRPr kumimoji="0" lang="nb-NO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for (j=i;  j&lt;L-&gt;length;  j++)	</a:t>
            </a:r>
            <a:endParaRPr kumimoji="0" lang="zh-CN" altLang="nb-NO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pt-BR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L-&gt;data[j-1]=L-&gt;data[j];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nb-NO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nb-NO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将位置为</a:t>
            </a:r>
            <a:r>
              <a:rPr kumimoji="0" lang="nb-NO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nb-NO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的结点之后的结点前移</a:t>
            </a:r>
            <a:endParaRPr kumimoji="0" lang="pt-BR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L-&gt;length--;	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线性表长度减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1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   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nb-NO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删除成功时返回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WordArt 9"/>
          <p:cNvSpPr>
            <a:spLocks noTextEdit="1"/>
          </p:cNvSpPr>
          <p:nvPr/>
        </p:nvSpPr>
        <p:spPr>
          <a:xfrm>
            <a:off x="7572375" y="311150"/>
            <a:ext cx="1323975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7250" y="1571625"/>
            <a:ext cx="7143750" cy="3786188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基本概念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数据结构、数据对象、数据元素、数据项</a:t>
            </a: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数据结构研究内容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逻辑关系、物理关系、数据运算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算法分析的两个维度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时间复杂度、空间复杂度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27088" y="1965325"/>
            <a:ext cx="4824413" cy="289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DispList(SqList L)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 i;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for (i=0;  i&lt;L.length;  i++)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   printf("%d ",L.data[i]);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printf("\n");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35842" name="WordArt 9"/>
          <p:cNvSpPr>
            <a:spLocks noTextEdit="1"/>
          </p:cNvSpPr>
          <p:nvPr/>
        </p:nvSpPr>
        <p:spPr>
          <a:xfrm>
            <a:off x="4000500" y="311150"/>
            <a:ext cx="4895850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线性表运算在顺序表上的实现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57188" y="1381125"/>
            <a:ext cx="84201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、输出元素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：从头到尾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遍历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各元素值。 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3262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插入算法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InsElem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中，元素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移动的次数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不仅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表长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有关，而且与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插入位置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有关：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、当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时，移动次数为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、当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时，移动次数为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，达到最大值。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分析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：在线性表中共有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个插入位置。假设插入各位置的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概率相同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，则在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个位置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上插入元素的概率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        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所需移动元素的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平均次数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计算如下</a:t>
            </a:r>
          </a:p>
        </p:txBody>
      </p:sp>
      <p:sp>
        <p:nvSpPr>
          <p:cNvPr id="36866" name="Rectangle 5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Rectangle 7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Rectangle 10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9" name="Text Box 11"/>
          <p:cNvSpPr txBox="1"/>
          <p:nvPr/>
        </p:nvSpPr>
        <p:spPr>
          <a:xfrm>
            <a:off x="1500188" y="5500688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因此插入算法的平均时间复杂度为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6870" name="WordArt 9"/>
          <p:cNvSpPr>
            <a:spLocks noTextEdit="1"/>
          </p:cNvSpPr>
          <p:nvPr/>
        </p:nvSpPr>
        <p:spPr>
          <a:xfrm>
            <a:off x="4786313" y="311150"/>
            <a:ext cx="4110037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顺序表插入算法分析</a:t>
            </a:r>
          </a:p>
        </p:txBody>
      </p:sp>
      <p:pic>
        <p:nvPicPr>
          <p:cNvPr id="36871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63" y="4429125"/>
            <a:ext cx="8786812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2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963" y="3500438"/>
            <a:ext cx="51435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324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删除算法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DelElem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中，元素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移动的次数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与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表长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有关，也与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插入位置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有关：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、当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时，移动次数为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、当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时，移动次数为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n-1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，达到最大值。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分析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：线性表中共有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个元素可以删除。假设删除元素位置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概率相同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，则删除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个位置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元素的概率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      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移动元素的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平均次数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计算如下</a:t>
            </a:r>
          </a:p>
        </p:txBody>
      </p:sp>
      <p:sp>
        <p:nvSpPr>
          <p:cNvPr id="37890" name="Rectangle 5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1" name="Rectangle 7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2" name="Rectangle 10"/>
          <p:cNvSpPr/>
          <p:nvPr/>
        </p:nvSpPr>
        <p:spPr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3" name="Text Box 11"/>
          <p:cNvSpPr txBox="1"/>
          <p:nvPr/>
        </p:nvSpPr>
        <p:spPr>
          <a:xfrm>
            <a:off x="1500188" y="5500688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因此插入算法的平均时间复杂度为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894" name="WordArt 9"/>
          <p:cNvSpPr>
            <a:spLocks noTextEdit="1"/>
          </p:cNvSpPr>
          <p:nvPr/>
        </p:nvSpPr>
        <p:spPr>
          <a:xfrm>
            <a:off x="4786313" y="311150"/>
            <a:ext cx="4110037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顺序表删除算法分析</a:t>
            </a:r>
          </a:p>
        </p:txBody>
      </p:sp>
      <p:pic>
        <p:nvPicPr>
          <p:cNvPr id="3789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3484563"/>
            <a:ext cx="214313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88" y="4500563"/>
            <a:ext cx="7786687" cy="928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9"/>
          <p:cNvGrpSpPr/>
          <p:nvPr/>
        </p:nvGrpSpPr>
        <p:grpSpPr>
          <a:xfrm>
            <a:off x="7259638" y="0"/>
            <a:ext cx="1855787" cy="1897063"/>
            <a:chOff x="4800600" y="457200"/>
            <a:chExt cx="1855788" cy="1897062"/>
          </a:xfrm>
        </p:grpSpPr>
        <p:sp>
          <p:nvSpPr>
            <p:cNvPr id="39938" name="Oval 3" descr="5"/>
            <p:cNvSpPr/>
            <p:nvPr/>
          </p:nvSpPr>
          <p:spPr>
            <a:xfrm>
              <a:off x="4800600" y="519195"/>
              <a:ext cx="1855788" cy="1835067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 w="63500" cap="flat" cmpd="sng">
              <a:solidFill>
                <a:srgbClr val="F8F8F8">
                  <a:alpha val="7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39939" name="Picture 4" descr="cir_lighteffect0"/>
            <p:cNvPicPr>
              <a:picLocks noChangeAspect="1"/>
            </p:cNvPicPr>
            <p:nvPr/>
          </p:nvPicPr>
          <p:blipFill>
            <a:blip r:embed="rId3">
              <a:lum bright="17999" contrast="-12000"/>
            </a:blip>
            <a:stretch>
              <a:fillRect/>
            </a:stretch>
          </p:blipFill>
          <p:spPr>
            <a:xfrm>
              <a:off x="4870068" y="457200"/>
              <a:ext cx="1706928" cy="15325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819" name="WordArt 5"/>
          <p:cNvSpPr>
            <a:spLocks noTextEdit="1"/>
          </p:cNvSpPr>
          <p:nvPr/>
        </p:nvSpPr>
        <p:spPr>
          <a:xfrm>
            <a:off x="1928813" y="2233613"/>
            <a:ext cx="6324600" cy="1981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solidFill>
                  <a:srgbClr val="C00000"/>
                </a:soli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顺序表应用</a:t>
            </a:r>
          </a:p>
        </p:txBody>
      </p:sp>
      <p:sp>
        <p:nvSpPr>
          <p:cNvPr id="39941" name="Text Box 6" descr="2"/>
          <p:cNvSpPr txBox="1"/>
          <p:nvPr/>
        </p:nvSpPr>
        <p:spPr>
          <a:xfrm>
            <a:off x="7516813" y="373063"/>
            <a:ext cx="1371600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Part three</a:t>
            </a:r>
            <a:r>
              <a:rPr lang="en-US" altLang="zh-CN" sz="4000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16743" name="图片 4" descr="key_f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26"/>
          <a:stretch>
            <a:fillRect/>
          </a:stretch>
        </p:blipFill>
        <p:spPr>
          <a:xfrm>
            <a:off x="0" y="4191000"/>
            <a:ext cx="3886200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393700" y="1214438"/>
            <a:ext cx="846455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设计一个算法，从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删除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个元素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开始的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个元素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，其中线性表用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存储。</a:t>
            </a:r>
          </a:p>
        </p:txBody>
      </p:sp>
      <p:pic>
        <p:nvPicPr>
          <p:cNvPr id="40962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5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50" y="3643313"/>
            <a:ext cx="7643813" cy="221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0213" y="2286000"/>
            <a:ext cx="8713788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解：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将线性表中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～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对应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-1..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-2]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删除，将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～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对应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-1..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-1])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的所有元素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依次前移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位置，图中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表示顺序表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8143875" cy="4462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 deletek(SqList 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L,  int i,  int k)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j;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if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&lt;1 || k&lt;1 || i+k-1&gt;L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	return 0;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不能正常删除返回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</a:p>
          <a:p>
            <a:pPr lvl="1" rtl="0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for (j=i+k-1;j&lt;L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length;j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将元素前移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	</a:t>
            </a:r>
            <a:r>
              <a:rPr kumimoji="0" lang="pt-B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kumimoji="0" lang="pt-B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data[j-k</a:t>
            </a: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]=</a:t>
            </a:r>
            <a:r>
              <a:rPr kumimoji="0" lang="pt-B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kumimoji="0" lang="pt-B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data[j</a:t>
            </a: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length-=k;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的长度减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k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return 1;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能正常删除返回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  <p:pic>
        <p:nvPicPr>
          <p:cNvPr id="41986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95288" y="1214438"/>
            <a:ext cx="8424863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、已知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(a1,a2,…,an)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采用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存储，且每个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元素都是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互不相等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的整数。设计一个将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所有奇数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移到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所有偶数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前边的算法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要求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时间最少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辅助空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间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最少）。</a:t>
            </a:r>
          </a:p>
        </p:txBody>
      </p:sp>
      <p:pic>
        <p:nvPicPr>
          <p:cNvPr id="43010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8625" y="2928938"/>
            <a:ext cx="84248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置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j=n-1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，在顺序表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从左向右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找到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偶数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从右向左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找到奇数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，将两者交换；循环这个过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程直到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等于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为止。</a:t>
            </a:r>
          </a:p>
        </p:txBody>
      </p:sp>
      <p:graphicFrame>
        <p:nvGraphicFramePr>
          <p:cNvPr id="5" name="Group 24"/>
          <p:cNvGraphicFramePr>
            <a:graphicFrameLocks noGrp="1"/>
          </p:cNvGraphicFramePr>
          <p:nvPr/>
        </p:nvGraphicFramePr>
        <p:xfrm>
          <a:off x="1408113" y="4370388"/>
          <a:ext cx="6806557" cy="738434"/>
        </p:xfrm>
        <a:graphic>
          <a:graphicData uri="http://schemas.openxmlformats.org/drawingml/2006/table">
            <a:tbl>
              <a:tblPr/>
              <a:tblGrid>
                <a:gridCol w="973125"/>
                <a:gridCol w="971353"/>
                <a:gridCol w="973124"/>
                <a:gridCol w="971353"/>
                <a:gridCol w="973125"/>
                <a:gridCol w="971353"/>
                <a:gridCol w="973124"/>
              </a:tblGrid>
              <a:tr h="738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3"/>
          <p:cNvGrpSpPr/>
          <p:nvPr/>
        </p:nvGrpSpPr>
        <p:grpSpPr>
          <a:xfrm>
            <a:off x="1143000" y="4802188"/>
            <a:ext cx="6432550" cy="1270000"/>
            <a:chOff x="793" y="572"/>
            <a:chExt cx="3629" cy="485"/>
          </a:xfrm>
        </p:grpSpPr>
        <p:sp>
          <p:nvSpPr>
            <p:cNvPr id="43031" name="Line 25"/>
            <p:cNvSpPr/>
            <p:nvPr/>
          </p:nvSpPr>
          <p:spPr>
            <a:xfrm flipV="1">
              <a:off x="1718" y="572"/>
              <a:ext cx="0" cy="18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2" name="Text Box 26"/>
            <p:cNvSpPr txBox="1"/>
            <p:nvPr/>
          </p:nvSpPr>
          <p:spPr>
            <a:xfrm>
              <a:off x="793" y="796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指向偶数：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3" name="Line 27"/>
            <p:cNvSpPr/>
            <p:nvPr/>
          </p:nvSpPr>
          <p:spPr>
            <a:xfrm flipV="1">
              <a:off x="3463" y="583"/>
              <a:ext cx="0" cy="18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4" name="Text Box 28"/>
            <p:cNvSpPr txBox="1"/>
            <p:nvPr/>
          </p:nvSpPr>
          <p:spPr>
            <a:xfrm>
              <a:off x="3379" y="807"/>
              <a:ext cx="10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：指向奇数</a:t>
              </a:r>
            </a:p>
          </p:txBody>
        </p:sp>
        <p:sp>
          <p:nvSpPr>
            <p:cNvPr id="43035" name="Line 29"/>
            <p:cNvSpPr/>
            <p:nvPr/>
          </p:nvSpPr>
          <p:spPr>
            <a:xfrm flipV="1">
              <a:off x="1837" y="572"/>
              <a:ext cx="0" cy="182"/>
            </a:xfrm>
            <a:prstGeom prst="line">
              <a:avLst/>
            </a:prstGeom>
            <a:ln w="28575" cap="flat" cmpd="sng">
              <a:solidFill>
                <a:srgbClr val="99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6" name="Line 30"/>
            <p:cNvSpPr/>
            <p:nvPr/>
          </p:nvSpPr>
          <p:spPr>
            <a:xfrm flipV="1">
              <a:off x="3386" y="576"/>
              <a:ext cx="0" cy="182"/>
            </a:xfrm>
            <a:prstGeom prst="line">
              <a:avLst/>
            </a:prstGeom>
            <a:ln w="28575" cap="flat" cmpd="sng">
              <a:solidFill>
                <a:srgbClr val="99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7" name="Line 31"/>
            <p:cNvSpPr/>
            <p:nvPr/>
          </p:nvSpPr>
          <p:spPr>
            <a:xfrm>
              <a:off x="1837" y="754"/>
              <a:ext cx="1542" cy="0"/>
            </a:xfrm>
            <a:prstGeom prst="line">
              <a:avLst/>
            </a:prstGeom>
            <a:ln w="28575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8" name="Text Box 32"/>
            <p:cNvSpPr txBox="1"/>
            <p:nvPr/>
          </p:nvSpPr>
          <p:spPr>
            <a:xfrm>
              <a:off x="2245" y="754"/>
              <a:ext cx="4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交换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1038" y="1163638"/>
            <a:ext cx="8248650" cy="5127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move(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L)</a:t>
            </a:r>
            <a:endParaRPr kumimoji="0" lang="nb-NO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    int i=0, </a:t>
            </a:r>
            <a:r>
              <a:rPr kumimoji="0" lang="nb-NO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j=L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nb-NO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length-1</a:t>
            </a:r>
            <a:r>
              <a:rPr kumimoji="0" lang="nb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ElemType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temp;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&lt;=j)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while (L-&gt;data[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]%2==1)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++;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从前向后找偶数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 (L-&gt;data[j]%2==0)   j--;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从后向前找奇数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if 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&lt;j)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temp=L-&gt;data[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];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交换这两元素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　　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]=L-&gt;data[j];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L-&gt;data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[j]=temp;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  <p:pic>
        <p:nvPicPr>
          <p:cNvPr id="44034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14313" y="1082675"/>
            <a:ext cx="874871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已知两个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按元素值递增有序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，设计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将顺序表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的全部元素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归并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到一个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元素递增有序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中。并分析算法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空间复杂度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时间复杂度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42875" y="2268538"/>
            <a:ext cx="8786813" cy="1446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遍历顺序表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遍历顺序表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。当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未遍历完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比较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两者的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当前元素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，则将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较小者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中，若两者当前元素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则将这两个元素都复制到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中。最后将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尚未遍历完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的顺序表余下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元素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均复制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到顺序表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中。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二路归并法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45059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0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0" y="3684588"/>
            <a:ext cx="8072438" cy="2519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288" y="1198563"/>
            <a:ext cx="8497888" cy="501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merge(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A,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B,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C)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为引用型参数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=0,  j=0,  k= 0;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//k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记录顺序表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中的元素个数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while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&amp;&amp; j&lt;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[j])    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     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];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++;     k++;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else 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[j])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{     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       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[j];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j++;      k++;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else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A,B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中的元素相等</a:t>
            </a:r>
            <a:endParaRPr kumimoji="0" lang="nb-NO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{      C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data[k]=A.data[i];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i++;   k++;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  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data[k]=B.data[j];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j++;    k++;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46082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WordArt 9"/>
          <p:cNvSpPr>
            <a:spLocks noTextEdit="1"/>
          </p:cNvSpPr>
          <p:nvPr/>
        </p:nvSpPr>
        <p:spPr>
          <a:xfrm>
            <a:off x="7072313" y="311150"/>
            <a:ext cx="1824037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知识点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7250" y="1571625"/>
            <a:ext cx="7143750" cy="3373438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线性表的基本概念</a:t>
            </a: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线性表的基本运算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重点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</a:t>
            </a: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顺序表的基本概念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顺序表的基本运算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难点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14375" y="1143000"/>
            <a:ext cx="8247063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(i&lt;A.length)	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中剩余的元素复制到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C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data[k]=A.data[i];    i++;   k++;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 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(j&lt;B.length)	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将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中剩余的元素复制到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endParaRPr kumimoji="0" lang="pt-BR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 C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data[k]=B.data[j];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j++;    k++;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length=k;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指定顺序表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的实际长度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42938" y="4929188"/>
            <a:ext cx="8135938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本算法的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空间复杂度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O(1)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时间复杂度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n+m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，其中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分别为顺序表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的长度。</a:t>
            </a:r>
          </a:p>
        </p:txBody>
      </p:sp>
      <p:pic>
        <p:nvPicPr>
          <p:cNvPr id="47107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625" y="1397000"/>
            <a:ext cx="8391525" cy="143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、已知有两个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递增有序顺序表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，设计一个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算法由顺序表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的所有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公共元素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产生一个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。并分析该算法的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空间复杂度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时间复杂度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48130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61963" y="2979738"/>
            <a:ext cx="8001000" cy="159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解：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本算法仍采用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二路归并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的思路，用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分别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遍历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有序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跳过不相等的元素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，将两者相等的元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素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即公共元素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放置到顺序表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36563" y="1120775"/>
            <a:ext cx="8707438" cy="409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commelem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A,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B,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SqList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*C)	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=0,j=0,k=0;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记录顺序表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中的元素个数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while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&amp;&amp;  j&lt;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	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[j])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else if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[j])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j++;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else	     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中的元素相等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{      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-&gt;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data[k]=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A.data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];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++;   j++;   k++; 	}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C.length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=k;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指定顺序表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的实际长度</a:t>
            </a: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63538" y="5214938"/>
            <a:ext cx="828040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　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本算法的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空间复杂度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O(1)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时间复杂度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O(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</a:t>
            </a: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，其中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分别为顺序表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的长度。</a:t>
            </a:r>
          </a:p>
        </p:txBody>
      </p:sp>
      <p:pic>
        <p:nvPicPr>
          <p:cNvPr id="49155" name="Picture 18" descr="示例"/>
          <p:cNvPicPr>
            <a:picLocks noChangeAspect="1"/>
          </p:cNvPicPr>
          <p:nvPr/>
        </p:nvPicPr>
        <p:blipFill>
          <a:blip r:embed="rId2"/>
          <a:srcRect t="9708" r="20705" b="12624"/>
          <a:stretch>
            <a:fillRect/>
          </a:stretch>
        </p:blipFill>
        <p:spPr>
          <a:xfrm>
            <a:off x="7786688" y="22225"/>
            <a:ext cx="1077912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WordArt 9"/>
          <p:cNvSpPr>
            <a:spLocks noTextEdit="1"/>
          </p:cNvSpPr>
          <p:nvPr/>
        </p:nvSpPr>
        <p:spPr>
          <a:xfrm>
            <a:off x="7500938" y="311150"/>
            <a:ext cx="139541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3143250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基本概念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线性表、顺序表</a:t>
            </a: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线性表的基本运算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初始化、销毁、求长度、求指定元素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查找、插入、删除、输出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WordArt 2"/>
          <p:cNvSpPr>
            <a:spLocks noTextEdit="1"/>
          </p:cNvSpPr>
          <p:nvPr/>
        </p:nvSpPr>
        <p:spPr>
          <a:xfrm>
            <a:off x="1476375" y="2492375"/>
            <a:ext cx="2016125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48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DotumChe" panose="020B0609000101010101" charset="-127"/>
                <a:ea typeface="DotumChe" panose="020B0609000101010101" charset="-127"/>
              </a:rPr>
              <a:t>谢谢</a:t>
            </a:r>
          </a:p>
        </p:txBody>
      </p:sp>
      <p:pic>
        <p:nvPicPr>
          <p:cNvPr id="51202" name="Picture 3" descr="Always be happy"/>
          <p:cNvPicPr>
            <a:picLocks noChangeAspect="1"/>
          </p:cNvPicPr>
          <p:nvPr/>
        </p:nvPicPr>
        <p:blipFill>
          <a:blip r:embed="rId2"/>
          <a:srcRect t="8008" b="8008"/>
          <a:stretch>
            <a:fillRect/>
          </a:stretch>
        </p:blipFill>
        <p:spPr>
          <a:xfrm>
            <a:off x="4486275" y="1484313"/>
            <a:ext cx="3541713" cy="4392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组合 9"/>
          <p:cNvGrpSpPr/>
          <p:nvPr/>
        </p:nvGrpSpPr>
        <p:grpSpPr>
          <a:xfrm>
            <a:off x="7259638" y="0"/>
            <a:ext cx="1855787" cy="1897063"/>
            <a:chOff x="4800600" y="457200"/>
            <a:chExt cx="1855788" cy="1897062"/>
          </a:xfrm>
        </p:grpSpPr>
        <p:sp>
          <p:nvSpPr>
            <p:cNvPr id="19458" name="Oval 3" descr="5"/>
            <p:cNvSpPr/>
            <p:nvPr/>
          </p:nvSpPr>
          <p:spPr>
            <a:xfrm>
              <a:off x="4800600" y="519195"/>
              <a:ext cx="1855788" cy="1835067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 w="63500" cap="flat" cmpd="sng">
              <a:solidFill>
                <a:srgbClr val="F8F8F8">
                  <a:alpha val="7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19459" name="Picture 4" descr="cir_lighteffect0"/>
            <p:cNvPicPr>
              <a:picLocks noChangeAspect="1"/>
            </p:cNvPicPr>
            <p:nvPr/>
          </p:nvPicPr>
          <p:blipFill>
            <a:blip r:embed="rId3">
              <a:lum bright="17999" contrast="-12000"/>
            </a:blip>
            <a:stretch>
              <a:fillRect/>
            </a:stretch>
          </p:blipFill>
          <p:spPr>
            <a:xfrm>
              <a:off x="4870068" y="457200"/>
              <a:ext cx="1706928" cy="15325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WordArt 5"/>
          <p:cNvSpPr>
            <a:spLocks noTextEdit="1"/>
          </p:cNvSpPr>
          <p:nvPr/>
        </p:nvSpPr>
        <p:spPr>
          <a:xfrm>
            <a:off x="1928813" y="2233613"/>
            <a:ext cx="6324600" cy="1981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solidFill>
                  <a:srgbClr val="C00000"/>
                </a:soli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线性表</a:t>
            </a:r>
          </a:p>
        </p:txBody>
      </p:sp>
      <p:sp>
        <p:nvSpPr>
          <p:cNvPr id="19461" name="Text Box 6" descr="2"/>
          <p:cNvSpPr txBox="1"/>
          <p:nvPr/>
        </p:nvSpPr>
        <p:spPr>
          <a:xfrm>
            <a:off x="7516813" y="373063"/>
            <a:ext cx="1371600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Part one</a:t>
            </a:r>
            <a:r>
              <a:rPr lang="en-US" altLang="zh-CN" sz="4000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16743" name="图片 4" descr="key_f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26"/>
          <a:stretch>
            <a:fillRect/>
          </a:stretch>
        </p:blipFill>
        <p:spPr>
          <a:xfrm>
            <a:off x="0" y="4191000"/>
            <a:ext cx="3886200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" name="WordArt 9"/>
          <p:cNvSpPr>
            <a:spLocks noTextEdit="1"/>
          </p:cNvSpPr>
          <p:nvPr/>
        </p:nvSpPr>
        <p:spPr>
          <a:xfrm>
            <a:off x="6072188" y="311150"/>
            <a:ext cx="28241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线性表的定义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85813" y="1285875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个数据元素组成的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有限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序列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      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n=0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rPr>
              <a:t>空表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      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n&gt;0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：线性表的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逻辑表示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(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a</a:t>
            </a:r>
            <a:r>
              <a:rPr kumimoji="0" lang="pt-BR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1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, a</a:t>
            </a:r>
            <a:r>
              <a:rPr kumimoji="0" lang="pt-BR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2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, … , a</a:t>
            </a:r>
            <a:r>
              <a:rPr kumimoji="0" lang="pt-BR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i</a:t>
            </a:r>
            <a:r>
              <a:rPr kumimoji="0" lang="pt-B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, … , a</a:t>
            </a:r>
            <a:r>
              <a:rPr kumimoji="0" lang="pt-BR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楷体_GB231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             (1)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/>
                <a:cs typeface="+mn-cs"/>
              </a:rPr>
              <a:t>             (2)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终端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(3)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：线性表中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(4)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 任意一对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相邻结点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&lt;a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,a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i+1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&gt;(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1≤i≤n)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i+1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前驱元素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或结点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i+1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称为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rinda" panose="020B0502040204020203" pitchFamily="34" charset="0"/>
                <a:ea typeface="楷体_GB2312" pitchFamily="49" charset="-122"/>
                <a:cs typeface="Vrinda" panose="020B0502040204020203" pitchFamily="34" charset="0"/>
              </a:rPr>
              <a:t>后继元素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0484" name="Object 12"/>
          <p:cNvGraphicFramePr/>
          <p:nvPr/>
        </p:nvGraphicFramePr>
        <p:xfrm>
          <a:off x="2643188" y="2687638"/>
          <a:ext cx="39608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4" imgW="2077085" imgH="258445" progId="Word.Picture.8">
                  <p:embed/>
                </p:oleObj>
              </mc:Choice>
              <mc:Fallback>
                <p:oleObj r:id="rId4" imgW="2077085" imgH="25844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3188" y="2687638"/>
                        <a:ext cx="3960812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WordArt 9"/>
          <p:cNvSpPr>
            <a:spLocks noTextEdit="1"/>
          </p:cNvSpPr>
          <p:nvPr/>
        </p:nvSpPr>
        <p:spPr>
          <a:xfrm>
            <a:off x="5072063" y="311150"/>
            <a:ext cx="3824287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线性表的基本运算</a:t>
            </a:r>
          </a:p>
        </p:txBody>
      </p:sp>
      <p:sp>
        <p:nvSpPr>
          <p:cNvPr id="7" name="矩形 6"/>
          <p:cNvSpPr/>
          <p:nvPr/>
        </p:nvSpPr>
        <p:spPr>
          <a:xfrm>
            <a:off x="750888" y="1127125"/>
            <a:ext cx="7572375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线性表的基本运算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、初始化线性表：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InitList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</a:t>
            </a:r>
          </a:p>
          <a:p>
            <a:pPr marL="1341755" marR="0" lvl="0" indent="-1341755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：建立一个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空表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只有线性表的构架，不包含任何数据元素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销毁线性表：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</a:t>
            </a:r>
          </a:p>
          <a:p>
            <a:pPr marL="1431925" marR="0" lvl="0" indent="-990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释放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线性表的内存空间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求线性表的长度：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返回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长度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、求线性表中第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个元素：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GetElem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L,i,e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返回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个数据元素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、按值查找：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Locate(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1341755" marR="0" lvl="0" indent="-1341755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中存在一个或多个值与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相等的元素，则返回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1341755" marR="0" lvl="0" indent="-1341755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第一个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值为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的元素的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逻辑序号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785813" y="1143000"/>
            <a:ext cx="7929563" cy="2524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zh-CN" altLang="nb-NO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插入元素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r>
              <a:rPr kumimoji="0" lang="nb-NO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InsElem(L,x,i)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b-NO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</a:t>
            </a:r>
            <a:r>
              <a:rPr kumimoji="0" lang="zh-CN" altLang="nb-NO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在线性表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个位置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上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增加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一个以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为值的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新元素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 删除元素：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DelElem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L,i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：是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删除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个元素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2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、输出元素值：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DispList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(L)</a:t>
            </a: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功能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：按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先后次序输出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线性表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的所有元素值。</a:t>
            </a:r>
          </a:p>
        </p:txBody>
      </p:sp>
      <p:sp>
        <p:nvSpPr>
          <p:cNvPr id="22530" name="WordArt 9"/>
          <p:cNvSpPr>
            <a:spLocks noTextEdit="1"/>
          </p:cNvSpPr>
          <p:nvPr/>
        </p:nvSpPr>
        <p:spPr>
          <a:xfrm>
            <a:off x="5072063" y="311150"/>
            <a:ext cx="3824287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线性表的基本运算</a:t>
            </a:r>
          </a:p>
        </p:txBody>
      </p:sp>
      <p:graphicFrame>
        <p:nvGraphicFramePr>
          <p:cNvPr id="22531" name="Object 4"/>
          <p:cNvGraphicFramePr/>
          <p:nvPr/>
        </p:nvGraphicFramePr>
        <p:xfrm>
          <a:off x="1071563" y="3929063"/>
          <a:ext cx="710882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2411095" imgH="612775" progId="Word.Picture.8">
                  <p:embed/>
                </p:oleObj>
              </mc:Choice>
              <mc:Fallback>
                <p:oleObj r:id="rId3" imgW="2411095" imgH="61277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3929063"/>
                        <a:ext cx="7108825" cy="178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9"/>
          <p:cNvGrpSpPr/>
          <p:nvPr/>
        </p:nvGrpSpPr>
        <p:grpSpPr>
          <a:xfrm>
            <a:off x="7259638" y="0"/>
            <a:ext cx="1855787" cy="1897063"/>
            <a:chOff x="4800600" y="457200"/>
            <a:chExt cx="1855788" cy="1897062"/>
          </a:xfrm>
        </p:grpSpPr>
        <p:sp>
          <p:nvSpPr>
            <p:cNvPr id="23554" name="Oval 3" descr="5"/>
            <p:cNvSpPr/>
            <p:nvPr/>
          </p:nvSpPr>
          <p:spPr>
            <a:xfrm>
              <a:off x="4800600" y="519195"/>
              <a:ext cx="1855788" cy="1835067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 w="63500" cap="flat" cmpd="sng">
              <a:solidFill>
                <a:srgbClr val="F8F8F8">
                  <a:alpha val="7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pic>
          <p:nvPicPr>
            <p:cNvPr id="23555" name="Picture 4" descr="cir_lighteffect0"/>
            <p:cNvPicPr>
              <a:picLocks noChangeAspect="1"/>
            </p:cNvPicPr>
            <p:nvPr/>
          </p:nvPicPr>
          <p:blipFill>
            <a:blip r:embed="rId3">
              <a:lum bright="17999" contrast="-12000"/>
            </a:blip>
            <a:stretch>
              <a:fillRect/>
            </a:stretch>
          </p:blipFill>
          <p:spPr>
            <a:xfrm>
              <a:off x="4870068" y="457200"/>
              <a:ext cx="1706928" cy="15325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07" name="WordArt 5"/>
          <p:cNvSpPr>
            <a:spLocks noTextEdit="1"/>
          </p:cNvSpPr>
          <p:nvPr/>
        </p:nvSpPr>
        <p:spPr>
          <a:xfrm>
            <a:off x="1928813" y="2233613"/>
            <a:ext cx="6324600" cy="1981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solidFill>
                  <a:srgbClr val="C00000"/>
                </a:solidFill>
                <a:effectLst>
                  <a:outerShdw dist="35921" dir="2699999" sy="50000" rotWithShape="0">
                    <a:srgbClr val="875B0D">
                      <a:alpha val="7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顺序表</a:t>
            </a:r>
          </a:p>
        </p:txBody>
      </p:sp>
      <p:sp>
        <p:nvSpPr>
          <p:cNvPr id="23557" name="Text Box 6" descr="2"/>
          <p:cNvSpPr txBox="1"/>
          <p:nvPr/>
        </p:nvSpPr>
        <p:spPr>
          <a:xfrm>
            <a:off x="7516813" y="373063"/>
            <a:ext cx="1371600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Part two</a:t>
            </a:r>
            <a:r>
              <a:rPr lang="en-US" altLang="zh-CN" sz="4000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16743" name="图片 4" descr="key_f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26"/>
          <a:stretch>
            <a:fillRect/>
          </a:stretch>
        </p:blipFill>
        <p:spPr>
          <a:xfrm>
            <a:off x="0" y="4191000"/>
            <a:ext cx="3886200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14375" y="1428750"/>
            <a:ext cx="8072438" cy="4003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顺序表：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采用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顺序存储结构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的线性表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、由多个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连续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存储单元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构成；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、每个存储单元存放线性表的一个元素内容；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逻辑相邻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的数据元素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物理相邻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内存空间相邻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、元素之间的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逻辑关系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由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存储位置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体现，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不需要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  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增加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额外内存空间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来存放逻辑关系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5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、顺序表通常采用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数组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存放数据元素；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6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、顺序表能实现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随机存储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24578" name="WordArt 9"/>
          <p:cNvSpPr>
            <a:spLocks noTextEdit="1"/>
          </p:cNvSpPr>
          <p:nvPr/>
        </p:nvSpPr>
        <p:spPr>
          <a:xfrm>
            <a:off x="6643688" y="311150"/>
            <a:ext cx="2252662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C94D4D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顺序表概念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1940</Words>
  <Application>Microsoft Office PowerPoint</Application>
  <PresentationFormat>全屏显示(4:3)</PresentationFormat>
  <Paragraphs>330</Paragraphs>
  <Slides>34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自定义设计方案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296</cp:revision>
  <dcterms:created xsi:type="dcterms:W3CDTF">2012-11-28T00:02:12Z</dcterms:created>
  <dcterms:modified xsi:type="dcterms:W3CDTF">2017-11-30T13:41:35Z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