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4" r:id="rId5"/>
    <p:sldId id="375" r:id="rId6"/>
    <p:sldId id="376" r:id="rId7"/>
    <p:sldId id="377" r:id="rId8"/>
    <p:sldId id="378" r:id="rId9"/>
    <p:sldId id="37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382" r:id="rId21"/>
    <p:sldId id="383" r:id="rId22"/>
    <p:sldId id="384" r:id="rId23"/>
    <p:sldId id="385" r:id="rId24"/>
    <p:sldId id="387" r:id="rId25"/>
    <p:sldId id="296" r:id="rId26"/>
    <p:sldId id="392" r:id="rId27"/>
    <p:sldId id="393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95" r:id="rId39"/>
    <p:sldId id="308" r:id="rId40"/>
    <p:sldId id="394" r:id="rId41"/>
    <p:sldId id="309" r:id="rId42"/>
    <p:sldId id="310" r:id="rId43"/>
    <p:sldId id="311" r:id="rId44"/>
    <p:sldId id="312" r:id="rId45"/>
    <p:sldId id="313" r:id="rId46"/>
    <p:sldId id="396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882" y="-90"/>
      </p:cViewPr>
      <p:guideLst>
        <p:guide orient="horz" pos="2172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sz="1200" dirty="0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4100" name="幻灯片图像占位符 4099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410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51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256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839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860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幻灯片图像占位符 880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幻灯片图像占位符 90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幻灯片图像占位符 921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幻灯片图像占位符 942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幻灯片图像占位符 962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59" name="文本占位符 9625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幻灯片图像占位符 983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7" name="文本占位符 9830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幻灯片图像占位符 1003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0355" name="文本占位符 1003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024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03" name="文本占位符 1024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幻灯片图像占位符 1044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幻灯片图像占位符 1085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幻灯片图像占位符 110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幻灯片图像占位符 112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幻灯片图像占位符 1146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幻灯片图像占位符 1167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幻灯片图像占位符 1187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幻灯片图像占位符 120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幻灯片图像占位符 1249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4931" name="文本占位符 12493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12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幻灯片图像占位符 1269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6979" name="文本占位符 12697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幻灯片图像占位符 1290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9027" name="文本占位符 12902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幻灯片图像占位符 1310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幻灯片图像占位符 1331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23" name="文本占位符 13312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幻灯片图像占位符 1351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5171" name="文本占位符 13517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幻灯片图像占位符 1372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7219" name="文本占位符 13721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幻灯片图像占位符 1392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9267" name="文本占位符 13926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幻灯片图像占位符 141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幻灯片图像占位符 1433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63" name="文本占位符 1433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3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53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74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94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21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8594" name="组合 238593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238595" name="圆角矩形 238594"/>
            <p:cNvSpPr/>
            <p:nvPr userDrawn="1"/>
          </p:nvSpPr>
          <p:spPr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endParaRPr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596" name="矩形 238595"/>
            <p:cNvSpPr/>
            <p:nvPr userDrawn="1"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endParaRPr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597" name="任意多边形 238596"/>
            <p:cNvSpPr/>
            <p:nvPr userDrawn="1"/>
          </p:nvSpPr>
          <p:spPr>
            <a:xfrm>
              <a:off x="0" y="872"/>
              <a:ext cx="5664" cy="1152"/>
            </a:xfrm>
            <a:custGeom>
              <a:avLst/>
              <a:gdLst>
                <a:gd name="A1" fmla="val 0"/>
                <a:gd name="A3" fmla="val 0"/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xL" fmla="*/ 0 w 4916"/>
                <a:gd name="txT" fmla="*/ 0 h 1000"/>
              </a:gdLst>
              <a:ahLst/>
              <a:cxnLst/>
              <a:rect l="txL" t="txT" r="G4" b="G1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arcTo wR="500" hR="500" stAng="-5400000" swAng="10800000"/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>
                <a:buClrTx/>
              </a:pPr>
              <a:endParaRPr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598" name="直接连接符 238597"/>
            <p:cNvSpPr/>
            <p:nvPr userDrawn="1"/>
          </p:nvSpPr>
          <p:spPr>
            <a:xfrm>
              <a:off x="0" y="1928"/>
              <a:ext cx="5232" cy="0"/>
            </a:xfrm>
            <a:prstGeom prst="line">
              <a:avLst/>
            </a:prstGeom>
            <a:ln w="508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8599" name="标题 238598"/>
          <p:cNvSpPr>
            <a:spLocks noGrp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4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8600" name="副标题 238599"/>
          <p:cNvSpPr>
            <a:spLocks noGrp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38601" name="日期占位符 238600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endParaRPr lang="zh-CN" altLang="en-US" dirty="0"/>
          </a:p>
        </p:txBody>
      </p:sp>
      <p:sp>
        <p:nvSpPr>
          <p:cNvPr id="238602" name="页脚占位符 238601"/>
          <p:cNvSpPr>
            <a:spLocks noGrp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endParaRPr lang="zh-CN" dirty="0"/>
          </a:p>
        </p:txBody>
      </p:sp>
      <p:sp>
        <p:nvSpPr>
          <p:cNvPr id="238603" name="灯片编号占位符 238602"/>
          <p:cNvSpPr>
            <a:spLocks noGrp="1"/>
          </p:cNvSpPr>
          <p:nvPr>
            <p:ph type="sldNum" sz="quarter" idx="4"/>
          </p:nvPr>
        </p:nvSpPr>
        <p:spPr>
          <a:xfrm>
            <a:off x="3492500" y="6237288"/>
            <a:ext cx="2133600" cy="4714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dirty="0">
                <a:latin typeface="Arial Black" panose="020B0A04020102020204" pitchFamily="34" charset="0"/>
              </a:rPr>
            </a:fld>
            <a:endParaRPr 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188913"/>
            <a:ext cx="203517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5987544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883152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836" y="1484313"/>
            <a:ext cx="3883152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" Target="../slides/slid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" Target="../slides/slide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7570" name="圆角矩形 237569"/>
          <p:cNvSpPr/>
          <p:nvPr userDrawn="1"/>
        </p:nvSpPr>
        <p:spPr>
          <a:xfrm>
            <a:off x="387350" y="541338"/>
            <a:ext cx="8432800" cy="5840412"/>
          </a:xfrm>
          <a:prstGeom prst="roundRect">
            <a:avLst>
              <a:gd name="adj" fmla="val 13727"/>
            </a:avLst>
          </a:prstGeom>
          <a:noFill/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571" name="任意多边形 237570"/>
          <p:cNvSpPr/>
          <p:nvPr userDrawn="1"/>
        </p:nvSpPr>
        <p:spPr>
          <a:xfrm>
            <a:off x="0" y="152400"/>
            <a:ext cx="8666163" cy="1116013"/>
          </a:xfrm>
          <a:custGeom>
            <a:avLst/>
            <a:gdLst>
              <a:gd name="A1" fmla="val 0"/>
              <a:gd name="A3" fmla="val 0"/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xL" fmla="*/ 0 w 7765"/>
              <a:gd name="txT" fmla="*/ 0 h 1000"/>
            </a:gdLst>
            <a:ahLst/>
            <a:cxnLst/>
            <a:rect l="txL" t="txT" r="G4" b="G1"/>
            <a:pathLst>
              <a:path w="7765" h="1000">
                <a:moveTo>
                  <a:pt x="0" y="0"/>
                </a:moveTo>
                <a:lnTo>
                  <a:pt x="7265" y="0"/>
                </a:lnTo>
                <a:arcTo wR="500" hR="500" stAng="-5400000" swAng="10800000"/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/>
          <a:p>
            <a:pPr lvl="0">
              <a:buClrTx/>
            </a:pPr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572" name="直接连接符 237571"/>
          <p:cNvSpPr/>
          <p:nvPr userDrawn="1"/>
        </p:nvSpPr>
        <p:spPr>
          <a:xfrm>
            <a:off x="0" y="1125538"/>
            <a:ext cx="820102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73" name="标题 23757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7574" name="文本占位符 237573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7575" name="日期占位符 237574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37576" name="页脚占位符 23757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dirty="0"/>
          </a:p>
        </p:txBody>
      </p:sp>
      <p:sp>
        <p:nvSpPr>
          <p:cNvPr id="237577" name="灯片编号占位符 237576"/>
          <p:cNvSpPr>
            <a:spLocks noGrp="1"/>
          </p:cNvSpPr>
          <p:nvPr>
            <p:ph type="sldNum" sz="quarter" idx="4"/>
          </p:nvPr>
        </p:nvSpPr>
        <p:spPr>
          <a:xfrm>
            <a:off x="3492500" y="6284913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Times New Roman" panose="02020603050405020304" pitchFamily="18" charset="0"/>
              </a:defRPr>
            </a:lvl1pPr>
          </a:lstStyle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pic>
        <p:nvPicPr>
          <p:cNvPr id="237578" name="图片 237577">
            <a:hlinkClick r:id="rId12" action="ppaction://hlinksldjump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77163" y="6453188"/>
            <a:ext cx="1331912" cy="39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7579" name="图片 23757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925" y="6443663"/>
            <a:ext cx="1223963" cy="369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7580" name="动作按钮: 自定义 237579">
            <a:hlinkClick r:id="" action="ppaction://hlinkshowjump?jump=previousslide"/>
          </p:cNvPr>
          <p:cNvSpPr/>
          <p:nvPr userDrawn="1"/>
        </p:nvSpPr>
        <p:spPr>
          <a:xfrm>
            <a:off x="7812088" y="6524625"/>
            <a:ext cx="246062" cy="360363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7581" name="动作按钮: 自定义 237580">
            <a:hlinkClick r:id="" action="ppaction://hlinkshowjump?jump=nextslide"/>
          </p:cNvPr>
          <p:cNvSpPr/>
          <p:nvPr userDrawn="1"/>
        </p:nvSpPr>
        <p:spPr>
          <a:xfrm>
            <a:off x="8286750" y="6524625"/>
            <a:ext cx="317500" cy="385763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7582" name="动作按钮: 自定义 237581">
            <a:hlinkClick r:id="rId15" action="ppaction://hlinksldjump"/>
          </p:cNvPr>
          <p:cNvSpPr/>
          <p:nvPr userDrawn="1"/>
        </p:nvSpPr>
        <p:spPr>
          <a:xfrm>
            <a:off x="8686800" y="64770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7583" name="动作按钮: 自定义 237582">
            <a:hlinkClick r:id="rId15" action="ppaction://hlinksldjump"/>
          </p:cNvPr>
          <p:cNvSpPr/>
          <p:nvPr userDrawn="1"/>
        </p:nvSpPr>
        <p:spPr>
          <a:xfrm>
            <a:off x="8718550" y="6524625"/>
            <a:ext cx="317500" cy="385763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.xml"/><Relationship Id="rId1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SEARCH.EX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" Target="slide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13.xml"/><Relationship Id="rId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3073"/>
          <p:cNvSpPr/>
          <p:nvPr/>
        </p:nvSpPr>
        <p:spPr>
          <a:xfrm>
            <a:off x="2667000" y="2362200"/>
            <a:ext cx="4495800" cy="3113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35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基本概念</a:t>
            </a:r>
            <a:endParaRPr lang="zh-CN" altLang="en-US" sz="36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en-US" altLang="zh-CN" sz="35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静态查找表</a:t>
            </a:r>
            <a:endParaRPr lang="zh-CN" altLang="en-US" sz="36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en-US" altLang="zh-CN" sz="35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动态查找表</a:t>
            </a:r>
            <a:endParaRPr lang="zh-CN" altLang="en-US" sz="36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en-US" altLang="zh-CN" sz="35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哈希表</a:t>
            </a:r>
            <a:endParaRPr lang="zh-CN" altLang="en-US" sz="36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标题 3074"/>
          <p:cNvSpPr>
            <a:spLocks noGrp="1"/>
          </p:cNvSpPr>
          <p:nvPr>
            <p:ph type="title"/>
          </p:nvPr>
        </p:nvSpPr>
        <p:spPr>
          <a:xfrm>
            <a:off x="395288" y="260350"/>
            <a:ext cx="7772400" cy="838200"/>
          </a:xfrm>
        </p:spPr>
        <p:txBody>
          <a:bodyPr anchor="ctr"/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 查找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2289"/>
          <p:cNvSpPr/>
          <p:nvPr/>
        </p:nvSpPr>
        <p:spPr>
          <a:xfrm>
            <a:off x="468313" y="2708275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90000"/>
              </a:spcBef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顺序表的机内存储结构：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1" name="矩形 12290"/>
          <p:cNvSpPr/>
          <p:nvPr/>
        </p:nvSpPr>
        <p:spPr>
          <a:xfrm>
            <a:off x="611188" y="3429000"/>
            <a:ext cx="8153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typedef struct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{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          ElemType   *elem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en-US" altLang="zh-CN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表基址，</a:t>
            </a:r>
            <a:r>
              <a:rPr lang="en-US" altLang="zh-CN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号单元留空。表容量为全部元素</a:t>
            </a:r>
            <a:endParaRPr lang="zh-CN" altLang="en-US" b="1" dirty="0">
              <a:solidFill>
                <a:srgbClr val="0066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length;     </a:t>
            </a:r>
            <a:r>
              <a:rPr lang="en-US" altLang="zh-CN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表长，即表中数据元素个数</a:t>
            </a:r>
            <a:endParaRPr lang="zh-CN" altLang="en-US" b="1" dirty="0">
              <a:solidFill>
                <a:srgbClr val="0066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}SSTable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矩形 12291"/>
          <p:cNvSpPr/>
          <p:nvPr/>
        </p:nvSpPr>
        <p:spPr>
          <a:xfrm>
            <a:off x="755650" y="1700213"/>
            <a:ext cx="748823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lvl="0" indent="-381000">
              <a:spcBef>
                <a:spcPct val="50000"/>
              </a:spcBef>
              <a:buClr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Linear search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，又称线性查找，即用逐一比较的办法顺序查找关键字，这显然是最直接的办法。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标题 1229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9.1.1 </a:t>
            </a:r>
            <a:r>
              <a:rPr lang="zh-CN" altLang="en-US" b="1" dirty="0"/>
              <a:t>顺序查找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12291" grpId="0"/>
      <p:bldP spid="122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14337"/>
          <p:cNvSpPr/>
          <p:nvPr/>
        </p:nvSpPr>
        <p:spPr>
          <a:xfrm>
            <a:off x="273050" y="1196975"/>
            <a:ext cx="5334000" cy="815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算法的实现：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9" name="矩形 14338"/>
          <p:cNvSpPr/>
          <p:nvPr/>
        </p:nvSpPr>
        <p:spPr>
          <a:xfrm>
            <a:off x="501650" y="1916113"/>
            <a:ext cx="8153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技巧：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把待查关键字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存入表头或表尾（俗称“哨兵”），   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矩形 14339"/>
          <p:cNvSpPr/>
          <p:nvPr/>
        </p:nvSpPr>
        <p:spPr>
          <a:xfrm>
            <a:off x="1416050" y="2349500"/>
            <a:ext cx="7188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若将待查找的特定值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存入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顺序表的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首部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号单元），则顺序查找的实现方案为：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从后向前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逐个比较！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1" name="矩形 14340"/>
          <p:cNvSpPr/>
          <p:nvPr/>
        </p:nvSpPr>
        <p:spPr>
          <a:xfrm>
            <a:off x="577850" y="3114675"/>
            <a:ext cx="8229600" cy="297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lvl="0" indent="-571500">
              <a:spcBef>
                <a:spcPct val="50000"/>
              </a:spcBef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Search_Seq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( SSTable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 , KeyType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key ){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1500" lvl="0" indent="-57150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ST.elem[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].key =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key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;    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设立哨兵，可免去查找过程中每一步都要检测是否查找完毕。当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n&gt;1000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时，查找时间将减少一半。</a:t>
            </a:r>
            <a:endParaRPr lang="zh-CN" altLang="en-US" b="1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spcBef>
                <a:spcPct val="20000"/>
              </a:spcBef>
              <a:buClrTx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for(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i=ST.length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; ST.elem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[ i ].key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key; 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- i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); 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从后往前找</a:t>
            </a:r>
            <a:endParaRPr lang="zh-CN" altLang="en-US" b="1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1500" lvl="0" indent="-571500">
              <a:spcBef>
                <a:spcPct val="20000"/>
              </a:spcBef>
              <a:buClrTx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return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若到达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号单元才结束循环，说明不成功，返回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(i=0)</a:t>
            </a:r>
            <a:r>
              <a:rPr lang="zh-CN" altLang="en-US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。成功时则返回找到的元素位置</a:t>
            </a:r>
            <a:r>
              <a:rPr lang="en-US" altLang="zh-CN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} 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Search_Seq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2" name="矩形 14341"/>
          <p:cNvSpPr/>
          <p:nvPr/>
        </p:nvSpPr>
        <p:spPr>
          <a:xfrm>
            <a:off x="1111250" y="4638675"/>
            <a:ext cx="5972175" cy="36671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lvl="0" algn="just">
              <a:spcBef>
                <a:spcPct val="40000"/>
              </a:spcBef>
              <a:buClrTx/>
            </a:pPr>
            <a:r>
              <a:rPr lang="en-US" altLang="zh-CN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不要用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for(i=n; i&gt;0; - -i) 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for(i=1; i&lt;=n; i++)</a:t>
            </a:r>
            <a:endParaRPr lang="en-US" altLang="zh-CN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3" name="标题 1434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9.1.1 </a:t>
            </a:r>
            <a:r>
              <a:rPr lang="zh-CN" altLang="en-US" b="1" dirty="0"/>
              <a:t>顺序查找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434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1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1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4341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2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41">
                                            <p:txEl>
                                              <p:charRg st="12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1">
                                            <p:txEl>
                                              <p:charRg st="12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4341">
                                            <p:txEl>
                                              <p:charRg st="122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8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41">
                                            <p:txEl>
                                              <p:charRg st="18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1">
                                            <p:txEl>
                                              <p:charRg st="18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4341">
                                            <p:txEl>
                                              <p:charRg st="185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9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41">
                                            <p:txEl>
                                              <p:charRg st="19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41">
                                            <p:txEl>
                                              <p:charRg st="19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4341">
                                            <p:txEl>
                                              <p:charRg st="195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255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41">
                                            <p:txEl>
                                              <p:charRg st="255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341">
                                            <p:txEl>
                                              <p:charRg st="255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4341">
                                            <p:txEl>
                                              <p:charRg st="255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 build="p"/>
      <p:bldP spid="14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16385"/>
          <p:cNvSpPr/>
          <p:nvPr/>
        </p:nvSpPr>
        <p:spPr>
          <a:xfrm>
            <a:off x="468313" y="1268413"/>
            <a:ext cx="899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   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查找效率怎样计算？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用平均查找长度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衡量。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矩形 16386"/>
          <p:cNvSpPr/>
          <p:nvPr/>
        </p:nvSpPr>
        <p:spPr>
          <a:xfrm>
            <a:off x="431800" y="1773238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    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如何计算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ASL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3924300" y="1844675"/>
            <a:ext cx="4572000" cy="140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10000"/>
              </a:spcBef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查找第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个元素所需的比较次数为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10000"/>
              </a:spcBef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查找第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个元素所需的比较次数为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10000"/>
              </a:spcBef>
              <a:buClrTx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10000"/>
              </a:spcBef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查找第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个元素所需的比较次数为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矩形 16388"/>
          <p:cNvSpPr/>
          <p:nvPr/>
        </p:nvSpPr>
        <p:spPr>
          <a:xfrm>
            <a:off x="1671638" y="321310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总计全部比较次数为：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 = (1+n)n/2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矩形标注 16389"/>
          <p:cNvSpPr/>
          <p:nvPr/>
        </p:nvSpPr>
        <p:spPr>
          <a:xfrm>
            <a:off x="5329238" y="4660900"/>
            <a:ext cx="2590800" cy="381000"/>
          </a:xfrm>
          <a:prstGeom prst="wedgeRectCallout">
            <a:avLst>
              <a:gd name="adj1" fmla="val -79046"/>
              <a:gd name="adj2" fmla="val -71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sz="2000" b="1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这是查找成功的情况</a:t>
            </a:r>
            <a:endParaRPr lang="zh-CN" altLang="en-US" sz="2000" b="1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391" name="矩形 16390"/>
          <p:cNvSpPr/>
          <p:nvPr/>
        </p:nvSpPr>
        <p:spPr>
          <a:xfrm>
            <a:off x="1671638" y="3670300"/>
            <a:ext cx="822960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若求某一个元素的平均查找次数，还应当除以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即： 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＝（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，时间效率为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矩形 16391"/>
          <p:cNvSpPr/>
          <p:nvPr/>
        </p:nvSpPr>
        <p:spPr>
          <a:xfrm>
            <a:off x="1577975" y="5286375"/>
            <a:ext cx="7315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优点：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算法简单，且对顺序结构或链表结构均适用。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buClrTx/>
            </a:pP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缺点：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ASL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太长，时间效率太低。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6393" name="矩形 16392"/>
          <p:cNvSpPr/>
          <p:nvPr/>
        </p:nvSpPr>
        <p:spPr>
          <a:xfrm>
            <a:off x="539750" y="4797425"/>
            <a:ext cx="426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   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顺序查找的特点：</a:t>
            </a:r>
            <a:endParaRPr lang="zh-CN" altLang="en-US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89" grpId="0" build="p"/>
      <p:bldP spid="16390" grpId="0" animBg="1"/>
      <p:bldP spid="16391" grpId="0"/>
      <p:bldP spid="16392" grpId="0"/>
      <p:bldP spid="163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628650" y="1412875"/>
            <a:ext cx="7543800" cy="10064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先给数据排序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（例如按升序排好），形成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有序表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，然后再将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与正中元素相比，若比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小，则缩小至右半部内查找；再取其中值比较，每次缩小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1/2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的范围，直到查找成功或失败为止。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矩形 18434"/>
          <p:cNvSpPr/>
          <p:nvPr/>
        </p:nvSpPr>
        <p:spPr>
          <a:xfrm>
            <a:off x="755650" y="2781300"/>
            <a:ext cx="2759075" cy="250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buClrTx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折半查找举例：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矩形标注 18435"/>
          <p:cNvSpPr/>
          <p:nvPr/>
        </p:nvSpPr>
        <p:spPr>
          <a:xfrm>
            <a:off x="396875" y="4365625"/>
            <a:ext cx="1981200" cy="609600"/>
          </a:xfrm>
          <a:prstGeom prst="wedgeRectCallout">
            <a:avLst>
              <a:gd name="adj1" fmla="val -20833"/>
              <a:gd name="adj2" fmla="val -10520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Low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指向待查元素所在区间的下界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矩形标注 18436"/>
          <p:cNvSpPr/>
          <p:nvPr/>
        </p:nvSpPr>
        <p:spPr>
          <a:xfrm>
            <a:off x="5162550" y="4441825"/>
            <a:ext cx="2362200" cy="609600"/>
          </a:xfrm>
          <a:prstGeom prst="wedgeRectCallout">
            <a:avLst>
              <a:gd name="adj1" fmla="val -63574"/>
              <a:gd name="adj2" fmla="val -11171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high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指向待查元素所在区间的上界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矩形标注 18437"/>
          <p:cNvSpPr/>
          <p:nvPr/>
        </p:nvSpPr>
        <p:spPr>
          <a:xfrm>
            <a:off x="2571750" y="4518025"/>
            <a:ext cx="2514600" cy="609600"/>
          </a:xfrm>
          <a:prstGeom prst="wedgeRectCallout">
            <a:avLst>
              <a:gd name="adj1" fmla="val -37815"/>
              <a:gd name="adj2" fmla="val -1268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mid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指向待查元素所在区间的中间位置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矩形 18438"/>
          <p:cNvSpPr/>
          <p:nvPr/>
        </p:nvSpPr>
        <p:spPr>
          <a:xfrm>
            <a:off x="468313" y="3357563"/>
            <a:ext cx="9199562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30000"/>
              </a:spcBef>
              <a:buClrTx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已知如下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个元素的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有序表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b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05  13  19  21  37  56  64  75  80  88  92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请查找关键字为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的数据元素。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40" name="标题 1843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9.1.2 </a:t>
            </a:r>
            <a:r>
              <a:rPr lang="zh-CN" altLang="en-US" b="1" dirty="0"/>
              <a:t>折半查找</a:t>
            </a:r>
            <a:r>
              <a:rPr lang="zh-CN" altLang="en-US" sz="3600" b="1" dirty="0"/>
              <a:t>（</a:t>
            </a:r>
            <a:r>
              <a:rPr lang="zh-CN" altLang="en-US" sz="2800" b="1" dirty="0"/>
              <a:t>又称二分查找或对分查找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35" grpId="0"/>
      <p:bldP spid="18436" grpId="0" animBg="1"/>
      <p:bldP spid="18437" grpId="0" animBg="1"/>
      <p:bldP spid="18438" grpId="0" animBg="1"/>
      <p:bldP spid="184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20481"/>
          <p:cNvSpPr txBox="1"/>
          <p:nvPr/>
        </p:nvSpPr>
        <p:spPr>
          <a:xfrm>
            <a:off x="866775" y="3112453"/>
            <a:ext cx="8458200" cy="31400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运算步骤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low =1,high =11 ,mid =6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，待查范围是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[1,11]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）若 </a:t>
            </a:r>
            <a:r>
              <a:rPr lang="en-US" altLang="zh-CN" sz="2000" b="1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ST.elem[mid].key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&lt; key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，说明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key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[ mid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+1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,high]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则令：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low =mid+1;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重算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mid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＝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(low+high)/2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.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）若 </a:t>
            </a:r>
            <a:r>
              <a:rPr lang="en-US" altLang="zh-CN" sz="2000" b="1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ST.elem[mid].key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&gt; key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，说明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key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[low ,mid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]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则令：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high =mid–1;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重算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mid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；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）若 </a:t>
            </a:r>
            <a:r>
              <a:rPr lang="en-US" altLang="zh-CN" sz="2000" b="1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ST.elem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[ mid ].key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= key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，说明查找成功，元素序号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=mid;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③ 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结束条件：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）查找成功 ： </a:t>
            </a:r>
            <a:r>
              <a:rPr lang="en-US" altLang="zh-CN" sz="2000" b="1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ST.elem[mid].key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= key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0">
              <a:buClr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）查找不成功 ：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high≤low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（意即区间长度小于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2000" b="1"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0483" name="矩形 20482"/>
          <p:cNvSpPr/>
          <p:nvPr/>
        </p:nvSpPr>
        <p:spPr>
          <a:xfrm>
            <a:off x="384175" y="2385378"/>
            <a:ext cx="7086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先设定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个辅助标志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low,high,mid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484" name="矩形 20483"/>
          <p:cNvSpPr/>
          <p:nvPr/>
        </p:nvSpPr>
        <p:spPr>
          <a:xfrm>
            <a:off x="1755775" y="2739390"/>
            <a:ext cx="44846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显然有：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mid=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(low+high)/2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485" name="标题 2048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9.1.2 </a:t>
            </a:r>
            <a:r>
              <a:rPr lang="zh-CN" altLang="en-US" b="1" dirty="0"/>
              <a:t>折半查找</a:t>
            </a:r>
            <a:r>
              <a:rPr lang="zh-CN" altLang="en-US" sz="3600" b="1" dirty="0"/>
              <a:t>（</a:t>
            </a:r>
            <a:r>
              <a:rPr lang="zh-CN" altLang="en-US" sz="2800" b="1" dirty="0"/>
              <a:t>又称二分查找或对分查找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18439" name="矩形 18438"/>
          <p:cNvSpPr/>
          <p:nvPr/>
        </p:nvSpPr>
        <p:spPr>
          <a:xfrm>
            <a:off x="109538" y="1420178"/>
            <a:ext cx="9199562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30000"/>
              </a:spcBef>
              <a:buClrTx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已知如下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个元素的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有序表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b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05  13  19  21  37  56  64  75  80  88  92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请查找关键字为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的数据元素。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charRg st="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5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2">
                                            <p:txEl>
                                              <p:charRg st="56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1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2">
                                            <p:txEl>
                                              <p:charRg st="112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21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2">
                                            <p:txEl>
                                              <p:charRg st="219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258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2">
                                            <p:txEl>
                                              <p:charRg st="258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11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82">
                                            <p:txEl>
                                              <p:charRg st="311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52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82">
                                            <p:txEl>
                                              <p:charRg st="352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  <p:bldP spid="20483" grpId="0" build="p"/>
      <p:bldP spid="20484" grpId="0"/>
      <p:bldP spid="184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2529"/>
          <p:cNvSpPr/>
          <p:nvPr/>
        </p:nvSpPr>
        <p:spPr>
          <a:xfrm>
            <a:off x="609600" y="1893888"/>
            <a:ext cx="853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查找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05  13  19  21  37  56  64  75  80  88  92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2531" name="组合 22530"/>
          <p:cNvGrpSpPr/>
          <p:nvPr/>
        </p:nvGrpSpPr>
        <p:grpSpPr>
          <a:xfrm>
            <a:off x="2438400" y="2298700"/>
            <a:ext cx="990600" cy="533400"/>
            <a:chOff x="1536" y="336"/>
            <a:chExt cx="624" cy="336"/>
          </a:xfrm>
        </p:grpSpPr>
        <p:sp>
          <p:nvSpPr>
            <p:cNvPr id="22532" name="直接连接符 22531"/>
            <p:cNvSpPr/>
            <p:nvPr/>
          </p:nvSpPr>
          <p:spPr>
            <a:xfrm flipV="1">
              <a:off x="153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33" name="文本框 22532"/>
            <p:cNvSpPr txBox="1"/>
            <p:nvPr/>
          </p:nvSpPr>
          <p:spPr>
            <a:xfrm>
              <a:off x="153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34" name="组合 22533"/>
          <p:cNvGrpSpPr/>
          <p:nvPr/>
        </p:nvGrpSpPr>
        <p:grpSpPr>
          <a:xfrm>
            <a:off x="7772400" y="2298700"/>
            <a:ext cx="914400" cy="533400"/>
            <a:chOff x="4896" y="336"/>
            <a:chExt cx="576" cy="336"/>
          </a:xfrm>
        </p:grpSpPr>
        <p:sp>
          <p:nvSpPr>
            <p:cNvPr id="22535" name="直接连接符 22534"/>
            <p:cNvSpPr/>
            <p:nvPr/>
          </p:nvSpPr>
          <p:spPr>
            <a:xfrm flipV="1">
              <a:off x="489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36" name="文本框 22535"/>
            <p:cNvSpPr txBox="1"/>
            <p:nvPr/>
          </p:nvSpPr>
          <p:spPr>
            <a:xfrm>
              <a:off x="4896" y="38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37" name="组合 22536"/>
          <p:cNvGrpSpPr/>
          <p:nvPr/>
        </p:nvGrpSpPr>
        <p:grpSpPr>
          <a:xfrm>
            <a:off x="3556000" y="2984500"/>
            <a:ext cx="990600" cy="533400"/>
            <a:chOff x="3216" y="336"/>
            <a:chExt cx="624" cy="336"/>
          </a:xfrm>
        </p:grpSpPr>
        <p:sp>
          <p:nvSpPr>
            <p:cNvPr id="22538" name="直接连接符 22537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39" name="文本框 22538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40" name="组合 22539"/>
          <p:cNvGrpSpPr/>
          <p:nvPr/>
        </p:nvGrpSpPr>
        <p:grpSpPr>
          <a:xfrm>
            <a:off x="4038600" y="3670300"/>
            <a:ext cx="990600" cy="533400"/>
            <a:chOff x="1536" y="768"/>
            <a:chExt cx="624" cy="336"/>
          </a:xfrm>
        </p:grpSpPr>
        <p:sp>
          <p:nvSpPr>
            <p:cNvPr id="22541" name="直接连接符 22540"/>
            <p:cNvSpPr/>
            <p:nvPr/>
          </p:nvSpPr>
          <p:spPr>
            <a:xfrm flipV="1">
              <a:off x="1536" y="7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2" name="文本框 22541"/>
            <p:cNvSpPr txBox="1"/>
            <p:nvPr/>
          </p:nvSpPr>
          <p:spPr>
            <a:xfrm>
              <a:off x="1536" y="81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43" name="组合 22542"/>
          <p:cNvGrpSpPr/>
          <p:nvPr/>
        </p:nvGrpSpPr>
        <p:grpSpPr>
          <a:xfrm>
            <a:off x="4648200" y="2984500"/>
            <a:ext cx="914400" cy="533400"/>
            <a:chOff x="2928" y="768"/>
            <a:chExt cx="576" cy="336"/>
          </a:xfrm>
        </p:grpSpPr>
        <p:sp>
          <p:nvSpPr>
            <p:cNvPr id="22544" name="直接连接符 22543"/>
            <p:cNvSpPr/>
            <p:nvPr/>
          </p:nvSpPr>
          <p:spPr>
            <a:xfrm flipV="1">
              <a:off x="2928" y="7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5" name="文本框 22544"/>
            <p:cNvSpPr txBox="1"/>
            <p:nvPr/>
          </p:nvSpPr>
          <p:spPr>
            <a:xfrm>
              <a:off x="2928" y="816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46" name="组合 22545"/>
          <p:cNvGrpSpPr/>
          <p:nvPr/>
        </p:nvGrpSpPr>
        <p:grpSpPr>
          <a:xfrm>
            <a:off x="5105400" y="2298700"/>
            <a:ext cx="990600" cy="533400"/>
            <a:chOff x="3216" y="336"/>
            <a:chExt cx="624" cy="336"/>
          </a:xfrm>
        </p:grpSpPr>
        <p:sp>
          <p:nvSpPr>
            <p:cNvPr id="22547" name="直接连接符 22546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文本框 22547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49" name="组合 22548"/>
          <p:cNvGrpSpPr/>
          <p:nvPr/>
        </p:nvGrpSpPr>
        <p:grpSpPr>
          <a:xfrm>
            <a:off x="2438400" y="2984500"/>
            <a:ext cx="990600" cy="533400"/>
            <a:chOff x="1536" y="768"/>
            <a:chExt cx="624" cy="336"/>
          </a:xfrm>
        </p:grpSpPr>
        <p:sp>
          <p:nvSpPr>
            <p:cNvPr id="22550" name="直接连接符 22549"/>
            <p:cNvSpPr/>
            <p:nvPr/>
          </p:nvSpPr>
          <p:spPr>
            <a:xfrm flipV="1">
              <a:off x="1536" y="7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1" name="文本框 22550"/>
            <p:cNvSpPr txBox="1"/>
            <p:nvPr/>
          </p:nvSpPr>
          <p:spPr>
            <a:xfrm>
              <a:off x="1536" y="81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52" name="组合 22551"/>
          <p:cNvGrpSpPr/>
          <p:nvPr/>
        </p:nvGrpSpPr>
        <p:grpSpPr>
          <a:xfrm>
            <a:off x="4648200" y="3670300"/>
            <a:ext cx="914400" cy="533400"/>
            <a:chOff x="2928" y="768"/>
            <a:chExt cx="576" cy="336"/>
          </a:xfrm>
        </p:grpSpPr>
        <p:sp>
          <p:nvSpPr>
            <p:cNvPr id="22553" name="直接连接符 22552"/>
            <p:cNvSpPr/>
            <p:nvPr/>
          </p:nvSpPr>
          <p:spPr>
            <a:xfrm flipV="1">
              <a:off x="2928" y="7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4" name="文本框 22553"/>
            <p:cNvSpPr txBox="1"/>
            <p:nvPr/>
          </p:nvSpPr>
          <p:spPr>
            <a:xfrm>
              <a:off x="2928" y="816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55" name="组合 22554"/>
          <p:cNvGrpSpPr/>
          <p:nvPr/>
        </p:nvGrpSpPr>
        <p:grpSpPr>
          <a:xfrm>
            <a:off x="4114800" y="3670300"/>
            <a:ext cx="990600" cy="533400"/>
            <a:chOff x="3216" y="336"/>
            <a:chExt cx="624" cy="336"/>
          </a:xfrm>
        </p:grpSpPr>
        <p:sp>
          <p:nvSpPr>
            <p:cNvPr id="22556" name="直接连接符 22555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7" name="文本框 22556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58" name="文本框 22557"/>
          <p:cNvSpPr txBox="1"/>
          <p:nvPr/>
        </p:nvSpPr>
        <p:spPr>
          <a:xfrm>
            <a:off x="2209800" y="1630363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   ⑵   ⑶   ⑷   ⑸   ⑹   ⑺   ⑻   ⑼   ⑽   ⑾</a:t>
            </a: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9" name="文本框 22558"/>
          <p:cNvSpPr txBox="1"/>
          <p:nvPr/>
        </p:nvSpPr>
        <p:spPr>
          <a:xfrm>
            <a:off x="609600" y="4256088"/>
            <a:ext cx="5562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Tx/>
            </a:pP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查找结果：查找成功，</a:t>
            </a:r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所在位置是</a:t>
            </a:r>
            <a:r>
              <a:rPr lang="en-US" altLang="zh-CN" sz="20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b="1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60" name="标题 2255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9.1.2 </a:t>
            </a:r>
            <a:r>
              <a:rPr lang="zh-CN" altLang="en-US" b="1" dirty="0"/>
              <a:t>折半查找</a:t>
            </a:r>
            <a:r>
              <a:rPr lang="zh-CN" altLang="en-US" sz="3600" b="1" dirty="0"/>
              <a:t>（</a:t>
            </a:r>
            <a:r>
              <a:rPr lang="zh-CN" altLang="en-US" sz="2800" b="1" dirty="0"/>
              <a:t>又称二分查找或对分查找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/>
      <p:bldP spid="225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24577"/>
          <p:cNvSpPr/>
          <p:nvPr/>
        </p:nvSpPr>
        <p:spPr>
          <a:xfrm>
            <a:off x="468313" y="2349500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查找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05  13  19  21  37  56  64  75  80  88  92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4579" name="组合 24578"/>
          <p:cNvGrpSpPr/>
          <p:nvPr/>
        </p:nvGrpSpPr>
        <p:grpSpPr>
          <a:xfrm>
            <a:off x="2297113" y="2792413"/>
            <a:ext cx="990600" cy="533400"/>
            <a:chOff x="1536" y="336"/>
            <a:chExt cx="624" cy="336"/>
          </a:xfrm>
        </p:grpSpPr>
        <p:sp>
          <p:nvSpPr>
            <p:cNvPr id="24580" name="直接连接符 24579"/>
            <p:cNvSpPr/>
            <p:nvPr/>
          </p:nvSpPr>
          <p:spPr>
            <a:xfrm flipV="1">
              <a:off x="153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1" name="文本框 24580"/>
            <p:cNvSpPr txBox="1"/>
            <p:nvPr/>
          </p:nvSpPr>
          <p:spPr>
            <a:xfrm>
              <a:off x="153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2" name="组合 24581"/>
          <p:cNvGrpSpPr/>
          <p:nvPr/>
        </p:nvGrpSpPr>
        <p:grpSpPr>
          <a:xfrm>
            <a:off x="7631113" y="2792413"/>
            <a:ext cx="914400" cy="533400"/>
            <a:chOff x="4896" y="336"/>
            <a:chExt cx="576" cy="336"/>
          </a:xfrm>
        </p:grpSpPr>
        <p:sp>
          <p:nvSpPr>
            <p:cNvPr id="24583" name="直接连接符 24582"/>
            <p:cNvSpPr/>
            <p:nvPr/>
          </p:nvSpPr>
          <p:spPr>
            <a:xfrm flipV="1">
              <a:off x="489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4" name="文本框 24583"/>
            <p:cNvSpPr txBox="1"/>
            <p:nvPr/>
          </p:nvSpPr>
          <p:spPr>
            <a:xfrm>
              <a:off x="4896" y="38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5" name="组合 24584"/>
          <p:cNvGrpSpPr/>
          <p:nvPr/>
        </p:nvGrpSpPr>
        <p:grpSpPr>
          <a:xfrm>
            <a:off x="4964113" y="2792413"/>
            <a:ext cx="990600" cy="533400"/>
            <a:chOff x="3216" y="336"/>
            <a:chExt cx="624" cy="336"/>
          </a:xfrm>
        </p:grpSpPr>
        <p:sp>
          <p:nvSpPr>
            <p:cNvPr id="24586" name="直接连接符 24585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7" name="文本框 24586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8" name="组合 24587"/>
          <p:cNvGrpSpPr/>
          <p:nvPr/>
        </p:nvGrpSpPr>
        <p:grpSpPr>
          <a:xfrm>
            <a:off x="5421313" y="3402013"/>
            <a:ext cx="3124200" cy="533400"/>
            <a:chOff x="3504" y="2703"/>
            <a:chExt cx="1968" cy="336"/>
          </a:xfrm>
        </p:grpSpPr>
        <p:grpSp>
          <p:nvGrpSpPr>
            <p:cNvPr id="24589" name="组合 24588"/>
            <p:cNvGrpSpPr/>
            <p:nvPr/>
          </p:nvGrpSpPr>
          <p:grpSpPr>
            <a:xfrm>
              <a:off x="3504" y="2703"/>
              <a:ext cx="624" cy="336"/>
              <a:chOff x="1536" y="336"/>
              <a:chExt cx="624" cy="336"/>
            </a:xfrm>
          </p:grpSpPr>
          <p:sp>
            <p:nvSpPr>
              <p:cNvPr id="24590" name="直接连接符 24589"/>
              <p:cNvSpPr/>
              <p:nvPr/>
            </p:nvSpPr>
            <p:spPr>
              <a:xfrm flipV="1">
                <a:off x="1536" y="33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591" name="文本框 24590"/>
              <p:cNvSpPr txBox="1"/>
              <p:nvPr/>
            </p:nvSpPr>
            <p:spPr>
              <a:xfrm>
                <a:off x="1536" y="384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  <a:buClrTx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low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92" name="组合 24591"/>
            <p:cNvGrpSpPr/>
            <p:nvPr/>
          </p:nvGrpSpPr>
          <p:grpSpPr>
            <a:xfrm>
              <a:off x="4896" y="2703"/>
              <a:ext cx="576" cy="336"/>
              <a:chOff x="4896" y="336"/>
              <a:chExt cx="576" cy="336"/>
            </a:xfrm>
          </p:grpSpPr>
          <p:sp>
            <p:nvSpPr>
              <p:cNvPr id="24593" name="直接连接符 24592"/>
              <p:cNvSpPr/>
              <p:nvPr/>
            </p:nvSpPr>
            <p:spPr>
              <a:xfrm flipV="1">
                <a:off x="4896" y="33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594" name="文本框 24593"/>
              <p:cNvSpPr txBox="1"/>
              <p:nvPr/>
            </p:nvSpPr>
            <p:spPr>
              <a:xfrm>
                <a:off x="4896" y="384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  <a:buClrTx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high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4595" name="组合 24594"/>
          <p:cNvGrpSpPr/>
          <p:nvPr/>
        </p:nvGrpSpPr>
        <p:grpSpPr>
          <a:xfrm>
            <a:off x="7097713" y="3987800"/>
            <a:ext cx="1447800" cy="533400"/>
            <a:chOff x="4560" y="3072"/>
            <a:chExt cx="912" cy="336"/>
          </a:xfrm>
        </p:grpSpPr>
        <p:grpSp>
          <p:nvGrpSpPr>
            <p:cNvPr id="24596" name="组合 24595"/>
            <p:cNvGrpSpPr/>
            <p:nvPr/>
          </p:nvGrpSpPr>
          <p:grpSpPr>
            <a:xfrm>
              <a:off x="4560" y="3072"/>
              <a:ext cx="624" cy="336"/>
              <a:chOff x="1536" y="336"/>
              <a:chExt cx="624" cy="336"/>
            </a:xfrm>
          </p:grpSpPr>
          <p:sp>
            <p:nvSpPr>
              <p:cNvPr id="24597" name="直接连接符 24596"/>
              <p:cNvSpPr/>
              <p:nvPr/>
            </p:nvSpPr>
            <p:spPr>
              <a:xfrm flipV="1">
                <a:off x="1536" y="33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598" name="文本框 24597"/>
              <p:cNvSpPr txBox="1"/>
              <p:nvPr/>
            </p:nvSpPr>
            <p:spPr>
              <a:xfrm>
                <a:off x="1536" y="384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  <a:buClrTx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low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99" name="组合 24598"/>
            <p:cNvGrpSpPr/>
            <p:nvPr/>
          </p:nvGrpSpPr>
          <p:grpSpPr>
            <a:xfrm>
              <a:off x="4896" y="3072"/>
              <a:ext cx="576" cy="336"/>
              <a:chOff x="4896" y="336"/>
              <a:chExt cx="576" cy="336"/>
            </a:xfrm>
          </p:grpSpPr>
          <p:sp>
            <p:nvSpPr>
              <p:cNvPr id="24600" name="直接连接符 24599"/>
              <p:cNvSpPr/>
              <p:nvPr/>
            </p:nvSpPr>
            <p:spPr>
              <a:xfrm flipV="1">
                <a:off x="4896" y="33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601" name="文本框 24600"/>
              <p:cNvSpPr txBox="1"/>
              <p:nvPr/>
            </p:nvSpPr>
            <p:spPr>
              <a:xfrm>
                <a:off x="4896" y="384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  <a:buClrTx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high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4602" name="组合 24601"/>
          <p:cNvGrpSpPr/>
          <p:nvPr/>
        </p:nvGrpSpPr>
        <p:grpSpPr>
          <a:xfrm>
            <a:off x="7173913" y="3987800"/>
            <a:ext cx="990600" cy="533400"/>
            <a:chOff x="3216" y="336"/>
            <a:chExt cx="624" cy="336"/>
          </a:xfrm>
        </p:grpSpPr>
        <p:sp>
          <p:nvSpPr>
            <p:cNvPr id="24603" name="直接连接符 24602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4" name="文本框 24603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05" name="组合 24604"/>
          <p:cNvGrpSpPr/>
          <p:nvPr/>
        </p:nvGrpSpPr>
        <p:grpSpPr>
          <a:xfrm>
            <a:off x="7250113" y="4597400"/>
            <a:ext cx="990600" cy="457200"/>
            <a:chOff x="1536" y="336"/>
            <a:chExt cx="624" cy="288"/>
          </a:xfrm>
        </p:grpSpPr>
        <p:sp>
          <p:nvSpPr>
            <p:cNvPr id="24606" name="直接连接符 24605"/>
            <p:cNvSpPr/>
            <p:nvPr/>
          </p:nvSpPr>
          <p:spPr>
            <a:xfrm flipV="1">
              <a:off x="153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7" name="文本框 24606"/>
            <p:cNvSpPr txBox="1"/>
            <p:nvPr/>
          </p:nvSpPr>
          <p:spPr>
            <a:xfrm>
              <a:off x="1536" y="384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组合 24607"/>
          <p:cNvGrpSpPr/>
          <p:nvPr/>
        </p:nvGrpSpPr>
        <p:grpSpPr>
          <a:xfrm>
            <a:off x="6640513" y="4597400"/>
            <a:ext cx="914400" cy="457200"/>
            <a:chOff x="4896" y="336"/>
            <a:chExt cx="576" cy="288"/>
          </a:xfrm>
        </p:grpSpPr>
        <p:sp>
          <p:nvSpPr>
            <p:cNvPr id="24609" name="直接连接符 24608"/>
            <p:cNvSpPr/>
            <p:nvPr/>
          </p:nvSpPr>
          <p:spPr>
            <a:xfrm flipV="1">
              <a:off x="489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0" name="文本框 24609"/>
            <p:cNvSpPr txBox="1"/>
            <p:nvPr/>
          </p:nvSpPr>
          <p:spPr>
            <a:xfrm>
              <a:off x="4896" y="384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11" name="组合 24610"/>
          <p:cNvGrpSpPr/>
          <p:nvPr/>
        </p:nvGrpSpPr>
        <p:grpSpPr>
          <a:xfrm>
            <a:off x="6564313" y="3429000"/>
            <a:ext cx="990600" cy="533400"/>
            <a:chOff x="3216" y="336"/>
            <a:chExt cx="624" cy="336"/>
          </a:xfrm>
        </p:grpSpPr>
        <p:sp>
          <p:nvSpPr>
            <p:cNvPr id="24612" name="直接连接符 24611"/>
            <p:cNvSpPr/>
            <p:nvPr/>
          </p:nvSpPr>
          <p:spPr>
            <a:xfrm flipV="1">
              <a:off x="3216" y="336"/>
              <a:ext cx="0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3" name="文本框 24612"/>
            <p:cNvSpPr txBox="1"/>
            <p:nvPr/>
          </p:nvSpPr>
          <p:spPr>
            <a:xfrm>
              <a:off x="3216" y="3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614" name="文本框 24613"/>
          <p:cNvSpPr txBox="1"/>
          <p:nvPr/>
        </p:nvSpPr>
        <p:spPr>
          <a:xfrm>
            <a:off x="468313" y="4581525"/>
            <a:ext cx="5562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Tx/>
            </a:pP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查找结果：查找失败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5" name="标题 246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b="1" dirty="0"/>
              <a:t>9.1.2 </a:t>
            </a:r>
            <a:r>
              <a:rPr lang="zh-CN" altLang="en-US" b="1" dirty="0"/>
              <a:t>折半查找</a:t>
            </a:r>
            <a:r>
              <a:rPr lang="zh-CN" altLang="en-US" sz="2800" b="1" dirty="0"/>
              <a:t>（又称二分查找或对分查找）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05600" cy="981075"/>
          </a:xfrm>
        </p:spPr>
        <p:txBody>
          <a:bodyPr anchor="ctr"/>
          <a:p>
            <a:r>
              <a:rPr lang="zh-CN" altLang="en-US" b="1" dirty="0">
                <a:latin typeface="黑体" panose="02010609060101010101" pitchFamily="49" charset="-122"/>
              </a:rPr>
              <a:t>折半查找算法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611188" y="1206500"/>
            <a:ext cx="8207375" cy="56784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 Search_Bin(SSTable ST,KeyType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key)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low=1;     high=ST.length;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while(low&lt;=high)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mid=(low+high)/2;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           if   EQ(key,ST.elem[mid].key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  return mid;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等于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zh-CN" altLang="en-US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else  LT(key,ST.elem[mid].key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 high=mid-1;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小于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else  low=mid+1;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动作按钮: 影片 26627">
            <a:hlinkClick r:id="rId1" action="ppaction://program"/>
          </p:cNvPr>
          <p:cNvSpPr/>
          <p:nvPr/>
        </p:nvSpPr>
        <p:spPr>
          <a:xfrm>
            <a:off x="7164388" y="6524625"/>
            <a:ext cx="431800" cy="261938"/>
          </a:xfrm>
          <a:prstGeom prst="actionButtonMovie">
            <a:avLst/>
          </a:prstGeom>
          <a:solidFill>
            <a:schemeClr val="accent2"/>
          </a:solidFill>
          <a:ln w="9525" cap="flat" cmpd="sng">
            <a:solidFill>
              <a:srgbClr val="CC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3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charRg st="3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charRg st="3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charRg st="3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9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charRg st="299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charRg st="29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charRg st="29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627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627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627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7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627">
                                            <p:txEl>
                                              <p:charRg st="277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7">
                                            <p:txEl>
                                              <p:charRg st="27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27">
                                            <p:txEl>
                                              <p:charRg st="27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2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62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3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627">
                                            <p:txEl>
                                              <p:charRg st="13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627">
                                            <p:txEl>
                                              <p:charRg st="13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627">
                                            <p:txEl>
                                              <p:charRg st="13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9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627">
                                            <p:txEl>
                                              <p:charRg st="190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627">
                                            <p:txEl>
                                              <p:charRg st="19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627">
                                            <p:txEl>
                                              <p:charRg st="19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49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627">
                                            <p:txEl>
                                              <p:charRg st="249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627">
                                            <p:txEl>
                                              <p:charRg st="249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627">
                                            <p:txEl>
                                              <p:charRg st="249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84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627">
                                            <p:txEl>
                                              <p:charRg st="284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627">
                                            <p:txEl>
                                              <p:charRg st="284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627">
                                            <p:txEl>
                                              <p:charRg st="284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文本框 249857"/>
          <p:cNvSpPr txBox="1"/>
          <p:nvPr/>
        </p:nvSpPr>
        <p:spPr>
          <a:xfrm>
            <a:off x="179388" y="333375"/>
            <a:ext cx="3870325" cy="608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3200" b="1" dirty="0">
                <a:solidFill>
                  <a:srgbClr val="CC00CC"/>
                </a:solidFill>
                <a:latin typeface="Times New Roman" panose="02020603050405020304" pitchFamily="18" charset="0"/>
                <a:ea typeface="楷体_GB2312" pitchFamily="49" charset="-122"/>
              </a:rPr>
              <a:t>折半查找的性能分析</a:t>
            </a:r>
            <a:endParaRPr lang="zh-CN" altLang="en-US" sz="3200" b="1">
              <a:solidFill>
                <a:srgbClr val="CC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49859" name="图片 249858" descr="9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052513"/>
            <a:ext cx="7343775" cy="549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9860" name="云形标注 249859"/>
          <p:cNvSpPr/>
          <p:nvPr/>
        </p:nvSpPr>
        <p:spPr>
          <a:xfrm>
            <a:off x="7451725" y="4724400"/>
            <a:ext cx="1692275" cy="936625"/>
          </a:xfrm>
          <a:prstGeom prst="cloudCallout">
            <a:avLst>
              <a:gd name="adj1" fmla="val -43713"/>
              <a:gd name="adj2" fmla="val 9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判定树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1" name="矩形 249860"/>
          <p:cNvSpPr/>
          <p:nvPr/>
        </p:nvSpPr>
        <p:spPr>
          <a:xfrm>
            <a:off x="4643755" y="476250"/>
            <a:ext cx="4500880" cy="4572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square" anchor="t">
            <a:spAutoFit/>
          </a:bodyPr>
          <a:p>
            <a:pPr lvl="0">
              <a:buClrTx/>
            </a:pPr>
            <a:r>
              <a:rPr lang="en-US" altLang="zh-CN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05,13,19,21,37,56,64,75,80,88,92</a:t>
            </a:r>
            <a:endParaRPr lang="en-US" altLang="zh-CN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2" name="椭圆形标注 249861"/>
          <p:cNvSpPr/>
          <p:nvPr/>
        </p:nvSpPr>
        <p:spPr>
          <a:xfrm>
            <a:off x="5508625" y="3357563"/>
            <a:ext cx="2160588" cy="72072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内结点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3" name="椭圆形标注 249862"/>
          <p:cNvSpPr/>
          <p:nvPr/>
        </p:nvSpPr>
        <p:spPr>
          <a:xfrm>
            <a:off x="0" y="3933825"/>
            <a:ext cx="684213" cy="1582738"/>
          </a:xfrm>
          <a:prstGeom prst="wedgeEllipseCallout">
            <a:avLst>
              <a:gd name="adj1" fmla="val 29815"/>
              <a:gd name="adj2" fmla="val 507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结点</a:t>
            </a:r>
            <a:endParaRPr lang="zh-CN" altLang="en-US" sz="2400" i="1" u="sng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nimBg="1"/>
      <p:bldP spid="249860" grpId="0" animBg="1"/>
      <p:bldP spid="249861" grpId="0" bldLvl="0" animBg="1"/>
      <p:bldP spid="249862" grpId="0" animBg="1"/>
      <p:bldP spid="2498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矩形 250881"/>
          <p:cNvSpPr/>
          <p:nvPr/>
        </p:nvSpPr>
        <p:spPr>
          <a:xfrm>
            <a:off x="250825" y="1125538"/>
            <a:ext cx="8604250" cy="52038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>
              <a:buClrTx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表示有序表中第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个关键字。在判定树上可以一目了然地看到在折半查找的过程中，先后和给定值进行比较的关键字的位置，例如，找到表长为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的有序表中第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个关键字时，给定值先后和第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6,3,4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个关键字进行比较，换句话说，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折半查找有序表中任何一个关键字恰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走了一条从根结点到该（关键字相应）结点的一条路径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判定树中的方形结点表示查找不成功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的情况，例如，当给定值的值介于有序表中第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个和第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个关键字之间时，在给定值先后和表中第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6,9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个关键字进行比较之后，查找区间缩小到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，从判定树看，落到了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的左子树的位置上。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　通常称表示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查找成功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的圆形结点为判定树的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内结点</a:t>
            </a:r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，而称表示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查找不成功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的方形结点为判定树的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外结点</a:t>
            </a:r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矩形 241665"/>
          <p:cNvSpPr/>
          <p:nvPr/>
        </p:nvSpPr>
        <p:spPr>
          <a:xfrm>
            <a:off x="468313" y="1484313"/>
            <a:ext cx="7924800" cy="2355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查找表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a)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概念：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是由同一类型的数据元素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或记录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构成的集合，由于“集合”中的数据元素之间存在着松散的关系，因此查找表是一种应用灵便的数据结构。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68" name="矩形 241667"/>
          <p:cNvSpPr/>
          <p:nvPr/>
        </p:nvSpPr>
        <p:spPr>
          <a:xfrm>
            <a:off x="468313" y="3933825"/>
            <a:ext cx="8207375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b)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对查找表的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某个“特定的”数据元素是否在查找表中；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检索：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某个“特定的”数据元素的各种属性；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插入：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在查找表中插入一个数据元素；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删除：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从查找表中删去某个数据元素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69" name="矩形 241668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  <p:bldP spid="2416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文本框 251905"/>
          <p:cNvSpPr txBox="1"/>
          <p:nvPr/>
        </p:nvSpPr>
        <p:spPr>
          <a:xfrm>
            <a:off x="395288" y="1052513"/>
            <a:ext cx="8223250" cy="3821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  <a:buClrTx/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假设 有序表的长度</a:t>
            </a:r>
            <a:r>
              <a:rPr lang="en-US" altLang="zh-CN" sz="27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n=2</a:t>
            </a:r>
            <a:r>
              <a:rPr lang="en-US" altLang="zh-CN" sz="2700" b="1" baseline="30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（反之</a:t>
            </a:r>
            <a:r>
              <a:rPr lang="en-US" altLang="zh-CN" sz="27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h=</a:t>
            </a:r>
            <a:r>
              <a:rPr lang="en-US" altLang="zh-CN" sz="27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700" b="1" baseline="-25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700" b="1" baseline="30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(n+1)</a:t>
            </a:r>
            <a:r>
              <a:rPr lang="en-US" altLang="zh-CN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则描述折半查找的判定树是深度为</a:t>
            </a:r>
            <a:r>
              <a:rPr lang="en-US" altLang="zh-CN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的满二叉树。树中层次为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的结点有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个，层次为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的结点有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个，层次为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的结点有</a:t>
            </a:r>
            <a:r>
              <a:rPr lang="en-US" altLang="zh-CN" sz="27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700" b="1" baseline="300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h-1</a:t>
            </a: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个。</a:t>
            </a:r>
            <a:endParaRPr lang="zh-CN" altLang="en-US" sz="27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150000"/>
              </a:lnSpc>
              <a:buClrTx/>
            </a:pPr>
            <a:r>
              <a:rPr lang="zh-CN" altLang="en-US" sz="27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假设表中每个记录的查找概率相等</a:t>
            </a:r>
            <a:r>
              <a:rPr lang="zh-CN" altLang="en-US" sz="27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700" b="1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150000"/>
              </a:lnSpc>
              <a:buClrTx/>
            </a:pPr>
            <a:r>
              <a:rPr lang="zh-CN" altLang="en-US" sz="27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zh-CN" altLang="en-US" sz="27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查找成功时折半查找的平均查找长度</a:t>
            </a:r>
            <a:endParaRPr lang="zh-CN" altLang="en-US" sz="27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1907" name="对象 251906"/>
          <p:cNvGraphicFramePr/>
          <p:nvPr/>
        </p:nvGraphicFramePr>
        <p:xfrm>
          <a:off x="468313" y="4941888"/>
          <a:ext cx="7924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13430" imgH="482600" progId="Equation.3">
                  <p:embed/>
                </p:oleObj>
              </mc:Choice>
              <mc:Fallback>
                <p:oleObj name="" r:id="rId1" imgW="331343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4941888"/>
                        <a:ext cx="7924800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文本占位符 252929"/>
          <p:cNvSpPr/>
          <p:nvPr>
            <p:ph type="body" idx="1"/>
          </p:nvPr>
        </p:nvSpPr>
        <p:spPr>
          <a:xfrm>
            <a:off x="884238" y="1544638"/>
            <a:ext cx="7302500" cy="576262"/>
          </a:xfrm>
        </p:spPr>
        <p:txBody>
          <a:bodyPr vert="horz" wrap="square" lIns="91440" tIns="45720" rIns="91440" bIns="45720" anchor="t"/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在 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n&gt;50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时，可得近似结果</a:t>
            </a:r>
            <a:r>
              <a:rPr lang="zh-CN" altLang="en-US" sz="3600" dirty="0">
                <a:solidFill>
                  <a:srgbClr val="990033"/>
                </a:solidFill>
                <a:ea typeface="楷体_GB2312" pitchFamily="49" charset="-122"/>
              </a:rPr>
              <a:t> </a:t>
            </a:r>
            <a:endParaRPr lang="zh-CN" altLang="en-US" sz="3600" dirty="0">
              <a:solidFill>
                <a:srgbClr val="990033"/>
              </a:solidFill>
              <a:ea typeface="楷体_GB2312" pitchFamily="49" charset="-122"/>
            </a:endParaRPr>
          </a:p>
        </p:txBody>
      </p:sp>
      <p:graphicFrame>
        <p:nvGraphicFramePr>
          <p:cNvPr id="252931" name="对象 252930"/>
          <p:cNvGraphicFramePr/>
          <p:nvPr/>
        </p:nvGraphicFramePr>
        <p:xfrm>
          <a:off x="2124075" y="981075"/>
          <a:ext cx="4572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84300" imgH="228600" progId="Equation.3">
                  <p:embed/>
                </p:oleObj>
              </mc:Choice>
              <mc:Fallback>
                <p:oleObj name="" r:id="rId1" imgW="13843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981075"/>
                        <a:ext cx="45720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2" name="文本框 252931"/>
          <p:cNvSpPr txBox="1"/>
          <p:nvPr/>
        </p:nvSpPr>
        <p:spPr>
          <a:xfrm>
            <a:off x="744538" y="2684463"/>
            <a:ext cx="7178675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可见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折半查找的效率比顺序查找高。</a:t>
            </a:r>
            <a:endParaRPr lang="zh-CN" altLang="en-US" sz="28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折半查找只能适用于有序表，并且以顺序存  </a:t>
            </a:r>
            <a:endParaRPr lang="zh-CN" altLang="en-US" sz="28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储结构存储。</a:t>
            </a:r>
            <a:endParaRPr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文本框 254977"/>
          <p:cNvSpPr txBox="1"/>
          <p:nvPr/>
        </p:nvSpPr>
        <p:spPr>
          <a:xfrm>
            <a:off x="468313" y="1069975"/>
            <a:ext cx="4319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小结：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79" name="文本框 254978"/>
          <p:cNvSpPr txBox="1"/>
          <p:nvPr/>
        </p:nvSpPr>
        <p:spPr>
          <a:xfrm>
            <a:off x="539750" y="2151063"/>
            <a:ext cx="8208963" cy="1397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）顺序查找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方法：一个挨着一个查找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适用：顺序表、线性链表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性能：</a:t>
            </a:r>
            <a:r>
              <a:rPr lang="en-US" altLang="zh-CN" sz="2000" b="1" err="1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、平均走一半的表长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0" name="左大括号 254979"/>
          <p:cNvSpPr/>
          <p:nvPr/>
        </p:nvSpPr>
        <p:spPr>
          <a:xfrm>
            <a:off x="2411413" y="2727325"/>
            <a:ext cx="73025" cy="720725"/>
          </a:xfrm>
          <a:prstGeom prst="leftBrace">
            <a:avLst>
              <a:gd name="adj1" fmla="val 8224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4981" name="文本框 254980"/>
          <p:cNvSpPr txBox="1"/>
          <p:nvPr/>
        </p:nvSpPr>
        <p:spPr>
          <a:xfrm>
            <a:off x="539750" y="3735388"/>
            <a:ext cx="8604250" cy="969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buClrTx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）折半查找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方法：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low  high  mid= (low+high)/2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适用：有序表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性能：</a:t>
            </a:r>
            <a:r>
              <a:rPr lang="en-US" altLang="zh-CN" sz="2000" b="1" err="1">
                <a:latin typeface="Times New Roman" panose="02020603050405020304" pitchFamily="18" charset="0"/>
                <a:ea typeface="宋体" panose="02010600030101010101" pitchFamily="2" charset="-122"/>
              </a:rPr>
              <a:t>O(logn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         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2" name="左大括号 254981"/>
          <p:cNvSpPr/>
          <p:nvPr/>
        </p:nvSpPr>
        <p:spPr>
          <a:xfrm>
            <a:off x="2484438" y="3878263"/>
            <a:ext cx="71437" cy="792162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4983" name="文本框 254982"/>
          <p:cNvSpPr txBox="1"/>
          <p:nvPr/>
        </p:nvSpPr>
        <p:spPr>
          <a:xfrm>
            <a:off x="539750" y="5102225"/>
            <a:ext cx="8137525" cy="1755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buClrTx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）索引查找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建立索引表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查找索引表，确定所在的块  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ClrTx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块内查找元素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ClrTx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适用：基本有序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ClrTx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性能：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O(      )</a:t>
            </a:r>
            <a:r>
              <a:rPr lang="en-US" altLang="zh-CN" sz="2400" i="1" u="sng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i="1" u="sng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ClrTx/>
            </a:pPr>
            <a:endParaRPr lang="en-US" altLang="zh-CN" sz="2400" i="1" u="sng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4984" name="对象 254983"/>
          <p:cNvGraphicFramePr/>
          <p:nvPr/>
        </p:nvGraphicFramePr>
        <p:xfrm>
          <a:off x="3995738" y="5967413"/>
          <a:ext cx="4333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41300" imgH="482600" progId="Equation.3">
                  <p:embed/>
                </p:oleObj>
              </mc:Choice>
              <mc:Fallback>
                <p:oleObj name="" r:id="rId1" imgW="241300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5967413"/>
                        <a:ext cx="433387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5" name="左大括号 254984"/>
          <p:cNvSpPr/>
          <p:nvPr/>
        </p:nvSpPr>
        <p:spPr>
          <a:xfrm>
            <a:off x="2627313" y="5246688"/>
            <a:ext cx="71437" cy="1081087"/>
          </a:xfrm>
          <a:prstGeom prst="leftBrace">
            <a:avLst>
              <a:gd name="adj1" fmla="val 12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4986" name="矩形 254985"/>
          <p:cNvSpPr/>
          <p:nvPr/>
        </p:nvSpPr>
        <p:spPr>
          <a:xfrm>
            <a:off x="611188" y="1773238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静态查找表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7" name="圆角矩形标注 254986"/>
          <p:cNvSpPr/>
          <p:nvPr/>
        </p:nvSpPr>
        <p:spPr>
          <a:xfrm>
            <a:off x="3995738" y="998538"/>
            <a:ext cx="4535487" cy="431800"/>
          </a:xfrm>
          <a:prstGeom prst="wedgeRoundRectCallout">
            <a:avLst>
              <a:gd name="adj1" fmla="val -86505"/>
              <a:gd name="adj2" fmla="val 17352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b="1" dirty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仅作查询和检索操作的查找表</a:t>
            </a:r>
            <a:endParaRPr lang="zh-CN" altLang="en-US" b="1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88" name="动作按钮: 结束 254987">
            <a:hlinkClick r:id="" action="ppaction://noaction"/>
          </p:cNvPr>
          <p:cNvSpPr/>
          <p:nvPr/>
        </p:nvSpPr>
        <p:spPr>
          <a:xfrm>
            <a:off x="7596188" y="6237288"/>
            <a:ext cx="576262" cy="431800"/>
          </a:xfrm>
          <a:prstGeom prst="actionButtonEnd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  <p:bldP spid="254979" grpId="0"/>
      <p:bldP spid="254981" grpId="0"/>
      <p:bldP spid="254983" grpId="0"/>
      <p:bldP spid="254986" grpId="0"/>
      <p:bldP spid="2549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82945"/>
          <p:cNvSpPr/>
          <p:nvPr/>
        </p:nvSpPr>
        <p:spPr>
          <a:xfrm>
            <a:off x="2286000" y="2276475"/>
            <a:ext cx="5257800" cy="27749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一、哈希表的概念</a:t>
            </a:r>
            <a:endParaRPr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3200" b="1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  <a:hlinkClick r:id="rId1" action="ppaction://hlinksldjump"/>
              </a:rPr>
              <a:t>二、哈希函数的构造方法</a:t>
            </a:r>
            <a:endParaRPr lang="zh-CN" altLang="en-US" sz="3200" b="1" dirty="0">
              <a:solidFill>
                <a:schemeClr val="hlink"/>
              </a:solidFill>
              <a:latin typeface="楷体_GB2312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3200" b="1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  <a:hlinkClick r:id="rId2" action="ppaction://hlinksldjump"/>
              </a:rPr>
              <a:t>三、冲突处理方法</a:t>
            </a:r>
            <a:endParaRPr lang="zh-CN" altLang="en-US" sz="3200" b="1" dirty="0">
              <a:solidFill>
                <a:schemeClr val="hlink"/>
              </a:solidFill>
              <a:latin typeface="楷体_GB2312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3" action="ppaction://hlinksldjump"/>
              </a:rPr>
              <a:t>四、哈希表的查找及分析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47" name="标题 829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/>
              <a:t>9.4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</a:rPr>
              <a:t>哈希查找表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矩形 261121"/>
          <p:cNvSpPr/>
          <p:nvPr/>
        </p:nvSpPr>
        <p:spPr>
          <a:xfrm>
            <a:off x="323850" y="1457325"/>
            <a:ext cx="8448675" cy="14620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>
              <a:buClrTx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前面介绍的各种查找方法是建立在</a:t>
            </a:r>
            <a:r>
              <a:rPr lang="zh-CN" altLang="en-US" sz="2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“比较”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之上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  如果希望不经过比较直接取得其关键字等于给定值的记录，只能是在</a:t>
            </a:r>
            <a:r>
              <a:rPr lang="zh-CN" altLang="en-US" sz="2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确定知晓该关键字在表中位置的情况下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  例如：某城市人口调查表中的关键字为“年龄”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1123" name="文本框 261122"/>
          <p:cNvSpPr txBox="1"/>
          <p:nvPr/>
        </p:nvSpPr>
        <p:spPr>
          <a:xfrm>
            <a:off x="323850" y="476250"/>
            <a:ext cx="4392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什么是哈希表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1124" name="表格 261123"/>
          <p:cNvGraphicFramePr/>
          <p:nvPr/>
        </p:nvGraphicFramePr>
        <p:xfrm>
          <a:off x="2411413" y="2997200"/>
          <a:ext cx="3646487" cy="3644900"/>
        </p:xfrm>
        <a:graphic>
          <a:graphicData uri="http://schemas.openxmlformats.org/drawingml/2006/table">
            <a:tbl>
              <a:tblPr/>
              <a:tblGrid>
                <a:gridCol w="1824038"/>
                <a:gridCol w="1822450"/>
              </a:tblGrid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/>
                        <a:t>      </a:t>
                      </a:r>
                      <a:r>
                        <a:rPr lang="zh-CN" altLang="en-US" sz="2400" b="1" dirty="0"/>
                        <a:t>年龄 </a:t>
                      </a:r>
                      <a:endParaRPr lang="zh-CN" altLang="en-US" sz="2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/>
                        <a:t>    </a:t>
                      </a:r>
                      <a:r>
                        <a:rPr lang="zh-CN" altLang="en-US" sz="2400" b="1" dirty="0"/>
                        <a:t>人口数</a:t>
                      </a: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 0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3.3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 1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4.1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…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…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…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…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60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2.5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 …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…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 120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     0.08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53" name="圆角矩形标注 261152"/>
          <p:cNvSpPr/>
          <p:nvPr/>
        </p:nvSpPr>
        <p:spPr>
          <a:xfrm>
            <a:off x="179388" y="4149725"/>
            <a:ext cx="1511300" cy="1223963"/>
          </a:xfrm>
          <a:prstGeom prst="wedgeRoundRectCallout">
            <a:avLst>
              <a:gd name="adj1" fmla="val 99370"/>
              <a:gd name="adj2" fmla="val 4624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查询年龄为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岁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的人口数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1122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61122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6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/>
      <p:bldP spid="2611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2146" name="矩形 262145"/>
          <p:cNvSpPr/>
          <p:nvPr/>
        </p:nvSpPr>
        <p:spPr>
          <a:xfrm>
            <a:off x="250825" y="461963"/>
            <a:ext cx="5976938" cy="1216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例如，对于关键字序列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{ Zhao,Qian,Sun,Li,Wu,Chen,Han,Ye,Dei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，可设关键字的地址函数如下：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2147" name="图片 262146" descr="gs_5F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16113"/>
            <a:ext cx="5256213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2148" name="矩形 262147"/>
          <p:cNvSpPr/>
          <p:nvPr/>
        </p:nvSpPr>
        <p:spPr>
          <a:xfrm>
            <a:off x="4125913" y="1417638"/>
            <a:ext cx="1841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buClrTx/>
            </a:pPr>
            <a:b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2149" name="表格 262148"/>
          <p:cNvGraphicFramePr/>
          <p:nvPr/>
        </p:nvGraphicFramePr>
        <p:xfrm>
          <a:off x="6659563" y="692150"/>
          <a:ext cx="1441450" cy="5534025"/>
        </p:xfrm>
        <a:graphic>
          <a:graphicData uri="http://schemas.openxmlformats.org/drawingml/2006/table">
            <a:tbl>
              <a:tblPr/>
              <a:tblGrid>
                <a:gridCol w="503238"/>
                <a:gridCol w="938212"/>
              </a:tblGrid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0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1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2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3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4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5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6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7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8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9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10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11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12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003399"/>
                          </a:solidFill>
                          <a:ea typeface="ˎ̥"/>
                        </a:rPr>
                        <a:t>13</a:t>
                      </a:r>
                      <a:endParaRPr lang="zh-CN" altLang="en-US" sz="2000" b="1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R cap="flat">
                      <a:noFill/>
                    </a:lnR>
                    <a:lnB cap="flat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62169" name="表格 262168"/>
          <p:cNvGraphicFramePr/>
          <p:nvPr/>
        </p:nvGraphicFramePr>
        <p:xfrm>
          <a:off x="7164388" y="692150"/>
          <a:ext cx="863600" cy="5521325"/>
        </p:xfrm>
        <a:graphic>
          <a:graphicData uri="http://schemas.openxmlformats.org/drawingml/2006/table">
            <a:tbl>
              <a:tblPr/>
              <a:tblGrid>
                <a:gridCol w="863600"/>
              </a:tblGrid>
              <a:tr h="3825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900" dirty="0">
                          <a:ea typeface="ˎ̥"/>
                        </a:rPr>
                        <a:t>　</a:t>
                      </a:r>
                      <a:endParaRPr lang="zh-CN" altLang="en-US" sz="24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Chen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Dei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ea typeface="ˎ̥"/>
                        </a:rPr>
                        <a:t>　</a:t>
                      </a:r>
                      <a:endParaRPr lang="zh-CN" altLang="en-US" sz="20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Han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ea typeface="ˎ̥"/>
                        </a:rPr>
                        <a:t>　</a:t>
                      </a:r>
                      <a:endParaRPr lang="zh-CN" altLang="en-US" sz="20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Li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ea typeface="ˎ̥"/>
                        </a:rPr>
                        <a:t>　</a:t>
                      </a:r>
                      <a:endParaRPr lang="zh-CN" altLang="en-US" sz="20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 err="1">
                          <a:ea typeface="ˎ̥"/>
                        </a:rPr>
                        <a:t>Qian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Sun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ea typeface="ˎ̥"/>
                        </a:rPr>
                        <a:t>　</a:t>
                      </a:r>
                      <a:endParaRPr lang="zh-CN" altLang="en-US" sz="20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Wu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Ye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ea typeface="ˎ̥"/>
                        </a:rPr>
                        <a:t>Zhao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2201" name="圆角矩形标注 262200"/>
          <p:cNvSpPr/>
          <p:nvPr/>
        </p:nvSpPr>
        <p:spPr>
          <a:xfrm>
            <a:off x="3563938" y="3573463"/>
            <a:ext cx="2736850" cy="1295400"/>
          </a:xfrm>
          <a:prstGeom prst="wedgeRoundRectCallout">
            <a:avLst>
              <a:gd name="adj1" fmla="val 88690"/>
              <a:gd name="adj2" fmla="val -294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查找“</a:t>
            </a:r>
            <a:r>
              <a:rPr lang="en-US" altLang="zh-CN" b="1" err="1">
                <a:latin typeface="楷体_GB2312" pitchFamily="49" charset="-122"/>
                <a:ea typeface="楷体_GB2312" pitchFamily="49" charset="-122"/>
              </a:rPr>
              <a:t>Qian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，由上述关键字函数得到函数值为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，即可从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地址为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8"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的表中取得该记录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2202" name="圆角矩形标注 262201"/>
          <p:cNvSpPr/>
          <p:nvPr/>
        </p:nvSpPr>
        <p:spPr>
          <a:xfrm>
            <a:off x="2843213" y="5373688"/>
            <a:ext cx="3240087" cy="431800"/>
          </a:xfrm>
          <a:prstGeom prst="wedgeRoundRectCallout">
            <a:avLst>
              <a:gd name="adj1" fmla="val 26778"/>
              <a:gd name="adj2" fmla="val 44486"/>
              <a:gd name="adj3" fmla="val 16667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查找关键字“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Zhou”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？？？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2203" name="矩形 262202"/>
          <p:cNvSpPr/>
          <p:nvPr/>
        </p:nvSpPr>
        <p:spPr>
          <a:xfrm>
            <a:off x="323850" y="2636838"/>
            <a:ext cx="457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其中：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CH1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表示关键字中第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个字母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2000" b="1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Ord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为字符的次序函数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01" grpId="0" animBg="1"/>
      <p:bldP spid="262202" grpId="0" animBg="1"/>
      <p:bldP spid="2622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矩形 84993"/>
          <p:cNvSpPr/>
          <p:nvPr/>
        </p:nvSpPr>
        <p:spPr>
          <a:xfrm>
            <a:off x="596900" y="1381125"/>
            <a:ext cx="8943975" cy="13335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762000" lvl="0" indent="-76200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哈希表：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即散列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(Hash)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存储结构。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62000" lvl="0" indent="-76200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散列法存储的基本思想：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建立关键字与其存储位置的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对应关系，  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62000" lvl="0" indent="-762000">
              <a:spcBef>
                <a:spcPct val="20000"/>
              </a:spcBef>
              <a:buClrTx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或者说，由关键字的值决定数据的存储地址。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5" name="矩形 84994"/>
          <p:cNvSpPr/>
          <p:nvPr/>
        </p:nvSpPr>
        <p:spPr>
          <a:xfrm>
            <a:off x="596900" y="3444875"/>
            <a:ext cx="8305800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lvl="0" indent="-571500">
              <a:buClrTx/>
            </a:pP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若将学生信息按如下方式存入计算机，如：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20010118102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的所有信息存入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V[01]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单元；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20010118102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的所有信息存入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V[02]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单元；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 marL="571500" lvl="0" indent="-571500">
              <a:buClrTx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20010118102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的所有信息存入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V[31]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单元。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6" name="矩形 84995"/>
          <p:cNvSpPr/>
          <p:nvPr/>
        </p:nvSpPr>
        <p:spPr>
          <a:xfrm>
            <a:off x="777875" y="5502275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欲查找学号为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20010118102</a:t>
            </a:r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的信息，便可直接访问</a:t>
            </a:r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V[16]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7" name="矩形 84996"/>
          <p:cNvSpPr/>
          <p:nvPr/>
        </p:nvSpPr>
        <p:spPr>
          <a:xfrm>
            <a:off x="581025" y="2828925"/>
            <a:ext cx="8778875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查找速度极快（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○ (1)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查找效率与元素个数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无关！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8" name="矩形 84997"/>
          <p:cNvSpPr/>
          <p:nvPr/>
        </p:nvSpPr>
        <p:spPr>
          <a:xfrm>
            <a:off x="444500" y="188913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9.4 </a:t>
            </a:r>
            <a:r>
              <a:rPr lang="zh-CN" altLang="en-US" b="1" dirty="0"/>
              <a:t>哈希查找表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2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4994">
                                            <p:txEl>
                                              <p:charRg st="2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2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4995">
                                            <p:txEl>
                                              <p:charRg st="2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5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charRg st="5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8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4995">
                                            <p:txEl>
                                              <p:charRg st="8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84995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8499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84995" grpId="0" build="p"/>
      <p:bldP spid="84996" grpId="0" build="p"/>
      <p:bldP spid="849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矩形 87041"/>
          <p:cNvSpPr/>
          <p:nvPr/>
        </p:nvSpPr>
        <p:spPr>
          <a:xfrm>
            <a:off x="533400" y="2795588"/>
            <a:ext cx="828675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根据散列函数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，可知元素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应当存入地址为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的单元，元素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应当存入地址为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的单元，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对应散列存储表（哈希表）如下：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7043" name="表格 87042"/>
          <p:cNvGraphicFramePr/>
          <p:nvPr/>
        </p:nvGraphicFramePr>
        <p:xfrm>
          <a:off x="762000" y="4149725"/>
          <a:ext cx="7848600" cy="939800"/>
        </p:xfrm>
        <a:graphic>
          <a:graphicData uri="http://schemas.openxmlformats.org/drawingml/2006/table">
            <a:tbl>
              <a:tblPr/>
              <a:tblGrid>
                <a:gridCol w="833438"/>
                <a:gridCol w="512762"/>
                <a:gridCol w="511175"/>
                <a:gridCol w="512763"/>
                <a:gridCol w="512762"/>
                <a:gridCol w="511175"/>
                <a:gridCol w="512763"/>
                <a:gridCol w="512762"/>
                <a:gridCol w="512763"/>
                <a:gridCol w="523875"/>
                <a:gridCol w="523875"/>
                <a:gridCol w="673100"/>
                <a:gridCol w="522287"/>
                <a:gridCol w="6731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b="1" dirty="0">
                          <a:solidFill>
                            <a:srgbClr val="FF00FF"/>
                          </a:solidFill>
                          <a:ea typeface="楷体_GB2312" pitchFamily="49" charset="-122"/>
                        </a:rPr>
                        <a:t>地址</a:t>
                      </a:r>
                      <a:endParaRPr lang="zh-CN" altLang="en-US" sz="2000" b="1">
                        <a:solidFill>
                          <a:srgbClr val="FF00FF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9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11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14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23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24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25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39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ea typeface="楷体_GB2312" pitchFamily="49" charset="-122"/>
                        </a:rPr>
                        <a:t>…</a:t>
                      </a:r>
                      <a:endParaRPr lang="zh-CN" altLang="en-US" sz="2000" b="1">
                        <a:ea typeface="楷体_GB2312" pitchFamily="49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b="1" dirty="0">
                          <a:solidFill>
                            <a:srgbClr val="FF00FF"/>
                          </a:solidFill>
                          <a:ea typeface="楷体_GB2312" pitchFamily="49" charset="-122"/>
                        </a:rPr>
                        <a:t>内容</a:t>
                      </a:r>
                      <a:endParaRPr lang="zh-CN" altLang="en-US" sz="2000" b="1">
                        <a:solidFill>
                          <a:srgbClr val="FF00FF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05" name="矩形 87104"/>
          <p:cNvSpPr/>
          <p:nvPr/>
        </p:nvSpPr>
        <p:spPr>
          <a:xfrm>
            <a:off x="4159250" y="4460875"/>
            <a:ext cx="4889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14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06" name="矩形 87105"/>
          <p:cNvSpPr/>
          <p:nvPr/>
        </p:nvSpPr>
        <p:spPr>
          <a:xfrm>
            <a:off x="3132138" y="4437063"/>
            <a:ext cx="4889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07" name="矩形 87106"/>
          <p:cNvSpPr/>
          <p:nvPr/>
        </p:nvSpPr>
        <p:spPr>
          <a:xfrm>
            <a:off x="2133600" y="4460875"/>
            <a:ext cx="3365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08" name="矩形 87107"/>
          <p:cNvSpPr/>
          <p:nvPr/>
        </p:nvSpPr>
        <p:spPr>
          <a:xfrm>
            <a:off x="5181600" y="4460875"/>
            <a:ext cx="4889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09" name="矩形 87108"/>
          <p:cNvSpPr/>
          <p:nvPr/>
        </p:nvSpPr>
        <p:spPr>
          <a:xfrm>
            <a:off x="6216650" y="4454525"/>
            <a:ext cx="4889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10" name="矩形 87109"/>
          <p:cNvSpPr/>
          <p:nvPr/>
        </p:nvSpPr>
        <p:spPr>
          <a:xfrm>
            <a:off x="7391400" y="4460875"/>
            <a:ext cx="4889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endParaRPr lang="en-US" altLang="zh-CN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11" name="文本框 87110"/>
          <p:cNvSpPr txBox="1"/>
          <p:nvPr/>
        </p:nvSpPr>
        <p:spPr>
          <a:xfrm>
            <a:off x="539750" y="1196975"/>
            <a:ext cx="7620000" cy="1662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有数据元素序列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，若规定每个元素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的存储地址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，请画出存储结构图。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）＝</a:t>
            </a:r>
            <a:r>
              <a:rPr lang="en-US" altLang="zh-CN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称为散列函数）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112" name="标题 8711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9.4 </a:t>
            </a:r>
            <a:r>
              <a:rPr lang="zh-CN" altLang="en-US" b="1" dirty="0"/>
              <a:t>哈希查找表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105" grpId="0"/>
      <p:bldP spid="87106" grpId="0"/>
      <p:bldP spid="87107" grpId="0"/>
      <p:bldP spid="87108" grpId="0"/>
      <p:bldP spid="87109" grpId="0"/>
      <p:bldP spid="871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矩形 89089"/>
          <p:cNvSpPr/>
          <p:nvPr/>
        </p:nvSpPr>
        <p:spPr>
          <a:xfrm>
            <a:off x="468313" y="2205038"/>
            <a:ext cx="8382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如何进行散列查找？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35000"/>
              </a:spcBef>
              <a:buClrTx/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根据存储时用到的散列函数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H(k)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表达式，即可查到结果！</a:t>
            </a:r>
            <a:endParaRPr lang="zh-CN" altLang="en-US" sz="22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35000"/>
              </a:spcBef>
              <a:buClrTx/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例如，查找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key=9,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则访问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H(9)=9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号地址，若内容为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则成</a:t>
            </a:r>
            <a:endParaRPr lang="zh-CN" altLang="en-US" sz="22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35000"/>
              </a:spcBef>
              <a:buClrTx/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功；若查不到，应当设法返回一个特殊值，例如空指针或</a:t>
            </a:r>
            <a:endParaRPr lang="zh-CN" altLang="en-US" sz="22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35000"/>
              </a:spcBef>
              <a:buClrTx/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空记录。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1" name="矩形 89090"/>
          <p:cNvSpPr/>
          <p:nvPr/>
        </p:nvSpPr>
        <p:spPr>
          <a:xfrm>
            <a:off x="539750" y="4410075"/>
            <a:ext cx="2927350" cy="603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Tx/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空间效率低！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2" name="标题 8909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9.4 </a:t>
            </a:r>
            <a:r>
              <a:rPr lang="zh-CN" altLang="en-US" b="1" dirty="0"/>
              <a:t>哈希查找表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1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090">
                                            <p:txEl>
                                              <p:charRg st="1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9090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8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9090">
                                            <p:txEl>
                                              <p:charRg st="87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12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9090">
                                            <p:txEl>
                                              <p:charRg st="12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  <p:bldP spid="890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矩形 91137"/>
          <p:cNvSpPr/>
          <p:nvPr/>
        </p:nvSpPr>
        <p:spPr>
          <a:xfrm>
            <a:off x="2052638" y="1447800"/>
            <a:ext cx="6694487" cy="15525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选取某个函数，该函数按关键字计算元素的存储位置，并按此存放；</a:t>
            </a: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查找时，由同一个函数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对给定值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计算地址，将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与地址单元中元素关键字进行比较，确定查找是否成功。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39" name="矩形 91138"/>
          <p:cNvSpPr/>
          <p:nvPr/>
        </p:nvSpPr>
        <p:spPr>
          <a:xfrm>
            <a:off x="1976438" y="5013325"/>
            <a:ext cx="6843712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通常关键字的集合比哈希地址集合大得多，因而经过哈希函数变换后，</a:t>
            </a:r>
            <a:r>
              <a:rPr lang="zh-CN" altLang="en-US" sz="2400" b="1" dirty="0">
                <a:solidFill>
                  <a:srgbClr val="9933FF"/>
                </a:solidFill>
                <a:latin typeface="宋体" panose="02010600030101010101" pitchFamily="2" charset="-122"/>
                <a:ea typeface="楷体_GB2312" pitchFamily="49" charset="-122"/>
              </a:rPr>
              <a:t>可能将不同的关键字映射到同一个哈希地址上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，这种现象称为</a:t>
            </a:r>
            <a:r>
              <a:rPr lang="zh-CN" altLang="en-US" sz="2400" b="1" dirty="0">
                <a:solidFill>
                  <a:srgbClr val="FA06BA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冲突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0" name="矩形 91139"/>
          <p:cNvSpPr/>
          <p:nvPr/>
        </p:nvSpPr>
        <p:spPr>
          <a:xfrm>
            <a:off x="376238" y="1371600"/>
            <a:ext cx="1905000" cy="421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哈希方法</a:t>
            </a:r>
            <a:endParaRPr lang="zh-CN" altLang="en-US" sz="2800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endParaRPr lang="zh-CN" altLang="en-US" sz="2800" b="1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170000"/>
              </a:spcBef>
              <a:buClrTx/>
            </a:pP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哈希函数</a:t>
            </a:r>
            <a:endParaRPr lang="zh-CN" altLang="en-US" sz="2800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120000"/>
              </a:spcBef>
              <a:buClrTx/>
            </a:pP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哈希表</a:t>
            </a:r>
            <a:endParaRPr lang="zh-CN" altLang="en-US" sz="2800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ClrTx/>
            </a:pPr>
            <a:endParaRPr lang="zh-CN" altLang="en-US" sz="2800" b="1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25000"/>
              </a:spcBef>
              <a:buClrTx/>
            </a:pP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冲 突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91141" name="矩形 91140"/>
          <p:cNvSpPr/>
          <p:nvPr/>
        </p:nvSpPr>
        <p:spPr>
          <a:xfrm>
            <a:off x="2052638" y="3232150"/>
            <a:ext cx="6169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哈希方法中使用的转换函数称为</a:t>
            </a:r>
            <a:r>
              <a:rPr lang="zh-CN" altLang="en-US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哈希函数</a:t>
            </a:r>
            <a:endParaRPr lang="zh-CN" altLang="en-US" sz="2400" b="1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42" name="矩形 91141"/>
          <p:cNvSpPr/>
          <p:nvPr/>
        </p:nvSpPr>
        <p:spPr>
          <a:xfrm>
            <a:off x="2052638" y="4146550"/>
            <a:ext cx="4895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按上述思想构造的表称为</a:t>
            </a:r>
            <a:r>
              <a:rPr lang="zh-CN" altLang="en-US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哈希表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43" name="标题 9114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b="1" dirty="0">
                <a:latin typeface="黑体" panose="02010609060101010101" pitchFamily="49" charset="-122"/>
              </a:rPr>
              <a:t>哈希表的若干术语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/>
      <p:bldP spid="91141" grpId="0"/>
      <p:bldP spid="91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文本框 242689"/>
          <p:cNvSpPr txBox="1"/>
          <p:nvPr/>
        </p:nvSpPr>
        <p:spPr>
          <a:xfrm>
            <a:off x="827088" y="2349500"/>
            <a:ext cx="7632700" cy="3014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）静态查找表：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仅作查询和检索操作的查找表</a:t>
            </a:r>
            <a:endParaRPr lang="zh-CN" altLang="en-US" sz="32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）动态查找表：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在查找过程中同时插入查找表中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不存在的数据元素，或者从查找表中删除已存在的某个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数据元素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此类表为动态查找表</a:t>
            </a:r>
            <a:endParaRPr lang="zh-CN" altLang="en-US" sz="3200" b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691" name="文本框 242690"/>
          <p:cNvSpPr txBox="1"/>
          <p:nvPr/>
        </p:nvSpPr>
        <p:spPr>
          <a:xfrm>
            <a:off x="395288" y="1196975"/>
            <a:ext cx="525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查找表的分类：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692" name="矩形 242691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/>
      <p:bldP spid="2426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矩形 93185"/>
          <p:cNvSpPr/>
          <p:nvPr/>
        </p:nvSpPr>
        <p:spPr>
          <a:xfrm>
            <a:off x="736600" y="1374775"/>
            <a:ext cx="8012113" cy="13335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40000"/>
              </a:spcBef>
              <a:buClrTx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个元素的关键码分别为：（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>
              <a:spcBef>
                <a:spcPct val="40000"/>
              </a:spcBef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选取关键码与元素位置间的函数为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H(k)=k  mod  7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地址编号从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0-6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7" name="矩形 93186"/>
          <p:cNvSpPr/>
          <p:nvPr/>
        </p:nvSpPr>
        <p:spPr>
          <a:xfrm>
            <a:off x="1828800" y="2890838"/>
            <a:ext cx="5213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通过哈希函数对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个元素建立哈希表：</a:t>
            </a:r>
            <a:endParaRPr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8" name="矩形 93187"/>
          <p:cNvSpPr/>
          <p:nvPr/>
        </p:nvSpPr>
        <p:spPr>
          <a:xfrm>
            <a:off x="4689475" y="4359275"/>
            <a:ext cx="492125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9" name="矩形 93188"/>
          <p:cNvSpPr/>
          <p:nvPr/>
        </p:nvSpPr>
        <p:spPr>
          <a:xfrm>
            <a:off x="4724400" y="3952875"/>
            <a:ext cx="492125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endParaRPr lang="en-US" altLang="zh-CN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矩形 93189"/>
          <p:cNvSpPr/>
          <p:nvPr/>
        </p:nvSpPr>
        <p:spPr>
          <a:xfrm>
            <a:off x="3733800" y="3952875"/>
            <a:ext cx="490538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en-US" altLang="zh-CN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矩形 93190"/>
          <p:cNvSpPr/>
          <p:nvPr/>
        </p:nvSpPr>
        <p:spPr>
          <a:xfrm>
            <a:off x="3775075" y="4359275"/>
            <a:ext cx="492125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2" name="矩形 93191"/>
          <p:cNvSpPr/>
          <p:nvPr/>
        </p:nvSpPr>
        <p:spPr>
          <a:xfrm>
            <a:off x="2743200" y="3952875"/>
            <a:ext cx="492125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3" name="圆角矩形标注 93192"/>
          <p:cNvSpPr/>
          <p:nvPr/>
        </p:nvSpPr>
        <p:spPr>
          <a:xfrm>
            <a:off x="1676400" y="4740275"/>
            <a:ext cx="2057400" cy="381000"/>
          </a:xfrm>
          <a:prstGeom prst="wedgeRoundRectCallout">
            <a:avLst>
              <a:gd name="adj1" fmla="val 11653"/>
              <a:gd name="adj2" fmla="val -13291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H(14)=14%7=0</a:t>
            </a:r>
            <a:endParaRPr lang="en-US" altLang="zh-CN" sz="2800" b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4" name="矩形 93193"/>
          <p:cNvSpPr/>
          <p:nvPr/>
        </p:nvSpPr>
        <p:spPr>
          <a:xfrm>
            <a:off x="4689475" y="4740275"/>
            <a:ext cx="492125" cy="431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 algn="ctr">
              <a:buClrTx/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5" name="圆角矩形标注 93194"/>
          <p:cNvSpPr/>
          <p:nvPr/>
        </p:nvSpPr>
        <p:spPr>
          <a:xfrm>
            <a:off x="6248400" y="4872038"/>
            <a:ext cx="2057400" cy="685800"/>
          </a:xfrm>
          <a:prstGeom prst="wedgeRoundRectCallout">
            <a:avLst>
              <a:gd name="adj1" fmla="val -102856"/>
              <a:gd name="adj2" fmla="val -10694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H(25)=25%7=4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H(11)=11%7=4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6" name="文本框 93195"/>
          <p:cNvSpPr txBox="1"/>
          <p:nvPr/>
        </p:nvSpPr>
        <p:spPr>
          <a:xfrm>
            <a:off x="4114800" y="5634038"/>
            <a:ext cx="2112963" cy="69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  <a:buClrTx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有冲突！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197" name="组合 93196"/>
          <p:cNvGrpSpPr/>
          <p:nvPr/>
        </p:nvGrpSpPr>
        <p:grpSpPr>
          <a:xfrm>
            <a:off x="2667000" y="3444875"/>
            <a:ext cx="3505200" cy="965200"/>
            <a:chOff x="3024" y="1936"/>
            <a:chExt cx="2208" cy="608"/>
          </a:xfrm>
        </p:grpSpPr>
        <p:sp>
          <p:nvSpPr>
            <p:cNvPr id="93198" name="矩形 93197"/>
            <p:cNvSpPr/>
            <p:nvPr/>
          </p:nvSpPr>
          <p:spPr>
            <a:xfrm>
              <a:off x="3024" y="1936"/>
              <a:ext cx="220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buClrTx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0     1     2    3    4    5    6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9" name="直接连接符 93198"/>
            <p:cNvSpPr/>
            <p:nvPr/>
          </p:nvSpPr>
          <p:spPr>
            <a:xfrm>
              <a:off x="3024" y="2256"/>
              <a:ext cx="216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0" name="直接连接符 93199"/>
            <p:cNvSpPr/>
            <p:nvPr/>
          </p:nvSpPr>
          <p:spPr>
            <a:xfrm>
              <a:off x="3024" y="2272"/>
              <a:ext cx="0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1" name="直接连接符 93200"/>
            <p:cNvSpPr/>
            <p:nvPr/>
          </p:nvSpPr>
          <p:spPr>
            <a:xfrm>
              <a:off x="4272" y="2256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2" name="直接连接符 93201"/>
            <p:cNvSpPr/>
            <p:nvPr/>
          </p:nvSpPr>
          <p:spPr>
            <a:xfrm flipV="1">
              <a:off x="3024" y="2544"/>
              <a:ext cx="216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3" name="直接连接符 93202"/>
            <p:cNvSpPr/>
            <p:nvPr/>
          </p:nvSpPr>
          <p:spPr>
            <a:xfrm>
              <a:off x="5184" y="2256"/>
              <a:ext cx="0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4" name="直接连接符 93203"/>
            <p:cNvSpPr/>
            <p:nvPr/>
          </p:nvSpPr>
          <p:spPr>
            <a:xfrm>
              <a:off x="4608" y="2256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5" name="直接连接符 93204"/>
            <p:cNvSpPr/>
            <p:nvPr/>
          </p:nvSpPr>
          <p:spPr>
            <a:xfrm>
              <a:off x="4896" y="2256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6" name="直接连接符 93205"/>
            <p:cNvSpPr/>
            <p:nvPr/>
          </p:nvSpPr>
          <p:spPr>
            <a:xfrm>
              <a:off x="3984" y="2256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7" name="直接连接符 93206"/>
            <p:cNvSpPr/>
            <p:nvPr/>
          </p:nvSpPr>
          <p:spPr>
            <a:xfrm>
              <a:off x="3648" y="2256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8" name="直接连接符 93207"/>
            <p:cNvSpPr/>
            <p:nvPr/>
          </p:nvSpPr>
          <p:spPr>
            <a:xfrm>
              <a:off x="3360" y="2256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3209" name="标题 9320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b="1" dirty="0">
                <a:latin typeface="黑体" panose="02010609060101010101" pitchFamily="49" charset="-122"/>
              </a:rPr>
              <a:t>冲突现象举例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192" grpId="0"/>
      <p:bldP spid="93193" grpId="0" animBg="1"/>
      <p:bldP spid="93194" grpId="0"/>
      <p:bldP spid="93195" grpId="0" animBg="1"/>
      <p:bldP spid="931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矩形 95233"/>
          <p:cNvSpPr/>
          <p:nvPr/>
        </p:nvSpPr>
        <p:spPr>
          <a:xfrm>
            <a:off x="685800" y="1905000"/>
            <a:ext cx="6981825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哈希方法必须解决以下两个问题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35" name="矩形 95234"/>
          <p:cNvSpPr/>
          <p:nvPr/>
        </p:nvSpPr>
        <p:spPr>
          <a:xfrm>
            <a:off x="533400" y="2312988"/>
            <a:ext cx="7999413" cy="16986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666750" lvl="0" indent="-666750" eaLnBrk="0" hangingPunct="0">
              <a:lnSpc>
                <a:spcPct val="140000"/>
              </a:lnSpc>
              <a:spcBef>
                <a:spcPct val="50000"/>
              </a:spcBef>
              <a:buClrTx/>
            </a:pP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）构造好的哈希函数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6750" lvl="0" indent="-666750" eaLnBrk="0" hangingPunct="0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）所选函数尽可能简单，以便提高转换速度；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66750" lvl="0" indent="-666750" eaLnBrk="0" hangingPunct="0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）所选函数对关键码计算出的地址，应在哈希地址集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66750" lvl="0" indent="-666750" eaLnBrk="0" hangingPunct="0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 中致均匀分布，以减少空间浪费。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36" name="矩形 95235"/>
          <p:cNvSpPr/>
          <p:nvPr/>
        </p:nvSpPr>
        <p:spPr>
          <a:xfrm>
            <a:off x="533400" y="4141788"/>
            <a:ext cx="8070850" cy="16986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40000"/>
              </a:lnSpc>
              <a:spcBef>
                <a:spcPct val="50000"/>
              </a:spcBef>
              <a:buClrTx/>
            </a:pP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）制定一个好的解决冲突的方案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查找时，如果从哈希函数计算出的地址中查不到关键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码，则应当依据解决冲突的规则，有规律地查询其它相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关单元。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37" name="标题 95236"/>
          <p:cNvSpPr>
            <a:spLocks noGrp="1"/>
          </p:cNvSpPr>
          <p:nvPr>
            <p:ph type="title"/>
          </p:nvPr>
        </p:nvSpPr>
        <p:spPr>
          <a:xfrm>
            <a:off x="717550" y="1219200"/>
            <a:ext cx="8534400" cy="762000"/>
          </a:xfrm>
        </p:spPr>
        <p:txBody>
          <a:bodyPr anchor="ctr"/>
          <a:p>
            <a:r>
              <a:rPr lang="zh-CN" altLang="en-US" sz="2300" b="1" dirty="0">
                <a:solidFill>
                  <a:schemeClr val="hlink"/>
                </a:solidFill>
                <a:latin typeface="黑体" panose="02010609060101010101" pitchFamily="49" charset="-122"/>
              </a:rPr>
              <a:t>在哈希查找方法中，冲突是不可能避免的，只能尽可能减少。</a:t>
            </a:r>
            <a:endParaRPr lang="zh-CN" altLang="en-US" sz="2300" b="1">
              <a:solidFill>
                <a:schemeClr val="hlink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95235" grpId="0"/>
      <p:bldP spid="952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矩形 97281"/>
          <p:cNvSpPr/>
          <p:nvPr/>
        </p:nvSpPr>
        <p:spPr>
          <a:xfrm>
            <a:off x="750888" y="4430713"/>
            <a:ext cx="4378325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常用的哈希函数构造方法有：</a:t>
            </a:r>
            <a:endParaRPr lang="zh-CN" altLang="en-US" sz="2400" b="1" dirty="0">
              <a:solidFill>
                <a:srgbClr val="FF0066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7283" name="文本框 97282"/>
          <p:cNvSpPr txBox="1"/>
          <p:nvPr/>
        </p:nvSpPr>
        <p:spPr>
          <a:xfrm>
            <a:off x="6161088" y="1839913"/>
            <a:ext cx="2514600" cy="411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直接定址法 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除留余数法 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乘余取整法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数字分析法 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平方取中法 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折叠法 </a:t>
            </a:r>
            <a:endParaRPr lang="zh-CN" altLang="en-US" sz="2800" b="1" dirty="0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40000"/>
              </a:spcBef>
              <a:buClrTx/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随机数法 </a:t>
            </a:r>
            <a:endParaRPr lang="zh-CN" altLang="en-US" sz="2800" b="1">
              <a:solidFill>
                <a:srgbClr val="FF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7284" name="矩形 97283"/>
          <p:cNvSpPr/>
          <p:nvPr/>
        </p:nvSpPr>
        <p:spPr>
          <a:xfrm>
            <a:off x="598488" y="1535113"/>
            <a:ext cx="5105400" cy="2465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8575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要求一：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个数据原仅占用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个地址，虽然散列查找是以空间换时间，但仍希望散列的地址空间尽量小。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 indent="285750">
              <a:spcBef>
                <a:spcPct val="5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要求二：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无论用什么方法存储，目的都是尽量均匀地存放元素，以避免冲突。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85" name="右箭头 97284"/>
          <p:cNvSpPr/>
          <p:nvPr/>
        </p:nvSpPr>
        <p:spPr>
          <a:xfrm>
            <a:off x="4941888" y="4354513"/>
            <a:ext cx="914400" cy="762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286" name="标题 972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黑体" panose="02010609060101010101" pitchFamily="49" charset="-122"/>
              </a:rPr>
              <a:t>二、</a:t>
            </a:r>
            <a:r>
              <a:rPr lang="zh-CN" altLang="en-US" b="1" dirty="0">
                <a:latin typeface="黑体" panose="02010609060101010101" pitchFamily="49" charset="-122"/>
              </a:rPr>
              <a:t>哈希函数的构造方法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284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728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7283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283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7283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advAuto="1000" build="p"/>
      <p:bldP spid="9728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矩形 99329"/>
          <p:cNvSpPr/>
          <p:nvPr/>
        </p:nvSpPr>
        <p:spPr>
          <a:xfrm>
            <a:off x="1131888" y="1377950"/>
            <a:ext cx="7239000" cy="194468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857250" lvl="0" indent="-857250" algn="just">
              <a:spcBef>
                <a:spcPct val="45000"/>
              </a:spcBef>
              <a:buClrTx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Hash(key) = a·key + b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为常数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7250" lvl="0" indent="-857250" eaLnBrk="0" hangingPunct="0">
              <a:spcBef>
                <a:spcPct val="45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以关键码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的某个线性函数值为哈希地址，不会产生冲突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857250" lvl="0" indent="-857250" eaLnBrk="0" hangingPunct="0">
              <a:spcBef>
                <a:spcPct val="45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要占用连续地址空间，空间效率低。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9331" name="矩形 99330"/>
          <p:cNvSpPr/>
          <p:nvPr/>
        </p:nvSpPr>
        <p:spPr>
          <a:xfrm>
            <a:off x="827088" y="3467100"/>
            <a:ext cx="7772400" cy="14065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关键码集合为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{100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300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500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700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800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900}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选取哈希函数为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Hash(key)=key/100</a:t>
            </a: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4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则存储结构（哈希表）如下：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9332" name="组合 99331"/>
          <p:cNvGrpSpPr/>
          <p:nvPr/>
        </p:nvGrpSpPr>
        <p:grpSpPr>
          <a:xfrm>
            <a:off x="1512888" y="4892675"/>
            <a:ext cx="6248400" cy="1057275"/>
            <a:chOff x="960" y="3024"/>
            <a:chExt cx="3936" cy="666"/>
          </a:xfrm>
        </p:grpSpPr>
        <p:sp>
          <p:nvSpPr>
            <p:cNvPr id="99333" name="矩形 99332"/>
            <p:cNvSpPr/>
            <p:nvPr/>
          </p:nvSpPr>
          <p:spPr>
            <a:xfrm>
              <a:off x="1046" y="3024"/>
              <a:ext cx="385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0      1      2      3      4      5      6      7      8      9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4" name="矩形 99333"/>
            <p:cNvSpPr/>
            <p:nvPr/>
          </p:nvSpPr>
          <p:spPr>
            <a:xfrm>
              <a:off x="4416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5" name="矩形 99334"/>
            <p:cNvSpPr/>
            <p:nvPr/>
          </p:nvSpPr>
          <p:spPr>
            <a:xfrm>
              <a:off x="4032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6" name="矩形 99335"/>
            <p:cNvSpPr/>
            <p:nvPr/>
          </p:nvSpPr>
          <p:spPr>
            <a:xfrm>
              <a:off x="3648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7" name="矩形 99336"/>
            <p:cNvSpPr/>
            <p:nvPr/>
          </p:nvSpPr>
          <p:spPr>
            <a:xfrm>
              <a:off x="3264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8" name="矩形 99337"/>
            <p:cNvSpPr/>
            <p:nvPr/>
          </p:nvSpPr>
          <p:spPr>
            <a:xfrm>
              <a:off x="2880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9" name="矩形 99338"/>
            <p:cNvSpPr/>
            <p:nvPr/>
          </p:nvSpPr>
          <p:spPr>
            <a:xfrm>
              <a:off x="2496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0" name="矩形 99339"/>
            <p:cNvSpPr/>
            <p:nvPr/>
          </p:nvSpPr>
          <p:spPr>
            <a:xfrm>
              <a:off x="2112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1" name="矩形 99340"/>
            <p:cNvSpPr/>
            <p:nvPr/>
          </p:nvSpPr>
          <p:spPr>
            <a:xfrm>
              <a:off x="1728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2" name="矩形 99341"/>
            <p:cNvSpPr/>
            <p:nvPr/>
          </p:nvSpPr>
          <p:spPr>
            <a:xfrm>
              <a:off x="1344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3" name="矩形 99342"/>
            <p:cNvSpPr/>
            <p:nvPr/>
          </p:nvSpPr>
          <p:spPr>
            <a:xfrm>
              <a:off x="960" y="3370"/>
              <a:ext cx="384" cy="3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4" name="直接连接符 99343"/>
            <p:cNvSpPr/>
            <p:nvPr/>
          </p:nvSpPr>
          <p:spPr>
            <a:xfrm>
              <a:off x="960" y="3370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5" name="直接连接符 99344"/>
            <p:cNvSpPr/>
            <p:nvPr/>
          </p:nvSpPr>
          <p:spPr>
            <a:xfrm>
              <a:off x="960" y="3690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6" name="直接连接符 99345"/>
            <p:cNvSpPr/>
            <p:nvPr/>
          </p:nvSpPr>
          <p:spPr>
            <a:xfrm>
              <a:off x="960" y="3370"/>
              <a:ext cx="0" cy="3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7" name="直接连接符 99346"/>
            <p:cNvSpPr/>
            <p:nvPr/>
          </p:nvSpPr>
          <p:spPr>
            <a:xfrm>
              <a:off x="1344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8" name="直接连接符 99347"/>
            <p:cNvSpPr/>
            <p:nvPr/>
          </p:nvSpPr>
          <p:spPr>
            <a:xfrm>
              <a:off x="1728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9" name="直接连接符 99348"/>
            <p:cNvSpPr/>
            <p:nvPr/>
          </p:nvSpPr>
          <p:spPr>
            <a:xfrm>
              <a:off x="2112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0" name="直接连接符 99349"/>
            <p:cNvSpPr/>
            <p:nvPr/>
          </p:nvSpPr>
          <p:spPr>
            <a:xfrm>
              <a:off x="2496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1" name="直接连接符 99350"/>
            <p:cNvSpPr/>
            <p:nvPr/>
          </p:nvSpPr>
          <p:spPr>
            <a:xfrm>
              <a:off x="2880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2" name="直接连接符 99351"/>
            <p:cNvSpPr/>
            <p:nvPr/>
          </p:nvSpPr>
          <p:spPr>
            <a:xfrm>
              <a:off x="3264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3" name="直接连接符 99352"/>
            <p:cNvSpPr/>
            <p:nvPr/>
          </p:nvSpPr>
          <p:spPr>
            <a:xfrm>
              <a:off x="3648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4" name="直接连接符 99353"/>
            <p:cNvSpPr/>
            <p:nvPr/>
          </p:nvSpPr>
          <p:spPr>
            <a:xfrm>
              <a:off x="4032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5" name="直接连接符 99354"/>
            <p:cNvSpPr/>
            <p:nvPr/>
          </p:nvSpPr>
          <p:spPr>
            <a:xfrm>
              <a:off x="4416" y="3370"/>
              <a:ext cx="0" cy="3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6" name="直接连接符 99355"/>
            <p:cNvSpPr/>
            <p:nvPr/>
          </p:nvSpPr>
          <p:spPr>
            <a:xfrm>
              <a:off x="4800" y="3370"/>
              <a:ext cx="0" cy="3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9357" name="标题 9935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>
                <a:latin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</a:rPr>
              <a:t>、直接定址法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  <p:bldP spid="993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矩形 101377"/>
          <p:cNvSpPr/>
          <p:nvPr/>
        </p:nvSpPr>
        <p:spPr>
          <a:xfrm>
            <a:off x="900113" y="1916113"/>
            <a:ext cx="7848600" cy="241776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30000"/>
              </a:spcBef>
              <a:buClrTx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Hash(key)=key  mod  p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(p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是一个整数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eaLnBrk="0" hangingPunct="0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以关键码除以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的余数作为哈希地址。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 eaLnBrk="0" hangingPunct="0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关键：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如何选取合适的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 eaLnBrk="0" hangingPunct="0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技巧：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若设计的哈希表长为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，则一般取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p≤m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且为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质数</a:t>
            </a:r>
            <a:endParaRPr lang="zh-CN" altLang="en-US" sz="2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eaLnBrk="0" hangingPunct="0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、除留余数法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378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78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378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78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矩形 103425"/>
          <p:cNvSpPr/>
          <p:nvPr/>
        </p:nvSpPr>
        <p:spPr>
          <a:xfrm>
            <a:off x="900113" y="2420938"/>
            <a:ext cx="6934200" cy="17605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952500" lvl="0" indent="-952500" algn="just">
              <a:spcBef>
                <a:spcPct val="20000"/>
              </a:spcBef>
              <a:buClrTx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Hash(key)=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B*( A*key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mod  1 ) 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952500" lvl="0" indent="-952500" algn="just">
              <a:spcBef>
                <a:spcPct val="20000"/>
              </a:spcBef>
              <a:buClrTx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均为常数，且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0&lt;A&lt;1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952500" lvl="0" indent="-952500" algn="just" eaLnBrk="0" hangingPunct="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特点：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以关键码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key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乘以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，取其小数部分，然后再放大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倍并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取整，作为哈希地址。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3427" name="矩形标注 103426"/>
          <p:cNvSpPr/>
          <p:nvPr/>
        </p:nvSpPr>
        <p:spPr>
          <a:xfrm>
            <a:off x="6538913" y="1622425"/>
            <a:ext cx="2133600" cy="914400"/>
          </a:xfrm>
          <a:prstGeom prst="wedgeRectCallout">
            <a:avLst>
              <a:gd name="adj1" fmla="val -44569"/>
              <a:gd name="adj2" fmla="val 185940"/>
            </a:avLst>
          </a:prstGeom>
          <a:solidFill>
            <a:schemeClr val="accent1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A*key mod 1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0">
              <a:buClrTx/>
            </a:pP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就是取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A*key 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的小数部分</a:t>
            </a:r>
            <a:endParaRPr lang="zh-CN" altLang="en-US" sz="20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3428" name="矩形 103427"/>
          <p:cNvSpPr/>
          <p:nvPr/>
        </p:nvSpPr>
        <p:spPr>
          <a:xfrm>
            <a:off x="908050" y="4181475"/>
            <a:ext cx="7194550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欲以学号最后两位作为地址，则哈希函数应为：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H(k)=100*(0.01*k mod 1 )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其实也可以用法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实现：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H(k)=k mod 100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29" name="标题 10342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</a:rPr>
              <a:t>、乘余取整法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426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6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426">
                                            <p:txEl>
                                              <p:charRg st="6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42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2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8">
                                            <p:txEl>
                                              <p:charRg st="2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5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428">
                                            <p:txEl>
                                              <p:charRg st="5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  <p:bldP spid="103427" grpId="0" animBg="1"/>
      <p:bldP spid="10342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文本框 264193"/>
          <p:cNvSpPr txBox="1"/>
          <p:nvPr/>
        </p:nvSpPr>
        <p:spPr>
          <a:xfrm>
            <a:off x="395288" y="333375"/>
            <a:ext cx="3082925" cy="7302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4000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36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数字分析法</a:t>
            </a:r>
            <a:endParaRPr lang="zh-CN" altLang="en-US" sz="3600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4195" name="组合 264194"/>
          <p:cNvGrpSpPr/>
          <p:nvPr/>
        </p:nvGrpSpPr>
        <p:grpSpPr>
          <a:xfrm>
            <a:off x="685800" y="2590800"/>
            <a:ext cx="7464425" cy="3940175"/>
            <a:chOff x="759" y="1482"/>
            <a:chExt cx="4702" cy="2482"/>
          </a:xfrm>
        </p:grpSpPr>
        <p:sp>
          <p:nvSpPr>
            <p:cNvPr id="264196" name="文本框 264195"/>
            <p:cNvSpPr txBox="1"/>
            <p:nvPr/>
          </p:nvSpPr>
          <p:spPr>
            <a:xfrm>
              <a:off x="759" y="1482"/>
              <a:ext cx="47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Tx/>
              </a:pPr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  有</a:t>
              </a: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个记录，关键字为</a:t>
              </a: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位十进制数，哈希地址为</a:t>
              </a: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位十进制数</a:t>
              </a:r>
              <a:endPara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4197" name="组合 264196"/>
            <p:cNvGrpSpPr/>
            <p:nvPr/>
          </p:nvGrpSpPr>
          <p:grpSpPr>
            <a:xfrm>
              <a:off x="956" y="1699"/>
              <a:ext cx="1387" cy="2265"/>
              <a:chOff x="956" y="1699"/>
              <a:chExt cx="1387" cy="2265"/>
            </a:xfrm>
          </p:grpSpPr>
          <p:grpSp>
            <p:nvGrpSpPr>
              <p:cNvPr id="264198" name="组合 264197"/>
              <p:cNvGrpSpPr/>
              <p:nvPr/>
            </p:nvGrpSpPr>
            <p:grpSpPr>
              <a:xfrm>
                <a:off x="987" y="1833"/>
                <a:ext cx="1356" cy="2131"/>
                <a:chOff x="987" y="1782"/>
                <a:chExt cx="1356" cy="2131"/>
              </a:xfrm>
            </p:grpSpPr>
            <p:sp>
              <p:nvSpPr>
                <p:cNvPr id="264199" name="文本框 264198"/>
                <p:cNvSpPr txBox="1"/>
                <p:nvPr/>
              </p:nvSpPr>
              <p:spPr>
                <a:xfrm>
                  <a:off x="987" y="2061"/>
                  <a:ext cx="1356" cy="15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8  1  3  4  6  5  3  2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8  1  3  7  2  2  4  2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8  1  3  8  7  4  2  2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8  1  3  0  1  3  6  7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8  1  3  2  2  8  1  7 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8  1  3  3  8  9  6  7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8  1  3  6  8  5  3  7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buClrTx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8  1  4  1  9  3  5  5</a:t>
                  </a: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200" name="文本框 264199"/>
                <p:cNvSpPr txBox="1"/>
                <p:nvPr/>
              </p:nvSpPr>
              <p:spPr>
                <a:xfrm>
                  <a:off x="1394" y="1782"/>
                  <a:ext cx="308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t">
                  <a:spAutoFit/>
                </a:bodyPr>
                <a:p>
                  <a:pPr lvl="0">
                    <a:buClrTx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…..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201" name="文本框 264200"/>
                <p:cNvSpPr txBox="1"/>
                <p:nvPr/>
              </p:nvSpPr>
              <p:spPr>
                <a:xfrm>
                  <a:off x="1439" y="3615"/>
                  <a:ext cx="308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t">
                  <a:spAutoFit/>
                </a:bodyPr>
                <a:p>
                  <a:pPr lvl="0">
                    <a:buClrTx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…..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4202" name="文本框 264201"/>
              <p:cNvSpPr txBox="1"/>
              <p:nvPr/>
            </p:nvSpPr>
            <p:spPr>
              <a:xfrm>
                <a:off x="956" y="1699"/>
                <a:ext cx="138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>
                  <a:buClrTx/>
                </a:pPr>
                <a:r>
                  <a:rPr lang="en-US" altLang="zh-CN" sz="2000" b="1">
                    <a:solidFill>
                      <a:srgbClr val="008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   </a:t>
                </a:r>
                <a:endParaRPr lang="en-US" altLang="zh-CN" sz="20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4203" name="直接连接符 264202"/>
              <p:cNvSpPr/>
              <p:nvPr/>
            </p:nvSpPr>
            <p:spPr>
              <a:xfrm>
                <a:off x="1459" y="2182"/>
                <a:ext cx="0" cy="155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4204" name="直接连接符 264203"/>
              <p:cNvSpPr/>
              <p:nvPr/>
            </p:nvSpPr>
            <p:spPr>
              <a:xfrm>
                <a:off x="2110" y="2151"/>
                <a:ext cx="0" cy="1593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4205" name="矩形标注 264204"/>
            <p:cNvSpPr/>
            <p:nvPr/>
          </p:nvSpPr>
          <p:spPr>
            <a:xfrm>
              <a:off x="2852" y="2229"/>
              <a:ext cx="2534" cy="1408"/>
            </a:xfrm>
            <a:prstGeom prst="wedgeRectCallout">
              <a:avLst>
                <a:gd name="adj1" fmla="val -71968"/>
                <a:gd name="adj2" fmla="val 482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lvl="0">
                <a:buClrTx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分析： </a:t>
              </a: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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只取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8</a:t>
              </a: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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只取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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只取</a:t>
              </a: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3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、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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只取</a:t>
              </a: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、</a:t>
              </a: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7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、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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数字分布近乎随机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所以：取</a:t>
              </a: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</a:t>
              </a: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任意两位或两位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0">
                <a:buClrTx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与另两位的叠加作哈希地址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264206" name="矩形 264205"/>
          <p:cNvSpPr/>
          <p:nvPr/>
        </p:nvSpPr>
        <p:spPr>
          <a:xfrm>
            <a:off x="539750" y="1268413"/>
            <a:ext cx="82089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某关键字的某几位组合成哈希地址。所选的位应当是：各种符号在该位上出现的频率大致相同。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4207" name="矩形 264206"/>
          <p:cNvSpPr/>
          <p:nvPr/>
        </p:nvSpPr>
        <p:spPr>
          <a:xfrm>
            <a:off x="611188" y="6237288"/>
            <a:ext cx="7596187" cy="39687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此法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适于</a:t>
            </a:r>
            <a:r>
              <a: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能预先估计出全体关键字的每一位上各种数字出现的频度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nimBg="1"/>
      <p:bldP spid="264206" grpId="0"/>
      <p:bldP spid="2642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矩形 107521"/>
          <p:cNvSpPr/>
          <p:nvPr/>
        </p:nvSpPr>
        <p:spPr>
          <a:xfrm>
            <a:off x="684213" y="1916113"/>
            <a:ext cx="8101012" cy="15525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952500" lvl="0" indent="-952500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对关键码平方后，按哈希表大小，取中间的若干位作为哈希地址。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952500" lvl="0" indent="-952500">
              <a:buClrTx/>
            </a:pP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理由：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因为中间几位与数据的每一位都相关。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952500" lvl="0" indent="-952500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2589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的平方值为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6702921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，可以取中间的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029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为地址。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23" name="标题 10752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、平方取中法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22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矩形 263169"/>
          <p:cNvSpPr/>
          <p:nvPr/>
        </p:nvSpPr>
        <p:spPr>
          <a:xfrm>
            <a:off x="900113" y="1125538"/>
            <a:ext cx="6005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例如：下列八进制数的关键字及其哈希地址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3171" name="表格 263170"/>
          <p:cNvGraphicFramePr/>
          <p:nvPr/>
        </p:nvGraphicFramePr>
        <p:xfrm>
          <a:off x="1692275" y="1773238"/>
          <a:ext cx="5400675" cy="4105275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373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3399"/>
                          </a:solidFill>
                          <a:latin typeface="ˎ̥"/>
                        </a:rPr>
                        <a:t>关键字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 dirty="0">
                          <a:solidFill>
                            <a:srgbClr val="003399"/>
                          </a:solidFill>
                          <a:latin typeface="ˎ̥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rgbClr val="003399"/>
                          </a:solidFill>
                          <a:latin typeface="ˎ̥"/>
                        </a:rPr>
                        <a:t>关键字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)</a:t>
                      </a:r>
                      <a:r>
                        <a:rPr lang="en-US" altLang="zh-CN" sz="1400" b="1" baseline="30000">
                          <a:solidFill>
                            <a:srgbClr val="003399"/>
                          </a:solidFill>
                          <a:latin typeface="ˎ̥"/>
                        </a:rPr>
                        <a:t>2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3399"/>
                          </a:solidFill>
                          <a:latin typeface="ˎ̥"/>
                        </a:rPr>
                        <a:t>哈希地址</a:t>
                      </a:r>
                      <a:endParaRPr lang="zh-CN" altLang="en-US" sz="1400" b="1" dirty="0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0100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/>
                        </a:rPr>
                        <a:t>010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000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010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1100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 action="ppaction://noaction"/>
                        </a:rPr>
                        <a:t>210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000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210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1200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 action="ppaction://noaction"/>
                        </a:rPr>
                        <a:t>440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000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440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1160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1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 action="ppaction://noaction"/>
                        </a:rPr>
                        <a:t>370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400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370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2061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 action="ppaction://noaction"/>
                        </a:rPr>
                        <a:t>310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541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310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2062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/>
                        </a:rPr>
                        <a:t>314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704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314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2161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/>
                        </a:rPr>
                        <a:t>734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741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734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2162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/>
                        </a:rPr>
                        <a:t>741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304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741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2163</a:t>
                      </a:r>
                      <a:endParaRPr lang="zh-CN" altLang="en-US" sz="1400" b="1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4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  <a:hlinkClick r:id=""/>
                        </a:rPr>
                        <a:t>745</a:t>
                      </a: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651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745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rgbClr val="003399"/>
                          </a:solidFill>
                          <a:latin typeface="ˎ̥"/>
                        </a:rPr>
                        <a:t>…</a:t>
                      </a:r>
                      <a:endParaRPr lang="zh-CN" altLang="en-US" sz="14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b="1" dirty="0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19" name="矩形 263218"/>
          <p:cNvSpPr/>
          <p:nvPr/>
        </p:nvSpPr>
        <p:spPr>
          <a:xfrm>
            <a:off x="611188" y="5876925"/>
            <a:ext cx="7921625" cy="82232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此方法适合于</a:t>
            </a:r>
            <a:r>
              <a:rPr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400" b="1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关键字中的每一位都有某些数字重复出现频度很高的现象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3220" name="矩形 263219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、平方取中法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/>
      <p:bldP spid="2632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矩形 109569"/>
          <p:cNvSpPr/>
          <p:nvPr/>
        </p:nvSpPr>
        <p:spPr>
          <a:xfrm>
            <a:off x="457200" y="1773238"/>
            <a:ext cx="8291513" cy="15525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762000" lvl="0" indent="-762000" algn="just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将关键码自左到右分成位数相等的几部分（最后一部分位数可以短些），然后将这几部分叠加求和，并按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62000" lvl="0" indent="-762000" algn="just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哈希表表长，取后几位作为哈希地址。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62000" lvl="0" indent="-762000" algn="just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适用于：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每一位上各符号出现概率大致相同的情况。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1" name="矩形 109570"/>
          <p:cNvSpPr/>
          <p:nvPr/>
        </p:nvSpPr>
        <p:spPr>
          <a:xfrm>
            <a:off x="457200" y="4729163"/>
            <a:ext cx="8839200" cy="93186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30000"/>
              </a:spcBef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42751896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427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518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96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=1041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>
              <a:spcBef>
                <a:spcPct val="30000"/>
              </a:spcBef>
              <a:buClrTx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427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518 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96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—&gt; 724+518+69 =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1311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2" name="矩形 109571"/>
          <p:cNvSpPr/>
          <p:nvPr/>
        </p:nvSpPr>
        <p:spPr>
          <a:xfrm>
            <a:off x="457200" y="3584575"/>
            <a:ext cx="8915400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 eaLnBrk="0" hangingPunct="0">
              <a:spcBef>
                <a:spcPct val="20000"/>
              </a:spcBef>
              <a:buClrTx/>
            </a:pP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移位法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── 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将各部分的最后一位对齐相加。</a:t>
            </a:r>
            <a:endParaRPr lang="zh-CN" altLang="en-US" sz="24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 eaLnBrk="0" hangingPunct="0">
              <a:buClrTx/>
            </a:pP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间界叠加法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──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从一端向另一端沿分割界来回折叠后，</a:t>
            </a:r>
            <a:endParaRPr lang="zh-CN" altLang="en-US" sz="24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just" eaLnBrk="0" hangingPunct="0">
              <a:buClrTx/>
            </a:pP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                最后一位对齐相加。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3" name="标题 10957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</a:rPr>
              <a:t>、折叠法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文本框 243713"/>
          <p:cNvSpPr txBox="1"/>
          <p:nvPr/>
        </p:nvSpPr>
        <p:spPr>
          <a:xfrm>
            <a:off x="468313" y="1268413"/>
            <a:ext cx="8139112" cy="4049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关键字（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是数据元素（或记录）中某个数据项的值，用以标识（识别）一个数据元素（或记录）。若此关键字可以识别唯一的一个记录，则称之谓“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主关键字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”。若此关键字能识别若干记录，则称之谓“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次关键字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  <a:endParaRPr lang="zh-CN" altLang="en-US" sz="3200" b="1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buClrTx/>
            </a:pPr>
            <a:endParaRPr lang="zh-CN" altLang="en-US" sz="3200" b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15" name="矩形 243714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矩形 111617"/>
          <p:cNvSpPr/>
          <p:nvPr/>
        </p:nvSpPr>
        <p:spPr>
          <a:xfrm>
            <a:off x="684213" y="1536700"/>
            <a:ext cx="7848600" cy="8842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buClrTx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Hash(key) = random ( key )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(random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为伪随机函数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适用于：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关键字长度不等的情况。造表和查找都很方便。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19" name="矩形 111618"/>
          <p:cNvSpPr/>
          <p:nvPr/>
        </p:nvSpPr>
        <p:spPr>
          <a:xfrm>
            <a:off x="1674813" y="3459163"/>
            <a:ext cx="6324600" cy="20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spcBef>
                <a:spcPct val="50000"/>
              </a:spcBef>
              <a:buClrTx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执行速度（即计算哈希函数所需时间）；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关键字的长度；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哈希表的大小；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关键字的分布情况；</a:t>
            </a:r>
            <a:endParaRPr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查找频率。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0" name="矩形 111619"/>
          <p:cNvSpPr/>
          <p:nvPr/>
        </p:nvSpPr>
        <p:spPr>
          <a:xfrm>
            <a:off x="684213" y="2849563"/>
            <a:ext cx="4806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小结：构造哈希函数的原则：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1" name="标题 11162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</a:rPr>
              <a:t>、随机数法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charRg st="4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charRg st="4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619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  <p:bldP spid="111619" grpId="0" advAuto="1000" build="p"/>
      <p:bldP spid="1116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文本框 113665"/>
          <p:cNvSpPr txBox="1"/>
          <p:nvPr/>
        </p:nvSpPr>
        <p:spPr>
          <a:xfrm>
            <a:off x="1835150" y="3357563"/>
            <a:ext cx="5715000" cy="2627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95250" lvl="0" indent="-95250">
              <a:spcBef>
                <a:spcPct val="40000"/>
              </a:spcBef>
              <a:buClrTx/>
              <a:buAutoNum type="arabicPeriod"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开放定址法（开地址法） </a:t>
            </a:r>
            <a:endParaRPr lang="zh-CN" altLang="en-US" sz="32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hlinkClick r:id="" action="ppaction://hlinkshowjump?jump=nextslide"/>
            </a:endParaRPr>
          </a:p>
          <a:p>
            <a:pPr marL="95250" lvl="0" indent="-95250">
              <a:spcBef>
                <a:spcPct val="40000"/>
              </a:spcBef>
              <a:buClrTx/>
              <a:buAutoNum type="arabicPeriod"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链地址法（拉链法） </a:t>
            </a:r>
            <a:endParaRPr lang="zh-CN" altLang="en-US" sz="32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hlinkClick r:id="rId1" action="ppaction://hlinksldjump"/>
            </a:endParaRPr>
          </a:p>
          <a:p>
            <a:pPr marL="95250" lvl="0" indent="-95250">
              <a:spcBef>
                <a:spcPct val="40000"/>
              </a:spcBef>
              <a:buClrTx/>
              <a:buAutoNum type="arabicPeriod"/>
            </a:pP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再哈希法（双哈希函数法）</a:t>
            </a:r>
            <a:endParaRPr lang="zh-CN" altLang="en-US" sz="3200" b="1" dirty="0"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5250" lvl="0" indent="-95250">
              <a:spcBef>
                <a:spcPct val="40000"/>
              </a:spcBef>
              <a:buClrTx/>
              <a:buAutoNum type="arabicPeriod"/>
            </a:pP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建立一个公共溢出区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667" name="标题 1136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黑体" panose="02010609060101010101" pitchFamily="49" charset="-122"/>
              </a:rPr>
              <a:t>三、</a:t>
            </a:r>
            <a:r>
              <a:rPr lang="zh-CN" altLang="en-US" b="1" dirty="0">
                <a:latin typeface="黑体" panose="02010609060101010101" pitchFamily="49" charset="-122"/>
              </a:rPr>
              <a:t>冲突处理方法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13668" name="矩形 113667"/>
          <p:cNvSpPr/>
          <p:nvPr/>
        </p:nvSpPr>
        <p:spPr>
          <a:xfrm>
            <a:off x="468313" y="1916113"/>
            <a:ext cx="82819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处理冲突” 的实际含义是：</a:t>
            </a:r>
            <a:endParaRPr lang="zh-CN" altLang="en-US" sz="32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为产生冲突的地址寻找下一个哈希地址</a:t>
            </a:r>
            <a:endParaRPr lang="zh-CN" altLang="en-US" sz="32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矩形 115713"/>
          <p:cNvSpPr/>
          <p:nvPr/>
        </p:nvSpPr>
        <p:spPr>
          <a:xfrm>
            <a:off x="611188" y="1304925"/>
            <a:ext cx="7999412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1524000" lvl="0" indent="-1524000">
              <a:buClrTx/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有冲突时就去寻找下一个空的哈希地址，只要哈希表足够大，空的哈希地址总能找到，并将数据元素存入。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5" name="矩形 115714"/>
          <p:cNvSpPr/>
          <p:nvPr/>
        </p:nvSpPr>
        <p:spPr>
          <a:xfrm>
            <a:off x="684213" y="2420938"/>
            <a:ext cx="45720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具体实现：</a:t>
            </a:r>
            <a:endParaRPr lang="zh-CN" altLang="en-US" sz="2400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6" name="矩形 115715"/>
          <p:cNvSpPr/>
          <p:nvPr/>
        </p:nvSpPr>
        <p:spPr>
          <a:xfrm>
            <a:off x="1828800" y="3438525"/>
            <a:ext cx="6553200" cy="22955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30000"/>
              </a:spcBef>
              <a:buClrTx/>
            </a:pPr>
            <a:r>
              <a:rPr lang="en-US" altLang="zh-CN" sz="2000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000" baseline="-30000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err="1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=(Hash(key)+d</a:t>
            </a:r>
            <a:r>
              <a:rPr lang="en-US" altLang="zh-CN" sz="2000" baseline="-30000" err="1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) mod m       ( 1≤i &lt; m )</a:t>
            </a:r>
            <a:endParaRPr lang="en-US" altLang="zh-CN" sz="2000">
              <a:solidFill>
                <a:schemeClr val="hlink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lvl="0" algn="just" eaLnBrk="0" hangingPunct="0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0" hangingPunct="0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Hash(key)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为哈希函数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0" hangingPunct="0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为哈希表长度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0" hangingPunct="0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为增量序列 </a:t>
            </a:r>
            <a:r>
              <a:rPr lang="en-US" altLang="zh-CN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…m-1</a:t>
            </a:r>
            <a:r>
              <a:rPr lang="zh-CN" altLang="en-US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sz="24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=i</a:t>
            </a:r>
            <a:endParaRPr lang="en-US" altLang="zh-CN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7" name="矩形 115716"/>
          <p:cNvSpPr/>
          <p:nvPr/>
        </p:nvSpPr>
        <p:spPr>
          <a:xfrm>
            <a:off x="539750" y="2852738"/>
            <a:ext cx="35814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800" dirty="0">
                <a:solidFill>
                  <a:srgbClr val="33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1.</a:t>
            </a:r>
            <a:r>
              <a:rPr lang="zh-CN" altLang="en-US" sz="2800" dirty="0">
                <a:solidFill>
                  <a:srgbClr val="33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线性探测法</a:t>
            </a:r>
            <a:endParaRPr lang="zh-CN" altLang="en-US" sz="2800" dirty="0">
              <a:solidFill>
                <a:srgbClr val="3399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8" name="圆角矩形标注 115717"/>
          <p:cNvSpPr/>
          <p:nvPr/>
        </p:nvSpPr>
        <p:spPr>
          <a:xfrm>
            <a:off x="533400" y="5772150"/>
            <a:ext cx="8142288" cy="609600"/>
          </a:xfrm>
          <a:prstGeom prst="wedgeRoundRectCallout">
            <a:avLst>
              <a:gd name="adj1" fmla="val 4181"/>
              <a:gd name="adj2" fmla="val -6849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zh-CN" altLang="en-US" sz="2400" b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含义：一旦冲突，就找附近（下一个）空地址存入。</a:t>
            </a:r>
            <a:endParaRPr lang="zh-CN" altLang="en-US" sz="2400" b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9" name="标题 1157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>
                <a:latin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</a:rPr>
              <a:t>、开放定址法（开地址法）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/>
      <p:bldP spid="115717" grpId="0"/>
      <p:bldP spid="1157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矩形 117761"/>
          <p:cNvSpPr/>
          <p:nvPr/>
        </p:nvSpPr>
        <p:spPr>
          <a:xfrm>
            <a:off x="395288" y="1252538"/>
            <a:ext cx="8280400" cy="109696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buClrTx/>
            </a:pPr>
            <a:r>
              <a:rPr lang="zh-CN" altLang="en-US" sz="22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关键码集为 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{47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29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92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22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3}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，哈希表表长为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m=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；哈希函数为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Hash(key)=key mod 11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；拟用</a:t>
            </a:r>
            <a:r>
              <a:rPr lang="zh-CN" altLang="en-US" sz="2200" b="1" dirty="0">
                <a:solidFill>
                  <a:srgbClr val="3399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线性探测法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处理冲突。建哈希表如下：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3" name="矩形 117762"/>
          <p:cNvSpPr/>
          <p:nvPr/>
        </p:nvSpPr>
        <p:spPr>
          <a:xfrm>
            <a:off x="684213" y="3246438"/>
            <a:ext cx="7924800" cy="79216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476250" lvl="0" indent="-476250" algn="just">
              <a:buClrTx/>
            </a:pPr>
            <a:r>
              <a:rPr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解释：</a:t>
            </a:r>
            <a:endParaRPr lang="zh-CN" altLang="en-US" sz="2400" b="1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76250" lvl="0" indent="-476250" algn="just">
              <a:buClrTx/>
            </a:pP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en-US" altLang="zh-CN" sz="22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47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均是由哈希函数得到的没有冲突的哈希地址；</a:t>
            </a:r>
            <a:endParaRPr lang="zh-CN" altLang="en-US" sz="22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4" name="矩形 117763"/>
          <p:cNvSpPr/>
          <p:nvPr/>
        </p:nvSpPr>
        <p:spPr>
          <a:xfrm>
            <a:off x="2124075" y="2262188"/>
            <a:ext cx="53340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0    1    2     3     4    5    6    7     8    9   10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7765" name="表格 117764"/>
          <p:cNvGraphicFramePr/>
          <p:nvPr/>
        </p:nvGraphicFramePr>
        <p:xfrm>
          <a:off x="2124075" y="2719388"/>
          <a:ext cx="5257800" cy="457200"/>
        </p:xfrm>
        <a:graphic>
          <a:graphicData uri="http://schemas.openxmlformats.org/drawingml/2006/table">
            <a:tbl>
              <a:tblPr/>
              <a:tblGrid>
                <a:gridCol w="457200"/>
                <a:gridCol w="498475"/>
                <a:gridCol w="477838"/>
                <a:gridCol w="477837"/>
                <a:gridCol w="476250"/>
                <a:gridCol w="482600"/>
                <a:gridCol w="476250"/>
                <a:gridCol w="477838"/>
                <a:gridCol w="519112"/>
                <a:gridCol w="436563"/>
                <a:gridCol w="47783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30000"/>
                        </a:spcBef>
                        <a:buClrTx/>
                        <a:buNone/>
                      </a:pPr>
                      <a:endParaRPr lang="zh-CN" altLang="en-US" sz="20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791" name="矩形 117790"/>
          <p:cNvSpPr/>
          <p:nvPr/>
        </p:nvSpPr>
        <p:spPr>
          <a:xfrm>
            <a:off x="684213" y="3967163"/>
            <a:ext cx="83058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Hash(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29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，哈希地址有冲突，需寻找下一个空的哈希地址：由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200" b="1" baseline="-30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=(Hash(29)+1) mod 11=8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哈希地址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为空，因此将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29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存入。</a:t>
            </a:r>
            <a:endParaRPr lang="zh-CN" altLang="en-US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92" name="矩形 117791"/>
          <p:cNvSpPr/>
          <p:nvPr/>
        </p:nvSpPr>
        <p:spPr>
          <a:xfrm>
            <a:off x="684213" y="5119688"/>
            <a:ext cx="8077200" cy="828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lrTx/>
            </a:pPr>
            <a:r>
              <a:rPr lang="en-US" altLang="zh-CN" sz="22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另外，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22</a:t>
            </a:r>
            <a:r>
              <a:rPr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同样在哈希地址上有冲突，也是由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200" b="1" baseline="-30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找到空 </a:t>
            </a:r>
            <a:endParaRPr lang="zh-CN" altLang="en-US" sz="22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20000"/>
              </a:spcBef>
              <a:buClrTx/>
            </a:pP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的哈希地址的。</a:t>
            </a:r>
            <a:endParaRPr lang="zh-CN" altLang="en-US" sz="22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93" name="文本框 117792"/>
          <p:cNvSpPr txBox="1"/>
          <p:nvPr/>
        </p:nvSpPr>
        <p:spPr>
          <a:xfrm>
            <a:off x="1476375" y="5911850"/>
            <a:ext cx="7315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∴ 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平均查找长度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ASL=(1+2 +1 +1 +1 +4 +1 +2 +2)/9=1.67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7794" name="组合 117793"/>
          <p:cNvGrpSpPr/>
          <p:nvPr/>
        </p:nvGrpSpPr>
        <p:grpSpPr>
          <a:xfrm>
            <a:off x="3571875" y="2746375"/>
            <a:ext cx="457200" cy="749300"/>
            <a:chOff x="2400" y="1544"/>
            <a:chExt cx="288" cy="472"/>
          </a:xfrm>
        </p:grpSpPr>
        <p:sp>
          <p:nvSpPr>
            <p:cNvPr id="117795" name="文本框 117794"/>
            <p:cNvSpPr txBox="1"/>
            <p:nvPr/>
          </p:nvSpPr>
          <p:spPr>
            <a:xfrm>
              <a:off x="2400" y="1544"/>
              <a:ext cx="28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6" name="文本框 117795"/>
            <p:cNvSpPr txBox="1"/>
            <p:nvPr/>
          </p:nvSpPr>
          <p:spPr>
            <a:xfrm>
              <a:off x="2440" y="1804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797" name="组合 117796"/>
          <p:cNvGrpSpPr/>
          <p:nvPr/>
        </p:nvGrpSpPr>
        <p:grpSpPr>
          <a:xfrm>
            <a:off x="5527675" y="2720975"/>
            <a:ext cx="482600" cy="755650"/>
            <a:chOff x="3632" y="1544"/>
            <a:chExt cx="304" cy="476"/>
          </a:xfrm>
        </p:grpSpPr>
        <p:sp>
          <p:nvSpPr>
            <p:cNvPr id="117798" name="文本框 117797"/>
            <p:cNvSpPr txBox="1"/>
            <p:nvPr/>
          </p:nvSpPr>
          <p:spPr>
            <a:xfrm>
              <a:off x="3648" y="1544"/>
              <a:ext cx="28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9" name="文本框 117798"/>
            <p:cNvSpPr txBox="1"/>
            <p:nvPr/>
          </p:nvSpPr>
          <p:spPr>
            <a:xfrm>
              <a:off x="3632" y="1808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00" name="组合 117799"/>
          <p:cNvGrpSpPr/>
          <p:nvPr/>
        </p:nvGrpSpPr>
        <p:grpSpPr>
          <a:xfrm>
            <a:off x="5978525" y="2632075"/>
            <a:ext cx="438150" cy="849313"/>
            <a:chOff x="3916" y="1481"/>
            <a:chExt cx="276" cy="535"/>
          </a:xfrm>
        </p:grpSpPr>
        <p:sp>
          <p:nvSpPr>
            <p:cNvPr id="117801" name="矩形 117800"/>
            <p:cNvSpPr/>
            <p:nvPr/>
          </p:nvSpPr>
          <p:spPr>
            <a:xfrm>
              <a:off x="3916" y="1481"/>
              <a:ext cx="2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  <a:endParaRPr lang="en-US" altLang="zh-CN" sz="2000" b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2" name="文本框 117801"/>
            <p:cNvSpPr txBox="1"/>
            <p:nvPr/>
          </p:nvSpPr>
          <p:spPr>
            <a:xfrm>
              <a:off x="3936" y="1804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②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03" name="组合 117802"/>
          <p:cNvGrpSpPr/>
          <p:nvPr/>
        </p:nvGrpSpPr>
        <p:grpSpPr>
          <a:xfrm>
            <a:off x="2143125" y="2617788"/>
            <a:ext cx="438150" cy="882650"/>
            <a:chOff x="1500" y="1472"/>
            <a:chExt cx="276" cy="556"/>
          </a:xfrm>
        </p:grpSpPr>
        <p:sp>
          <p:nvSpPr>
            <p:cNvPr id="117804" name="矩形 117803"/>
            <p:cNvSpPr/>
            <p:nvPr/>
          </p:nvSpPr>
          <p:spPr>
            <a:xfrm>
              <a:off x="1500" y="1472"/>
              <a:ext cx="2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5" name="文本框 117804"/>
            <p:cNvSpPr txBox="1"/>
            <p:nvPr/>
          </p:nvSpPr>
          <p:spPr>
            <a:xfrm>
              <a:off x="1536" y="1816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06" name="组合 117805"/>
          <p:cNvGrpSpPr/>
          <p:nvPr/>
        </p:nvGrpSpPr>
        <p:grpSpPr>
          <a:xfrm>
            <a:off x="4505325" y="2617788"/>
            <a:ext cx="438150" cy="869950"/>
            <a:chOff x="2988" y="1472"/>
            <a:chExt cx="276" cy="548"/>
          </a:xfrm>
        </p:grpSpPr>
        <p:sp>
          <p:nvSpPr>
            <p:cNvPr id="117807" name="矩形 117806"/>
            <p:cNvSpPr/>
            <p:nvPr/>
          </p:nvSpPr>
          <p:spPr>
            <a:xfrm>
              <a:off x="2988" y="1472"/>
              <a:ext cx="2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8" name="文本框 117807"/>
            <p:cNvSpPr txBox="1"/>
            <p:nvPr/>
          </p:nvSpPr>
          <p:spPr>
            <a:xfrm>
              <a:off x="3024" y="1808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09" name="组合 117808"/>
          <p:cNvGrpSpPr/>
          <p:nvPr/>
        </p:nvGrpSpPr>
        <p:grpSpPr>
          <a:xfrm>
            <a:off x="4041775" y="2632075"/>
            <a:ext cx="438150" cy="849313"/>
            <a:chOff x="2696" y="1481"/>
            <a:chExt cx="276" cy="535"/>
          </a:xfrm>
        </p:grpSpPr>
        <p:sp>
          <p:nvSpPr>
            <p:cNvPr id="117810" name="矩形 117809"/>
            <p:cNvSpPr/>
            <p:nvPr/>
          </p:nvSpPr>
          <p:spPr>
            <a:xfrm>
              <a:off x="2696" y="1481"/>
              <a:ext cx="2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1" name="文本框 117810"/>
            <p:cNvSpPr txBox="1"/>
            <p:nvPr/>
          </p:nvSpPr>
          <p:spPr>
            <a:xfrm>
              <a:off x="2720" y="1804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12" name="组合 117811"/>
          <p:cNvGrpSpPr/>
          <p:nvPr/>
        </p:nvGrpSpPr>
        <p:grpSpPr>
          <a:xfrm>
            <a:off x="2581275" y="2617788"/>
            <a:ext cx="533400" cy="869950"/>
            <a:chOff x="1776" y="1472"/>
            <a:chExt cx="336" cy="548"/>
          </a:xfrm>
        </p:grpSpPr>
        <p:sp>
          <p:nvSpPr>
            <p:cNvPr id="117813" name="矩形 117812"/>
            <p:cNvSpPr/>
            <p:nvPr/>
          </p:nvSpPr>
          <p:spPr>
            <a:xfrm>
              <a:off x="1776" y="147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4" name="文本框 117813"/>
            <p:cNvSpPr txBox="1"/>
            <p:nvPr/>
          </p:nvSpPr>
          <p:spPr>
            <a:xfrm>
              <a:off x="1816" y="1808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②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15" name="组合 117814"/>
          <p:cNvGrpSpPr/>
          <p:nvPr/>
        </p:nvGrpSpPr>
        <p:grpSpPr>
          <a:xfrm>
            <a:off x="6492875" y="2643188"/>
            <a:ext cx="381000" cy="844550"/>
            <a:chOff x="4240" y="1488"/>
            <a:chExt cx="240" cy="532"/>
          </a:xfrm>
        </p:grpSpPr>
        <p:sp>
          <p:nvSpPr>
            <p:cNvPr id="117816" name="矩形 117815"/>
            <p:cNvSpPr/>
            <p:nvPr/>
          </p:nvSpPr>
          <p:spPr>
            <a:xfrm>
              <a:off x="4268" y="1488"/>
              <a:ext cx="1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7" name="文本框 117816"/>
            <p:cNvSpPr txBox="1"/>
            <p:nvPr/>
          </p:nvSpPr>
          <p:spPr>
            <a:xfrm>
              <a:off x="4240" y="1808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②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818" name="组合 117817"/>
          <p:cNvGrpSpPr/>
          <p:nvPr/>
        </p:nvGrpSpPr>
        <p:grpSpPr>
          <a:xfrm>
            <a:off x="5057775" y="2632075"/>
            <a:ext cx="381000" cy="855663"/>
            <a:chOff x="3336" y="1481"/>
            <a:chExt cx="240" cy="539"/>
          </a:xfrm>
        </p:grpSpPr>
        <p:sp>
          <p:nvSpPr>
            <p:cNvPr id="117819" name="矩形 117818"/>
            <p:cNvSpPr/>
            <p:nvPr/>
          </p:nvSpPr>
          <p:spPr>
            <a:xfrm>
              <a:off x="3356" y="1481"/>
              <a:ext cx="1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40000"/>
                </a:lnSpc>
                <a:spcBef>
                  <a:spcPct val="20000"/>
                </a:spcBef>
                <a:buClrTx/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20" name="文本框 117819"/>
            <p:cNvSpPr txBox="1"/>
            <p:nvPr/>
          </p:nvSpPr>
          <p:spPr>
            <a:xfrm>
              <a:off x="3336" y="1808"/>
              <a:ext cx="24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1600" b="1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④</a:t>
              </a:r>
              <a:endParaRPr lang="en-US" altLang="zh-CN" sz="16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7821" name="矩形 117820"/>
          <p:cNvSpPr/>
          <p:nvPr/>
        </p:nvSpPr>
        <p:spPr>
          <a:xfrm>
            <a:off x="684213" y="4686300"/>
            <a:ext cx="7837487" cy="4270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40000"/>
              </a:spcBef>
              <a:buClrTx/>
            </a:pPr>
            <a:r>
              <a:rPr lang="en-US" altLang="zh-CN" sz="22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2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92</a:t>
            </a:r>
            <a:r>
              <a:rPr lang="zh-CN" altLang="en-US" sz="2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均是由哈希函数得到的没有冲突的哈希地址；</a:t>
            </a:r>
            <a:endParaRPr lang="zh-CN" altLang="en-US" sz="22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1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 advAuto="1000" build="p"/>
      <p:bldP spid="117764" grpId="0"/>
      <p:bldP spid="117791" grpId="0" build="p"/>
      <p:bldP spid="117792" grpId="0"/>
      <p:bldP spid="117793" grpId="0"/>
      <p:bldP spid="1178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文本框 265217"/>
          <p:cNvSpPr txBox="1"/>
          <p:nvPr/>
        </p:nvSpPr>
        <p:spPr>
          <a:xfrm>
            <a:off x="179388" y="260350"/>
            <a:ext cx="7672387" cy="8223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>
              <a:lnSpc>
                <a:spcPct val="115000"/>
              </a:lnSpc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给定关键字集合构造哈希表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{ 19, 01, 23, 14, 55, 68, 11, 82, 36 }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115000"/>
              </a:lnSpc>
              <a:buClrTx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设定哈希函数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H(key) = key MOD 11 (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表长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=11 )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219" name="对象 265218"/>
          <p:cNvGraphicFramePr/>
          <p:nvPr/>
        </p:nvGraphicFramePr>
        <p:xfrm>
          <a:off x="755650" y="5373688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966460" imgH="747395" progId="Word.Document.8">
                  <p:embed/>
                </p:oleObj>
              </mc:Choice>
              <mc:Fallback>
                <p:oleObj name="" r:id="rId1" imgW="5966460" imgH="74739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99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5373688"/>
                        <a:ext cx="8039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文本框 265219"/>
          <p:cNvSpPr txBox="1"/>
          <p:nvPr/>
        </p:nvSpPr>
        <p:spPr>
          <a:xfrm>
            <a:off x="6599238" y="57372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19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1" name="文本框 265220"/>
          <p:cNvSpPr txBox="1"/>
          <p:nvPr/>
        </p:nvSpPr>
        <p:spPr>
          <a:xfrm>
            <a:off x="1493838" y="5737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01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2" name="文本框 265221"/>
          <p:cNvSpPr txBox="1"/>
          <p:nvPr/>
        </p:nvSpPr>
        <p:spPr>
          <a:xfrm>
            <a:off x="2274888" y="57372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3" name="文本框 265222"/>
          <p:cNvSpPr txBox="1"/>
          <p:nvPr/>
        </p:nvSpPr>
        <p:spPr>
          <a:xfrm>
            <a:off x="2960688" y="57372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14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4" name="文本框 265223"/>
          <p:cNvSpPr txBox="1"/>
          <p:nvPr/>
        </p:nvSpPr>
        <p:spPr>
          <a:xfrm>
            <a:off x="827088" y="5737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55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5" name="文本框 265224"/>
          <p:cNvSpPr txBox="1"/>
          <p:nvPr/>
        </p:nvSpPr>
        <p:spPr>
          <a:xfrm>
            <a:off x="3703638" y="5737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68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6" name="矩形 265225"/>
          <p:cNvSpPr/>
          <p:nvPr/>
        </p:nvSpPr>
        <p:spPr>
          <a:xfrm>
            <a:off x="304800" y="1196975"/>
            <a:ext cx="88265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lvl="0" indent="-457200">
              <a:buClrTx/>
              <a:buAutoNum type="arabicParenR"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采用线性探测再散列处理冲突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H(19)=19 mod 11=8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H(01)=01 mod 11=1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H(23)=23 mod 11=1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H1=(1+1) mod 11=2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H(14)=14 mod 11=3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H(55)=55 mod 11=0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H(68)=68 mod 11=2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H1=(2+1) mod 11=3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H2=(2+2) mod 11=4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H(11)=11 mod 11=0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H1=(0+1) mod 11=1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H2=(0+2) mod 11=2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H3=(0+3) mod 11=3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H4=(0+4) mod 11=4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H5=(0+5) mod 11=5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H(82)=82 mod 11=5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（冲突）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H1=(5+1) mod 11=6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H(36)=36 mod 11=3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H1=(3+1) mod 11=4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Clr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H2=(3+2) mod 11=5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H3=(3+3) mod 11=6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（冲突）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H4(3+4) mod 11=7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7" name="文本框 265226"/>
          <p:cNvSpPr txBox="1"/>
          <p:nvPr/>
        </p:nvSpPr>
        <p:spPr>
          <a:xfrm>
            <a:off x="4408488" y="5737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11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8" name="文本框 265227"/>
          <p:cNvSpPr txBox="1"/>
          <p:nvPr/>
        </p:nvSpPr>
        <p:spPr>
          <a:xfrm>
            <a:off x="5094288" y="5737225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82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29" name="文本框 265228"/>
          <p:cNvSpPr txBox="1"/>
          <p:nvPr/>
        </p:nvSpPr>
        <p:spPr>
          <a:xfrm>
            <a:off x="5856288" y="5737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36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5230" name="文本框 265229"/>
          <p:cNvSpPr txBox="1"/>
          <p:nvPr/>
        </p:nvSpPr>
        <p:spPr>
          <a:xfrm>
            <a:off x="971550" y="6237288"/>
            <a:ext cx="615315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1        1           2           1         3         6        2          5         1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522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5226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5226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5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5226">
                                            <p:txEl>
                                              <p:charRg st="5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5226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10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5226">
                                            <p:txEl>
                                              <p:charRg st="10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12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5226">
                                            <p:txEl>
                                              <p:charRg st="126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18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5226">
                                            <p:txEl>
                                              <p:charRg st="188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233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5226">
                                            <p:txEl>
                                              <p:charRg st="233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280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5226">
                                            <p:txEl>
                                              <p:charRg st="280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323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5226">
                                            <p:txEl>
                                              <p:charRg st="323" end="3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363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65226">
                                            <p:txEl>
                                              <p:charRg st="363" end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>
                                            <p:txEl>
                                              <p:charRg st="406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5226">
                                            <p:txEl>
                                              <p:charRg st="406" end="4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/>
      <p:bldP spid="265220" grpId="0"/>
      <p:bldP spid="265221" grpId="0"/>
      <p:bldP spid="265222" grpId="0"/>
      <p:bldP spid="265223" grpId="0"/>
      <p:bldP spid="265224" grpId="0"/>
      <p:bldP spid="265225" grpId="0"/>
      <p:bldP spid="265227" grpId="0"/>
      <p:bldP spid="265228" grpId="0"/>
      <p:bldP spid="265229" grpId="0"/>
      <p:bldP spid="2652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矩形 119809"/>
          <p:cNvSpPr/>
          <p:nvPr/>
        </p:nvSpPr>
        <p:spPr>
          <a:xfrm>
            <a:off x="395288" y="1250950"/>
            <a:ext cx="8934450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1238250" lvl="0" indent="-1238250"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基本思想：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将具有相同哈希地址的记录链成一个单链表，</a:t>
            </a: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个  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238250" lvl="0" indent="-1238250">
              <a:buClrTx/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         哈希地址就设</a:t>
            </a: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个单链表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，然后用一个数组将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1238250" lvl="0" indent="-1238250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   单链表的表头指针存储起来，形成一个动态的结构。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1" name="矩形 119810"/>
          <p:cNvSpPr/>
          <p:nvPr/>
        </p:nvSpPr>
        <p:spPr>
          <a:xfrm>
            <a:off x="685800" y="2501900"/>
            <a:ext cx="4391025" cy="19177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47, 7, 29, 11, 16, 92, 22, 8, 3, 50, 37, 89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的哈希函数为：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Hash(key)=key mod 11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buClr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b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拉链法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处理冲突，则建表如右图所示。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2" name="矩形 119811"/>
          <p:cNvSpPr/>
          <p:nvPr/>
        </p:nvSpPr>
        <p:spPr>
          <a:xfrm>
            <a:off x="495300" y="2438400"/>
            <a:ext cx="8001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3" name="矩形 119812"/>
          <p:cNvSpPr/>
          <p:nvPr/>
        </p:nvSpPr>
        <p:spPr>
          <a:xfrm>
            <a:off x="685800" y="4572000"/>
            <a:ext cx="3733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有冲突的元素可以插在表尾</a:t>
            </a:r>
            <a:r>
              <a:rPr lang="en-US" altLang="zh-CN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也可以插在表头</a:t>
            </a:r>
            <a:endParaRPr lang="zh-CN" altLang="en-US" sz="24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4" name="文本框 119813"/>
          <p:cNvSpPr txBox="1"/>
          <p:nvPr/>
        </p:nvSpPr>
        <p:spPr>
          <a:xfrm>
            <a:off x="457200" y="5791200"/>
            <a:ext cx="464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平均查找长度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ASL=(1*8 +2 *4)/12=1.33</a:t>
            </a:r>
            <a:endParaRPr lang="en-US" altLang="zh-CN" sz="2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9815" name="组合 119814"/>
          <p:cNvGrpSpPr/>
          <p:nvPr/>
        </p:nvGrpSpPr>
        <p:grpSpPr>
          <a:xfrm>
            <a:off x="5943600" y="3552825"/>
            <a:ext cx="1447800" cy="273050"/>
            <a:chOff x="4512" y="2379"/>
            <a:chExt cx="912" cy="172"/>
          </a:xfrm>
        </p:grpSpPr>
        <p:sp>
          <p:nvSpPr>
            <p:cNvPr id="119816" name="矩形 119815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17" name="矩形 119816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18" name="直接连接符 119817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19" name="直接连接符 119818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0" name="直接连接符 119819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1" name="直接连接符 119820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2" name="直接连接符 119821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3" name="直接连接符 119822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824" name="组合 119823"/>
          <p:cNvGrpSpPr/>
          <p:nvPr/>
        </p:nvGrpSpPr>
        <p:grpSpPr>
          <a:xfrm>
            <a:off x="7239000" y="3524250"/>
            <a:ext cx="1447800" cy="273050"/>
            <a:chOff x="4608" y="2112"/>
            <a:chExt cx="912" cy="172"/>
          </a:xfrm>
        </p:grpSpPr>
        <p:sp>
          <p:nvSpPr>
            <p:cNvPr id="119825" name="直接连接符 119824"/>
            <p:cNvSpPr/>
            <p:nvPr/>
          </p:nvSpPr>
          <p:spPr>
            <a:xfrm>
              <a:off x="4608" y="218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826" name="矩形 119825"/>
            <p:cNvSpPr/>
            <p:nvPr/>
          </p:nvSpPr>
          <p:spPr>
            <a:xfrm>
              <a:off x="5256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12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7" name="矩形 119826"/>
            <p:cNvSpPr/>
            <p:nvPr/>
          </p:nvSpPr>
          <p:spPr>
            <a:xfrm>
              <a:off x="4992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8" name="直接连接符 119827"/>
            <p:cNvSpPr/>
            <p:nvPr/>
          </p:nvSpPr>
          <p:spPr>
            <a:xfrm>
              <a:off x="4992" y="2112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9" name="直接连接符 119828"/>
            <p:cNvSpPr/>
            <p:nvPr/>
          </p:nvSpPr>
          <p:spPr>
            <a:xfrm>
              <a:off x="4992" y="2284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30" name="直接连接符 119829"/>
            <p:cNvSpPr/>
            <p:nvPr/>
          </p:nvSpPr>
          <p:spPr>
            <a:xfrm>
              <a:off x="4992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31" name="直接连接符 119830"/>
            <p:cNvSpPr/>
            <p:nvPr/>
          </p:nvSpPr>
          <p:spPr>
            <a:xfrm>
              <a:off x="5256" y="2112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32" name="直接连接符 119831"/>
            <p:cNvSpPr/>
            <p:nvPr/>
          </p:nvSpPr>
          <p:spPr>
            <a:xfrm>
              <a:off x="5520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9833" name="组合 119832"/>
          <p:cNvGrpSpPr/>
          <p:nvPr/>
        </p:nvGrpSpPr>
        <p:grpSpPr>
          <a:xfrm>
            <a:off x="5181600" y="2420938"/>
            <a:ext cx="990600" cy="3951287"/>
            <a:chOff x="3264" y="1687"/>
            <a:chExt cx="624" cy="2489"/>
          </a:xfrm>
        </p:grpSpPr>
        <p:sp>
          <p:nvSpPr>
            <p:cNvPr id="119834" name="矩形 119833"/>
            <p:cNvSpPr/>
            <p:nvPr/>
          </p:nvSpPr>
          <p:spPr>
            <a:xfrm>
              <a:off x="3552" y="391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5" name="矩形 119834"/>
            <p:cNvSpPr/>
            <p:nvPr/>
          </p:nvSpPr>
          <p:spPr>
            <a:xfrm>
              <a:off x="3552" y="347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6" name="矩形 119835"/>
            <p:cNvSpPr/>
            <p:nvPr/>
          </p:nvSpPr>
          <p:spPr>
            <a:xfrm>
              <a:off x="3552" y="325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7" name="矩形 119836"/>
            <p:cNvSpPr/>
            <p:nvPr/>
          </p:nvSpPr>
          <p:spPr>
            <a:xfrm>
              <a:off x="3552" y="303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8" name="矩形 119837"/>
            <p:cNvSpPr/>
            <p:nvPr/>
          </p:nvSpPr>
          <p:spPr>
            <a:xfrm>
              <a:off x="3552" y="281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9" name="矩形 119838"/>
            <p:cNvSpPr/>
            <p:nvPr/>
          </p:nvSpPr>
          <p:spPr>
            <a:xfrm>
              <a:off x="3552" y="259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0" name="矩形 119839"/>
            <p:cNvSpPr/>
            <p:nvPr/>
          </p:nvSpPr>
          <p:spPr>
            <a:xfrm>
              <a:off x="3552" y="237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1" name="矩形 119840"/>
            <p:cNvSpPr/>
            <p:nvPr/>
          </p:nvSpPr>
          <p:spPr>
            <a:xfrm>
              <a:off x="3552" y="193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2" name="矩形 119841"/>
            <p:cNvSpPr/>
            <p:nvPr/>
          </p:nvSpPr>
          <p:spPr>
            <a:xfrm>
              <a:off x="3552" y="1715"/>
              <a:ext cx="33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7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3" name="直接连接符 119842"/>
            <p:cNvSpPr/>
            <p:nvPr/>
          </p:nvSpPr>
          <p:spPr>
            <a:xfrm>
              <a:off x="3552" y="1715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4" name="直接连接符 119843"/>
            <p:cNvSpPr/>
            <p:nvPr/>
          </p:nvSpPr>
          <p:spPr>
            <a:xfrm>
              <a:off x="3552" y="193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5" name="直接连接符 119844"/>
            <p:cNvSpPr/>
            <p:nvPr/>
          </p:nvSpPr>
          <p:spPr>
            <a:xfrm>
              <a:off x="3552" y="215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6" name="直接连接符 119845"/>
            <p:cNvSpPr/>
            <p:nvPr/>
          </p:nvSpPr>
          <p:spPr>
            <a:xfrm>
              <a:off x="3552" y="237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7" name="直接连接符 119846"/>
            <p:cNvSpPr/>
            <p:nvPr/>
          </p:nvSpPr>
          <p:spPr>
            <a:xfrm>
              <a:off x="3552" y="259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8" name="直接连接符 119847"/>
            <p:cNvSpPr/>
            <p:nvPr/>
          </p:nvSpPr>
          <p:spPr>
            <a:xfrm>
              <a:off x="3552" y="281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49" name="直接连接符 119848"/>
            <p:cNvSpPr/>
            <p:nvPr/>
          </p:nvSpPr>
          <p:spPr>
            <a:xfrm>
              <a:off x="3552" y="303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0" name="直接连接符 119849"/>
            <p:cNvSpPr/>
            <p:nvPr/>
          </p:nvSpPr>
          <p:spPr>
            <a:xfrm>
              <a:off x="3552" y="325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1" name="直接连接符 119850"/>
            <p:cNvSpPr/>
            <p:nvPr/>
          </p:nvSpPr>
          <p:spPr>
            <a:xfrm>
              <a:off x="3552" y="347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2" name="直接连接符 119851"/>
            <p:cNvSpPr/>
            <p:nvPr/>
          </p:nvSpPr>
          <p:spPr>
            <a:xfrm>
              <a:off x="3552" y="369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3" name="直接连接符 119852"/>
            <p:cNvSpPr/>
            <p:nvPr/>
          </p:nvSpPr>
          <p:spPr>
            <a:xfrm>
              <a:off x="3552" y="3915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4" name="直接连接符 119853"/>
            <p:cNvSpPr/>
            <p:nvPr/>
          </p:nvSpPr>
          <p:spPr>
            <a:xfrm>
              <a:off x="3552" y="4135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5" name="直接连接符 119854"/>
            <p:cNvSpPr/>
            <p:nvPr/>
          </p:nvSpPr>
          <p:spPr>
            <a:xfrm>
              <a:off x="3552" y="1715"/>
              <a:ext cx="0" cy="24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6" name="直接连接符 119855"/>
            <p:cNvSpPr/>
            <p:nvPr/>
          </p:nvSpPr>
          <p:spPr>
            <a:xfrm>
              <a:off x="3888" y="1715"/>
              <a:ext cx="0" cy="24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57" name="矩形 119856"/>
            <p:cNvSpPr/>
            <p:nvPr/>
          </p:nvSpPr>
          <p:spPr>
            <a:xfrm>
              <a:off x="3264" y="1687"/>
              <a:ext cx="384" cy="248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just">
                <a:buClrTx/>
              </a:pPr>
              <a:r>
                <a:rPr lang="en-US" altLang="zh-CN" sz="2300">
                  <a:solidFill>
                    <a:srgbClr val="80008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>
                <a:buClrTx/>
              </a:pPr>
              <a:r>
                <a:rPr lang="en-US" altLang="zh-CN" sz="230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3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9858" name="组合 119857"/>
          <p:cNvGrpSpPr/>
          <p:nvPr/>
        </p:nvGrpSpPr>
        <p:grpSpPr>
          <a:xfrm>
            <a:off x="5943600" y="4924425"/>
            <a:ext cx="1447800" cy="273050"/>
            <a:chOff x="4512" y="2379"/>
            <a:chExt cx="912" cy="172"/>
          </a:xfrm>
        </p:grpSpPr>
        <p:sp>
          <p:nvSpPr>
            <p:cNvPr id="119859" name="矩形 119858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60" name="矩形 119859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61" name="直接连接符 119860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62" name="直接连接符 119861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63" name="直接连接符 119862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64" name="直接连接符 119863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65" name="直接连接符 119864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66" name="直接连接符 119865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867" name="组合 119866"/>
          <p:cNvGrpSpPr/>
          <p:nvPr/>
        </p:nvGrpSpPr>
        <p:grpSpPr>
          <a:xfrm>
            <a:off x="7162800" y="4956175"/>
            <a:ext cx="1447800" cy="273050"/>
            <a:chOff x="4608" y="2112"/>
            <a:chExt cx="912" cy="172"/>
          </a:xfrm>
        </p:grpSpPr>
        <p:sp>
          <p:nvSpPr>
            <p:cNvPr id="119868" name="直接连接符 119867"/>
            <p:cNvSpPr/>
            <p:nvPr/>
          </p:nvSpPr>
          <p:spPr>
            <a:xfrm>
              <a:off x="4608" y="218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869" name="矩形 119868"/>
            <p:cNvSpPr/>
            <p:nvPr/>
          </p:nvSpPr>
          <p:spPr>
            <a:xfrm>
              <a:off x="5256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12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70" name="矩形 119869"/>
            <p:cNvSpPr/>
            <p:nvPr/>
          </p:nvSpPr>
          <p:spPr>
            <a:xfrm>
              <a:off x="4992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  <a:endPara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71" name="直接连接符 119870"/>
            <p:cNvSpPr/>
            <p:nvPr/>
          </p:nvSpPr>
          <p:spPr>
            <a:xfrm>
              <a:off x="4992" y="2112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72" name="直接连接符 119871"/>
            <p:cNvSpPr/>
            <p:nvPr/>
          </p:nvSpPr>
          <p:spPr>
            <a:xfrm>
              <a:off x="4992" y="2284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73" name="直接连接符 119872"/>
            <p:cNvSpPr/>
            <p:nvPr/>
          </p:nvSpPr>
          <p:spPr>
            <a:xfrm>
              <a:off x="4992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74" name="直接连接符 119873"/>
            <p:cNvSpPr/>
            <p:nvPr/>
          </p:nvSpPr>
          <p:spPr>
            <a:xfrm>
              <a:off x="5256" y="2112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75" name="直接连接符 119874"/>
            <p:cNvSpPr/>
            <p:nvPr/>
          </p:nvSpPr>
          <p:spPr>
            <a:xfrm>
              <a:off x="5520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9876" name="组合 119875"/>
          <p:cNvGrpSpPr/>
          <p:nvPr/>
        </p:nvGrpSpPr>
        <p:grpSpPr>
          <a:xfrm>
            <a:off x="5943600" y="2486025"/>
            <a:ext cx="1447800" cy="273050"/>
            <a:chOff x="4512" y="2379"/>
            <a:chExt cx="912" cy="172"/>
          </a:xfrm>
        </p:grpSpPr>
        <p:sp>
          <p:nvSpPr>
            <p:cNvPr id="119877" name="矩形 119876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78" name="矩形 119877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79" name="直接连接符 119878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0" name="直接连接符 119879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1" name="直接连接符 119880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2" name="直接连接符 119881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3" name="直接连接符 119882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4" name="直接连接符 119883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885" name="组合 119884"/>
          <p:cNvGrpSpPr/>
          <p:nvPr/>
        </p:nvGrpSpPr>
        <p:grpSpPr>
          <a:xfrm>
            <a:off x="5957888" y="4238625"/>
            <a:ext cx="1447800" cy="273050"/>
            <a:chOff x="4512" y="2379"/>
            <a:chExt cx="912" cy="172"/>
          </a:xfrm>
        </p:grpSpPr>
        <p:sp>
          <p:nvSpPr>
            <p:cNvPr id="119886" name="矩形 119885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87" name="矩形 119886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88" name="直接连接符 119887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89" name="直接连接符 119888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0" name="直接连接符 119889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1" name="直接连接符 119890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2" name="直接连接符 119891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3" name="直接连接符 119892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894" name="组合 119893"/>
          <p:cNvGrpSpPr/>
          <p:nvPr/>
        </p:nvGrpSpPr>
        <p:grpSpPr>
          <a:xfrm>
            <a:off x="5943600" y="3886200"/>
            <a:ext cx="1447800" cy="273050"/>
            <a:chOff x="4512" y="2379"/>
            <a:chExt cx="912" cy="172"/>
          </a:xfrm>
        </p:grpSpPr>
        <p:sp>
          <p:nvSpPr>
            <p:cNvPr id="119895" name="矩形 119894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96" name="矩形 119895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97" name="直接连接符 119896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8" name="直接连接符 119897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99" name="直接连接符 119898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00" name="直接连接符 119899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01" name="直接连接符 119900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02" name="直接连接符 119901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903" name="组合 119902"/>
          <p:cNvGrpSpPr/>
          <p:nvPr/>
        </p:nvGrpSpPr>
        <p:grpSpPr>
          <a:xfrm>
            <a:off x="7239000" y="2486025"/>
            <a:ext cx="1447800" cy="273050"/>
            <a:chOff x="4608" y="2112"/>
            <a:chExt cx="912" cy="172"/>
          </a:xfrm>
        </p:grpSpPr>
        <p:sp>
          <p:nvSpPr>
            <p:cNvPr id="119904" name="直接连接符 119903"/>
            <p:cNvSpPr/>
            <p:nvPr/>
          </p:nvSpPr>
          <p:spPr>
            <a:xfrm>
              <a:off x="4608" y="218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905" name="矩形 119904"/>
            <p:cNvSpPr/>
            <p:nvPr/>
          </p:nvSpPr>
          <p:spPr>
            <a:xfrm>
              <a:off x="5256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12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6" name="矩形 119905"/>
            <p:cNvSpPr/>
            <p:nvPr/>
          </p:nvSpPr>
          <p:spPr>
            <a:xfrm>
              <a:off x="4992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7" name="直接连接符 119906"/>
            <p:cNvSpPr/>
            <p:nvPr/>
          </p:nvSpPr>
          <p:spPr>
            <a:xfrm>
              <a:off x="4992" y="2112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08" name="直接连接符 119907"/>
            <p:cNvSpPr/>
            <p:nvPr/>
          </p:nvSpPr>
          <p:spPr>
            <a:xfrm>
              <a:off x="4992" y="2284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09" name="直接连接符 119908"/>
            <p:cNvSpPr/>
            <p:nvPr/>
          </p:nvSpPr>
          <p:spPr>
            <a:xfrm>
              <a:off x="4992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0" name="直接连接符 119909"/>
            <p:cNvSpPr/>
            <p:nvPr/>
          </p:nvSpPr>
          <p:spPr>
            <a:xfrm>
              <a:off x="5256" y="2112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1" name="直接连接符 119910"/>
            <p:cNvSpPr/>
            <p:nvPr/>
          </p:nvSpPr>
          <p:spPr>
            <a:xfrm>
              <a:off x="5520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9912" name="组合 119911"/>
          <p:cNvGrpSpPr/>
          <p:nvPr/>
        </p:nvGrpSpPr>
        <p:grpSpPr>
          <a:xfrm>
            <a:off x="5943600" y="5308600"/>
            <a:ext cx="1447800" cy="273050"/>
            <a:chOff x="4512" y="2379"/>
            <a:chExt cx="912" cy="172"/>
          </a:xfrm>
        </p:grpSpPr>
        <p:sp>
          <p:nvSpPr>
            <p:cNvPr id="119913" name="矩形 119912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4" name="矩形 119913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5" name="直接连接符 119914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6" name="直接连接符 119915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7" name="直接连接符 119916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8" name="直接连接符 119917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19" name="直接连接符 119918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0" name="直接连接符 119919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921" name="组合 119920"/>
          <p:cNvGrpSpPr/>
          <p:nvPr/>
        </p:nvGrpSpPr>
        <p:grpSpPr>
          <a:xfrm>
            <a:off x="5943600" y="4591050"/>
            <a:ext cx="1447800" cy="273050"/>
            <a:chOff x="4512" y="2379"/>
            <a:chExt cx="912" cy="172"/>
          </a:xfrm>
        </p:grpSpPr>
        <p:sp>
          <p:nvSpPr>
            <p:cNvPr id="119922" name="矩形 119921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23" name="矩形 119922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24" name="直接连接符 119923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5" name="直接连接符 119924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6" name="直接连接符 119925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7" name="直接连接符 119926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8" name="直接连接符 119927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29" name="直接连接符 119928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930" name="组合 119929"/>
          <p:cNvGrpSpPr/>
          <p:nvPr/>
        </p:nvGrpSpPr>
        <p:grpSpPr>
          <a:xfrm>
            <a:off x="7239000" y="3889375"/>
            <a:ext cx="1447800" cy="273050"/>
            <a:chOff x="4608" y="2112"/>
            <a:chExt cx="912" cy="172"/>
          </a:xfrm>
        </p:grpSpPr>
        <p:sp>
          <p:nvSpPr>
            <p:cNvPr id="119931" name="直接连接符 119930"/>
            <p:cNvSpPr/>
            <p:nvPr/>
          </p:nvSpPr>
          <p:spPr>
            <a:xfrm>
              <a:off x="4608" y="218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932" name="矩形 119931"/>
            <p:cNvSpPr/>
            <p:nvPr/>
          </p:nvSpPr>
          <p:spPr>
            <a:xfrm>
              <a:off x="5256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12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3" name="矩形 119932"/>
            <p:cNvSpPr/>
            <p:nvPr/>
          </p:nvSpPr>
          <p:spPr>
            <a:xfrm>
              <a:off x="4992" y="2112"/>
              <a:ext cx="264" cy="172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  <a:endPara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4" name="直接连接符 119933"/>
            <p:cNvSpPr/>
            <p:nvPr/>
          </p:nvSpPr>
          <p:spPr>
            <a:xfrm>
              <a:off x="4992" y="2112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35" name="直接连接符 119934"/>
            <p:cNvSpPr/>
            <p:nvPr/>
          </p:nvSpPr>
          <p:spPr>
            <a:xfrm>
              <a:off x="4992" y="2284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36" name="直接连接符 119935"/>
            <p:cNvSpPr/>
            <p:nvPr/>
          </p:nvSpPr>
          <p:spPr>
            <a:xfrm>
              <a:off x="4992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37" name="直接连接符 119936"/>
            <p:cNvSpPr/>
            <p:nvPr/>
          </p:nvSpPr>
          <p:spPr>
            <a:xfrm>
              <a:off x="5256" y="2112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38" name="直接连接符 119937"/>
            <p:cNvSpPr/>
            <p:nvPr/>
          </p:nvSpPr>
          <p:spPr>
            <a:xfrm>
              <a:off x="5520" y="2112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9939" name="组合 119938"/>
          <p:cNvGrpSpPr/>
          <p:nvPr/>
        </p:nvGrpSpPr>
        <p:grpSpPr>
          <a:xfrm>
            <a:off x="5943600" y="2870200"/>
            <a:ext cx="1447800" cy="273050"/>
            <a:chOff x="4512" y="2379"/>
            <a:chExt cx="912" cy="172"/>
          </a:xfrm>
        </p:grpSpPr>
        <p:sp>
          <p:nvSpPr>
            <p:cNvPr id="119940" name="矩形 119939"/>
            <p:cNvSpPr/>
            <p:nvPr/>
          </p:nvSpPr>
          <p:spPr>
            <a:xfrm>
              <a:off x="5160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endParaRPr sz="1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41" name="矩形 119940"/>
            <p:cNvSpPr/>
            <p:nvPr/>
          </p:nvSpPr>
          <p:spPr>
            <a:xfrm>
              <a:off x="4896" y="2379"/>
              <a:ext cx="264" cy="172"/>
            </a:xfrm>
            <a:prstGeom prst="rect">
              <a:avLst/>
            </a:prstGeom>
            <a:solidFill>
              <a:srgbClr val="CCFF99"/>
            </a:solidFill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89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42" name="直接连接符 119941"/>
            <p:cNvSpPr/>
            <p:nvPr/>
          </p:nvSpPr>
          <p:spPr>
            <a:xfrm>
              <a:off x="4896" y="2379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43" name="直接连接符 119942"/>
            <p:cNvSpPr/>
            <p:nvPr/>
          </p:nvSpPr>
          <p:spPr>
            <a:xfrm>
              <a:off x="4896" y="255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44" name="直接连接符 119943"/>
            <p:cNvSpPr/>
            <p:nvPr/>
          </p:nvSpPr>
          <p:spPr>
            <a:xfrm>
              <a:off x="4896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45" name="直接连接符 119944"/>
            <p:cNvSpPr/>
            <p:nvPr/>
          </p:nvSpPr>
          <p:spPr>
            <a:xfrm>
              <a:off x="5160" y="2379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46" name="直接连接符 119945"/>
            <p:cNvSpPr/>
            <p:nvPr/>
          </p:nvSpPr>
          <p:spPr>
            <a:xfrm>
              <a:off x="5424" y="2379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947" name="直接连接符 119946"/>
            <p:cNvSpPr/>
            <p:nvPr/>
          </p:nvSpPr>
          <p:spPr>
            <a:xfrm>
              <a:off x="4512" y="2455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9948" name="组合 119947"/>
          <p:cNvGrpSpPr/>
          <p:nvPr/>
        </p:nvGrpSpPr>
        <p:grpSpPr>
          <a:xfrm>
            <a:off x="5699125" y="3208338"/>
            <a:ext cx="412750" cy="3011487"/>
            <a:chOff x="3590" y="2151"/>
            <a:chExt cx="260" cy="1897"/>
          </a:xfrm>
        </p:grpSpPr>
        <p:sp>
          <p:nvSpPr>
            <p:cNvPr id="119949" name="矩形 119948"/>
            <p:cNvSpPr/>
            <p:nvPr/>
          </p:nvSpPr>
          <p:spPr>
            <a:xfrm rot="-16170249">
              <a:off x="3635" y="3642"/>
              <a:ext cx="1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000" b="1" dirty="0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</a:t>
              </a:r>
              <a:endPara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9950" name="矩形 119949"/>
            <p:cNvSpPr/>
            <p:nvPr/>
          </p:nvSpPr>
          <p:spPr>
            <a:xfrm rot="-16170249">
              <a:off x="3635" y="2106"/>
              <a:ext cx="1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000" b="1" dirty="0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</a:t>
              </a:r>
              <a:endPara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9951" name="矩形 119950"/>
            <p:cNvSpPr/>
            <p:nvPr/>
          </p:nvSpPr>
          <p:spPr>
            <a:xfrm rot="-16170249">
              <a:off x="3645" y="3843"/>
              <a:ext cx="1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000" b="1" dirty="0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</a:t>
              </a:r>
              <a:endPara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19952" name="标题 11995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>
                <a:latin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</a:rPr>
              <a:t>、链地址法</a:t>
            </a:r>
            <a:r>
              <a:rPr lang="en-US" altLang="zh-CN" b="1" dirty="0">
                <a:latin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</a:rPr>
              <a:t>拉链法）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2" grpId="0"/>
      <p:bldP spid="119813" grpId="0"/>
      <p:bldP spid="1198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文本框 121857"/>
          <p:cNvSpPr txBox="1"/>
          <p:nvPr/>
        </p:nvSpPr>
        <p:spPr>
          <a:xfrm>
            <a:off x="503238" y="1382713"/>
            <a:ext cx="8316912" cy="5118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、采用顺序查找方法查找长度为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的线性表时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每个元素的平均 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 查找长度为</a:t>
            </a:r>
            <a:r>
              <a:rPr lang="zh-CN" altLang="en-US" sz="2200" b="1" u="sng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。</a:t>
            </a:r>
            <a:b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n/2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(n+1)/2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(n-1)/2</a:t>
            </a:r>
            <a:endParaRPr lang="en-US" altLang="zh-CN" sz="2200" b="1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endParaRPr lang="en-US" altLang="zh-CN" sz="2200" b="1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、对线性表进行二分查找时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要求线性表必须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）以顺序方式存储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Tx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）以链接方式存储</a:t>
            </a:r>
            <a:b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）以顺序方式存储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且结点按关键字有序排序</a:t>
            </a:r>
            <a:b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）以链接方式存储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且结点按关键字有序排序 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、己知一个有序表为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(12,18,20,25,29,32,40,62,83,90,95,98),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当二分查找值为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的元素时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分别需要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  )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次和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  )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次比较才能查找成功；若采用顺序查找时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分别需要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  )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次和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(   )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次比较才能查找成功。 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Tx/>
            </a:pPr>
            <a:endParaRPr lang="zh-CN" altLang="en-US" sz="2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9" name="标题 12185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3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1858">
                                            <p:txEl>
                                              <p:charRg st="3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1858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12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858">
                                            <p:txEl>
                                              <p:charRg st="127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191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858">
                                            <p:txEl>
                                              <p:charRg st="191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文本框 122881"/>
          <p:cNvSpPr txBox="1"/>
          <p:nvPr/>
        </p:nvSpPr>
        <p:spPr>
          <a:xfrm>
            <a:off x="466725" y="1325563"/>
            <a:ext cx="8281988" cy="2103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、折半查找有序表（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28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38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88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），若查找表中元素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，它将依次与表中元素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u="sng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比较大小。 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、有一个长度为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的有序表，按二分查找法对其查找，在表内各元素等概率情况下，查找成功的平均比较次数为（ ）。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35/12 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37/12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39/12  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43/12</a:t>
            </a:r>
            <a:endParaRPr lang="en-US" altLang="zh-CN" sz="2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883" name="文本框 122882"/>
          <p:cNvSpPr txBox="1"/>
          <p:nvPr/>
        </p:nvSpPr>
        <p:spPr>
          <a:xfrm>
            <a:off x="179388" y="3644900"/>
            <a:ext cx="73914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  6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、对下列数据进行分块查找。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884" name="表格 122883"/>
          <p:cNvGraphicFramePr/>
          <p:nvPr/>
        </p:nvGraphicFramePr>
        <p:xfrm>
          <a:off x="2590800" y="4275138"/>
          <a:ext cx="2286000" cy="79057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898" name="矩形 122897"/>
          <p:cNvSpPr/>
          <p:nvPr/>
        </p:nvSpPr>
        <p:spPr>
          <a:xfrm>
            <a:off x="609600" y="422116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最大关键字</a:t>
            </a:r>
            <a:endParaRPr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9" name="矩形 122898"/>
          <p:cNvSpPr/>
          <p:nvPr/>
        </p:nvSpPr>
        <p:spPr>
          <a:xfrm>
            <a:off x="838200" y="460216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起始地址</a:t>
            </a:r>
            <a:endParaRPr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2900" name="组合 122899"/>
          <p:cNvGrpSpPr/>
          <p:nvPr/>
        </p:nvGrpSpPr>
        <p:grpSpPr>
          <a:xfrm>
            <a:off x="685800" y="5059363"/>
            <a:ext cx="2057400" cy="381000"/>
            <a:chOff x="384" y="2976"/>
            <a:chExt cx="1296" cy="240"/>
          </a:xfrm>
        </p:grpSpPr>
        <p:sp>
          <p:nvSpPr>
            <p:cNvPr id="122901" name="直接连接符 122900"/>
            <p:cNvSpPr/>
            <p:nvPr/>
          </p:nvSpPr>
          <p:spPr>
            <a:xfrm>
              <a:off x="1680" y="297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02" name="直接连接符 122901"/>
            <p:cNvSpPr/>
            <p:nvPr/>
          </p:nvSpPr>
          <p:spPr>
            <a:xfrm>
              <a:off x="384" y="307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03" name="直接连接符 122902"/>
            <p:cNvSpPr/>
            <p:nvPr/>
          </p:nvSpPr>
          <p:spPr>
            <a:xfrm flipH="1">
              <a:off x="384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2904" name="组合 122903"/>
          <p:cNvGrpSpPr/>
          <p:nvPr/>
        </p:nvGrpSpPr>
        <p:grpSpPr>
          <a:xfrm>
            <a:off x="4724400" y="5059363"/>
            <a:ext cx="1905000" cy="381000"/>
            <a:chOff x="2640" y="2976"/>
            <a:chExt cx="1200" cy="240"/>
          </a:xfrm>
        </p:grpSpPr>
        <p:sp>
          <p:nvSpPr>
            <p:cNvPr id="122905" name="直接连接符 122904"/>
            <p:cNvSpPr/>
            <p:nvPr/>
          </p:nvSpPr>
          <p:spPr>
            <a:xfrm flipH="1">
              <a:off x="2640" y="297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06" name="直接连接符 122905"/>
            <p:cNvSpPr/>
            <p:nvPr/>
          </p:nvSpPr>
          <p:spPr>
            <a:xfrm flipH="1">
              <a:off x="2640" y="3072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07" name="直接连接符 122906"/>
            <p:cNvSpPr/>
            <p:nvPr/>
          </p:nvSpPr>
          <p:spPr>
            <a:xfrm>
              <a:off x="3840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2908" name="直接连接符 122907"/>
          <p:cNvSpPr/>
          <p:nvPr/>
        </p:nvSpPr>
        <p:spPr>
          <a:xfrm flipH="1">
            <a:off x="3886200" y="5059363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2909" name="表格 122908"/>
          <p:cNvGraphicFramePr/>
          <p:nvPr/>
        </p:nvGraphicFramePr>
        <p:xfrm>
          <a:off x="2590800" y="4297363"/>
          <a:ext cx="2286000" cy="395287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</a:rPr>
                        <a:t>72</a:t>
                      </a:r>
                      <a:endParaRPr lang="zh-CN" altLang="en-US" sz="20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</a:rPr>
                        <a:t>189</a:t>
                      </a:r>
                      <a:endParaRPr lang="zh-CN" altLang="en-US" sz="20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</a:rPr>
                        <a:t>276</a:t>
                      </a:r>
                      <a:endParaRPr lang="zh-CN" altLang="en-US" sz="20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21" name="表格 122920"/>
          <p:cNvGraphicFramePr/>
          <p:nvPr/>
        </p:nvGraphicFramePr>
        <p:xfrm>
          <a:off x="2362200" y="4678363"/>
          <a:ext cx="2514600" cy="434975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434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1"/>
                        <a:t>6</a:t>
                      </a:r>
                      <a:endParaRPr lang="zh-CN" altLang="en-US" sz="2000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b="1"/>
                        <a:t>10</a:t>
                      </a:r>
                      <a:endParaRPr lang="zh-CN" altLang="en-US" sz="2000" b="1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33" name="表格 122932"/>
          <p:cNvGraphicFramePr/>
          <p:nvPr/>
        </p:nvGraphicFramePr>
        <p:xfrm>
          <a:off x="381000" y="5440363"/>
          <a:ext cx="8534400" cy="457200"/>
        </p:xfrm>
        <a:graphic>
          <a:graphicData uri="http://schemas.openxmlformats.org/drawingml/2006/table">
            <a:tbl>
              <a:tblPr/>
              <a:tblGrid>
                <a:gridCol w="655638"/>
                <a:gridCol w="657225"/>
                <a:gridCol w="655637"/>
                <a:gridCol w="658813"/>
                <a:gridCol w="655637"/>
                <a:gridCol w="655638"/>
                <a:gridCol w="657225"/>
                <a:gridCol w="655637"/>
                <a:gridCol w="655638"/>
                <a:gridCol w="658812"/>
                <a:gridCol w="655638"/>
                <a:gridCol w="657225"/>
                <a:gridCol w="65563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20</a:t>
                      </a:r>
                      <a:endParaRPr lang="zh-CN" altLang="en-US" sz="19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7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69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41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72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172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104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189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150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201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276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211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600" kern="1200"/>
                      </a:lvl2pPr>
                      <a:lvl3pPr marL="1143000" lvl="2" indent="-228600">
                        <a:buClr>
                          <a:schemeClr val="bg2"/>
                        </a:buClr>
                        <a:defRPr sz="22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bg2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900" b="1"/>
                        <a:t>271</a:t>
                      </a:r>
                      <a:endParaRPr lang="zh-CN" altLang="en-US" sz="19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22963" name="标题 12296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7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2">
                                            <p:txEl>
                                              <p:charRg st="72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12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882">
                                            <p:txEl>
                                              <p:charRg st="12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3" grpId="0"/>
      <p:bldP spid="122898" grpId="0"/>
      <p:bldP spid="1228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文本框 123905"/>
          <p:cNvSpPr txBox="1"/>
          <p:nvPr/>
        </p:nvSpPr>
        <p:spPr>
          <a:xfrm>
            <a:off x="611188" y="1412875"/>
            <a:ext cx="7921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、已知序列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{50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43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30}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，请构造二叉排序树，并依次给出插入结点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和删除结点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之后的二叉排序树。 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3907" name="组合 123906"/>
          <p:cNvGrpSpPr/>
          <p:nvPr/>
        </p:nvGrpSpPr>
        <p:grpSpPr>
          <a:xfrm>
            <a:off x="1692275" y="2492375"/>
            <a:ext cx="2200275" cy="1881188"/>
            <a:chOff x="1066" y="1570"/>
            <a:chExt cx="1386" cy="1185"/>
          </a:xfrm>
        </p:grpSpPr>
        <p:sp>
          <p:nvSpPr>
            <p:cNvPr id="123908" name="文本框 123907"/>
            <p:cNvSpPr txBox="1"/>
            <p:nvPr/>
          </p:nvSpPr>
          <p:spPr>
            <a:xfrm>
              <a:off x="1066" y="1570"/>
              <a:ext cx="5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>
                <a:spcBef>
                  <a:spcPct val="40000"/>
                </a:spcBef>
                <a:buClrTx/>
              </a:pP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插入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3909" name="组合 123908"/>
            <p:cNvGrpSpPr/>
            <p:nvPr/>
          </p:nvGrpSpPr>
          <p:grpSpPr>
            <a:xfrm>
              <a:off x="1292" y="1570"/>
              <a:ext cx="1160" cy="1185"/>
              <a:chOff x="302" y="799"/>
              <a:chExt cx="1160" cy="1185"/>
            </a:xfrm>
          </p:grpSpPr>
          <p:sp>
            <p:nvSpPr>
              <p:cNvPr id="123910" name="椭圆 123909"/>
              <p:cNvSpPr/>
              <p:nvPr/>
            </p:nvSpPr>
            <p:spPr>
              <a:xfrm>
                <a:off x="512" y="1045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43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1" name="椭圆 123910"/>
              <p:cNvSpPr/>
              <p:nvPr/>
            </p:nvSpPr>
            <p:spPr>
              <a:xfrm>
                <a:off x="1128" y="1060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2" name="直接连接符 123911"/>
              <p:cNvSpPr/>
              <p:nvPr/>
            </p:nvSpPr>
            <p:spPr>
              <a:xfrm flipH="1">
                <a:off x="644" y="924"/>
                <a:ext cx="234" cy="14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13" name="直接连接符 123912"/>
              <p:cNvSpPr/>
              <p:nvPr/>
            </p:nvSpPr>
            <p:spPr>
              <a:xfrm rot="5400000" flipH="1">
                <a:off x="990" y="884"/>
                <a:ext cx="154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14" name="椭圆 123913"/>
              <p:cNvSpPr/>
              <p:nvPr/>
            </p:nvSpPr>
            <p:spPr>
              <a:xfrm>
                <a:off x="330" y="1294"/>
                <a:ext cx="170" cy="1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5" name="椭圆 123914"/>
              <p:cNvSpPr/>
              <p:nvPr/>
            </p:nvSpPr>
            <p:spPr>
              <a:xfrm>
                <a:off x="672" y="1308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6" name="直接连接符 123915"/>
              <p:cNvSpPr/>
              <p:nvPr/>
            </p:nvSpPr>
            <p:spPr>
              <a:xfrm flipH="1">
                <a:off x="462" y="1196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17" name="直接连接符 123916"/>
              <p:cNvSpPr/>
              <p:nvPr/>
            </p:nvSpPr>
            <p:spPr>
              <a:xfrm rot="5400000" flipH="1">
                <a:off x="610" y="1228"/>
                <a:ext cx="124" cy="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18" name="椭圆 123917"/>
              <p:cNvSpPr/>
              <p:nvPr/>
            </p:nvSpPr>
            <p:spPr>
              <a:xfrm>
                <a:off x="950" y="1310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9" name="椭圆 123918"/>
              <p:cNvSpPr/>
              <p:nvPr/>
            </p:nvSpPr>
            <p:spPr>
              <a:xfrm>
                <a:off x="1292" y="1324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0" name="直接连接符 123919"/>
              <p:cNvSpPr/>
              <p:nvPr/>
            </p:nvSpPr>
            <p:spPr>
              <a:xfrm flipH="1">
                <a:off x="1082" y="1212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1" name="直接连接符 123920"/>
              <p:cNvSpPr/>
              <p:nvPr/>
            </p:nvSpPr>
            <p:spPr>
              <a:xfrm rot="5400000" flipH="1">
                <a:off x="1229" y="1244"/>
                <a:ext cx="125" cy="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2" name="椭圆 123921"/>
              <p:cNvSpPr/>
              <p:nvPr/>
            </p:nvSpPr>
            <p:spPr>
              <a:xfrm>
                <a:off x="830" y="799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3" name="椭圆 123922"/>
              <p:cNvSpPr/>
              <p:nvPr/>
            </p:nvSpPr>
            <p:spPr>
              <a:xfrm>
                <a:off x="470" y="1561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4" name="直接连接符 123923"/>
              <p:cNvSpPr/>
              <p:nvPr/>
            </p:nvSpPr>
            <p:spPr>
              <a:xfrm rot="5400000" flipH="1">
                <a:off x="407" y="1481"/>
                <a:ext cx="125" cy="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5" name="椭圆 123924"/>
              <p:cNvSpPr/>
              <p:nvPr/>
            </p:nvSpPr>
            <p:spPr>
              <a:xfrm>
                <a:off x="302" y="1814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6" name="直接连接符 123925"/>
              <p:cNvSpPr/>
              <p:nvPr/>
            </p:nvSpPr>
            <p:spPr>
              <a:xfrm flipH="1">
                <a:off x="434" y="1717"/>
                <a:ext cx="72" cy="12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7" name="椭圆 123926"/>
              <p:cNvSpPr/>
              <p:nvPr/>
            </p:nvSpPr>
            <p:spPr>
              <a:xfrm>
                <a:off x="1142" y="1595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8" name="直接连接符 123927"/>
              <p:cNvSpPr/>
              <p:nvPr/>
            </p:nvSpPr>
            <p:spPr>
              <a:xfrm flipH="1">
                <a:off x="1274" y="1485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9" name="椭圆 123928"/>
              <p:cNvSpPr/>
              <p:nvPr/>
            </p:nvSpPr>
            <p:spPr>
              <a:xfrm>
                <a:off x="802" y="1589"/>
                <a:ext cx="170" cy="170"/>
              </a:xfrm>
              <a:prstGeom prst="ellipse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58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30" name="直接连接符 123929"/>
              <p:cNvSpPr/>
              <p:nvPr/>
            </p:nvSpPr>
            <p:spPr>
              <a:xfrm flipH="1">
                <a:off x="934" y="1479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3931" name="组合 123930"/>
          <p:cNvGrpSpPr/>
          <p:nvPr/>
        </p:nvGrpSpPr>
        <p:grpSpPr>
          <a:xfrm>
            <a:off x="2411413" y="4508500"/>
            <a:ext cx="2005012" cy="1533525"/>
            <a:chOff x="2835" y="786"/>
            <a:chExt cx="1263" cy="966"/>
          </a:xfrm>
        </p:grpSpPr>
        <p:sp>
          <p:nvSpPr>
            <p:cNvPr id="123932" name="椭圆 123931"/>
            <p:cNvSpPr/>
            <p:nvPr/>
          </p:nvSpPr>
          <p:spPr>
            <a:xfrm>
              <a:off x="3148" y="1032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43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33" name="椭圆 123932"/>
            <p:cNvSpPr/>
            <p:nvPr/>
          </p:nvSpPr>
          <p:spPr>
            <a:xfrm>
              <a:off x="3764" y="1047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34" name="直接连接符 123933"/>
            <p:cNvSpPr/>
            <p:nvPr/>
          </p:nvSpPr>
          <p:spPr>
            <a:xfrm flipH="1">
              <a:off x="3280" y="911"/>
              <a:ext cx="234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35" name="直接连接符 123934"/>
            <p:cNvSpPr/>
            <p:nvPr/>
          </p:nvSpPr>
          <p:spPr>
            <a:xfrm rot="5400000" flipH="1">
              <a:off x="3626" y="871"/>
              <a:ext cx="154" cy="23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36" name="椭圆 123935"/>
            <p:cNvSpPr/>
            <p:nvPr/>
          </p:nvSpPr>
          <p:spPr>
            <a:xfrm>
              <a:off x="3308" y="1295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37" name="直接连接符 123936"/>
            <p:cNvSpPr/>
            <p:nvPr/>
          </p:nvSpPr>
          <p:spPr>
            <a:xfrm flipH="1">
              <a:off x="3098" y="1183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38" name="直接连接符 123937"/>
            <p:cNvSpPr/>
            <p:nvPr/>
          </p:nvSpPr>
          <p:spPr>
            <a:xfrm rot="5400000" flipH="1">
              <a:off x="3246" y="1215"/>
              <a:ext cx="124" cy="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39" name="椭圆 123938"/>
            <p:cNvSpPr/>
            <p:nvPr/>
          </p:nvSpPr>
          <p:spPr>
            <a:xfrm>
              <a:off x="3586" y="1297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0" name="椭圆 123939"/>
            <p:cNvSpPr/>
            <p:nvPr/>
          </p:nvSpPr>
          <p:spPr>
            <a:xfrm>
              <a:off x="3928" y="1311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1" name="直接连接符 123940"/>
            <p:cNvSpPr/>
            <p:nvPr/>
          </p:nvSpPr>
          <p:spPr>
            <a:xfrm flipH="1">
              <a:off x="3718" y="1199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42" name="直接连接符 123941"/>
            <p:cNvSpPr/>
            <p:nvPr/>
          </p:nvSpPr>
          <p:spPr>
            <a:xfrm rot="5400000" flipH="1">
              <a:off x="3865" y="1231"/>
              <a:ext cx="125" cy="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43" name="椭圆 123942"/>
            <p:cNvSpPr/>
            <p:nvPr/>
          </p:nvSpPr>
          <p:spPr>
            <a:xfrm>
              <a:off x="3466" y="786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4" name="椭圆 123943"/>
            <p:cNvSpPr/>
            <p:nvPr/>
          </p:nvSpPr>
          <p:spPr>
            <a:xfrm>
              <a:off x="3017" y="1285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5" name="椭圆 123944"/>
            <p:cNvSpPr/>
            <p:nvPr/>
          </p:nvSpPr>
          <p:spPr>
            <a:xfrm>
              <a:off x="2849" y="1538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6" name="直接连接符 123945"/>
            <p:cNvSpPr/>
            <p:nvPr/>
          </p:nvSpPr>
          <p:spPr>
            <a:xfrm flipH="1">
              <a:off x="2981" y="1441"/>
              <a:ext cx="72" cy="1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47" name="椭圆 123946"/>
            <p:cNvSpPr/>
            <p:nvPr/>
          </p:nvSpPr>
          <p:spPr>
            <a:xfrm>
              <a:off x="3778" y="1582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8" name="直接连接符 123947"/>
            <p:cNvSpPr/>
            <p:nvPr/>
          </p:nvSpPr>
          <p:spPr>
            <a:xfrm flipH="1">
              <a:off x="3910" y="1472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49" name="文本框 123948"/>
            <p:cNvSpPr txBox="1"/>
            <p:nvPr/>
          </p:nvSpPr>
          <p:spPr>
            <a:xfrm>
              <a:off x="2835" y="786"/>
              <a:ext cx="5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>
                <a:spcBef>
                  <a:spcPct val="40000"/>
                </a:spcBef>
                <a:buClrTx/>
              </a:pP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删除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950" name="组合 123949"/>
          <p:cNvGrpSpPr/>
          <p:nvPr/>
        </p:nvGrpSpPr>
        <p:grpSpPr>
          <a:xfrm>
            <a:off x="4716463" y="4497388"/>
            <a:ext cx="2400300" cy="1524000"/>
            <a:chOff x="4082" y="663"/>
            <a:chExt cx="1512" cy="960"/>
          </a:xfrm>
        </p:grpSpPr>
        <p:sp>
          <p:nvSpPr>
            <p:cNvPr id="123951" name="椭圆 123950"/>
            <p:cNvSpPr/>
            <p:nvPr/>
          </p:nvSpPr>
          <p:spPr>
            <a:xfrm>
              <a:off x="4644" y="909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43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52" name="椭圆 123951"/>
            <p:cNvSpPr/>
            <p:nvPr/>
          </p:nvSpPr>
          <p:spPr>
            <a:xfrm>
              <a:off x="5260" y="924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53" name="直接连接符 123952"/>
            <p:cNvSpPr/>
            <p:nvPr/>
          </p:nvSpPr>
          <p:spPr>
            <a:xfrm flipH="1">
              <a:off x="4776" y="788"/>
              <a:ext cx="234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54" name="直接连接符 123953"/>
            <p:cNvSpPr/>
            <p:nvPr/>
          </p:nvSpPr>
          <p:spPr>
            <a:xfrm rot="5400000" flipH="1">
              <a:off x="5122" y="748"/>
              <a:ext cx="154" cy="23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55" name="椭圆 123954"/>
            <p:cNvSpPr/>
            <p:nvPr/>
          </p:nvSpPr>
          <p:spPr>
            <a:xfrm>
              <a:off x="4804" y="1172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56" name="直接连接符 123955"/>
            <p:cNvSpPr/>
            <p:nvPr/>
          </p:nvSpPr>
          <p:spPr>
            <a:xfrm flipH="1">
              <a:off x="4594" y="1060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57" name="直接连接符 123956"/>
            <p:cNvSpPr/>
            <p:nvPr/>
          </p:nvSpPr>
          <p:spPr>
            <a:xfrm rot="5400000" flipH="1">
              <a:off x="4742" y="1092"/>
              <a:ext cx="124" cy="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58" name="椭圆 123957"/>
            <p:cNvSpPr/>
            <p:nvPr/>
          </p:nvSpPr>
          <p:spPr>
            <a:xfrm>
              <a:off x="5082" y="1174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59" name="椭圆 123958"/>
            <p:cNvSpPr/>
            <p:nvPr/>
          </p:nvSpPr>
          <p:spPr>
            <a:xfrm>
              <a:off x="5424" y="1188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0" name="直接连接符 123959"/>
            <p:cNvSpPr/>
            <p:nvPr/>
          </p:nvSpPr>
          <p:spPr>
            <a:xfrm flipH="1">
              <a:off x="5214" y="1076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61" name="直接连接符 123960"/>
            <p:cNvSpPr/>
            <p:nvPr/>
          </p:nvSpPr>
          <p:spPr>
            <a:xfrm rot="5400000" flipH="1">
              <a:off x="5361" y="1108"/>
              <a:ext cx="125" cy="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62" name="椭圆 123961"/>
            <p:cNvSpPr/>
            <p:nvPr/>
          </p:nvSpPr>
          <p:spPr>
            <a:xfrm>
              <a:off x="4962" y="663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3" name="椭圆 123962"/>
            <p:cNvSpPr/>
            <p:nvPr/>
          </p:nvSpPr>
          <p:spPr>
            <a:xfrm>
              <a:off x="4500" y="1162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4" name="椭圆 123963"/>
            <p:cNvSpPr/>
            <p:nvPr/>
          </p:nvSpPr>
          <p:spPr>
            <a:xfrm>
              <a:off x="4332" y="1415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5" name="直接连接符 123964"/>
            <p:cNvSpPr/>
            <p:nvPr/>
          </p:nvSpPr>
          <p:spPr>
            <a:xfrm flipH="1">
              <a:off x="4464" y="1318"/>
              <a:ext cx="72" cy="1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66" name="文本框 123965"/>
            <p:cNvSpPr txBox="1"/>
            <p:nvPr/>
          </p:nvSpPr>
          <p:spPr>
            <a:xfrm>
              <a:off x="4082" y="1037"/>
              <a:ext cx="28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r">
                <a:spcBef>
                  <a:spcPct val="40000"/>
                </a:spcBef>
                <a:buClrTx/>
              </a:pP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或者</a:t>
              </a:r>
              <a:endPara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7" name="椭圆 123966"/>
            <p:cNvSpPr/>
            <p:nvPr/>
          </p:nvSpPr>
          <p:spPr>
            <a:xfrm>
              <a:off x="4934" y="1453"/>
              <a:ext cx="170" cy="17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>
                <a:spcBef>
                  <a:spcPct val="40000"/>
                </a:spcBef>
                <a:buClrTx/>
              </a:pP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8" name="直接连接符 123967"/>
            <p:cNvSpPr/>
            <p:nvPr/>
          </p:nvSpPr>
          <p:spPr>
            <a:xfrm flipH="1">
              <a:off x="5066" y="1343"/>
              <a:ext cx="72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969" name="组合 123968"/>
          <p:cNvGrpSpPr/>
          <p:nvPr/>
        </p:nvGrpSpPr>
        <p:grpSpPr>
          <a:xfrm>
            <a:off x="5148263" y="2492375"/>
            <a:ext cx="2016125" cy="1533525"/>
            <a:chOff x="3243" y="1570"/>
            <a:chExt cx="1270" cy="966"/>
          </a:xfrm>
        </p:grpSpPr>
        <p:grpSp>
          <p:nvGrpSpPr>
            <p:cNvPr id="123970" name="组合 123969"/>
            <p:cNvGrpSpPr/>
            <p:nvPr/>
          </p:nvGrpSpPr>
          <p:grpSpPr>
            <a:xfrm>
              <a:off x="3243" y="1570"/>
              <a:ext cx="1270" cy="966"/>
              <a:chOff x="1474" y="799"/>
              <a:chExt cx="1270" cy="966"/>
            </a:xfrm>
          </p:grpSpPr>
          <p:sp>
            <p:nvSpPr>
              <p:cNvPr id="123971" name="椭圆 123970"/>
              <p:cNvSpPr/>
              <p:nvPr/>
            </p:nvSpPr>
            <p:spPr>
              <a:xfrm>
                <a:off x="1794" y="1045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43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2" name="椭圆 123971"/>
              <p:cNvSpPr/>
              <p:nvPr/>
            </p:nvSpPr>
            <p:spPr>
              <a:xfrm>
                <a:off x="2410" y="1060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3" name="直接连接符 123972"/>
              <p:cNvSpPr/>
              <p:nvPr/>
            </p:nvSpPr>
            <p:spPr>
              <a:xfrm flipH="1">
                <a:off x="1926" y="924"/>
                <a:ext cx="234" cy="14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74" name="直接连接符 123973"/>
              <p:cNvSpPr/>
              <p:nvPr/>
            </p:nvSpPr>
            <p:spPr>
              <a:xfrm rot="5400000" flipH="1">
                <a:off x="2272" y="884"/>
                <a:ext cx="154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75" name="椭圆 123974"/>
              <p:cNvSpPr/>
              <p:nvPr/>
            </p:nvSpPr>
            <p:spPr>
              <a:xfrm>
                <a:off x="1954" y="1308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6" name="直接连接符 123975"/>
              <p:cNvSpPr/>
              <p:nvPr/>
            </p:nvSpPr>
            <p:spPr>
              <a:xfrm flipH="1">
                <a:off x="1744" y="1196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77" name="直接连接符 123976"/>
              <p:cNvSpPr/>
              <p:nvPr/>
            </p:nvSpPr>
            <p:spPr>
              <a:xfrm rot="5400000" flipH="1">
                <a:off x="1892" y="1228"/>
                <a:ext cx="124" cy="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78" name="椭圆 123977"/>
              <p:cNvSpPr/>
              <p:nvPr/>
            </p:nvSpPr>
            <p:spPr>
              <a:xfrm>
                <a:off x="2232" y="1310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9" name="椭圆 123978"/>
              <p:cNvSpPr/>
              <p:nvPr/>
            </p:nvSpPr>
            <p:spPr>
              <a:xfrm>
                <a:off x="2574" y="1324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0" name="直接连接符 123979"/>
              <p:cNvSpPr/>
              <p:nvPr/>
            </p:nvSpPr>
            <p:spPr>
              <a:xfrm flipH="1">
                <a:off x="2364" y="1212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81" name="直接连接符 123980"/>
              <p:cNvSpPr/>
              <p:nvPr/>
            </p:nvSpPr>
            <p:spPr>
              <a:xfrm rot="5400000" flipH="1">
                <a:off x="2511" y="1244"/>
                <a:ext cx="125" cy="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82" name="椭圆 123981"/>
              <p:cNvSpPr/>
              <p:nvPr/>
            </p:nvSpPr>
            <p:spPr>
              <a:xfrm>
                <a:off x="2112" y="799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3" name="椭圆 123982"/>
              <p:cNvSpPr/>
              <p:nvPr/>
            </p:nvSpPr>
            <p:spPr>
              <a:xfrm>
                <a:off x="1642" y="1298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4" name="椭圆 123983"/>
              <p:cNvSpPr/>
              <p:nvPr/>
            </p:nvSpPr>
            <p:spPr>
              <a:xfrm>
                <a:off x="1474" y="1551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5" name="直接连接符 123984"/>
              <p:cNvSpPr/>
              <p:nvPr/>
            </p:nvSpPr>
            <p:spPr>
              <a:xfrm flipH="1">
                <a:off x="1606" y="1454"/>
                <a:ext cx="72" cy="12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86" name="椭圆 123985"/>
              <p:cNvSpPr/>
              <p:nvPr/>
            </p:nvSpPr>
            <p:spPr>
              <a:xfrm>
                <a:off x="2424" y="1595"/>
                <a:ext cx="170" cy="1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7" name="直接连接符 123986"/>
              <p:cNvSpPr/>
              <p:nvPr/>
            </p:nvSpPr>
            <p:spPr>
              <a:xfrm flipH="1">
                <a:off x="2556" y="1485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88" name="椭圆 123987"/>
              <p:cNvSpPr/>
              <p:nvPr/>
            </p:nvSpPr>
            <p:spPr>
              <a:xfrm>
                <a:off x="2084" y="1589"/>
                <a:ext cx="170" cy="17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lvl="0" algn="ctr">
                  <a:spcBef>
                    <a:spcPct val="40000"/>
                  </a:spcBef>
                  <a:buClrTx/>
                </a:pPr>
                <a:r>
                  <a:rPr lang="en-US" altLang="zh-CN" sz="1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58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9" name="直接连接符 123988"/>
              <p:cNvSpPr/>
              <p:nvPr/>
            </p:nvSpPr>
            <p:spPr>
              <a:xfrm flipH="1">
                <a:off x="2216" y="1479"/>
                <a:ext cx="72" cy="1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990" name="文本框 123989"/>
            <p:cNvSpPr txBox="1"/>
            <p:nvPr/>
          </p:nvSpPr>
          <p:spPr>
            <a:xfrm>
              <a:off x="3243" y="1570"/>
              <a:ext cx="5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>
                <a:spcBef>
                  <a:spcPct val="40000"/>
                </a:spcBef>
                <a:buClrTx/>
              </a:pP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删除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991" name="标题 1239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标题 125953"/>
          <p:cNvSpPr>
            <a:spLocks noGrp="1"/>
          </p:cNvSpPr>
          <p:nvPr>
            <p:ph type="title"/>
          </p:nvPr>
        </p:nvSpPr>
        <p:spPr>
          <a:xfrm>
            <a:off x="611188" y="1700213"/>
            <a:ext cx="8077200" cy="762000"/>
          </a:xfrm>
        </p:spPr>
        <p:txBody>
          <a:bodyPr anchor="ctr"/>
          <a:p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请将下面序列构成一棵平衡二叉排序树：</a:t>
            </a:r>
            <a:b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</a:b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              （ 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39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58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27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12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64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88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47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96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5955" name="椭圆 125954"/>
          <p:cNvSpPr/>
          <p:nvPr/>
        </p:nvSpPr>
        <p:spPr>
          <a:xfrm>
            <a:off x="3660775" y="2820988"/>
            <a:ext cx="788988" cy="503237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5956" name="组合 125955"/>
          <p:cNvGrpSpPr/>
          <p:nvPr/>
        </p:nvGrpSpPr>
        <p:grpSpPr>
          <a:xfrm>
            <a:off x="4194175" y="3278188"/>
            <a:ext cx="788988" cy="776287"/>
            <a:chOff x="2688" y="2736"/>
            <a:chExt cx="432" cy="528"/>
          </a:xfrm>
        </p:grpSpPr>
        <p:sp>
          <p:nvSpPr>
            <p:cNvPr id="125957" name="直接连接符 125956"/>
            <p:cNvSpPr/>
            <p:nvPr/>
          </p:nvSpPr>
          <p:spPr>
            <a:xfrm>
              <a:off x="2688" y="2736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58" name="椭圆 125957"/>
            <p:cNvSpPr/>
            <p:nvPr/>
          </p:nvSpPr>
          <p:spPr>
            <a:xfrm>
              <a:off x="2688" y="2921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58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59" name="组合 125958"/>
          <p:cNvGrpSpPr/>
          <p:nvPr/>
        </p:nvGrpSpPr>
        <p:grpSpPr>
          <a:xfrm>
            <a:off x="3203575" y="3278188"/>
            <a:ext cx="788988" cy="785812"/>
            <a:chOff x="2064" y="2736"/>
            <a:chExt cx="432" cy="535"/>
          </a:xfrm>
        </p:grpSpPr>
        <p:sp>
          <p:nvSpPr>
            <p:cNvPr id="125960" name="直接连接符 125959"/>
            <p:cNvSpPr/>
            <p:nvPr/>
          </p:nvSpPr>
          <p:spPr>
            <a:xfrm flipH="1">
              <a:off x="2304" y="2736"/>
              <a:ext cx="144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61" name="椭圆 125960"/>
            <p:cNvSpPr/>
            <p:nvPr/>
          </p:nvSpPr>
          <p:spPr>
            <a:xfrm>
              <a:off x="2064" y="2928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62" name="组合 125961"/>
          <p:cNvGrpSpPr/>
          <p:nvPr/>
        </p:nvGrpSpPr>
        <p:grpSpPr>
          <a:xfrm>
            <a:off x="2746375" y="4040188"/>
            <a:ext cx="788988" cy="785812"/>
            <a:chOff x="1776" y="3216"/>
            <a:chExt cx="432" cy="535"/>
          </a:xfrm>
        </p:grpSpPr>
        <p:sp>
          <p:nvSpPr>
            <p:cNvPr id="125963" name="直接连接符 125962"/>
            <p:cNvSpPr/>
            <p:nvPr/>
          </p:nvSpPr>
          <p:spPr>
            <a:xfrm flipH="1">
              <a:off x="2016" y="3216"/>
              <a:ext cx="144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64" name="椭圆 125963"/>
            <p:cNvSpPr/>
            <p:nvPr/>
          </p:nvSpPr>
          <p:spPr>
            <a:xfrm>
              <a:off x="1776" y="3408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65" name="组合 125964"/>
          <p:cNvGrpSpPr/>
          <p:nvPr/>
        </p:nvGrpSpPr>
        <p:grpSpPr>
          <a:xfrm>
            <a:off x="4727575" y="4040188"/>
            <a:ext cx="788988" cy="776287"/>
            <a:chOff x="3024" y="3216"/>
            <a:chExt cx="432" cy="528"/>
          </a:xfrm>
        </p:grpSpPr>
        <p:sp>
          <p:nvSpPr>
            <p:cNvPr id="125966" name="直接连接符 125965"/>
            <p:cNvSpPr/>
            <p:nvPr/>
          </p:nvSpPr>
          <p:spPr>
            <a:xfrm>
              <a:off x="3024" y="3216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67" name="椭圆 125966"/>
            <p:cNvSpPr/>
            <p:nvPr/>
          </p:nvSpPr>
          <p:spPr>
            <a:xfrm>
              <a:off x="3024" y="3401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64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68" name="组合 125967"/>
          <p:cNvGrpSpPr/>
          <p:nvPr/>
        </p:nvGrpSpPr>
        <p:grpSpPr>
          <a:xfrm>
            <a:off x="5222875" y="4827588"/>
            <a:ext cx="788988" cy="776287"/>
            <a:chOff x="3336" y="3712"/>
            <a:chExt cx="432" cy="528"/>
          </a:xfrm>
        </p:grpSpPr>
        <p:sp>
          <p:nvSpPr>
            <p:cNvPr id="125969" name="直接连接符 125968"/>
            <p:cNvSpPr/>
            <p:nvPr/>
          </p:nvSpPr>
          <p:spPr>
            <a:xfrm>
              <a:off x="3336" y="3712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70" name="椭圆 125969"/>
            <p:cNvSpPr/>
            <p:nvPr/>
          </p:nvSpPr>
          <p:spPr>
            <a:xfrm>
              <a:off x="3336" y="3897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88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5971" name="文本框 125970"/>
          <p:cNvSpPr txBox="1"/>
          <p:nvPr/>
        </p:nvSpPr>
        <p:spPr>
          <a:xfrm>
            <a:off x="4117975" y="3357563"/>
            <a:ext cx="2667000" cy="244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5972" name="组合 125971"/>
          <p:cNvGrpSpPr/>
          <p:nvPr/>
        </p:nvGrpSpPr>
        <p:grpSpPr>
          <a:xfrm>
            <a:off x="3622675" y="3316288"/>
            <a:ext cx="1973263" cy="1504950"/>
            <a:chOff x="4320" y="2791"/>
            <a:chExt cx="1080" cy="1024"/>
          </a:xfrm>
        </p:grpSpPr>
        <p:sp>
          <p:nvSpPr>
            <p:cNvPr id="125973" name="直接连接符 125972"/>
            <p:cNvSpPr/>
            <p:nvPr/>
          </p:nvSpPr>
          <p:spPr>
            <a:xfrm flipH="1">
              <a:off x="4608" y="3264"/>
              <a:ext cx="144" cy="192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74" name="椭圆 125973"/>
            <p:cNvSpPr/>
            <p:nvPr/>
          </p:nvSpPr>
          <p:spPr>
            <a:xfrm>
              <a:off x="4320" y="3456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58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5975" name="直接连接符 125974"/>
            <p:cNvSpPr/>
            <p:nvPr/>
          </p:nvSpPr>
          <p:spPr>
            <a:xfrm>
              <a:off x="4656" y="2791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76" name="椭圆 125975"/>
            <p:cNvSpPr/>
            <p:nvPr/>
          </p:nvSpPr>
          <p:spPr>
            <a:xfrm>
              <a:off x="4656" y="2976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64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5977" name="直接连接符 125976"/>
            <p:cNvSpPr/>
            <p:nvPr/>
          </p:nvSpPr>
          <p:spPr>
            <a:xfrm>
              <a:off x="4968" y="3287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78" name="椭圆 125977"/>
            <p:cNvSpPr/>
            <p:nvPr/>
          </p:nvSpPr>
          <p:spPr>
            <a:xfrm>
              <a:off x="4968" y="3472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88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79" name="组合 125978"/>
          <p:cNvGrpSpPr/>
          <p:nvPr/>
        </p:nvGrpSpPr>
        <p:grpSpPr>
          <a:xfrm>
            <a:off x="3203575" y="4811713"/>
            <a:ext cx="788988" cy="785812"/>
            <a:chOff x="1776" y="3216"/>
            <a:chExt cx="432" cy="535"/>
          </a:xfrm>
        </p:grpSpPr>
        <p:sp>
          <p:nvSpPr>
            <p:cNvPr id="125980" name="直接连接符 125979"/>
            <p:cNvSpPr/>
            <p:nvPr/>
          </p:nvSpPr>
          <p:spPr>
            <a:xfrm flipH="1">
              <a:off x="2016" y="3216"/>
              <a:ext cx="144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81" name="椭圆 125980"/>
            <p:cNvSpPr/>
            <p:nvPr/>
          </p:nvSpPr>
          <p:spPr>
            <a:xfrm>
              <a:off x="1776" y="3408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47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5982" name="组合 125981"/>
          <p:cNvGrpSpPr/>
          <p:nvPr/>
        </p:nvGrpSpPr>
        <p:grpSpPr>
          <a:xfrm>
            <a:off x="5365750" y="4811713"/>
            <a:ext cx="788988" cy="785812"/>
            <a:chOff x="4944" y="3264"/>
            <a:chExt cx="432" cy="535"/>
          </a:xfrm>
        </p:grpSpPr>
        <p:sp>
          <p:nvSpPr>
            <p:cNvPr id="125983" name="直接连接符 125982"/>
            <p:cNvSpPr/>
            <p:nvPr/>
          </p:nvSpPr>
          <p:spPr>
            <a:xfrm>
              <a:off x="4992" y="3264"/>
              <a:ext cx="192" cy="24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984" name="椭圆 125983"/>
            <p:cNvSpPr/>
            <p:nvPr/>
          </p:nvSpPr>
          <p:spPr>
            <a:xfrm>
              <a:off x="4944" y="3456"/>
              <a:ext cx="432" cy="34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96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5985" name="矩形 125984"/>
          <p:cNvSpPr/>
          <p:nvPr/>
        </p:nvSpPr>
        <p:spPr>
          <a:xfrm>
            <a:off x="444500" y="188913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animBg="1"/>
      <p:bldP spid="1259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文本框 244737"/>
          <p:cNvSpPr txBox="1"/>
          <p:nvPr/>
        </p:nvSpPr>
        <p:spPr>
          <a:xfrm>
            <a:off x="250825" y="1844675"/>
            <a:ext cx="8686800" cy="1263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buClrTx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根据给定的某个值，在查找表中确定一个其关键字等于给定值的数据元素或（记录）。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39" name="文本框 244738"/>
          <p:cNvSpPr txBox="1"/>
          <p:nvPr/>
        </p:nvSpPr>
        <p:spPr>
          <a:xfrm>
            <a:off x="323850" y="1196975"/>
            <a:ext cx="59769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查找（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searching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0" name="文本框 244739"/>
          <p:cNvSpPr txBox="1"/>
          <p:nvPr/>
        </p:nvSpPr>
        <p:spPr>
          <a:xfrm>
            <a:off x="304800" y="2667000"/>
            <a:ext cx="8458200" cy="833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5000"/>
              </a:lnSpc>
              <a:buClrTx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1" name="矩形 244740"/>
          <p:cNvSpPr/>
          <p:nvPr/>
        </p:nvSpPr>
        <p:spPr>
          <a:xfrm>
            <a:off x="827088" y="3284538"/>
            <a:ext cx="78486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宋体" panose="02010600030101010101" pitchFamily="2" charset="-122"/>
              </a:rPr>
              <a:t>查找成功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：若查找表中存在这样一个记录，则称“查找成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      功”，给出整个记录的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宋体" panose="02010600030101010101" pitchFamily="2" charset="-122"/>
              </a:rPr>
              <a:t>信息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，或指示该记录在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      查找表中的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宋体" panose="02010600030101010101" pitchFamily="2" charset="-122"/>
              </a:rPr>
              <a:t>位置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宋体" panose="02010600030101010101" pitchFamily="2" charset="-122"/>
              </a:rPr>
              <a:t>查找不成功：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否则称“</a:t>
            </a:r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ea typeface="宋体" panose="02010600030101010101" pitchFamily="2" charset="-122"/>
              </a:rPr>
              <a:t>查找不成功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”，查找结果：给出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      “空记录”或“空指针”。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44742" name="左大括号 244741"/>
          <p:cNvSpPr/>
          <p:nvPr/>
        </p:nvSpPr>
        <p:spPr>
          <a:xfrm>
            <a:off x="755650" y="3500438"/>
            <a:ext cx="71438" cy="1439862"/>
          </a:xfrm>
          <a:prstGeom prst="leftBrace">
            <a:avLst>
              <a:gd name="adj1" fmla="val 167961"/>
              <a:gd name="adj2" fmla="val 50000"/>
            </a:avLst>
          </a:prstGeom>
          <a:noFill/>
          <a:ln w="349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4743" name="矩形 244742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39" grpId="0"/>
      <p:bldP spid="244740" grpId="0"/>
      <p:bldP spid="2447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矩形 128001"/>
          <p:cNvSpPr/>
          <p:nvPr/>
        </p:nvSpPr>
        <p:spPr>
          <a:xfrm>
            <a:off x="539750" y="1412875"/>
            <a:ext cx="82089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、请在下面的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B_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树上依次插入关键字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；再依次删除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ClrTx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89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8003" name="组合 128002"/>
          <p:cNvGrpSpPr/>
          <p:nvPr/>
        </p:nvGrpSpPr>
        <p:grpSpPr>
          <a:xfrm>
            <a:off x="611188" y="2205038"/>
            <a:ext cx="3411537" cy="1714500"/>
            <a:chOff x="183" y="672"/>
            <a:chExt cx="2579" cy="1161"/>
          </a:xfrm>
        </p:grpSpPr>
        <p:sp>
          <p:nvSpPr>
            <p:cNvPr id="128004" name="直接连接符 128003"/>
            <p:cNvSpPr/>
            <p:nvPr/>
          </p:nvSpPr>
          <p:spPr>
            <a:xfrm flipV="1">
              <a:off x="1431" y="984"/>
              <a:ext cx="1" cy="51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05" name="椭圆 128004"/>
            <p:cNvSpPr/>
            <p:nvPr/>
          </p:nvSpPr>
          <p:spPr>
            <a:xfrm>
              <a:off x="1008" y="672"/>
              <a:ext cx="85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37  73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06" name="椭圆 128005"/>
            <p:cNvSpPr/>
            <p:nvPr/>
          </p:nvSpPr>
          <p:spPr>
            <a:xfrm>
              <a:off x="183" y="1495"/>
              <a:ext cx="861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17  29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07" name="椭圆 128006"/>
            <p:cNvSpPr/>
            <p:nvPr/>
          </p:nvSpPr>
          <p:spPr>
            <a:xfrm>
              <a:off x="1111" y="1504"/>
              <a:ext cx="677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08" name="椭圆 128007"/>
            <p:cNvSpPr/>
            <p:nvPr/>
          </p:nvSpPr>
          <p:spPr>
            <a:xfrm>
              <a:off x="1863" y="1512"/>
              <a:ext cx="899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79  89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09" name="直接连接符 128008"/>
            <p:cNvSpPr/>
            <p:nvPr/>
          </p:nvSpPr>
          <p:spPr>
            <a:xfrm flipH="1">
              <a:off x="693" y="936"/>
              <a:ext cx="450" cy="55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10" name="直接连接符 128009"/>
            <p:cNvSpPr/>
            <p:nvPr/>
          </p:nvSpPr>
          <p:spPr>
            <a:xfrm>
              <a:off x="1767" y="936"/>
              <a:ext cx="400" cy="60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8011" name="组合 128010"/>
          <p:cNvGrpSpPr/>
          <p:nvPr/>
        </p:nvGrpSpPr>
        <p:grpSpPr>
          <a:xfrm>
            <a:off x="4356100" y="1989138"/>
            <a:ext cx="3840163" cy="1603375"/>
            <a:chOff x="2544" y="696"/>
            <a:chExt cx="2963" cy="1161"/>
          </a:xfrm>
        </p:grpSpPr>
        <p:sp>
          <p:nvSpPr>
            <p:cNvPr id="128012" name="直接连接符 128011"/>
            <p:cNvSpPr/>
            <p:nvPr/>
          </p:nvSpPr>
          <p:spPr>
            <a:xfrm flipV="1">
              <a:off x="4176" y="1008"/>
              <a:ext cx="1" cy="51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13" name="椭圆 128012"/>
            <p:cNvSpPr/>
            <p:nvPr/>
          </p:nvSpPr>
          <p:spPr>
            <a:xfrm>
              <a:off x="3753" y="696"/>
              <a:ext cx="85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37  73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14" name="椭圆 128013"/>
            <p:cNvSpPr/>
            <p:nvPr/>
          </p:nvSpPr>
          <p:spPr>
            <a:xfrm>
              <a:off x="2832" y="1519"/>
              <a:ext cx="957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17 </a:t>
              </a:r>
              <a:r>
                <a:rPr lang="en-US" altLang="zh-CN" sz="16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29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15" name="椭圆 128014"/>
            <p:cNvSpPr/>
            <p:nvPr/>
          </p:nvSpPr>
          <p:spPr>
            <a:xfrm>
              <a:off x="3856" y="1528"/>
              <a:ext cx="677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16" name="椭圆 128015"/>
            <p:cNvSpPr/>
            <p:nvPr/>
          </p:nvSpPr>
          <p:spPr>
            <a:xfrm>
              <a:off x="4608" y="1536"/>
              <a:ext cx="899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79  89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17" name="直接连接符 128016"/>
            <p:cNvSpPr/>
            <p:nvPr/>
          </p:nvSpPr>
          <p:spPr>
            <a:xfrm flipH="1">
              <a:off x="3438" y="960"/>
              <a:ext cx="450" cy="55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18" name="直接连接符 128017"/>
            <p:cNvSpPr/>
            <p:nvPr/>
          </p:nvSpPr>
          <p:spPr>
            <a:xfrm>
              <a:off x="4512" y="960"/>
              <a:ext cx="400" cy="60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19" name="右箭头 128018"/>
            <p:cNvSpPr/>
            <p:nvPr/>
          </p:nvSpPr>
          <p:spPr>
            <a:xfrm>
              <a:off x="2544" y="912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插入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020" name="组合 128019"/>
          <p:cNvGrpSpPr/>
          <p:nvPr/>
        </p:nvGrpSpPr>
        <p:grpSpPr>
          <a:xfrm>
            <a:off x="539750" y="4508500"/>
            <a:ext cx="3808413" cy="1462088"/>
            <a:chOff x="0" y="2192"/>
            <a:chExt cx="2899" cy="1161"/>
          </a:xfrm>
        </p:grpSpPr>
        <p:sp>
          <p:nvSpPr>
            <p:cNvPr id="128021" name="直接连接符 128020"/>
            <p:cNvSpPr/>
            <p:nvPr/>
          </p:nvSpPr>
          <p:spPr>
            <a:xfrm flipV="1">
              <a:off x="1632" y="2496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22" name="椭圆 128021"/>
            <p:cNvSpPr/>
            <p:nvPr/>
          </p:nvSpPr>
          <p:spPr>
            <a:xfrm>
              <a:off x="1145" y="2192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22 37 73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23" name="椭圆 128022"/>
            <p:cNvSpPr/>
            <p:nvPr/>
          </p:nvSpPr>
          <p:spPr>
            <a:xfrm>
              <a:off x="0" y="3024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24" name="椭圆 128023"/>
            <p:cNvSpPr/>
            <p:nvPr/>
          </p:nvSpPr>
          <p:spPr>
            <a:xfrm>
              <a:off x="1344" y="3024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25" name="椭圆 128024"/>
            <p:cNvSpPr/>
            <p:nvPr/>
          </p:nvSpPr>
          <p:spPr>
            <a:xfrm>
              <a:off x="2000" y="3032"/>
              <a:ext cx="899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79  89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26" name="直接连接符 128025"/>
            <p:cNvSpPr/>
            <p:nvPr/>
          </p:nvSpPr>
          <p:spPr>
            <a:xfrm flipH="1">
              <a:off x="384" y="2448"/>
              <a:ext cx="882" cy="57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27" name="直接连接符 128026"/>
            <p:cNvSpPr/>
            <p:nvPr/>
          </p:nvSpPr>
          <p:spPr>
            <a:xfrm>
              <a:off x="1920" y="2496"/>
              <a:ext cx="384" cy="56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28" name="椭圆 128027"/>
            <p:cNvSpPr/>
            <p:nvPr/>
          </p:nvSpPr>
          <p:spPr>
            <a:xfrm>
              <a:off x="688" y="3024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29" name="直接连接符 128028"/>
            <p:cNvSpPr/>
            <p:nvPr/>
          </p:nvSpPr>
          <p:spPr>
            <a:xfrm flipV="1">
              <a:off x="960" y="2496"/>
              <a:ext cx="528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30" name="右箭头 128029"/>
            <p:cNvSpPr/>
            <p:nvPr/>
          </p:nvSpPr>
          <p:spPr>
            <a:xfrm>
              <a:off x="288" y="2256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031" name="组合 128030"/>
          <p:cNvGrpSpPr/>
          <p:nvPr/>
        </p:nvGrpSpPr>
        <p:grpSpPr>
          <a:xfrm>
            <a:off x="4787900" y="3933825"/>
            <a:ext cx="3667125" cy="2160588"/>
            <a:chOff x="2720" y="2160"/>
            <a:chExt cx="2899" cy="1769"/>
          </a:xfrm>
        </p:grpSpPr>
        <p:sp>
          <p:nvSpPr>
            <p:cNvPr id="128032" name="直接连接符 128031"/>
            <p:cNvSpPr/>
            <p:nvPr/>
          </p:nvSpPr>
          <p:spPr>
            <a:xfrm flipV="1">
              <a:off x="4352" y="3072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33" name="椭圆 128032"/>
            <p:cNvSpPr/>
            <p:nvPr/>
          </p:nvSpPr>
          <p:spPr>
            <a:xfrm>
              <a:off x="3648" y="2160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34" name="椭圆 128033"/>
            <p:cNvSpPr/>
            <p:nvPr/>
          </p:nvSpPr>
          <p:spPr>
            <a:xfrm>
              <a:off x="2720" y="3600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35" name="椭圆 128034"/>
            <p:cNvSpPr/>
            <p:nvPr/>
          </p:nvSpPr>
          <p:spPr>
            <a:xfrm>
              <a:off x="4064" y="3600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36" name="椭圆 128035"/>
            <p:cNvSpPr/>
            <p:nvPr/>
          </p:nvSpPr>
          <p:spPr>
            <a:xfrm>
              <a:off x="4720" y="3608"/>
              <a:ext cx="899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79  89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37" name="直接连接符 128036"/>
            <p:cNvSpPr/>
            <p:nvPr/>
          </p:nvSpPr>
          <p:spPr>
            <a:xfrm flipH="1">
              <a:off x="3104" y="3072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38" name="直接连接符 128037"/>
            <p:cNvSpPr/>
            <p:nvPr/>
          </p:nvSpPr>
          <p:spPr>
            <a:xfrm>
              <a:off x="4800" y="3072"/>
              <a:ext cx="224" cy="56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39" name="椭圆 128038"/>
            <p:cNvSpPr/>
            <p:nvPr/>
          </p:nvSpPr>
          <p:spPr>
            <a:xfrm>
              <a:off x="3456" y="3600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40" name="直接连接符 128039"/>
            <p:cNvSpPr/>
            <p:nvPr/>
          </p:nvSpPr>
          <p:spPr>
            <a:xfrm flipH="1" flipV="1">
              <a:off x="3744" y="3120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41" name="椭圆 128040"/>
            <p:cNvSpPr/>
            <p:nvPr/>
          </p:nvSpPr>
          <p:spPr>
            <a:xfrm>
              <a:off x="3360" y="2784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42" name="椭圆 128041"/>
            <p:cNvSpPr/>
            <p:nvPr/>
          </p:nvSpPr>
          <p:spPr>
            <a:xfrm>
              <a:off x="4368" y="2784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73</a:t>
              </a:r>
              <a:endPara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043" name="直接连接符 128042"/>
            <p:cNvSpPr/>
            <p:nvPr/>
          </p:nvSpPr>
          <p:spPr>
            <a:xfrm flipV="1">
              <a:off x="3744" y="244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44" name="直接连接符 128043"/>
            <p:cNvSpPr/>
            <p:nvPr/>
          </p:nvSpPr>
          <p:spPr>
            <a:xfrm>
              <a:off x="4368" y="244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45" name="右箭头 128044"/>
            <p:cNvSpPr/>
            <p:nvPr/>
          </p:nvSpPr>
          <p:spPr>
            <a:xfrm>
              <a:off x="2736" y="2400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8046" name="标题 1280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0050" name="组合 130049"/>
          <p:cNvGrpSpPr/>
          <p:nvPr/>
        </p:nvGrpSpPr>
        <p:grpSpPr>
          <a:xfrm>
            <a:off x="4284663" y="1412875"/>
            <a:ext cx="3962400" cy="2232025"/>
            <a:chOff x="1376" y="240"/>
            <a:chExt cx="3040" cy="1762"/>
          </a:xfrm>
        </p:grpSpPr>
        <p:sp>
          <p:nvSpPr>
            <p:cNvPr id="130051" name="直接连接符 130050"/>
            <p:cNvSpPr/>
            <p:nvPr/>
          </p:nvSpPr>
          <p:spPr>
            <a:xfrm flipV="1">
              <a:off x="3008" y="1152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52" name="椭圆 130051"/>
            <p:cNvSpPr/>
            <p:nvPr/>
          </p:nvSpPr>
          <p:spPr>
            <a:xfrm>
              <a:off x="2304" y="240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53" name="椭圆 130052"/>
            <p:cNvSpPr/>
            <p:nvPr/>
          </p:nvSpPr>
          <p:spPr>
            <a:xfrm>
              <a:off x="1376" y="1680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54" name="椭圆 130053"/>
            <p:cNvSpPr/>
            <p:nvPr/>
          </p:nvSpPr>
          <p:spPr>
            <a:xfrm>
              <a:off x="2720" y="1680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55" name="椭圆 130054"/>
            <p:cNvSpPr/>
            <p:nvPr/>
          </p:nvSpPr>
          <p:spPr>
            <a:xfrm>
              <a:off x="3517" y="1680"/>
              <a:ext cx="899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79  89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56" name="直接连接符 130055"/>
            <p:cNvSpPr/>
            <p:nvPr/>
          </p:nvSpPr>
          <p:spPr>
            <a:xfrm flipH="1">
              <a:off x="1760" y="1152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57" name="直接连接符 130056"/>
            <p:cNvSpPr/>
            <p:nvPr/>
          </p:nvSpPr>
          <p:spPr>
            <a:xfrm>
              <a:off x="3456" y="1152"/>
              <a:ext cx="336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58" name="椭圆 130057"/>
            <p:cNvSpPr/>
            <p:nvPr/>
          </p:nvSpPr>
          <p:spPr>
            <a:xfrm>
              <a:off x="2112" y="1680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59" name="直接连接符 130058"/>
            <p:cNvSpPr/>
            <p:nvPr/>
          </p:nvSpPr>
          <p:spPr>
            <a:xfrm flipH="1" flipV="1">
              <a:off x="2400" y="1200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60" name="椭圆 130059"/>
            <p:cNvSpPr/>
            <p:nvPr/>
          </p:nvSpPr>
          <p:spPr>
            <a:xfrm>
              <a:off x="2016" y="864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61" name="椭圆 130060"/>
            <p:cNvSpPr/>
            <p:nvPr/>
          </p:nvSpPr>
          <p:spPr>
            <a:xfrm>
              <a:off x="3024" y="864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62" name="直接连接符 130061"/>
            <p:cNvSpPr/>
            <p:nvPr/>
          </p:nvSpPr>
          <p:spPr>
            <a:xfrm flipV="1">
              <a:off x="2400" y="52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63" name="直接连接符 130062"/>
            <p:cNvSpPr/>
            <p:nvPr/>
          </p:nvSpPr>
          <p:spPr>
            <a:xfrm>
              <a:off x="3024" y="52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64" name="右箭头 130063"/>
            <p:cNvSpPr/>
            <p:nvPr/>
          </p:nvSpPr>
          <p:spPr>
            <a:xfrm>
              <a:off x="1392" y="480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插入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66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065" name="组合 130064"/>
          <p:cNvGrpSpPr/>
          <p:nvPr/>
        </p:nvGrpSpPr>
        <p:grpSpPr>
          <a:xfrm>
            <a:off x="684213" y="2924175"/>
            <a:ext cx="4497387" cy="2112963"/>
            <a:chOff x="48" y="2256"/>
            <a:chExt cx="3216" cy="1762"/>
          </a:xfrm>
        </p:grpSpPr>
        <p:sp>
          <p:nvSpPr>
            <p:cNvPr id="130066" name="直接连接符 130065"/>
            <p:cNvSpPr/>
            <p:nvPr/>
          </p:nvSpPr>
          <p:spPr>
            <a:xfrm flipV="1">
              <a:off x="1680" y="3168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67" name="椭圆 130066"/>
            <p:cNvSpPr/>
            <p:nvPr/>
          </p:nvSpPr>
          <p:spPr>
            <a:xfrm>
              <a:off x="976" y="2256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68" name="椭圆 130067"/>
            <p:cNvSpPr/>
            <p:nvPr/>
          </p:nvSpPr>
          <p:spPr>
            <a:xfrm>
              <a:off x="48" y="3696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69" name="椭圆 130068"/>
            <p:cNvSpPr/>
            <p:nvPr/>
          </p:nvSpPr>
          <p:spPr>
            <a:xfrm>
              <a:off x="1392" y="3696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70" name="椭圆 130069"/>
            <p:cNvSpPr/>
            <p:nvPr/>
          </p:nvSpPr>
          <p:spPr>
            <a:xfrm>
              <a:off x="2189" y="3696"/>
              <a:ext cx="1075" cy="321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79 88 89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71" name="直接连接符 130070"/>
            <p:cNvSpPr/>
            <p:nvPr/>
          </p:nvSpPr>
          <p:spPr>
            <a:xfrm flipH="1">
              <a:off x="432" y="3168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72" name="直接连接符 130071"/>
            <p:cNvSpPr/>
            <p:nvPr/>
          </p:nvSpPr>
          <p:spPr>
            <a:xfrm>
              <a:off x="2128" y="3168"/>
              <a:ext cx="336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73" name="椭圆 130072"/>
            <p:cNvSpPr/>
            <p:nvPr/>
          </p:nvSpPr>
          <p:spPr>
            <a:xfrm>
              <a:off x="784" y="3696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74" name="直接连接符 130073"/>
            <p:cNvSpPr/>
            <p:nvPr/>
          </p:nvSpPr>
          <p:spPr>
            <a:xfrm flipH="1" flipV="1">
              <a:off x="1072" y="3216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75" name="椭圆 130074"/>
            <p:cNvSpPr/>
            <p:nvPr/>
          </p:nvSpPr>
          <p:spPr>
            <a:xfrm>
              <a:off x="688" y="2880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76" name="椭圆 130075"/>
            <p:cNvSpPr/>
            <p:nvPr/>
          </p:nvSpPr>
          <p:spPr>
            <a:xfrm>
              <a:off x="1696" y="2880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77" name="直接连接符 130076"/>
            <p:cNvSpPr/>
            <p:nvPr/>
          </p:nvSpPr>
          <p:spPr>
            <a:xfrm flipV="1">
              <a:off x="1072" y="2544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78" name="直接连接符 130077"/>
            <p:cNvSpPr/>
            <p:nvPr/>
          </p:nvSpPr>
          <p:spPr>
            <a:xfrm>
              <a:off x="1696" y="2544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79" name="右箭头 130078"/>
            <p:cNvSpPr/>
            <p:nvPr/>
          </p:nvSpPr>
          <p:spPr>
            <a:xfrm>
              <a:off x="64" y="2496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插入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080" name="组合 130079"/>
          <p:cNvGrpSpPr/>
          <p:nvPr/>
        </p:nvGrpSpPr>
        <p:grpSpPr>
          <a:xfrm>
            <a:off x="4787900" y="4116388"/>
            <a:ext cx="3887788" cy="1833562"/>
            <a:chOff x="3408" y="2078"/>
            <a:chExt cx="3064" cy="1762"/>
          </a:xfrm>
        </p:grpSpPr>
        <p:sp>
          <p:nvSpPr>
            <p:cNvPr id="130081" name="直接连接符 130080"/>
            <p:cNvSpPr/>
            <p:nvPr/>
          </p:nvSpPr>
          <p:spPr>
            <a:xfrm flipV="1">
              <a:off x="5040" y="2990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82" name="椭圆 130081"/>
            <p:cNvSpPr/>
            <p:nvPr/>
          </p:nvSpPr>
          <p:spPr>
            <a:xfrm>
              <a:off x="4336" y="2078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83" name="椭圆 130082"/>
            <p:cNvSpPr/>
            <p:nvPr/>
          </p:nvSpPr>
          <p:spPr>
            <a:xfrm>
              <a:off x="3408" y="3518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84" name="椭圆 130083"/>
            <p:cNvSpPr/>
            <p:nvPr/>
          </p:nvSpPr>
          <p:spPr>
            <a:xfrm>
              <a:off x="4752" y="3518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85" name="椭圆 130084"/>
            <p:cNvSpPr/>
            <p:nvPr/>
          </p:nvSpPr>
          <p:spPr>
            <a:xfrm>
              <a:off x="5513" y="3518"/>
              <a:ext cx="451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86" name="直接连接符 130085"/>
            <p:cNvSpPr/>
            <p:nvPr/>
          </p:nvSpPr>
          <p:spPr>
            <a:xfrm flipH="1">
              <a:off x="3792" y="2990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87" name="直接连接符 130086"/>
            <p:cNvSpPr/>
            <p:nvPr/>
          </p:nvSpPr>
          <p:spPr>
            <a:xfrm>
              <a:off x="5472" y="3024"/>
              <a:ext cx="192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88" name="椭圆 130087"/>
            <p:cNvSpPr/>
            <p:nvPr/>
          </p:nvSpPr>
          <p:spPr>
            <a:xfrm>
              <a:off x="4144" y="3518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89" name="直接连接符 130088"/>
            <p:cNvSpPr/>
            <p:nvPr/>
          </p:nvSpPr>
          <p:spPr>
            <a:xfrm flipH="1" flipV="1">
              <a:off x="4432" y="3038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0" name="椭圆 130089"/>
            <p:cNvSpPr/>
            <p:nvPr/>
          </p:nvSpPr>
          <p:spPr>
            <a:xfrm>
              <a:off x="4048" y="2702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91" name="椭圆 130090"/>
            <p:cNvSpPr/>
            <p:nvPr/>
          </p:nvSpPr>
          <p:spPr>
            <a:xfrm>
              <a:off x="5056" y="2702"/>
              <a:ext cx="704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73 88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92" name="直接连接符 130091"/>
            <p:cNvSpPr/>
            <p:nvPr/>
          </p:nvSpPr>
          <p:spPr>
            <a:xfrm flipV="1">
              <a:off x="4432" y="2366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3" name="直接连接符 130092"/>
            <p:cNvSpPr/>
            <p:nvPr/>
          </p:nvSpPr>
          <p:spPr>
            <a:xfrm>
              <a:off x="5056" y="2366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094" name="右箭头 130093"/>
            <p:cNvSpPr/>
            <p:nvPr/>
          </p:nvSpPr>
          <p:spPr>
            <a:xfrm>
              <a:off x="3424" y="2318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5" name="椭圆 130094"/>
            <p:cNvSpPr/>
            <p:nvPr/>
          </p:nvSpPr>
          <p:spPr>
            <a:xfrm>
              <a:off x="6021" y="3534"/>
              <a:ext cx="451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89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096" name="直接连接符 130095"/>
            <p:cNvSpPr/>
            <p:nvPr/>
          </p:nvSpPr>
          <p:spPr>
            <a:xfrm>
              <a:off x="5664" y="2976"/>
              <a:ext cx="576" cy="57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097" name="标题 13009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098" name="组合 132097"/>
          <p:cNvGrpSpPr/>
          <p:nvPr/>
        </p:nvGrpSpPr>
        <p:grpSpPr>
          <a:xfrm>
            <a:off x="4932363" y="2781300"/>
            <a:ext cx="3673475" cy="2160588"/>
            <a:chOff x="2880" y="912"/>
            <a:chExt cx="2880" cy="1762"/>
          </a:xfrm>
        </p:grpSpPr>
        <p:sp>
          <p:nvSpPr>
            <p:cNvPr id="132099" name="直接连接符 132098"/>
            <p:cNvSpPr/>
            <p:nvPr/>
          </p:nvSpPr>
          <p:spPr>
            <a:xfrm flipV="1">
              <a:off x="4512" y="1824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00" name="椭圆 132099"/>
            <p:cNvSpPr/>
            <p:nvPr/>
          </p:nvSpPr>
          <p:spPr>
            <a:xfrm>
              <a:off x="3808" y="912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1" name="椭圆 132100"/>
            <p:cNvSpPr/>
            <p:nvPr/>
          </p:nvSpPr>
          <p:spPr>
            <a:xfrm>
              <a:off x="2880" y="2352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2" name="椭圆 132101"/>
            <p:cNvSpPr/>
            <p:nvPr/>
          </p:nvSpPr>
          <p:spPr>
            <a:xfrm>
              <a:off x="4224" y="2352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3" name="椭圆 132102"/>
            <p:cNvSpPr/>
            <p:nvPr/>
          </p:nvSpPr>
          <p:spPr>
            <a:xfrm>
              <a:off x="4985" y="2352"/>
              <a:ext cx="775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79 80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4" name="直接连接符 132103"/>
            <p:cNvSpPr/>
            <p:nvPr/>
          </p:nvSpPr>
          <p:spPr>
            <a:xfrm flipH="1">
              <a:off x="3264" y="1824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05" name="直接连接符 132104"/>
            <p:cNvSpPr/>
            <p:nvPr/>
          </p:nvSpPr>
          <p:spPr>
            <a:xfrm>
              <a:off x="4944" y="1858"/>
              <a:ext cx="192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06" name="椭圆 132105"/>
            <p:cNvSpPr/>
            <p:nvPr/>
          </p:nvSpPr>
          <p:spPr>
            <a:xfrm>
              <a:off x="3616" y="2352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7" name="直接连接符 132106"/>
            <p:cNvSpPr/>
            <p:nvPr/>
          </p:nvSpPr>
          <p:spPr>
            <a:xfrm flipH="1" flipV="1">
              <a:off x="3904" y="1872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08" name="椭圆 132107"/>
            <p:cNvSpPr/>
            <p:nvPr/>
          </p:nvSpPr>
          <p:spPr>
            <a:xfrm>
              <a:off x="3520" y="1536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09" name="椭圆 132108"/>
            <p:cNvSpPr/>
            <p:nvPr/>
          </p:nvSpPr>
          <p:spPr>
            <a:xfrm>
              <a:off x="4416" y="1536"/>
              <a:ext cx="704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10" name="直接连接符 132109"/>
            <p:cNvSpPr/>
            <p:nvPr/>
          </p:nvSpPr>
          <p:spPr>
            <a:xfrm flipV="1">
              <a:off x="3904" y="1200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11" name="直接连接符 132110"/>
            <p:cNvSpPr/>
            <p:nvPr/>
          </p:nvSpPr>
          <p:spPr>
            <a:xfrm>
              <a:off x="4528" y="1200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2112" name="右箭头 132111"/>
          <p:cNvSpPr/>
          <p:nvPr/>
        </p:nvSpPr>
        <p:spPr>
          <a:xfrm>
            <a:off x="4876800" y="2209800"/>
            <a:ext cx="99060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⑨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endParaRPr lang="en-US" altLang="zh-CN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2113" name="右箭头 132112"/>
          <p:cNvSpPr/>
          <p:nvPr/>
        </p:nvSpPr>
        <p:spPr>
          <a:xfrm>
            <a:off x="539750" y="1268413"/>
            <a:ext cx="99060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⑦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2114" name="组合 132113"/>
          <p:cNvGrpSpPr/>
          <p:nvPr/>
        </p:nvGrpSpPr>
        <p:grpSpPr>
          <a:xfrm>
            <a:off x="755650" y="1412875"/>
            <a:ext cx="4402138" cy="2082800"/>
            <a:chOff x="480" y="2448"/>
            <a:chExt cx="3408" cy="1762"/>
          </a:xfrm>
        </p:grpSpPr>
        <p:sp>
          <p:nvSpPr>
            <p:cNvPr id="132115" name="直接连接符 132114"/>
            <p:cNvSpPr/>
            <p:nvPr/>
          </p:nvSpPr>
          <p:spPr>
            <a:xfrm flipV="1">
              <a:off x="2112" y="3360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16" name="椭圆 132115"/>
            <p:cNvSpPr/>
            <p:nvPr/>
          </p:nvSpPr>
          <p:spPr>
            <a:xfrm>
              <a:off x="1408" y="2448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17" name="椭圆 132116"/>
            <p:cNvSpPr/>
            <p:nvPr/>
          </p:nvSpPr>
          <p:spPr>
            <a:xfrm>
              <a:off x="480" y="3888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18" name="椭圆 132117"/>
            <p:cNvSpPr/>
            <p:nvPr/>
          </p:nvSpPr>
          <p:spPr>
            <a:xfrm>
              <a:off x="1824" y="3888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19" name="椭圆 132118"/>
            <p:cNvSpPr/>
            <p:nvPr/>
          </p:nvSpPr>
          <p:spPr>
            <a:xfrm>
              <a:off x="2585" y="3888"/>
              <a:ext cx="775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79 80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20" name="直接连接符 132119"/>
            <p:cNvSpPr/>
            <p:nvPr/>
          </p:nvSpPr>
          <p:spPr>
            <a:xfrm flipH="1">
              <a:off x="864" y="3360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1" name="直接连接符 132120"/>
            <p:cNvSpPr/>
            <p:nvPr/>
          </p:nvSpPr>
          <p:spPr>
            <a:xfrm>
              <a:off x="2544" y="3394"/>
              <a:ext cx="192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2" name="椭圆 132121"/>
            <p:cNvSpPr/>
            <p:nvPr/>
          </p:nvSpPr>
          <p:spPr>
            <a:xfrm>
              <a:off x="1216" y="3888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23" name="直接连接符 132122"/>
            <p:cNvSpPr/>
            <p:nvPr/>
          </p:nvSpPr>
          <p:spPr>
            <a:xfrm flipH="1" flipV="1">
              <a:off x="1504" y="3408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4" name="椭圆 132123"/>
            <p:cNvSpPr/>
            <p:nvPr/>
          </p:nvSpPr>
          <p:spPr>
            <a:xfrm>
              <a:off x="1120" y="3072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25" name="椭圆 132124"/>
            <p:cNvSpPr/>
            <p:nvPr/>
          </p:nvSpPr>
          <p:spPr>
            <a:xfrm>
              <a:off x="2128" y="3072"/>
              <a:ext cx="704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73 88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26" name="直接连接符 132125"/>
            <p:cNvSpPr/>
            <p:nvPr/>
          </p:nvSpPr>
          <p:spPr>
            <a:xfrm flipV="1">
              <a:off x="1504" y="2736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7" name="直接连接符 132126"/>
            <p:cNvSpPr/>
            <p:nvPr/>
          </p:nvSpPr>
          <p:spPr>
            <a:xfrm>
              <a:off x="2128" y="2736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8" name="椭圆 132127"/>
            <p:cNvSpPr/>
            <p:nvPr/>
          </p:nvSpPr>
          <p:spPr>
            <a:xfrm>
              <a:off x="3437" y="3904"/>
              <a:ext cx="451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89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29" name="直接连接符 132128"/>
            <p:cNvSpPr/>
            <p:nvPr/>
          </p:nvSpPr>
          <p:spPr>
            <a:xfrm>
              <a:off x="2736" y="3346"/>
              <a:ext cx="912" cy="59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2130" name="右箭头 132129"/>
          <p:cNvSpPr/>
          <p:nvPr/>
        </p:nvSpPr>
        <p:spPr>
          <a:xfrm>
            <a:off x="254000" y="4343400"/>
            <a:ext cx="99060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⑧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89</a:t>
            </a:r>
            <a:endParaRPr lang="en-US" altLang="zh-CN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2131" name="组合 132130"/>
          <p:cNvGrpSpPr/>
          <p:nvPr/>
        </p:nvGrpSpPr>
        <p:grpSpPr>
          <a:xfrm>
            <a:off x="971550" y="3933825"/>
            <a:ext cx="4032250" cy="2089150"/>
            <a:chOff x="288" y="480"/>
            <a:chExt cx="3408" cy="1762"/>
          </a:xfrm>
        </p:grpSpPr>
        <p:sp>
          <p:nvSpPr>
            <p:cNvPr id="132132" name="直接连接符 132131"/>
            <p:cNvSpPr/>
            <p:nvPr/>
          </p:nvSpPr>
          <p:spPr>
            <a:xfrm flipV="1">
              <a:off x="1920" y="1392"/>
              <a:ext cx="97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33" name="椭圆 132132"/>
            <p:cNvSpPr/>
            <p:nvPr/>
          </p:nvSpPr>
          <p:spPr>
            <a:xfrm>
              <a:off x="1216" y="480"/>
              <a:ext cx="1015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34" name="椭圆 132133"/>
            <p:cNvSpPr/>
            <p:nvPr/>
          </p:nvSpPr>
          <p:spPr>
            <a:xfrm>
              <a:off x="288" y="1920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35" name="椭圆 132134"/>
            <p:cNvSpPr/>
            <p:nvPr/>
          </p:nvSpPr>
          <p:spPr>
            <a:xfrm>
              <a:off x="1632" y="1920"/>
              <a:ext cx="72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57 66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36" name="椭圆 132135"/>
            <p:cNvSpPr/>
            <p:nvPr/>
          </p:nvSpPr>
          <p:spPr>
            <a:xfrm>
              <a:off x="2393" y="1920"/>
              <a:ext cx="775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37" name="直接连接符 132136"/>
            <p:cNvSpPr/>
            <p:nvPr/>
          </p:nvSpPr>
          <p:spPr>
            <a:xfrm flipH="1">
              <a:off x="672" y="1392"/>
              <a:ext cx="400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38" name="直接连接符 132137"/>
            <p:cNvSpPr/>
            <p:nvPr/>
          </p:nvSpPr>
          <p:spPr>
            <a:xfrm>
              <a:off x="2352" y="1426"/>
              <a:ext cx="192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39" name="椭圆 132138"/>
            <p:cNvSpPr/>
            <p:nvPr/>
          </p:nvSpPr>
          <p:spPr>
            <a:xfrm>
              <a:off x="1024" y="1920"/>
              <a:ext cx="576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40" name="直接连接符 132139"/>
            <p:cNvSpPr/>
            <p:nvPr/>
          </p:nvSpPr>
          <p:spPr>
            <a:xfrm flipH="1" flipV="1">
              <a:off x="1312" y="1440"/>
              <a:ext cx="144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41" name="椭圆 132140"/>
            <p:cNvSpPr/>
            <p:nvPr/>
          </p:nvSpPr>
          <p:spPr>
            <a:xfrm>
              <a:off x="928" y="1104"/>
              <a:ext cx="640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42" name="椭圆 132141"/>
            <p:cNvSpPr/>
            <p:nvPr/>
          </p:nvSpPr>
          <p:spPr>
            <a:xfrm>
              <a:off x="1936" y="1104"/>
              <a:ext cx="704" cy="322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73 80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43" name="直接连接符 132142"/>
            <p:cNvSpPr/>
            <p:nvPr/>
          </p:nvSpPr>
          <p:spPr>
            <a:xfrm flipV="1">
              <a:off x="1312" y="76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44" name="直接连接符 132143"/>
            <p:cNvSpPr/>
            <p:nvPr/>
          </p:nvSpPr>
          <p:spPr>
            <a:xfrm>
              <a:off x="1936" y="768"/>
              <a:ext cx="240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45" name="椭圆 132144"/>
            <p:cNvSpPr/>
            <p:nvPr/>
          </p:nvSpPr>
          <p:spPr>
            <a:xfrm>
              <a:off x="3245" y="1936"/>
              <a:ext cx="451" cy="274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88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146" name="直接连接符 132145"/>
            <p:cNvSpPr/>
            <p:nvPr/>
          </p:nvSpPr>
          <p:spPr>
            <a:xfrm>
              <a:off x="2544" y="1378"/>
              <a:ext cx="912" cy="59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2147" name="标题 1321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2" grpId="0" animBg="1"/>
      <p:bldP spid="132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矩形 134145"/>
          <p:cNvSpPr/>
          <p:nvPr/>
        </p:nvSpPr>
        <p:spPr>
          <a:xfrm>
            <a:off x="539750" y="1341438"/>
            <a:ext cx="80645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、请在下面的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B_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树上依次插入关键字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，并在原图上删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ClrTx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除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61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 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4147" name="组合 134146"/>
          <p:cNvGrpSpPr/>
          <p:nvPr/>
        </p:nvGrpSpPr>
        <p:grpSpPr>
          <a:xfrm>
            <a:off x="684213" y="2173288"/>
            <a:ext cx="3757612" cy="1327150"/>
            <a:chOff x="96" y="528"/>
            <a:chExt cx="3168" cy="1234"/>
          </a:xfrm>
        </p:grpSpPr>
        <p:sp>
          <p:nvSpPr>
            <p:cNvPr id="134148" name="椭圆 134147"/>
            <p:cNvSpPr/>
            <p:nvPr/>
          </p:nvSpPr>
          <p:spPr>
            <a:xfrm>
              <a:off x="1929" y="912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53 90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49" name="椭圆 134148"/>
            <p:cNvSpPr/>
            <p:nvPr/>
          </p:nvSpPr>
          <p:spPr>
            <a:xfrm>
              <a:off x="1248" y="528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45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0" name="椭圆 134149"/>
            <p:cNvSpPr/>
            <p:nvPr/>
          </p:nvSpPr>
          <p:spPr>
            <a:xfrm>
              <a:off x="480" y="960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1" name="椭圆 134150"/>
            <p:cNvSpPr/>
            <p:nvPr/>
          </p:nvSpPr>
          <p:spPr>
            <a:xfrm>
              <a:off x="96" y="1440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3 12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2" name="椭圆 134151"/>
            <p:cNvSpPr/>
            <p:nvPr/>
          </p:nvSpPr>
          <p:spPr>
            <a:xfrm>
              <a:off x="859" y="1454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3" name="椭圆 134152"/>
            <p:cNvSpPr/>
            <p:nvPr/>
          </p:nvSpPr>
          <p:spPr>
            <a:xfrm>
              <a:off x="1440" y="1454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4" name="椭圆 134153"/>
            <p:cNvSpPr/>
            <p:nvPr/>
          </p:nvSpPr>
          <p:spPr>
            <a:xfrm>
              <a:off x="2779" y="1454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5" name="椭圆 134154"/>
            <p:cNvSpPr/>
            <p:nvPr/>
          </p:nvSpPr>
          <p:spPr>
            <a:xfrm>
              <a:off x="2001" y="1424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61 70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56" name="直接连接符 134155"/>
            <p:cNvSpPr/>
            <p:nvPr/>
          </p:nvSpPr>
          <p:spPr>
            <a:xfrm flipH="1">
              <a:off x="432" y="1200"/>
              <a:ext cx="14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57" name="直接连接符 134156"/>
            <p:cNvSpPr/>
            <p:nvPr/>
          </p:nvSpPr>
          <p:spPr>
            <a:xfrm>
              <a:off x="864" y="1200"/>
              <a:ext cx="193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58" name="直接连接符 134157"/>
            <p:cNvSpPr/>
            <p:nvPr/>
          </p:nvSpPr>
          <p:spPr>
            <a:xfrm flipH="1">
              <a:off x="1728" y="1152"/>
              <a:ext cx="24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59" name="直接连接符 134158"/>
            <p:cNvSpPr/>
            <p:nvPr/>
          </p:nvSpPr>
          <p:spPr>
            <a:xfrm>
              <a:off x="2320" y="1216"/>
              <a:ext cx="0" cy="21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60" name="直接连接符 134159"/>
            <p:cNvSpPr/>
            <p:nvPr/>
          </p:nvSpPr>
          <p:spPr>
            <a:xfrm>
              <a:off x="2592" y="1152"/>
              <a:ext cx="33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61" name="直接连接符 134160"/>
            <p:cNvSpPr/>
            <p:nvPr/>
          </p:nvSpPr>
          <p:spPr>
            <a:xfrm flipH="1">
              <a:off x="864" y="704"/>
              <a:ext cx="38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62" name="直接连接符 134161"/>
            <p:cNvSpPr/>
            <p:nvPr/>
          </p:nvSpPr>
          <p:spPr>
            <a:xfrm>
              <a:off x="1720" y="704"/>
              <a:ext cx="38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4163" name="组合 134162"/>
          <p:cNvGrpSpPr/>
          <p:nvPr/>
        </p:nvGrpSpPr>
        <p:grpSpPr>
          <a:xfrm>
            <a:off x="4859338" y="2349500"/>
            <a:ext cx="3527425" cy="1509713"/>
            <a:chOff x="0" y="1840"/>
            <a:chExt cx="3327" cy="1234"/>
          </a:xfrm>
        </p:grpSpPr>
        <p:sp>
          <p:nvSpPr>
            <p:cNvPr id="134164" name="椭圆 134163"/>
            <p:cNvSpPr/>
            <p:nvPr/>
          </p:nvSpPr>
          <p:spPr>
            <a:xfrm>
              <a:off x="1992" y="2224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53 90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65" name="椭圆 134164"/>
            <p:cNvSpPr/>
            <p:nvPr/>
          </p:nvSpPr>
          <p:spPr>
            <a:xfrm>
              <a:off x="1311" y="1840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45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66" name="椭圆 134165"/>
            <p:cNvSpPr/>
            <p:nvPr/>
          </p:nvSpPr>
          <p:spPr>
            <a:xfrm>
              <a:off x="543" y="2272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67" name="椭圆 134166"/>
            <p:cNvSpPr/>
            <p:nvPr/>
          </p:nvSpPr>
          <p:spPr>
            <a:xfrm>
              <a:off x="0" y="2752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3 12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68" name="椭圆 134167"/>
            <p:cNvSpPr/>
            <p:nvPr/>
          </p:nvSpPr>
          <p:spPr>
            <a:xfrm>
              <a:off x="736" y="2766"/>
              <a:ext cx="720" cy="30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30 37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69" name="椭圆 134168"/>
            <p:cNvSpPr/>
            <p:nvPr/>
          </p:nvSpPr>
          <p:spPr>
            <a:xfrm>
              <a:off x="1503" y="2766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70" name="椭圆 134169"/>
            <p:cNvSpPr/>
            <p:nvPr/>
          </p:nvSpPr>
          <p:spPr>
            <a:xfrm>
              <a:off x="2842" y="2766"/>
              <a:ext cx="485" cy="27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71" name="椭圆 134170"/>
            <p:cNvSpPr/>
            <p:nvPr/>
          </p:nvSpPr>
          <p:spPr>
            <a:xfrm>
              <a:off x="2064" y="2736"/>
              <a:ext cx="711" cy="32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61 70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72" name="直接连接符 134171"/>
            <p:cNvSpPr/>
            <p:nvPr/>
          </p:nvSpPr>
          <p:spPr>
            <a:xfrm flipH="1">
              <a:off x="495" y="2512"/>
              <a:ext cx="14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3" name="直接连接符 134172"/>
            <p:cNvSpPr/>
            <p:nvPr/>
          </p:nvSpPr>
          <p:spPr>
            <a:xfrm>
              <a:off x="927" y="2512"/>
              <a:ext cx="225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4" name="直接连接符 134173"/>
            <p:cNvSpPr/>
            <p:nvPr/>
          </p:nvSpPr>
          <p:spPr>
            <a:xfrm flipH="1">
              <a:off x="1791" y="2464"/>
              <a:ext cx="24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5" name="直接连接符 134174"/>
            <p:cNvSpPr/>
            <p:nvPr/>
          </p:nvSpPr>
          <p:spPr>
            <a:xfrm>
              <a:off x="2383" y="2528"/>
              <a:ext cx="0" cy="21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6" name="直接连接符 134175"/>
            <p:cNvSpPr/>
            <p:nvPr/>
          </p:nvSpPr>
          <p:spPr>
            <a:xfrm>
              <a:off x="2655" y="2464"/>
              <a:ext cx="33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7" name="直接连接符 134176"/>
            <p:cNvSpPr/>
            <p:nvPr/>
          </p:nvSpPr>
          <p:spPr>
            <a:xfrm flipH="1">
              <a:off x="927" y="2016"/>
              <a:ext cx="38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78" name="直接连接符 134177"/>
            <p:cNvSpPr/>
            <p:nvPr/>
          </p:nvSpPr>
          <p:spPr>
            <a:xfrm>
              <a:off x="1783" y="2016"/>
              <a:ext cx="38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4179" name="组合 134178"/>
          <p:cNvGrpSpPr/>
          <p:nvPr/>
        </p:nvGrpSpPr>
        <p:grpSpPr>
          <a:xfrm>
            <a:off x="684213" y="4292600"/>
            <a:ext cx="3840162" cy="1487488"/>
            <a:chOff x="87" y="1872"/>
            <a:chExt cx="2943" cy="1184"/>
          </a:xfrm>
        </p:grpSpPr>
        <p:sp>
          <p:nvSpPr>
            <p:cNvPr id="134180" name="椭圆 134179"/>
            <p:cNvSpPr/>
            <p:nvPr/>
          </p:nvSpPr>
          <p:spPr>
            <a:xfrm>
              <a:off x="1945" y="2245"/>
              <a:ext cx="578" cy="31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53 90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1" name="椭圆 134180"/>
            <p:cNvSpPr/>
            <p:nvPr/>
          </p:nvSpPr>
          <p:spPr>
            <a:xfrm>
              <a:off x="1392" y="1872"/>
              <a:ext cx="394" cy="26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45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2" name="椭圆 134181"/>
            <p:cNvSpPr/>
            <p:nvPr/>
          </p:nvSpPr>
          <p:spPr>
            <a:xfrm>
              <a:off x="768" y="2292"/>
              <a:ext cx="615" cy="26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24 30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3" name="椭圆 134182"/>
            <p:cNvSpPr/>
            <p:nvPr/>
          </p:nvSpPr>
          <p:spPr>
            <a:xfrm>
              <a:off x="87" y="2759"/>
              <a:ext cx="578" cy="26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3 12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4" name="椭圆 134183"/>
            <p:cNvSpPr/>
            <p:nvPr/>
          </p:nvSpPr>
          <p:spPr>
            <a:xfrm>
              <a:off x="711" y="2772"/>
              <a:ext cx="362" cy="2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5" name="椭圆 134184"/>
            <p:cNvSpPr/>
            <p:nvPr/>
          </p:nvSpPr>
          <p:spPr>
            <a:xfrm>
              <a:off x="1548" y="2772"/>
              <a:ext cx="394" cy="26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6" name="椭圆 134185"/>
            <p:cNvSpPr/>
            <p:nvPr/>
          </p:nvSpPr>
          <p:spPr>
            <a:xfrm>
              <a:off x="2636" y="2772"/>
              <a:ext cx="394" cy="26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7" name="椭圆 134186"/>
            <p:cNvSpPr/>
            <p:nvPr/>
          </p:nvSpPr>
          <p:spPr>
            <a:xfrm>
              <a:off x="2004" y="2743"/>
              <a:ext cx="578" cy="31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61 70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88" name="直接连接符 134187"/>
            <p:cNvSpPr/>
            <p:nvPr/>
          </p:nvSpPr>
          <p:spPr>
            <a:xfrm flipH="1">
              <a:off x="447" y="2472"/>
              <a:ext cx="3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89" name="直接连接符 134188"/>
            <p:cNvSpPr/>
            <p:nvPr/>
          </p:nvSpPr>
          <p:spPr>
            <a:xfrm>
              <a:off x="1239" y="2544"/>
              <a:ext cx="183" cy="2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0" name="直接连接符 134189"/>
            <p:cNvSpPr/>
            <p:nvPr/>
          </p:nvSpPr>
          <p:spPr>
            <a:xfrm flipH="1">
              <a:off x="1782" y="2479"/>
              <a:ext cx="195" cy="2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1" name="直接连接符 134190"/>
            <p:cNvSpPr/>
            <p:nvPr/>
          </p:nvSpPr>
          <p:spPr>
            <a:xfrm>
              <a:off x="2263" y="2541"/>
              <a:ext cx="0" cy="2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2" name="直接连接符 134191"/>
            <p:cNvSpPr/>
            <p:nvPr/>
          </p:nvSpPr>
          <p:spPr>
            <a:xfrm>
              <a:off x="2484" y="2479"/>
              <a:ext cx="273" cy="3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3" name="直接连接符 134192"/>
            <p:cNvSpPr/>
            <p:nvPr/>
          </p:nvSpPr>
          <p:spPr>
            <a:xfrm flipH="1">
              <a:off x="1095" y="2035"/>
              <a:ext cx="297" cy="2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4" name="直接连接符 134193"/>
            <p:cNvSpPr/>
            <p:nvPr/>
          </p:nvSpPr>
          <p:spPr>
            <a:xfrm>
              <a:off x="1776" y="2043"/>
              <a:ext cx="312" cy="2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195" name="椭圆 134194"/>
            <p:cNvSpPr/>
            <p:nvPr/>
          </p:nvSpPr>
          <p:spPr>
            <a:xfrm>
              <a:off x="1143" y="2784"/>
              <a:ext cx="362" cy="2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96" name="直接连接符 134195"/>
            <p:cNvSpPr/>
            <p:nvPr/>
          </p:nvSpPr>
          <p:spPr>
            <a:xfrm flipH="1">
              <a:off x="903" y="2544"/>
              <a:ext cx="96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4197" name="组合 134196"/>
          <p:cNvGrpSpPr/>
          <p:nvPr/>
        </p:nvGrpSpPr>
        <p:grpSpPr>
          <a:xfrm>
            <a:off x="4643438" y="4581525"/>
            <a:ext cx="3960812" cy="1439863"/>
            <a:chOff x="2736" y="2400"/>
            <a:chExt cx="2928" cy="1167"/>
          </a:xfrm>
        </p:grpSpPr>
        <p:sp>
          <p:nvSpPr>
            <p:cNvPr id="134198" name="椭圆 134197"/>
            <p:cNvSpPr/>
            <p:nvPr/>
          </p:nvSpPr>
          <p:spPr>
            <a:xfrm>
              <a:off x="4380" y="2824"/>
              <a:ext cx="324" cy="25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199" name="椭圆 134198"/>
            <p:cNvSpPr/>
            <p:nvPr/>
          </p:nvSpPr>
          <p:spPr>
            <a:xfrm>
              <a:off x="4233" y="2400"/>
              <a:ext cx="567" cy="26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45 70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0" name="椭圆 134199"/>
            <p:cNvSpPr/>
            <p:nvPr/>
          </p:nvSpPr>
          <p:spPr>
            <a:xfrm>
              <a:off x="3417" y="2820"/>
              <a:ext cx="615" cy="26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24 30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1" name="椭圆 134200"/>
            <p:cNvSpPr/>
            <p:nvPr/>
          </p:nvSpPr>
          <p:spPr>
            <a:xfrm>
              <a:off x="2736" y="3287"/>
              <a:ext cx="578" cy="26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3 12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2" name="椭圆 134201"/>
            <p:cNvSpPr/>
            <p:nvPr/>
          </p:nvSpPr>
          <p:spPr>
            <a:xfrm>
              <a:off x="3360" y="3300"/>
              <a:ext cx="362" cy="2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3" name="椭圆 134202"/>
            <p:cNvSpPr/>
            <p:nvPr/>
          </p:nvSpPr>
          <p:spPr>
            <a:xfrm>
              <a:off x="4197" y="3300"/>
              <a:ext cx="315" cy="26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4" name="椭圆 134203"/>
            <p:cNvSpPr/>
            <p:nvPr/>
          </p:nvSpPr>
          <p:spPr>
            <a:xfrm>
              <a:off x="5318" y="3300"/>
              <a:ext cx="346" cy="2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5" name="椭圆 134204"/>
            <p:cNvSpPr/>
            <p:nvPr/>
          </p:nvSpPr>
          <p:spPr>
            <a:xfrm>
              <a:off x="4961" y="3312"/>
              <a:ext cx="335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85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06" name="直接连接符 134205"/>
            <p:cNvSpPr/>
            <p:nvPr/>
          </p:nvSpPr>
          <p:spPr>
            <a:xfrm flipH="1">
              <a:off x="3096" y="3000"/>
              <a:ext cx="3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07" name="直接连接符 134206"/>
            <p:cNvSpPr/>
            <p:nvPr/>
          </p:nvSpPr>
          <p:spPr>
            <a:xfrm>
              <a:off x="3888" y="3072"/>
              <a:ext cx="183" cy="2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08" name="直接连接符 134207"/>
            <p:cNvSpPr/>
            <p:nvPr/>
          </p:nvSpPr>
          <p:spPr>
            <a:xfrm flipH="1">
              <a:off x="3744" y="2592"/>
              <a:ext cx="528" cy="2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09" name="椭圆 134208"/>
            <p:cNvSpPr/>
            <p:nvPr/>
          </p:nvSpPr>
          <p:spPr>
            <a:xfrm>
              <a:off x="3792" y="3312"/>
              <a:ext cx="362" cy="2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10" name="直接连接符 134209"/>
            <p:cNvSpPr/>
            <p:nvPr/>
          </p:nvSpPr>
          <p:spPr>
            <a:xfrm flipH="1">
              <a:off x="3552" y="3072"/>
              <a:ext cx="96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1" name="椭圆 134210"/>
            <p:cNvSpPr/>
            <p:nvPr/>
          </p:nvSpPr>
          <p:spPr>
            <a:xfrm>
              <a:off x="5148" y="2832"/>
              <a:ext cx="324" cy="25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90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12" name="椭圆 134211"/>
            <p:cNvSpPr/>
            <p:nvPr/>
          </p:nvSpPr>
          <p:spPr>
            <a:xfrm>
              <a:off x="4560" y="3312"/>
              <a:ext cx="324" cy="25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lvl="0" algn="ctr" eaLnBrk="0" hangingPunct="0">
                <a:buClrTx/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61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213" name="直接连接符 134212"/>
            <p:cNvSpPr/>
            <p:nvPr/>
          </p:nvSpPr>
          <p:spPr>
            <a:xfrm flipH="1">
              <a:off x="4368" y="3072"/>
              <a:ext cx="96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4" name="直接连接符 134213"/>
            <p:cNvSpPr/>
            <p:nvPr/>
          </p:nvSpPr>
          <p:spPr>
            <a:xfrm>
              <a:off x="4608" y="3072"/>
              <a:ext cx="14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5" name="直接连接符 134214"/>
            <p:cNvSpPr/>
            <p:nvPr/>
          </p:nvSpPr>
          <p:spPr>
            <a:xfrm flipH="1">
              <a:off x="5088" y="3072"/>
              <a:ext cx="14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6" name="直接连接符 134215"/>
            <p:cNvSpPr/>
            <p:nvPr/>
          </p:nvSpPr>
          <p:spPr>
            <a:xfrm>
              <a:off x="5376" y="3072"/>
              <a:ext cx="14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7" name="直接连接符 134216"/>
            <p:cNvSpPr/>
            <p:nvPr/>
          </p:nvSpPr>
          <p:spPr>
            <a:xfrm>
              <a:off x="4800" y="2544"/>
              <a:ext cx="52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218" name="直接连接符 134217"/>
            <p:cNvSpPr/>
            <p:nvPr/>
          </p:nvSpPr>
          <p:spPr>
            <a:xfrm>
              <a:off x="4528" y="2680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4219" name="标题 1342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文本框 136193"/>
          <p:cNvSpPr txBox="1"/>
          <p:nvPr/>
        </p:nvSpPr>
        <p:spPr>
          <a:xfrm>
            <a:off x="468313" y="1420813"/>
            <a:ext cx="8135937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Tx/>
            </a:pP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给定关键字序列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78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，试分别用线性探查法和拉链法来实现查找，试画出它们的对应存储形式，并求出每一种查找的成功平均查找长度。散列函数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H(k)=k mod11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存储单元从</a:t>
            </a:r>
            <a:r>
              <a:rPr lang="en-US" altLang="zh-CN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0-10)</a:t>
            </a:r>
            <a:endParaRPr lang="en-US" altLang="zh-CN" sz="2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6195" name="组合 136194"/>
          <p:cNvGrpSpPr/>
          <p:nvPr/>
        </p:nvGrpSpPr>
        <p:grpSpPr>
          <a:xfrm>
            <a:off x="1908175" y="3195638"/>
            <a:ext cx="6264275" cy="1554162"/>
            <a:chOff x="1202" y="2013"/>
            <a:chExt cx="3946" cy="979"/>
          </a:xfrm>
        </p:grpSpPr>
        <p:sp>
          <p:nvSpPr>
            <p:cNvPr id="136196" name="矩形 136195"/>
            <p:cNvSpPr/>
            <p:nvPr/>
          </p:nvSpPr>
          <p:spPr>
            <a:xfrm>
              <a:off x="1425" y="2075"/>
              <a:ext cx="42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>
                <a:buClrTx/>
              </a:pPr>
              <a:r>
                <a:rPr lang="en-US" altLang="zh-CN" sz="21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197" name="矩形 136196"/>
            <p:cNvSpPr/>
            <p:nvPr/>
          </p:nvSpPr>
          <p:spPr>
            <a:xfrm>
              <a:off x="1377" y="2013"/>
              <a:ext cx="3216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lvl="0">
                <a:buClrTx/>
              </a:pPr>
              <a:r>
                <a:rPr lang="en-US" altLang="zh-CN" sz="21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0     1     2     3     4      5      6     7     8     9     10  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198" name="文本框 136197"/>
            <p:cNvSpPr txBox="1"/>
            <p:nvPr/>
          </p:nvSpPr>
          <p:spPr>
            <a:xfrm>
              <a:off x="1202" y="2704"/>
              <a:ext cx="39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spcBef>
                  <a:spcPct val="50000"/>
                </a:spcBef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ASL=</a:t>
              </a:r>
              <a:r>
                <a:rPr lang="zh-CN" altLang="en-US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1+1+2+1+3+2+1+8</a:t>
              </a:r>
              <a:r>
                <a:rPr lang="zh-CN" altLang="en-US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/8=2.375</a:t>
              </a:r>
              <a:r>
                <a:rPr lang="zh-CN" altLang="en-US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199" name="矩形 136198"/>
            <p:cNvSpPr/>
            <p:nvPr/>
          </p:nvSpPr>
          <p:spPr>
            <a:xfrm>
              <a:off x="4331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0" name="矩形 136199"/>
            <p:cNvSpPr/>
            <p:nvPr/>
          </p:nvSpPr>
          <p:spPr>
            <a:xfrm>
              <a:off x="4022" y="2205"/>
              <a:ext cx="30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endParaRPr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1" name="矩形 136200"/>
            <p:cNvSpPr/>
            <p:nvPr/>
          </p:nvSpPr>
          <p:spPr>
            <a:xfrm>
              <a:off x="371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endParaRPr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2" name="矩形 136201"/>
            <p:cNvSpPr/>
            <p:nvPr/>
          </p:nvSpPr>
          <p:spPr>
            <a:xfrm>
              <a:off x="340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endParaRPr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3" name="矩形 136202"/>
            <p:cNvSpPr/>
            <p:nvPr/>
          </p:nvSpPr>
          <p:spPr>
            <a:xfrm>
              <a:off x="309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4" name="矩形 136203"/>
            <p:cNvSpPr/>
            <p:nvPr/>
          </p:nvSpPr>
          <p:spPr>
            <a:xfrm>
              <a:off x="278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5" name="矩形 136204"/>
            <p:cNvSpPr/>
            <p:nvPr/>
          </p:nvSpPr>
          <p:spPr>
            <a:xfrm>
              <a:off x="247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6" name="矩形 136205"/>
            <p:cNvSpPr/>
            <p:nvPr/>
          </p:nvSpPr>
          <p:spPr>
            <a:xfrm>
              <a:off x="216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7" name="矩形 136206"/>
            <p:cNvSpPr/>
            <p:nvPr/>
          </p:nvSpPr>
          <p:spPr>
            <a:xfrm>
              <a:off x="1852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8" name="矩形 136207"/>
            <p:cNvSpPr/>
            <p:nvPr/>
          </p:nvSpPr>
          <p:spPr>
            <a:xfrm>
              <a:off x="1543" y="2205"/>
              <a:ext cx="30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9" name="矩形 136208"/>
            <p:cNvSpPr/>
            <p:nvPr/>
          </p:nvSpPr>
          <p:spPr>
            <a:xfrm>
              <a:off x="1233" y="2205"/>
              <a:ext cx="31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10" name="直接连接符 136209"/>
            <p:cNvSpPr/>
            <p:nvPr/>
          </p:nvSpPr>
          <p:spPr>
            <a:xfrm>
              <a:off x="1233" y="2205"/>
              <a:ext cx="340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1" name="直接连接符 136210"/>
            <p:cNvSpPr/>
            <p:nvPr/>
          </p:nvSpPr>
          <p:spPr>
            <a:xfrm>
              <a:off x="1233" y="2492"/>
              <a:ext cx="340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2" name="直接连接符 136211"/>
            <p:cNvSpPr/>
            <p:nvPr/>
          </p:nvSpPr>
          <p:spPr>
            <a:xfrm>
              <a:off x="1233" y="2205"/>
              <a:ext cx="0" cy="28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3" name="直接连接符 136212"/>
            <p:cNvSpPr/>
            <p:nvPr/>
          </p:nvSpPr>
          <p:spPr>
            <a:xfrm>
              <a:off x="1543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4" name="直接连接符 136213"/>
            <p:cNvSpPr/>
            <p:nvPr/>
          </p:nvSpPr>
          <p:spPr>
            <a:xfrm>
              <a:off x="185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5" name="直接连接符 136214"/>
            <p:cNvSpPr/>
            <p:nvPr/>
          </p:nvSpPr>
          <p:spPr>
            <a:xfrm>
              <a:off x="216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6" name="直接连接符 136215"/>
            <p:cNvSpPr/>
            <p:nvPr/>
          </p:nvSpPr>
          <p:spPr>
            <a:xfrm>
              <a:off x="247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7" name="直接连接符 136216"/>
            <p:cNvSpPr/>
            <p:nvPr/>
          </p:nvSpPr>
          <p:spPr>
            <a:xfrm>
              <a:off x="278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8" name="直接连接符 136217"/>
            <p:cNvSpPr/>
            <p:nvPr/>
          </p:nvSpPr>
          <p:spPr>
            <a:xfrm>
              <a:off x="309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19" name="直接连接符 136218"/>
            <p:cNvSpPr/>
            <p:nvPr/>
          </p:nvSpPr>
          <p:spPr>
            <a:xfrm>
              <a:off x="340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20" name="直接连接符 136219"/>
            <p:cNvSpPr/>
            <p:nvPr/>
          </p:nvSpPr>
          <p:spPr>
            <a:xfrm>
              <a:off x="371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21" name="直接连接符 136220"/>
            <p:cNvSpPr/>
            <p:nvPr/>
          </p:nvSpPr>
          <p:spPr>
            <a:xfrm>
              <a:off x="4022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22" name="直接连接符 136221"/>
            <p:cNvSpPr/>
            <p:nvPr/>
          </p:nvSpPr>
          <p:spPr>
            <a:xfrm>
              <a:off x="4331" y="2205"/>
              <a:ext cx="0" cy="28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223" name="直接连接符 136222"/>
            <p:cNvSpPr/>
            <p:nvPr/>
          </p:nvSpPr>
          <p:spPr>
            <a:xfrm>
              <a:off x="4641" y="2205"/>
              <a:ext cx="0" cy="28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6224" name="矩形 136223"/>
          <p:cNvSpPr/>
          <p:nvPr/>
        </p:nvSpPr>
        <p:spPr>
          <a:xfrm>
            <a:off x="444500" y="188913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矩形 138241"/>
          <p:cNvSpPr/>
          <p:nvPr/>
        </p:nvSpPr>
        <p:spPr>
          <a:xfrm>
            <a:off x="3911600" y="5692775"/>
            <a:ext cx="914400" cy="544513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p>
            <a:pPr lvl="0">
              <a:buClrTx/>
            </a:pPr>
            <a:endParaRPr sz="2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直接连接符 138242"/>
          <p:cNvSpPr/>
          <p:nvPr/>
        </p:nvSpPr>
        <p:spPr>
          <a:xfrm>
            <a:off x="3911600" y="6237288"/>
            <a:ext cx="914400" cy="0"/>
          </a:xfrm>
          <a:prstGeom prst="line">
            <a:avLst/>
          </a:prstGeom>
          <a:ln w="28575">
            <a:noFill/>
          </a:ln>
        </p:spPr>
      </p:sp>
      <p:sp>
        <p:nvSpPr>
          <p:cNvPr id="138244" name="直接连接符 138243"/>
          <p:cNvSpPr/>
          <p:nvPr/>
        </p:nvSpPr>
        <p:spPr>
          <a:xfrm>
            <a:off x="3911600" y="5692775"/>
            <a:ext cx="0" cy="544513"/>
          </a:xfrm>
          <a:prstGeom prst="line">
            <a:avLst/>
          </a:prstGeom>
          <a:ln w="28575">
            <a:noFill/>
          </a:ln>
        </p:spPr>
      </p:sp>
      <p:sp>
        <p:nvSpPr>
          <p:cNvPr id="138245" name="直接连接符 138244"/>
          <p:cNvSpPr/>
          <p:nvPr/>
        </p:nvSpPr>
        <p:spPr>
          <a:xfrm>
            <a:off x="4826000" y="5692775"/>
            <a:ext cx="0" cy="544513"/>
          </a:xfrm>
          <a:prstGeom prst="line">
            <a:avLst/>
          </a:prstGeom>
          <a:ln w="28575">
            <a:noFill/>
          </a:ln>
        </p:spPr>
      </p:sp>
      <p:sp>
        <p:nvSpPr>
          <p:cNvPr id="138246" name="矩形 138245"/>
          <p:cNvSpPr/>
          <p:nvPr/>
        </p:nvSpPr>
        <p:spPr>
          <a:xfrm>
            <a:off x="3238500" y="504983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7" name="矩形 138246"/>
          <p:cNvSpPr/>
          <p:nvPr/>
        </p:nvSpPr>
        <p:spPr>
          <a:xfrm>
            <a:off x="3238500" y="435133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8" name="矩形 138247"/>
          <p:cNvSpPr/>
          <p:nvPr/>
        </p:nvSpPr>
        <p:spPr>
          <a:xfrm>
            <a:off x="3238500" y="400208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9" name="矩形 138248"/>
          <p:cNvSpPr/>
          <p:nvPr/>
        </p:nvSpPr>
        <p:spPr>
          <a:xfrm>
            <a:off x="3238500" y="365283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0" name="矩形 138249"/>
          <p:cNvSpPr/>
          <p:nvPr/>
        </p:nvSpPr>
        <p:spPr>
          <a:xfrm>
            <a:off x="3238500" y="330358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1" name="矩形 138250"/>
          <p:cNvSpPr/>
          <p:nvPr/>
        </p:nvSpPr>
        <p:spPr>
          <a:xfrm>
            <a:off x="3238500" y="295433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2" name="矩形 138251"/>
          <p:cNvSpPr/>
          <p:nvPr/>
        </p:nvSpPr>
        <p:spPr>
          <a:xfrm>
            <a:off x="3238500" y="260508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3" name="矩形 138252"/>
          <p:cNvSpPr/>
          <p:nvPr/>
        </p:nvSpPr>
        <p:spPr>
          <a:xfrm>
            <a:off x="3238500" y="190658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4" name="矩形 138253"/>
          <p:cNvSpPr/>
          <p:nvPr/>
        </p:nvSpPr>
        <p:spPr>
          <a:xfrm>
            <a:off x="3238500" y="1557338"/>
            <a:ext cx="533400" cy="3492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7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5" name="直接连接符 138254"/>
          <p:cNvSpPr/>
          <p:nvPr/>
        </p:nvSpPr>
        <p:spPr>
          <a:xfrm>
            <a:off x="3238500" y="155733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56" name="直接连接符 138255"/>
          <p:cNvSpPr/>
          <p:nvPr/>
        </p:nvSpPr>
        <p:spPr>
          <a:xfrm>
            <a:off x="3238500" y="190658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57" name="直接连接符 138256"/>
          <p:cNvSpPr/>
          <p:nvPr/>
        </p:nvSpPr>
        <p:spPr>
          <a:xfrm>
            <a:off x="3238500" y="225583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58" name="直接连接符 138257"/>
          <p:cNvSpPr/>
          <p:nvPr/>
        </p:nvSpPr>
        <p:spPr>
          <a:xfrm>
            <a:off x="3238500" y="260508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59" name="直接连接符 138258"/>
          <p:cNvSpPr/>
          <p:nvPr/>
        </p:nvSpPr>
        <p:spPr>
          <a:xfrm>
            <a:off x="3238500" y="295433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0" name="直接连接符 138259"/>
          <p:cNvSpPr/>
          <p:nvPr/>
        </p:nvSpPr>
        <p:spPr>
          <a:xfrm>
            <a:off x="3238500" y="330358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1" name="直接连接符 138260"/>
          <p:cNvSpPr/>
          <p:nvPr/>
        </p:nvSpPr>
        <p:spPr>
          <a:xfrm>
            <a:off x="3238500" y="365283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2" name="直接连接符 138261"/>
          <p:cNvSpPr/>
          <p:nvPr/>
        </p:nvSpPr>
        <p:spPr>
          <a:xfrm>
            <a:off x="3238500" y="400208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3" name="直接连接符 138262"/>
          <p:cNvSpPr/>
          <p:nvPr/>
        </p:nvSpPr>
        <p:spPr>
          <a:xfrm>
            <a:off x="3238500" y="435133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4" name="直接连接符 138263"/>
          <p:cNvSpPr/>
          <p:nvPr/>
        </p:nvSpPr>
        <p:spPr>
          <a:xfrm>
            <a:off x="3238500" y="470058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5" name="直接连接符 138264"/>
          <p:cNvSpPr/>
          <p:nvPr/>
        </p:nvSpPr>
        <p:spPr>
          <a:xfrm>
            <a:off x="3238500" y="5049838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6" name="直接连接符 138265"/>
          <p:cNvSpPr/>
          <p:nvPr/>
        </p:nvSpPr>
        <p:spPr>
          <a:xfrm>
            <a:off x="3238500" y="539908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7" name="直接连接符 138266"/>
          <p:cNvSpPr/>
          <p:nvPr/>
        </p:nvSpPr>
        <p:spPr>
          <a:xfrm>
            <a:off x="3238500" y="1557338"/>
            <a:ext cx="0" cy="3841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8" name="直接连接符 138267"/>
          <p:cNvSpPr/>
          <p:nvPr/>
        </p:nvSpPr>
        <p:spPr>
          <a:xfrm>
            <a:off x="3771900" y="1557338"/>
            <a:ext cx="0" cy="3841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69" name="矩形 138268"/>
          <p:cNvSpPr/>
          <p:nvPr/>
        </p:nvSpPr>
        <p:spPr>
          <a:xfrm>
            <a:off x="2781300" y="1512888"/>
            <a:ext cx="609600" cy="395128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buClrTx/>
            </a:pPr>
            <a:r>
              <a:rPr lang="en-US" altLang="zh-CN" sz="2300" b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eaLnBrk="0" hangingPunct="0">
              <a:buClrTx/>
            </a:pPr>
            <a:r>
              <a:rPr lang="en-US" altLang="zh-CN" sz="23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3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70" name="矩形 138269"/>
          <p:cNvSpPr/>
          <p:nvPr/>
        </p:nvSpPr>
        <p:spPr>
          <a:xfrm>
            <a:off x="4572000" y="15890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200" b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∧</a:t>
            </a:r>
            <a:endParaRPr lang="en-US" altLang="zh-CN" sz="1200" b="1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271" name="矩形 138270"/>
          <p:cNvSpPr/>
          <p:nvPr/>
        </p:nvSpPr>
        <p:spPr>
          <a:xfrm>
            <a:off x="4152900" y="15890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72" name="直接连接符 138271"/>
          <p:cNvSpPr/>
          <p:nvPr/>
        </p:nvSpPr>
        <p:spPr>
          <a:xfrm>
            <a:off x="4152900" y="15890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73" name="直接连接符 138272"/>
          <p:cNvSpPr/>
          <p:nvPr/>
        </p:nvSpPr>
        <p:spPr>
          <a:xfrm>
            <a:off x="4152900" y="18621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74" name="直接连接符 138273"/>
          <p:cNvSpPr/>
          <p:nvPr/>
        </p:nvSpPr>
        <p:spPr>
          <a:xfrm>
            <a:off x="4152900" y="15890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75" name="直接连接符 138274"/>
          <p:cNvSpPr/>
          <p:nvPr/>
        </p:nvSpPr>
        <p:spPr>
          <a:xfrm>
            <a:off x="4572000" y="158908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76" name="直接连接符 138275"/>
          <p:cNvSpPr/>
          <p:nvPr/>
        </p:nvSpPr>
        <p:spPr>
          <a:xfrm>
            <a:off x="4991100" y="15890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77" name="直接连接符 138276"/>
          <p:cNvSpPr/>
          <p:nvPr/>
        </p:nvSpPr>
        <p:spPr>
          <a:xfrm>
            <a:off x="3543300" y="174148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78" name="矩形 138277"/>
          <p:cNvSpPr/>
          <p:nvPr/>
        </p:nvSpPr>
        <p:spPr>
          <a:xfrm>
            <a:off x="4572000" y="2244725"/>
            <a:ext cx="419100" cy="2794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79" name="矩形 138278"/>
          <p:cNvSpPr/>
          <p:nvPr/>
        </p:nvSpPr>
        <p:spPr>
          <a:xfrm>
            <a:off x="4152900" y="1919288"/>
            <a:ext cx="419100" cy="2794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80" name="直接连接符 138279"/>
          <p:cNvSpPr/>
          <p:nvPr/>
        </p:nvSpPr>
        <p:spPr>
          <a:xfrm>
            <a:off x="4152900" y="19192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81" name="直接连接符 138280"/>
          <p:cNvSpPr/>
          <p:nvPr/>
        </p:nvSpPr>
        <p:spPr>
          <a:xfrm>
            <a:off x="4152900" y="21986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82" name="直接连接符 138281"/>
          <p:cNvSpPr/>
          <p:nvPr/>
        </p:nvSpPr>
        <p:spPr>
          <a:xfrm>
            <a:off x="4152900" y="1893888"/>
            <a:ext cx="0" cy="279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83" name="直接连接符 138282"/>
          <p:cNvSpPr/>
          <p:nvPr/>
        </p:nvSpPr>
        <p:spPr>
          <a:xfrm>
            <a:off x="4572000" y="1919288"/>
            <a:ext cx="0" cy="279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84" name="直接连接符 138283"/>
          <p:cNvSpPr/>
          <p:nvPr/>
        </p:nvSpPr>
        <p:spPr>
          <a:xfrm>
            <a:off x="4991100" y="1919288"/>
            <a:ext cx="0" cy="279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85" name="直接连接符 138284"/>
          <p:cNvSpPr/>
          <p:nvPr/>
        </p:nvSpPr>
        <p:spPr>
          <a:xfrm>
            <a:off x="3543300" y="204628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86" name="直接连接符 138285"/>
          <p:cNvSpPr/>
          <p:nvPr/>
        </p:nvSpPr>
        <p:spPr>
          <a:xfrm>
            <a:off x="3543300" y="273208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87" name="矩形 138286"/>
          <p:cNvSpPr/>
          <p:nvPr/>
        </p:nvSpPr>
        <p:spPr>
          <a:xfrm>
            <a:off x="4572000" y="261143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88" name="矩形 138287"/>
          <p:cNvSpPr/>
          <p:nvPr/>
        </p:nvSpPr>
        <p:spPr>
          <a:xfrm>
            <a:off x="4165600" y="258603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89" name="直接连接符 138288"/>
          <p:cNvSpPr/>
          <p:nvPr/>
        </p:nvSpPr>
        <p:spPr>
          <a:xfrm>
            <a:off x="4152900" y="26114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0" name="直接连接符 138289"/>
          <p:cNvSpPr/>
          <p:nvPr/>
        </p:nvSpPr>
        <p:spPr>
          <a:xfrm>
            <a:off x="4152900" y="28844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1" name="直接连接符 138290"/>
          <p:cNvSpPr/>
          <p:nvPr/>
        </p:nvSpPr>
        <p:spPr>
          <a:xfrm>
            <a:off x="4152900" y="26114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2" name="直接连接符 138291"/>
          <p:cNvSpPr/>
          <p:nvPr/>
        </p:nvSpPr>
        <p:spPr>
          <a:xfrm>
            <a:off x="4572000" y="261143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3" name="直接连接符 138292"/>
          <p:cNvSpPr/>
          <p:nvPr/>
        </p:nvSpPr>
        <p:spPr>
          <a:xfrm>
            <a:off x="4991100" y="26114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4" name="矩形 138293"/>
          <p:cNvSpPr/>
          <p:nvPr/>
        </p:nvSpPr>
        <p:spPr>
          <a:xfrm>
            <a:off x="5791200" y="19319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95" name="矩形 138294"/>
          <p:cNvSpPr/>
          <p:nvPr/>
        </p:nvSpPr>
        <p:spPr>
          <a:xfrm>
            <a:off x="5372100" y="19319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96" name="直接连接符 138295"/>
          <p:cNvSpPr/>
          <p:nvPr/>
        </p:nvSpPr>
        <p:spPr>
          <a:xfrm>
            <a:off x="5372100" y="19319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7" name="直接连接符 138296"/>
          <p:cNvSpPr/>
          <p:nvPr/>
        </p:nvSpPr>
        <p:spPr>
          <a:xfrm>
            <a:off x="5372100" y="22050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8" name="直接连接符 138297"/>
          <p:cNvSpPr/>
          <p:nvPr/>
        </p:nvSpPr>
        <p:spPr>
          <a:xfrm>
            <a:off x="5372100" y="19319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99" name="直接连接符 138298"/>
          <p:cNvSpPr/>
          <p:nvPr/>
        </p:nvSpPr>
        <p:spPr>
          <a:xfrm>
            <a:off x="5791200" y="193198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0" name="直接连接符 138299"/>
          <p:cNvSpPr/>
          <p:nvPr/>
        </p:nvSpPr>
        <p:spPr>
          <a:xfrm>
            <a:off x="6210300" y="19319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1" name="直接连接符 138300"/>
          <p:cNvSpPr/>
          <p:nvPr/>
        </p:nvSpPr>
        <p:spPr>
          <a:xfrm>
            <a:off x="4762500" y="205263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302" name="直接连接符 138301"/>
          <p:cNvSpPr/>
          <p:nvPr/>
        </p:nvSpPr>
        <p:spPr>
          <a:xfrm>
            <a:off x="3543300" y="311308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303" name="矩形 138302"/>
          <p:cNvSpPr/>
          <p:nvPr/>
        </p:nvSpPr>
        <p:spPr>
          <a:xfrm>
            <a:off x="4572000" y="29606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04" name="直接连接符 138303"/>
          <p:cNvSpPr/>
          <p:nvPr/>
        </p:nvSpPr>
        <p:spPr>
          <a:xfrm>
            <a:off x="4152900" y="29606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5" name="直接连接符 138304"/>
          <p:cNvSpPr/>
          <p:nvPr/>
        </p:nvSpPr>
        <p:spPr>
          <a:xfrm>
            <a:off x="4152900" y="32337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6" name="直接连接符 138305"/>
          <p:cNvSpPr/>
          <p:nvPr/>
        </p:nvSpPr>
        <p:spPr>
          <a:xfrm>
            <a:off x="4152900" y="29606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7" name="直接连接符 138306"/>
          <p:cNvSpPr/>
          <p:nvPr/>
        </p:nvSpPr>
        <p:spPr>
          <a:xfrm>
            <a:off x="4572000" y="296068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8" name="直接连接符 138307"/>
          <p:cNvSpPr/>
          <p:nvPr/>
        </p:nvSpPr>
        <p:spPr>
          <a:xfrm>
            <a:off x="4991100" y="296068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09" name="矩形 138308"/>
          <p:cNvSpPr/>
          <p:nvPr/>
        </p:nvSpPr>
        <p:spPr>
          <a:xfrm>
            <a:off x="5854700" y="50180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endParaRPr sz="1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10" name="矩形 138309"/>
          <p:cNvSpPr/>
          <p:nvPr/>
        </p:nvSpPr>
        <p:spPr>
          <a:xfrm>
            <a:off x="5435600" y="501808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11" name="直接连接符 138310"/>
          <p:cNvSpPr/>
          <p:nvPr/>
        </p:nvSpPr>
        <p:spPr>
          <a:xfrm>
            <a:off x="5410200" y="50180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2" name="直接连接符 138311"/>
          <p:cNvSpPr/>
          <p:nvPr/>
        </p:nvSpPr>
        <p:spPr>
          <a:xfrm>
            <a:off x="5410200" y="52911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3" name="直接连接符 138312"/>
          <p:cNvSpPr/>
          <p:nvPr/>
        </p:nvSpPr>
        <p:spPr>
          <a:xfrm>
            <a:off x="5397500" y="50117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4" name="直接连接符 138313"/>
          <p:cNvSpPr/>
          <p:nvPr/>
        </p:nvSpPr>
        <p:spPr>
          <a:xfrm>
            <a:off x="5816600" y="501173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5" name="直接连接符 138314"/>
          <p:cNvSpPr/>
          <p:nvPr/>
        </p:nvSpPr>
        <p:spPr>
          <a:xfrm>
            <a:off x="6248400" y="50117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6" name="直接连接符 138315"/>
          <p:cNvSpPr/>
          <p:nvPr/>
        </p:nvSpPr>
        <p:spPr>
          <a:xfrm>
            <a:off x="4800600" y="517048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317" name="矩形 138316"/>
          <p:cNvSpPr/>
          <p:nvPr/>
        </p:nvSpPr>
        <p:spPr>
          <a:xfrm>
            <a:off x="4152900" y="504983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18" name="直接连接符 138317"/>
          <p:cNvSpPr/>
          <p:nvPr/>
        </p:nvSpPr>
        <p:spPr>
          <a:xfrm>
            <a:off x="4152900" y="504983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19" name="直接连接符 138318"/>
          <p:cNvSpPr/>
          <p:nvPr/>
        </p:nvSpPr>
        <p:spPr>
          <a:xfrm>
            <a:off x="4152900" y="5322888"/>
            <a:ext cx="838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20" name="直接连接符 138319"/>
          <p:cNvSpPr/>
          <p:nvPr/>
        </p:nvSpPr>
        <p:spPr>
          <a:xfrm>
            <a:off x="4152900" y="50498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21" name="直接连接符 138320"/>
          <p:cNvSpPr/>
          <p:nvPr/>
        </p:nvSpPr>
        <p:spPr>
          <a:xfrm>
            <a:off x="4572000" y="5049838"/>
            <a:ext cx="0" cy="273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22" name="直接连接符 138321"/>
          <p:cNvSpPr/>
          <p:nvPr/>
        </p:nvSpPr>
        <p:spPr>
          <a:xfrm>
            <a:off x="4991100" y="5049838"/>
            <a:ext cx="0" cy="2730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323" name="直接连接符 138322"/>
          <p:cNvSpPr/>
          <p:nvPr/>
        </p:nvSpPr>
        <p:spPr>
          <a:xfrm>
            <a:off x="3543300" y="5200650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38324" name="组合 138323"/>
          <p:cNvGrpSpPr/>
          <p:nvPr/>
        </p:nvGrpSpPr>
        <p:grpSpPr>
          <a:xfrm>
            <a:off x="4152900" y="2246313"/>
            <a:ext cx="838200" cy="274637"/>
            <a:chOff x="4896" y="960"/>
            <a:chExt cx="528" cy="173"/>
          </a:xfrm>
        </p:grpSpPr>
        <p:sp>
          <p:nvSpPr>
            <p:cNvPr id="138325" name="矩形 138324"/>
            <p:cNvSpPr/>
            <p:nvPr/>
          </p:nvSpPr>
          <p:spPr>
            <a:xfrm>
              <a:off x="5160" y="961"/>
              <a:ext cx="264" cy="1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endParaRPr sz="1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6" name="矩形 138325"/>
            <p:cNvSpPr/>
            <p:nvPr/>
          </p:nvSpPr>
          <p:spPr>
            <a:xfrm>
              <a:off x="4896" y="961"/>
              <a:ext cx="264" cy="1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>
                <a:buClrTx/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endPara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7" name="直接连接符 138326"/>
            <p:cNvSpPr/>
            <p:nvPr/>
          </p:nvSpPr>
          <p:spPr>
            <a:xfrm>
              <a:off x="4896" y="961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328" name="直接连接符 138327"/>
            <p:cNvSpPr/>
            <p:nvPr/>
          </p:nvSpPr>
          <p:spPr>
            <a:xfrm>
              <a:off x="4896" y="1133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329" name="直接连接符 138328"/>
            <p:cNvSpPr/>
            <p:nvPr/>
          </p:nvSpPr>
          <p:spPr>
            <a:xfrm>
              <a:off x="4896" y="961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330" name="直接连接符 138329"/>
            <p:cNvSpPr/>
            <p:nvPr/>
          </p:nvSpPr>
          <p:spPr>
            <a:xfrm>
              <a:off x="5160" y="961"/>
              <a:ext cx="0" cy="1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331" name="直接连接符 138330"/>
            <p:cNvSpPr/>
            <p:nvPr/>
          </p:nvSpPr>
          <p:spPr>
            <a:xfrm>
              <a:off x="5424" y="961"/>
              <a:ext cx="0" cy="1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332" name="矩形 138331"/>
            <p:cNvSpPr/>
            <p:nvPr/>
          </p:nvSpPr>
          <p:spPr>
            <a:xfrm rot="-16170249">
              <a:off x="5219" y="915"/>
              <a:ext cx="1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000" b="1" dirty="0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</a:t>
              </a:r>
              <a:endPara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38333" name="矩形 138332"/>
          <p:cNvSpPr/>
          <p:nvPr/>
        </p:nvSpPr>
        <p:spPr>
          <a:xfrm rot="-16170249">
            <a:off x="5900738" y="18224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4" name="矩形 138333"/>
          <p:cNvSpPr/>
          <p:nvPr/>
        </p:nvSpPr>
        <p:spPr>
          <a:xfrm rot="-16170249">
            <a:off x="3386138" y="36512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5" name="矩形 138334"/>
          <p:cNvSpPr/>
          <p:nvPr/>
        </p:nvSpPr>
        <p:spPr>
          <a:xfrm rot="-16170249">
            <a:off x="5900738" y="491490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6" name="矩形 138335"/>
          <p:cNvSpPr/>
          <p:nvPr/>
        </p:nvSpPr>
        <p:spPr>
          <a:xfrm rot="-16170249">
            <a:off x="3386138" y="39560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7" name="矩形 138336"/>
          <p:cNvSpPr/>
          <p:nvPr/>
        </p:nvSpPr>
        <p:spPr>
          <a:xfrm rot="-16170249">
            <a:off x="3386138" y="46418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8" name="矩形 138337"/>
          <p:cNvSpPr/>
          <p:nvPr/>
        </p:nvSpPr>
        <p:spPr>
          <a:xfrm rot="-16170249">
            <a:off x="3386138" y="43370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39" name="直接连接符 138338"/>
          <p:cNvSpPr/>
          <p:nvPr/>
        </p:nvSpPr>
        <p:spPr>
          <a:xfrm>
            <a:off x="3543300" y="242252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340" name="矩形 138339"/>
          <p:cNvSpPr/>
          <p:nvPr/>
        </p:nvSpPr>
        <p:spPr>
          <a:xfrm>
            <a:off x="4229100" y="2916238"/>
            <a:ext cx="419100" cy="27305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lvl="0">
              <a:buClrTx/>
            </a:pP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41" name="矩形 138340"/>
          <p:cNvSpPr/>
          <p:nvPr/>
        </p:nvSpPr>
        <p:spPr>
          <a:xfrm rot="-16170249">
            <a:off x="3370263" y="32702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42" name="矩形 138341"/>
          <p:cNvSpPr/>
          <p:nvPr/>
        </p:nvSpPr>
        <p:spPr>
          <a:xfrm rot="-16170249">
            <a:off x="4681538" y="25082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43" name="矩形 138342"/>
          <p:cNvSpPr/>
          <p:nvPr/>
        </p:nvSpPr>
        <p:spPr>
          <a:xfrm rot="-16170249">
            <a:off x="4656138" y="2863850"/>
            <a:ext cx="25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</a:t>
            </a:r>
            <a:endParaRPr lang="en-US" altLang="zh-CN" sz="2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8344" name="矩形 138343"/>
          <p:cNvSpPr/>
          <p:nvPr/>
        </p:nvSpPr>
        <p:spPr>
          <a:xfrm>
            <a:off x="3073400" y="5551488"/>
            <a:ext cx="3162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ASL=(1*6+2*2)/8=1.25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45" name="矩形 138344"/>
          <p:cNvSpPr/>
          <p:nvPr/>
        </p:nvSpPr>
        <p:spPr>
          <a:xfrm>
            <a:off x="444500" y="188913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文本框 140289"/>
          <p:cNvSpPr txBox="1"/>
          <p:nvPr/>
        </p:nvSpPr>
        <p:spPr>
          <a:xfrm>
            <a:off x="441325" y="1341438"/>
            <a:ext cx="9244013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buClrTx/>
            </a:pP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12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、选取哈希函数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H(k)=(3k) mod 11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。用开放地址法处理冲突，</a:t>
            </a:r>
            <a:endParaRPr lang="zh-CN" altLang="en-US" sz="22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>
              <a:buClrTx/>
            </a:pPr>
            <a:r>
              <a:rPr lang="zh-CN" altLang="en-US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=H(k) ,d</a:t>
            </a:r>
            <a:r>
              <a:rPr lang="en-US" altLang="zh-CN" sz="2200" baseline="-2500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 d</a:t>
            </a:r>
            <a:r>
              <a:rPr lang="en-US" altLang="zh-CN" sz="2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+(7k) mod 10 +1) mod 11(i=2,3……)</a:t>
            </a:r>
            <a:r>
              <a:rPr lang="zh-CN" altLang="en-US" sz="2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>
              <a:buClrTx/>
            </a:pP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试在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0~10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的散列地址空间中对关键字序列（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53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2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>
              <a:buClrTx/>
            </a:pP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）造哈希表（地址空间</a:t>
            </a:r>
            <a:r>
              <a:rPr lang="en-US" altLang="zh-CN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0-10</a:t>
            </a: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），并求等概率</a:t>
            </a:r>
            <a:endParaRPr lang="zh-CN" altLang="en-US" sz="22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>
              <a:buClrTx/>
            </a:pPr>
            <a:r>
              <a:rPr lang="zh-CN" altLang="en-US" sz="2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下查找成功时的平均查找长度。</a:t>
            </a:r>
            <a:endParaRPr lang="zh-CN" altLang="en-US" sz="22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0291" name="组合 140290"/>
          <p:cNvGrpSpPr/>
          <p:nvPr/>
        </p:nvGrpSpPr>
        <p:grpSpPr>
          <a:xfrm>
            <a:off x="1676400" y="3352800"/>
            <a:ext cx="7315200" cy="1981200"/>
            <a:chOff x="480" y="1776"/>
            <a:chExt cx="4608" cy="1248"/>
          </a:xfrm>
        </p:grpSpPr>
        <p:sp>
          <p:nvSpPr>
            <p:cNvPr id="140292" name="矩形 140291"/>
            <p:cNvSpPr/>
            <p:nvPr/>
          </p:nvSpPr>
          <p:spPr>
            <a:xfrm>
              <a:off x="3648" y="2064"/>
              <a:ext cx="288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buClrTx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endPara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3" name="矩形 140292"/>
            <p:cNvSpPr/>
            <p:nvPr/>
          </p:nvSpPr>
          <p:spPr>
            <a:xfrm>
              <a:off x="3312" y="2064"/>
              <a:ext cx="336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endParaRPr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4" name="矩形 140293"/>
            <p:cNvSpPr/>
            <p:nvPr/>
          </p:nvSpPr>
          <p:spPr>
            <a:xfrm>
              <a:off x="2985" y="2064"/>
              <a:ext cx="327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solidFill>
                    <a:srgbClr val="FF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5" name="矩形 140294"/>
            <p:cNvSpPr/>
            <p:nvPr/>
          </p:nvSpPr>
          <p:spPr>
            <a:xfrm>
              <a:off x="2684" y="2064"/>
              <a:ext cx="301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6" name="矩形 140295"/>
            <p:cNvSpPr/>
            <p:nvPr/>
          </p:nvSpPr>
          <p:spPr>
            <a:xfrm>
              <a:off x="2384" y="2064"/>
              <a:ext cx="300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46</a:t>
              </a:r>
              <a:endPara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7" name="矩形 140296"/>
            <p:cNvSpPr/>
            <p:nvPr/>
          </p:nvSpPr>
          <p:spPr>
            <a:xfrm>
              <a:off x="2080" y="2064"/>
              <a:ext cx="304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8" name="矩形 140297"/>
            <p:cNvSpPr/>
            <p:nvPr/>
          </p:nvSpPr>
          <p:spPr>
            <a:xfrm>
              <a:off x="1780" y="2064"/>
              <a:ext cx="300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endParaRPr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299" name="矩形 140298"/>
            <p:cNvSpPr/>
            <p:nvPr/>
          </p:nvSpPr>
          <p:spPr>
            <a:xfrm>
              <a:off x="1479" y="2064"/>
              <a:ext cx="301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50000"/>
                </a:spcBef>
                <a:buClrTx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0" name="矩形 140299"/>
            <p:cNvSpPr/>
            <p:nvPr/>
          </p:nvSpPr>
          <p:spPr>
            <a:xfrm>
              <a:off x="1178" y="2064"/>
              <a:ext cx="301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solidFill>
                    <a:srgbClr val="FF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  <a:endParaRPr lang="en-US" altLang="zh-CN" sz="20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1" name="矩形 140300"/>
            <p:cNvSpPr/>
            <p:nvPr/>
          </p:nvSpPr>
          <p:spPr>
            <a:xfrm>
              <a:off x="864" y="2064"/>
              <a:ext cx="314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solidFill>
                    <a:srgbClr val="FF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67</a:t>
              </a:r>
              <a:endParaRPr lang="en-US" altLang="zh-CN" sz="20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2" name="矩形 140301"/>
            <p:cNvSpPr/>
            <p:nvPr/>
          </p:nvSpPr>
          <p:spPr>
            <a:xfrm>
              <a:off x="576" y="2064"/>
              <a:ext cx="288" cy="2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lvl="0" algn="ctr">
                <a:spcBef>
                  <a:spcPct val="30000"/>
                </a:spcBef>
                <a:buClrTx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3" name="直接连接符 140302"/>
            <p:cNvSpPr/>
            <p:nvPr/>
          </p:nvSpPr>
          <p:spPr>
            <a:xfrm>
              <a:off x="576" y="2064"/>
              <a:ext cx="336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4" name="直接连接符 140303"/>
            <p:cNvSpPr/>
            <p:nvPr/>
          </p:nvSpPr>
          <p:spPr>
            <a:xfrm>
              <a:off x="576" y="2336"/>
              <a:ext cx="336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5" name="直接连接符 140304"/>
            <p:cNvSpPr/>
            <p:nvPr/>
          </p:nvSpPr>
          <p:spPr>
            <a:xfrm>
              <a:off x="576" y="2064"/>
              <a:ext cx="0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6" name="直接连接符 140305"/>
            <p:cNvSpPr/>
            <p:nvPr/>
          </p:nvSpPr>
          <p:spPr>
            <a:xfrm>
              <a:off x="864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7" name="直接连接符 140306"/>
            <p:cNvSpPr/>
            <p:nvPr/>
          </p:nvSpPr>
          <p:spPr>
            <a:xfrm>
              <a:off x="1178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8" name="直接连接符 140307"/>
            <p:cNvSpPr/>
            <p:nvPr/>
          </p:nvSpPr>
          <p:spPr>
            <a:xfrm>
              <a:off x="1479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9" name="直接连接符 140308"/>
            <p:cNvSpPr/>
            <p:nvPr/>
          </p:nvSpPr>
          <p:spPr>
            <a:xfrm>
              <a:off x="1780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0" name="直接连接符 140309"/>
            <p:cNvSpPr/>
            <p:nvPr/>
          </p:nvSpPr>
          <p:spPr>
            <a:xfrm>
              <a:off x="2080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1" name="直接连接符 140310"/>
            <p:cNvSpPr/>
            <p:nvPr/>
          </p:nvSpPr>
          <p:spPr>
            <a:xfrm>
              <a:off x="2384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2" name="直接连接符 140311"/>
            <p:cNvSpPr/>
            <p:nvPr/>
          </p:nvSpPr>
          <p:spPr>
            <a:xfrm>
              <a:off x="2684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3" name="直接连接符 140312"/>
            <p:cNvSpPr/>
            <p:nvPr/>
          </p:nvSpPr>
          <p:spPr>
            <a:xfrm>
              <a:off x="2985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4" name="直接连接符 140313"/>
            <p:cNvSpPr/>
            <p:nvPr/>
          </p:nvSpPr>
          <p:spPr>
            <a:xfrm>
              <a:off x="3312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5" name="直接连接符 140314"/>
            <p:cNvSpPr/>
            <p:nvPr/>
          </p:nvSpPr>
          <p:spPr>
            <a:xfrm>
              <a:off x="3648" y="2064"/>
              <a:ext cx="0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6" name="直接连接符 140315"/>
            <p:cNvSpPr/>
            <p:nvPr/>
          </p:nvSpPr>
          <p:spPr>
            <a:xfrm>
              <a:off x="3936" y="2064"/>
              <a:ext cx="0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7" name="矩形 140316"/>
            <p:cNvSpPr/>
            <p:nvPr/>
          </p:nvSpPr>
          <p:spPr>
            <a:xfrm>
              <a:off x="576" y="1776"/>
              <a:ext cx="336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>
                <a:buClrTx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0     1    2     3    4    5    6    7     8    9   10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18" name="文本框 140317"/>
            <p:cNvSpPr txBox="1"/>
            <p:nvPr/>
          </p:nvSpPr>
          <p:spPr>
            <a:xfrm>
              <a:off x="480" y="2736"/>
              <a:ext cx="4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ASL=(1+1 +1 +1 +2 +2 +6 +3)/8=2.125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0319" name="标题 1403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  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文本框 142337"/>
          <p:cNvSpPr txBox="1"/>
          <p:nvPr/>
        </p:nvSpPr>
        <p:spPr>
          <a:xfrm>
            <a:off x="444500" y="1395413"/>
            <a:ext cx="8304213" cy="444976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Tx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、写出对有序表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{1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41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45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62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75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77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82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95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100}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采用折半法查找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82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35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的过程。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spcBef>
                <a:spcPct val="50000"/>
              </a:spcBef>
              <a:buClrTx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、试对关键码序列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{Jan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Feb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Mar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Apr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May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June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July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Aug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Sep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Oct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Nov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Dec}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完成以下操作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spcBef>
                <a:spcPct val="50000"/>
              </a:spcBef>
              <a:buClrTx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）构造一棵二叉排序树，并计算等概率下查找成功的平均查找长度。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spcBef>
                <a:spcPct val="50000"/>
              </a:spcBef>
              <a:buClrTx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）构造一棵二叉平衡排序树，并计算等概率下查找成功的平均查找长度。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spcBef>
                <a:spcPct val="50000"/>
              </a:spcBef>
              <a:buClrTx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0-16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的散列空间中分别采用线性探测法和拉链法处理冲突来构造哈希表，并计算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ASL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。哈希函数为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H(x)= </a:t>
            </a:r>
            <a:r>
              <a:rPr lang="en-US" altLang="zh-CN" sz="220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20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</a:rPr>
              <a:t>/2 </a:t>
            </a:r>
            <a:r>
              <a:rPr lang="en-US" altLang="zh-CN" sz="220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为关键字中的第一个字母在字母表中的序号。</a:t>
            </a:r>
            <a:endParaRPr lang="zh-CN" altLang="en-US" sz="2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2339" name="标题 14233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800" dirty="0"/>
              <a:t>作 业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文本框 245761"/>
          <p:cNvSpPr txBox="1"/>
          <p:nvPr/>
        </p:nvSpPr>
        <p:spPr>
          <a:xfrm>
            <a:off x="457200" y="3059113"/>
            <a:ext cx="86868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5000"/>
              </a:lnSpc>
              <a:buClrTx/>
            </a:pP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3" name="文本框 245762"/>
          <p:cNvSpPr txBox="1"/>
          <p:nvPr/>
        </p:nvSpPr>
        <p:spPr>
          <a:xfrm>
            <a:off x="623888" y="2185988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宋体" panose="02010600030101010101" pitchFamily="2" charset="-122"/>
              </a:rPr>
              <a:t>a)</a:t>
            </a:r>
            <a:r>
              <a:rPr lang="en-US" altLang="zh-CN" sz="2400" b="1" dirty="0">
                <a:solidFill>
                  <a:srgbClr val="003366"/>
                </a:solidFill>
                <a:latin typeface="楷体_GB2312" pitchFamily="49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3366"/>
                </a:solidFill>
                <a:latin typeface="楷体_GB2312" pitchFamily="49" charset="-122"/>
                <a:ea typeface="宋体" panose="02010600030101010101" pitchFamily="2" charset="-122"/>
              </a:rPr>
              <a:t>依赖于表中元素如何组织？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4" name="矩形 245763"/>
          <p:cNvSpPr/>
          <p:nvPr/>
        </p:nvSpPr>
        <p:spPr>
          <a:xfrm>
            <a:off x="768350" y="1412875"/>
            <a:ext cx="3168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如何进行查找？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5" name="文本框 245764"/>
          <p:cNvSpPr txBox="1"/>
          <p:nvPr/>
        </p:nvSpPr>
        <p:spPr>
          <a:xfrm>
            <a:off x="1271588" y="2906713"/>
            <a:ext cx="5329237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400" b="1" dirty="0"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查电话号码：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     李皓：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6" name="圆角矩形标注 245765"/>
          <p:cNvSpPr/>
          <p:nvPr/>
        </p:nvSpPr>
        <p:spPr>
          <a:xfrm>
            <a:off x="2855913" y="4130675"/>
            <a:ext cx="6192837" cy="1727200"/>
          </a:xfrm>
          <a:prstGeom prst="wedgeRoundRectCallout">
            <a:avLst>
              <a:gd name="adj1" fmla="val -49412"/>
              <a:gd name="adj2" fmla="val -109741"/>
              <a:gd name="adj3" fmla="val 16667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先查六画－－－</a:t>
            </a:r>
            <a:r>
              <a:rPr lang="en-US" altLang="zh-CN" sz="2400" b="1" dirty="0">
                <a:latin typeface="楷体_GB2312" pitchFamily="49" charset="-122"/>
                <a:ea typeface="宋体" panose="02010600030101010101" pitchFamily="2" charset="-122"/>
              </a:rPr>
              <a:t>17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页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再查李－－－</a:t>
            </a:r>
            <a:r>
              <a:rPr lang="en-US" altLang="zh-CN" sz="2400" b="1" dirty="0">
                <a:latin typeface="楷体_GB2312" pitchFamily="49" charset="-122"/>
                <a:ea typeface="宋体" panose="02010600030101010101" pitchFamily="2" charset="-122"/>
              </a:rPr>
              <a:t>357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页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再查李皓－－或者有（查找成功）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          －－或者无（查找不成功）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45767" name="云形标注 245766"/>
          <p:cNvSpPr/>
          <p:nvPr/>
        </p:nvSpPr>
        <p:spPr>
          <a:xfrm>
            <a:off x="4152900" y="1177925"/>
            <a:ext cx="4321175" cy="863600"/>
          </a:xfrm>
          <a:prstGeom prst="cloudCallout">
            <a:avLst>
              <a:gd name="adj1" fmla="val -49046"/>
              <a:gd name="adj2" fmla="val -14523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人为加上的关系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8" name="矩形 245767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/>
      <p:bldP spid="245763" grpId="0"/>
      <p:bldP spid="245764" grpId="0"/>
      <p:bldP spid="245765" grpId="0"/>
      <p:bldP spid="245766" grpId="0" animBg="1"/>
      <p:bldP spid="2457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文本框 246785"/>
          <p:cNvSpPr txBox="1"/>
          <p:nvPr/>
        </p:nvSpPr>
        <p:spPr>
          <a:xfrm>
            <a:off x="611188" y="1341438"/>
            <a:ext cx="6481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依数据结构的不同而不同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46787" name="椭圆形标注 246786"/>
          <p:cNvSpPr/>
          <p:nvPr/>
        </p:nvSpPr>
        <p:spPr>
          <a:xfrm>
            <a:off x="2484438" y="2205038"/>
            <a:ext cx="2808287" cy="1079500"/>
          </a:xfrm>
          <a:prstGeom prst="wedgeEllipseCallout">
            <a:avLst>
              <a:gd name="adj1" fmla="val -62833"/>
              <a:gd name="adj2" fmla="val -942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Clr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顺序表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  <a:p>
            <a:pPr lvl="0">
              <a:buClrTx/>
            </a:pP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  链表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46788" name="左大括号 246787"/>
          <p:cNvSpPr/>
          <p:nvPr/>
        </p:nvSpPr>
        <p:spPr>
          <a:xfrm>
            <a:off x="3132138" y="2492375"/>
            <a:ext cx="71437" cy="576263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6789" name="云形标注 246788"/>
          <p:cNvSpPr/>
          <p:nvPr/>
        </p:nvSpPr>
        <p:spPr>
          <a:xfrm>
            <a:off x="5364163" y="1484313"/>
            <a:ext cx="3779837" cy="792162"/>
          </a:xfrm>
          <a:prstGeom prst="cloudCallout">
            <a:avLst>
              <a:gd name="adj1" fmla="val -51218"/>
              <a:gd name="adj2" fmla="val 81463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algn="ctr">
              <a:buClrTx/>
            </a:pPr>
            <a:r>
              <a:rPr lang="en-US" altLang="zh-CN" sz="2400" b="1" dirty="0"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宋体" panose="02010600030101010101" pitchFamily="2" charset="-122"/>
              </a:rPr>
              <a:t>人为加上的关系</a:t>
            </a:r>
            <a:endParaRPr lang="zh-CN" altLang="en-US" sz="240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46790" name="矩形 246789"/>
          <p:cNvSpPr/>
          <p:nvPr/>
        </p:nvSpPr>
        <p:spPr>
          <a:xfrm>
            <a:off x="395288" y="188913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7" grpId="0" animBg="1"/>
      <p:bldP spid="2467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633413" y="1708150"/>
            <a:ext cx="81153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明确：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查找的过程就是将给定的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值与文件中各记录的关键字项进行比较的过程。所以用比较次数的平均值来评估算法的优劣。称为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平均查找长度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average search length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矩形 8194"/>
          <p:cNvSpPr/>
          <p:nvPr/>
        </p:nvSpPr>
        <p:spPr>
          <a:xfrm>
            <a:off x="638175" y="3429000"/>
            <a:ext cx="8686800" cy="140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10000"/>
              </a:spcBef>
              <a:buClrTx/>
            </a:pPr>
            <a:r>
              <a:rPr lang="zh-CN" altLang="en-US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是记录个数；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10000"/>
              </a:spcBef>
              <a:buClrTx/>
            </a:pPr>
            <a:r>
              <a:rPr lang="zh-CN" altLang="en-US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是查找第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个记录的查找概率（通常取等概率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=1/n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10000"/>
              </a:spcBef>
              <a:buClrTx/>
            </a:pPr>
            <a:r>
              <a:rPr lang="en-US" altLang="zh-CN" sz="2000" b="1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C</a:t>
            </a:r>
            <a:r>
              <a:rPr lang="en-US" altLang="zh-CN" sz="2000" b="1" baseline="-2500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是找到第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个记录时所经历的比较次数。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矩形 8195"/>
          <p:cNvSpPr/>
          <p:nvPr/>
        </p:nvSpPr>
        <p:spPr>
          <a:xfrm>
            <a:off x="696913" y="5013325"/>
            <a:ext cx="7620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物理意义：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假设每一元素被查找的概率相同，则查找每一元素所需的比较次数之总和再取平均，即为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2124075" y="5805488"/>
            <a:ext cx="4248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值越小，时间效率越高。 </a:t>
            </a:r>
            <a:endParaRPr lang="zh-CN" altLang="en-US" sz="20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417513" y="12192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buClrTx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如何评估查找方法的优劣？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9" name="内容占位符 8198"/>
          <p:cNvGraphicFramePr/>
          <p:nvPr>
            <p:ph idx="1"/>
          </p:nvPr>
        </p:nvGraphicFramePr>
        <p:xfrm>
          <a:off x="3152775" y="2706688"/>
          <a:ext cx="24971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13765" imgH="431800" progId="Equation.DSMT4">
                  <p:embed/>
                </p:oleObj>
              </mc:Choice>
              <mc:Fallback>
                <p:oleObj name="" r:id="rId1" imgW="913765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2775" y="2706688"/>
                        <a:ext cx="2497138" cy="1195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标题 819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b="1" dirty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  <p:bldP spid="8196" grpId="0"/>
      <p:bldP spid="8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1676400" y="1766888"/>
            <a:ext cx="606425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针对静态查找表的查找算法主要有：</a:t>
            </a:r>
            <a:r>
              <a:rPr lang="zh-CN" altLang="en-US" sz="2800" b="1" dirty="0">
                <a:solidFill>
                  <a:srgbClr val="CDE5F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3" name="矩形 10242"/>
          <p:cNvSpPr/>
          <p:nvPr/>
        </p:nvSpPr>
        <p:spPr>
          <a:xfrm>
            <a:off x="1981200" y="2967038"/>
            <a:ext cx="61722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一、顺序查找（线性查找）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二、折半查找（二分或对分查找）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三、静态树表的查找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3" action="ppaction://hlinksldjump"/>
              </a:rPr>
              <a:t>四、分块查找（索引顺序查找）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标题 1024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b="1" dirty="0"/>
              <a:t>9.1 </a:t>
            </a:r>
            <a:r>
              <a:rPr lang="zh-CN" altLang="en-US" b="1" dirty="0"/>
              <a:t>静态查找表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theme/theme1.xml><?xml version="1.0" encoding="utf-8"?>
<a:theme xmlns:a="http://schemas.openxmlformats.org/drawingml/2006/main" name="Radial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989E5"/>
      </a:accent6>
      <a:hlink>
        <a:srgbClr val="000066"/>
      </a:hlink>
      <a:folHlink>
        <a:srgbClr val="6666CC"/>
      </a:folHlink>
    </a:clrScheme>
    <a:fontScheme name="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89E5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89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CC6600"/>
        </a:lt2>
        <a:accent1>
          <a:srgbClr val="FF6600"/>
        </a:accent1>
        <a:accent2>
          <a:srgbClr val="33CCCC"/>
        </a:accent2>
        <a:accent3>
          <a:srgbClr val="C1AAAA"/>
        </a:accent3>
        <a:accent4>
          <a:srgbClr val="DCDCDC"/>
        </a:accent4>
        <a:accent5>
          <a:srgbClr val="FFB9AA"/>
        </a:accent5>
        <a:accent6>
          <a:srgbClr val="2DB7B7"/>
        </a:accent6>
        <a:hlink>
          <a:srgbClr val="99FF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31A01"/>
        </a:lt1>
        <a:dk2>
          <a:srgbClr val="FFFFFF"/>
        </a:dk2>
        <a:lt2>
          <a:srgbClr val="993300"/>
        </a:lt2>
        <a:accent1>
          <a:srgbClr val="FFCC00"/>
        </a:accent1>
        <a:accent2>
          <a:srgbClr val="FF9966"/>
        </a:accent2>
        <a:accent3>
          <a:srgbClr val="B0AAAA"/>
        </a:accent3>
        <a:accent4>
          <a:srgbClr val="DCDCDC"/>
        </a:accent4>
        <a:accent5>
          <a:srgbClr val="FFE2AA"/>
        </a:accent5>
        <a:accent6>
          <a:srgbClr val="E5895B"/>
        </a:accent6>
        <a:hlink>
          <a:srgbClr val="FF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60000"/>
        </a:lt1>
        <a:dk2>
          <a:srgbClr val="FFFFFF"/>
        </a:dk2>
        <a:lt2>
          <a:srgbClr val="75878B"/>
        </a:lt2>
        <a:accent1>
          <a:srgbClr val="0099CC"/>
        </a:accent1>
        <a:accent2>
          <a:srgbClr val="FF3300"/>
        </a:accent2>
        <a:accent3>
          <a:srgbClr val="ABAAAA"/>
        </a:accent3>
        <a:accent4>
          <a:srgbClr val="DCDCDC"/>
        </a:accent4>
        <a:accent5>
          <a:srgbClr val="AACAE2"/>
        </a:accent5>
        <a:accent6>
          <a:srgbClr val="E52D00"/>
        </a:accent6>
        <a:hlink>
          <a:srgbClr val="FFCC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666699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CDCDC"/>
        </a:accent4>
        <a:accent5>
          <a:srgbClr val="CAB9FF"/>
        </a:accent5>
        <a:accent6>
          <a:srgbClr val="89B7E5"/>
        </a:accent6>
        <a:hlink>
          <a:srgbClr val="FFFFCC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A2A40"/>
        </a:lt1>
        <a:dk2>
          <a:srgbClr val="FFFFFF"/>
        </a:dk2>
        <a:lt2>
          <a:srgbClr val="666699"/>
        </a:lt2>
        <a:accent1>
          <a:srgbClr val="006699"/>
        </a:accent1>
        <a:accent2>
          <a:srgbClr val="CC9900"/>
        </a:accent2>
        <a:accent3>
          <a:srgbClr val="ACACB0"/>
        </a:accent3>
        <a:accent4>
          <a:srgbClr val="DCDCDC"/>
        </a:accent4>
        <a:accent5>
          <a:srgbClr val="AAB9CA"/>
        </a:accent5>
        <a:accent6>
          <a:srgbClr val="B78900"/>
        </a:accent6>
        <a:hlink>
          <a:srgbClr val="CC6600"/>
        </a:hlink>
        <a:folHlink>
          <a:srgbClr val="6C94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B335B"/>
        </a:lt1>
        <a:dk2>
          <a:srgbClr val="FFFFFF"/>
        </a:dk2>
        <a:lt2>
          <a:srgbClr val="BECBD8"/>
        </a:lt2>
        <a:accent1>
          <a:srgbClr val="0099CC"/>
        </a:accent1>
        <a:accent2>
          <a:srgbClr val="B5DBE3"/>
        </a:accent2>
        <a:accent3>
          <a:srgbClr val="ACADB6"/>
        </a:accent3>
        <a:accent4>
          <a:srgbClr val="DCDCDC"/>
        </a:accent4>
        <a:accent5>
          <a:srgbClr val="AACAE2"/>
        </a:accent5>
        <a:accent6>
          <a:srgbClr val="A2C4CB"/>
        </a:accent6>
        <a:hlink>
          <a:srgbClr val="FFCC00"/>
        </a:hlink>
        <a:folHlink>
          <a:srgbClr val="5864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3333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CDCDC"/>
        </a:accent4>
        <a:accent5>
          <a:srgbClr val="ADCAB9"/>
        </a:accent5>
        <a:accent6>
          <a:srgbClr val="8989E5"/>
        </a:accent6>
        <a:hlink>
          <a:srgbClr val="FFFF99"/>
        </a:hlink>
        <a:folHlink>
          <a:srgbClr val="17A0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54418"/>
        </a:lt1>
        <a:dk2>
          <a:srgbClr val="FFFFFF"/>
        </a:dk2>
        <a:lt2>
          <a:srgbClr val="808000"/>
        </a:lt2>
        <a:accent1>
          <a:srgbClr val="60897C"/>
        </a:accent1>
        <a:accent2>
          <a:srgbClr val="99CC00"/>
        </a:accent2>
        <a:accent3>
          <a:srgbClr val="AEB0AA"/>
        </a:accent3>
        <a:accent4>
          <a:srgbClr val="DCDCDC"/>
        </a:accent4>
        <a:accent5>
          <a:srgbClr val="B7C4BF"/>
        </a:accent5>
        <a:accent6>
          <a:srgbClr val="89B700"/>
        </a:accent6>
        <a:hlink>
          <a:srgbClr val="CCCC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89E5"/>
        </a:accent6>
        <a:hlink>
          <a:srgbClr val="0000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11797</Words>
  <Application>WPS 演示</Application>
  <PresentationFormat/>
  <Paragraphs>1456</Paragraphs>
  <Slides>57</Slides>
  <Notes>108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57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Arial Black</vt:lpstr>
      <vt:lpstr>黑体</vt:lpstr>
      <vt:lpstr>楷体_GB2312</vt:lpstr>
      <vt:lpstr>微软雅黑</vt:lpstr>
      <vt:lpstr>Symbol</vt:lpstr>
      <vt:lpstr>仿宋_GB2312</vt:lpstr>
      <vt:lpstr>隶书</vt:lpstr>
      <vt:lpstr>ˎ̥</vt:lpstr>
      <vt:lpstr>Verdana</vt:lpstr>
      <vt:lpstr>新宋体</vt:lpstr>
      <vt:lpstr>仿宋</vt:lpstr>
      <vt:lpstr>Segoe Print</vt:lpstr>
      <vt:lpstr>Radial</vt:lpstr>
      <vt:lpstr>Equation.DSMT4</vt:lpstr>
      <vt:lpstr>Equation.3</vt:lpstr>
      <vt:lpstr>Equation.3</vt:lpstr>
      <vt:lpstr>Equation.3</vt:lpstr>
      <vt:lpstr>Word.Document.8</vt:lpstr>
      <vt:lpstr>第9章  查找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基本概念</vt:lpstr>
      <vt:lpstr>9.1 静态查找表</vt:lpstr>
      <vt:lpstr>9.1.1 顺序查找</vt:lpstr>
      <vt:lpstr>9.1.1 顺序查找</vt:lpstr>
      <vt:lpstr>PowerPoint 演示文稿</vt:lpstr>
      <vt:lpstr>9.1.2 折半查找（又称二分查找或对分查找）</vt:lpstr>
      <vt:lpstr>9.1.2 折半查找（又称二分查找或对分查找）</vt:lpstr>
      <vt:lpstr>9.1.2 折半查找（又称二分查找或对分查找）</vt:lpstr>
      <vt:lpstr>9.1.2 折半查找（又称二分查找或对分查找）</vt:lpstr>
      <vt:lpstr>折半查找算法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9.4 哈希查找表</vt:lpstr>
      <vt:lpstr>PowerPoint 演示文稿</vt:lpstr>
      <vt:lpstr>PowerPoint 演示文稿</vt:lpstr>
      <vt:lpstr>PowerPoint 演示文稿</vt:lpstr>
      <vt:lpstr>9.4 哈希查找表</vt:lpstr>
      <vt:lpstr>9.4 哈希查找表</vt:lpstr>
      <vt:lpstr>哈希表的若干术语</vt:lpstr>
      <vt:lpstr>冲突现象举例</vt:lpstr>
      <vt:lpstr>在哈希查找方法中，冲突是不可能避免的，只能尽可能减少。</vt:lpstr>
      <vt:lpstr>二、哈希函数的构造方法</vt:lpstr>
      <vt:lpstr>1、直接定址法</vt:lpstr>
      <vt:lpstr>2、除留余数法</vt:lpstr>
      <vt:lpstr>3、乘余取整法</vt:lpstr>
      <vt:lpstr>PowerPoint 演示文稿</vt:lpstr>
      <vt:lpstr>5、平方取中法</vt:lpstr>
      <vt:lpstr>PowerPoint 演示文稿</vt:lpstr>
      <vt:lpstr>6、折叠法</vt:lpstr>
      <vt:lpstr>7、随机数法</vt:lpstr>
      <vt:lpstr>三、冲突处理方法</vt:lpstr>
      <vt:lpstr>1、开放定址法（开地址法）</vt:lpstr>
      <vt:lpstr>PowerPoint 演示文稿</vt:lpstr>
      <vt:lpstr>PowerPoint 演示文稿</vt:lpstr>
      <vt:lpstr>2、链地址法(拉链法）</vt:lpstr>
      <vt:lpstr>练  习</vt:lpstr>
      <vt:lpstr>练  习</vt:lpstr>
      <vt:lpstr>练  习</vt:lpstr>
      <vt:lpstr>8、请将下面序列构成一棵平衡二叉排序树：               （ 39，58，27，12，64，88，47，96）</vt:lpstr>
      <vt:lpstr>练  习</vt:lpstr>
      <vt:lpstr>练  习</vt:lpstr>
      <vt:lpstr>练  习</vt:lpstr>
      <vt:lpstr>练  习</vt:lpstr>
      <vt:lpstr>PowerPoint 演示文稿</vt:lpstr>
      <vt:lpstr>PowerPoint 演示文稿</vt:lpstr>
      <vt:lpstr>练  习</vt:lpstr>
      <vt:lpstr>作 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查找</dc:title>
  <dc:creator>az</dc:creator>
  <cp:lastModifiedBy>Administrator</cp:lastModifiedBy>
  <cp:revision>7</cp:revision>
  <dcterms:created xsi:type="dcterms:W3CDTF">2013-12-02T15:10:00Z</dcterms:created>
  <dcterms:modified xsi:type="dcterms:W3CDTF">2017-03-31T16:40:16Z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