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9"/>
  </p:notesMasterIdLst>
  <p:sldIdLst>
    <p:sldId id="1234" r:id="rId7"/>
    <p:sldId id="1236" r:id="rId8"/>
    <p:sldId id="1237" r:id="rId9"/>
    <p:sldId id="1238" r:id="rId10"/>
    <p:sldId id="1241" r:id="rId11"/>
    <p:sldId id="1239" r:id="rId12"/>
    <p:sldId id="1240" r:id="rId13"/>
    <p:sldId id="1242" r:id="rId14"/>
    <p:sldId id="1243" r:id="rId15"/>
    <p:sldId id="1244" r:id="rId16"/>
    <p:sldId id="1245" r:id="rId17"/>
    <p:sldId id="1206"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6"/>
            <p14:sldId id="1237"/>
            <p14:sldId id="1238"/>
            <p14:sldId id="1241"/>
            <p14:sldId id="1239"/>
            <p14:sldId id="1240"/>
            <p14:sldId id="1242"/>
            <p14:sldId id="1243"/>
            <p14:sldId id="1244"/>
            <p14:sldId id="124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20/10/2020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304054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532107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716746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262693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emf"/><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 id="21474848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 id="2147484859" r:id="rId12"/>
    <p:sldLayoutId id="21474848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 id="21474848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2C01860-88AA-4983-9D84-DB6CD67B99FA}"/>
              </a:ext>
            </a:extLst>
          </p:cNvPr>
          <p:cNvSpPr>
            <a:spLocks noGrp="1"/>
          </p:cNvSpPr>
          <p:nvPr>
            <p:ph type="title"/>
          </p:nvPr>
        </p:nvSpPr>
        <p:spPr>
          <a:xfrm>
            <a:off x="0" y="-64828"/>
            <a:ext cx="10820400" cy="4800601"/>
          </a:xfrm>
        </p:spPr>
        <p:txBody>
          <a:bodyPr/>
          <a:lstStyle/>
          <a:p>
            <a:r>
              <a:rPr lang="en-US" dirty="0"/>
              <a:t>Linters: </a:t>
            </a:r>
            <a:r>
              <a:rPr lang="en-US" dirty="0" err="1"/>
              <a:t>JSLint</a:t>
            </a:r>
            <a:r>
              <a:rPr lang="en-US" dirty="0"/>
              <a:t>, </a:t>
            </a:r>
            <a:r>
              <a:rPr lang="en-US" dirty="0" err="1"/>
              <a:t>JSHint</a:t>
            </a:r>
            <a:r>
              <a:rPr lang="en-US" dirty="0"/>
              <a:t>, </a:t>
            </a:r>
            <a:r>
              <a:rPr lang="en-US" dirty="0" err="1"/>
              <a:t>ESLint</a:t>
            </a:r>
            <a:endParaRPr lang="uk-UA" dirty="0"/>
          </a:p>
        </p:txBody>
      </p:sp>
      <p:sp>
        <p:nvSpPr>
          <p:cNvPr id="11" name="Text Placeholder 10">
            <a:extLst>
              <a:ext uri="{FF2B5EF4-FFF2-40B4-BE49-F238E27FC236}">
                <a16:creationId xmlns:a16="http://schemas.microsoft.com/office/drawing/2014/main" xmlns="" id="{CF3D1018-5EBF-47E8-BCA9-73CE5FFDDFC4}"/>
              </a:ext>
            </a:extLst>
          </p:cNvPr>
          <p:cNvSpPr>
            <a:spLocks noGrp="1"/>
          </p:cNvSpPr>
          <p:nvPr>
            <p:ph type="body" sz="quarter" idx="10"/>
          </p:nvPr>
        </p:nvSpPr>
        <p:spPr/>
        <p:txBody>
          <a:bodyPr/>
          <a:lstStyle/>
          <a:p>
            <a:r>
              <a:rPr lang="en-US" dirty="0" smtClean="0"/>
              <a:t>By Roman Romaniv</a:t>
            </a:r>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597089" y="1750326"/>
            <a:ext cx="10820400" cy="3429000"/>
          </a:xfrm>
        </p:spPr>
        <p:txBody>
          <a:bodyPr/>
          <a:lstStyle/>
          <a:p>
            <a:r>
              <a:rPr lang="en-US" sz="3600" dirty="0"/>
              <a:t>Pros</a:t>
            </a:r>
          </a:p>
          <a:p>
            <a:r>
              <a:rPr lang="en-US" dirty="0"/>
              <a:t>Most settings can be configured</a:t>
            </a:r>
          </a:p>
          <a:p>
            <a:r>
              <a:rPr lang="en-US" dirty="0"/>
              <a:t>Supports a configuration file, making it easier to use in larger projects</a:t>
            </a:r>
          </a:p>
          <a:p>
            <a:r>
              <a:rPr lang="en-US" dirty="0"/>
              <a:t>Has support for many libraries out of the box, like </a:t>
            </a:r>
            <a:r>
              <a:rPr lang="en-US" dirty="0" err="1"/>
              <a:t>jQuery</a:t>
            </a:r>
            <a:r>
              <a:rPr lang="en-US" dirty="0"/>
              <a:t>, </a:t>
            </a:r>
            <a:r>
              <a:rPr lang="en-US" dirty="0" err="1"/>
              <a:t>QUnit</a:t>
            </a:r>
            <a:r>
              <a:rPr lang="en-US" dirty="0"/>
              <a:t>, </a:t>
            </a:r>
            <a:r>
              <a:rPr lang="en-US" dirty="0" err="1"/>
              <a:t>NodeJS</a:t>
            </a:r>
            <a:r>
              <a:rPr lang="en-US" dirty="0"/>
              <a:t>, Mocha, etc.</a:t>
            </a:r>
          </a:p>
          <a:p>
            <a:r>
              <a:rPr lang="en-US"/>
              <a:t>Basic </a:t>
            </a:r>
            <a:r>
              <a:rPr lang="en-US" smtClean="0"/>
              <a:t>ES </a:t>
            </a:r>
            <a:r>
              <a:rPr lang="en-US" dirty="0"/>
              <a:t>support</a:t>
            </a:r>
          </a:p>
          <a:p>
            <a:r>
              <a:rPr lang="en-US" sz="3600" dirty="0"/>
              <a:t>Cons</a:t>
            </a:r>
          </a:p>
          <a:p>
            <a:r>
              <a:rPr lang="en-US" dirty="0"/>
              <a:t>Difficult to know which rule is causing an error</a:t>
            </a:r>
          </a:p>
          <a:p>
            <a:r>
              <a:rPr lang="en-US" dirty="0"/>
              <a:t>Has two types of option: enforcing and relaxing (which can be used to make </a:t>
            </a:r>
            <a:r>
              <a:rPr lang="en-US" dirty="0" err="1"/>
              <a:t>JSHint</a:t>
            </a:r>
            <a:r>
              <a:rPr lang="en-US" dirty="0"/>
              <a:t> stricter, or to suppress its warnings). This can make configuration slightly confusing</a:t>
            </a:r>
          </a:p>
          <a:p>
            <a:r>
              <a:rPr lang="en-US" dirty="0"/>
              <a:t>No custom rule support</a:t>
            </a:r>
          </a:p>
          <a:p>
            <a:endParaRPr lang="uk-UA" dirty="0"/>
          </a:p>
        </p:txBody>
      </p:sp>
      <p:pic>
        <p:nvPicPr>
          <p:cNvPr id="4" name="Picture 2" descr="CodeKit - JSH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756" y="568496"/>
            <a:ext cx="2254487" cy="92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51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Userful</a:t>
            </a:r>
            <a:r>
              <a:rPr lang="en-US" dirty="0" smtClean="0"/>
              <a:t> links</a:t>
            </a:r>
            <a:endParaRPr lang="uk-UA" dirty="0"/>
          </a:p>
        </p:txBody>
      </p:sp>
      <p:sp>
        <p:nvSpPr>
          <p:cNvPr id="3" name="Місце для тексту 2"/>
          <p:cNvSpPr>
            <a:spLocks noGrp="1"/>
          </p:cNvSpPr>
          <p:nvPr>
            <p:ph type="body" sz="quarter" idx="10"/>
          </p:nvPr>
        </p:nvSpPr>
        <p:spPr/>
        <p:txBody>
          <a:bodyPr/>
          <a:lstStyle/>
          <a:p>
            <a:r>
              <a:rPr lang="en-US" dirty="0"/>
              <a:t>http://linterrors.com/js</a:t>
            </a:r>
            <a:endParaRPr lang="uk-UA" dirty="0"/>
          </a:p>
        </p:txBody>
      </p:sp>
    </p:spTree>
    <p:extLst>
      <p:ext uri="{BB962C8B-B14F-4D97-AF65-F5344CB8AC3E}">
        <p14:creationId xmlns:p14="http://schemas.microsoft.com/office/powerpoint/2010/main" val="129980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p:txBody>
          <a:bodyPr/>
          <a:lstStyle/>
          <a:p>
            <a:r>
              <a:rPr lang="uk-UA" dirty="0" smtClean="0"/>
              <a:t>Для чого</a:t>
            </a:r>
            <a:r>
              <a:rPr lang="en-US" dirty="0" smtClean="0"/>
              <a:t>?</a:t>
            </a:r>
            <a:endParaRPr lang="uk-UA" dirty="0"/>
          </a:p>
        </p:txBody>
      </p:sp>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p:txBody>
          <a:bodyPr/>
          <a:lstStyle/>
          <a:p>
            <a:r>
              <a:rPr lang="uk-UA" dirty="0" err="1" smtClean="0"/>
              <a:t>Лінтери</a:t>
            </a:r>
            <a:r>
              <a:rPr lang="uk-UA" dirty="0" smtClean="0"/>
              <a:t> в </a:t>
            </a:r>
            <a:r>
              <a:rPr lang="en-US" dirty="0" smtClean="0"/>
              <a:t>JavaScript </a:t>
            </a:r>
            <a:r>
              <a:rPr lang="uk-UA" dirty="0" smtClean="0"/>
              <a:t>слугують для того, щоб </a:t>
            </a:r>
            <a:r>
              <a:rPr lang="uk-UA" dirty="0" err="1" smtClean="0"/>
              <a:t>дебажити</a:t>
            </a:r>
            <a:r>
              <a:rPr lang="uk-UA" dirty="0" smtClean="0"/>
              <a:t> код та вказувати на певні помилки при його написанні.</a:t>
            </a:r>
            <a:endParaRPr lang="uk-UA" dirty="0"/>
          </a:p>
        </p:txBody>
      </p:sp>
      <p:pic>
        <p:nvPicPr>
          <p:cNvPr id="1028" name="Picture 4" descr="GitHub - dwyl/learn-jshint: Learn how to use the ~~jshint~~ code  quality/consistency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348" y="2507325"/>
            <a:ext cx="7777303" cy="354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06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p:txBody>
          <a:bodyPr/>
          <a:lstStyle/>
          <a:p>
            <a:endParaRPr lang="uk-UA" dirty="0"/>
          </a:p>
        </p:txBody>
      </p:sp>
      <p:pic>
        <p:nvPicPr>
          <p:cNvPr id="2050" name="Picture 2" descr="CodeKit - JSL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60" y="-238835"/>
            <a:ext cx="3683280" cy="1591049"/>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3"/>
          <a:stretch>
            <a:fillRect/>
          </a:stretch>
        </p:blipFill>
        <p:spPr>
          <a:xfrm>
            <a:off x="1585047" y="1255594"/>
            <a:ext cx="9021906" cy="4557942"/>
          </a:xfrm>
          <a:prstGeom prst="rect">
            <a:avLst/>
          </a:prstGeom>
        </p:spPr>
      </p:pic>
    </p:spTree>
    <p:extLst>
      <p:ext uri="{BB962C8B-B14F-4D97-AF65-F5344CB8AC3E}">
        <p14:creationId xmlns:p14="http://schemas.microsoft.com/office/powerpoint/2010/main" val="149044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endParaRPr lang="uk-UA"/>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p:txBody>
          <a:bodyPr/>
          <a:lstStyle/>
          <a:p>
            <a:endParaRPr lang="uk-UA"/>
          </a:p>
        </p:txBody>
      </p:sp>
      <p:pic>
        <p:nvPicPr>
          <p:cNvPr id="3074" name="Picture 2" descr="CodeKit - JSH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756" y="225596"/>
            <a:ext cx="2254487" cy="920410"/>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3"/>
          <a:stretch>
            <a:fillRect/>
          </a:stretch>
        </p:blipFill>
        <p:spPr>
          <a:xfrm>
            <a:off x="332081" y="1606211"/>
            <a:ext cx="11527835" cy="3932673"/>
          </a:xfrm>
          <a:prstGeom prst="rect">
            <a:avLst/>
          </a:prstGeom>
        </p:spPr>
      </p:pic>
    </p:spTree>
    <p:extLst>
      <p:ext uri="{BB962C8B-B14F-4D97-AF65-F5344CB8AC3E}">
        <p14:creationId xmlns:p14="http://schemas.microsoft.com/office/powerpoint/2010/main" val="96253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69658" y="508380"/>
            <a:ext cx="1852684" cy="685800"/>
          </a:xfrm>
        </p:spPr>
        <p:txBody>
          <a:bodyPr/>
          <a:lstStyle/>
          <a:p>
            <a:r>
              <a:rPr lang="en-US" dirty="0"/>
              <a:t>.</a:t>
            </a:r>
            <a:r>
              <a:rPr lang="en-US" dirty="0" err="1"/>
              <a:t>jshintrc</a:t>
            </a:r>
            <a:endParaRPr lang="uk-UA" dirty="0"/>
          </a:p>
        </p:txBody>
      </p:sp>
      <p:sp>
        <p:nvSpPr>
          <p:cNvPr id="3" name="Місце для тексту 2"/>
          <p:cNvSpPr>
            <a:spLocks noGrp="1"/>
          </p:cNvSpPr>
          <p:nvPr>
            <p:ph type="body" sz="quarter" idx="10"/>
          </p:nvPr>
        </p:nvSpPr>
        <p:spPr>
          <a:xfrm>
            <a:off x="6771735" y="2266896"/>
            <a:ext cx="4622321" cy="3429000"/>
          </a:xfrm>
        </p:spPr>
        <p:txBody>
          <a:bodyPr/>
          <a:lstStyle/>
          <a:p>
            <a:r>
              <a:rPr lang="en-US" dirty="0"/>
              <a:t>Configuration file is a simple JSON file that specifies which </a:t>
            </a:r>
            <a:r>
              <a:rPr lang="en-US" dirty="0" err="1"/>
              <a:t>JSHint</a:t>
            </a:r>
            <a:r>
              <a:rPr lang="en-US" dirty="0"/>
              <a:t> options to turn on or off. For example, the following file will enable warnings about undefined and unused variables and tell </a:t>
            </a:r>
            <a:r>
              <a:rPr lang="en-US" dirty="0" err="1"/>
              <a:t>JSHint</a:t>
            </a:r>
            <a:r>
              <a:rPr lang="en-US" dirty="0"/>
              <a:t> about a global variable named MY_GLOBAL.</a:t>
            </a:r>
            <a:endParaRPr lang="uk-UA" dirty="0"/>
          </a:p>
        </p:txBody>
      </p:sp>
      <p:pic>
        <p:nvPicPr>
          <p:cNvPr id="5" name="Рисунок 4"/>
          <p:cNvPicPr>
            <a:picLocks noChangeAspect="1"/>
          </p:cNvPicPr>
          <p:nvPr/>
        </p:nvPicPr>
        <p:blipFill>
          <a:blip r:embed="rId2"/>
          <a:stretch>
            <a:fillRect/>
          </a:stretch>
        </p:blipFill>
        <p:spPr>
          <a:xfrm>
            <a:off x="1658604" y="2266896"/>
            <a:ext cx="2629267" cy="2048161"/>
          </a:xfrm>
          <a:prstGeom prst="rect">
            <a:avLst/>
          </a:prstGeom>
        </p:spPr>
      </p:pic>
    </p:spTree>
    <p:extLst>
      <p:ext uri="{BB962C8B-B14F-4D97-AF65-F5344CB8AC3E}">
        <p14:creationId xmlns:p14="http://schemas.microsoft.com/office/powerpoint/2010/main" val="115027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endParaRPr lang="uk-UA"/>
          </a:p>
        </p:txBody>
      </p:sp>
      <p:pic>
        <p:nvPicPr>
          <p:cNvPr id="7" name="Рисунок 6"/>
          <p:cNvPicPr>
            <a:picLocks noChangeAspect="1"/>
          </p:cNvPicPr>
          <p:nvPr/>
        </p:nvPicPr>
        <p:blipFill>
          <a:blip r:embed="rId2"/>
          <a:stretch>
            <a:fillRect/>
          </a:stretch>
        </p:blipFill>
        <p:spPr>
          <a:xfrm>
            <a:off x="448865" y="1218038"/>
            <a:ext cx="8646274" cy="5501119"/>
          </a:xfrm>
          <a:prstGeom prst="rect">
            <a:avLst/>
          </a:prstGeom>
        </p:spPr>
      </p:pic>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p:txBody>
          <a:bodyPr/>
          <a:lstStyle/>
          <a:p>
            <a:endParaRPr lang="uk-UA" dirty="0"/>
          </a:p>
        </p:txBody>
      </p:sp>
      <p:sp>
        <p:nvSpPr>
          <p:cNvPr id="6" name="AutoShape 6" descr="data:image/png;base64,iVBORw0KGgoAAAANSUhEUgAAAJcAAACFCAMAAABhX5rbAAAAnFBMVEX///9LMsOAgPJHLMJJL8Lq6PdZRMfn5fV2dvFVQMb29v75+P1vXs1wYM16evJ+fvJAIsE8G8BDJsE3Er8wAL3u7fh1Zs7a1/He2/Lj4fRkUspzc/GlnN2IiPONjfO5suTJxOqwqOFdScicktqEd9PRze2Sh9eYmPSNgdVQOMTEw/bf3/zEvumenPG2tvfMzPnV1furq/Z9b9G+vffJfkhbAAAHoklEQVR4nM1c6WKyOhAVE62CIgmgFW3dt1b7tfb93+2qXZRkZhKWKz2/IRwyw2RWajVLeI0y4Nk+zhIP26RZBpLtQ5m0JlHAy0EQTcqjNRNOeRCzsmg1ohJpOU7UKIlXn5XKi/XLoTUNS6XlOOG0DFrejpfMi+/K4DULSqblOEEJqh8HZW/XacNYXJjXtvztOm3YtiitQbnf4g/YoCCvRP4vvGRSjNY0g0nlMoMmRtMitNy59aO4cI5c2F8+dwvwGlsfjIGzOJm6hWP9lYhxflqxLS0W9YeXO4b9yPZDEfltxdJO6XnYuX5eg05oJ0yZ21YM7LYrYJNbN9SbMTthiry2IrERiRQL1Tn21sJmo1lOWzGxeG0W9CFvatiVFu8U7HPxcoxL87A9RW7e78xqxnL5FQujdok25RfM2uYFctiKoWN4XxluaYe4sQwNasZ32aOjPq1dLPy2WBQe+yGtC8ExK60BeTBy0bTT2X2TPpqijLbC61AvKsXYNnD2xqTNYP1sEfiMiDWkXGY5QuKlJJiFmcJcF1d6HjZXmV6xVls1cZvBd1k2bIEqvZjnieMnc9RmBAv7ZRrYKpKt83kB8RoTJg/sVzzCa7BoabYNGIZLxAMKlrZLTEEpcpGQitXY1DekoV0lsM2QU0teTejFAjEjNfTD9+u+/0Fd480E9Ma2MQhkI6Rck098ObE6w/dfyOtANbOzFY22tttMdEi7/Lpp1X/Q2rxSlw46QpMGn9uo/lr9GHmYkIdO4zDq1a/ojQ6kmu0TzZoJC1sxVGkFO/LQ8d7qfj0Nv/5G3jHeqWomzH6FEmvIiPZm/j216jpaT/+omxrbSHmK0VYoAbboP1JXvz77PYDWSZj+M6lmj/20WELT2ZaONWjBex8Iqy9mpM1Q3GFTDJIOsHlCBOve50hVLEXNRp8EMzdJaT+dpXbTSTjWwRd+f6ZZXZg9v+Ov1U1JhnNqd5UkHM5ruBnhIrwR5miDnagKL1JlVorJw3i5lGJpagbrgsqLO7jpVpNwCK+XJ7MIb4T59GLDywnQtP5ejTVAXq91yGJRaNUBm6HxciLEVrhaPgLgFR+sRXhFzz9oJ6DOC9OaseZHaFd6b1bqDjAbqUeTzssJQVvR0NOjGq9DVhFe0ToYeXEO+RVr3TNSebn5aZ2Ipb9LgBcYg0AB9r15OaFu7fqAI3l3XlLLV0yg0OzuvPRUHZiEuz8v1k7TghP19+el2AokCVcBL96+damXcD6iAl6OWF+vWSFJuCp4OdGv5+5hBf9KeF1txQTLWVbC67cEGKMF/2p4sfnXU8doEq4aXt/tAkSXS0W8eHj2K9Z4or4iXpcYxEvwBHtVvFji1RrNv8frnHj6q7xqRGWjMjl2amQ9r0q9V3MSf4AXl5fH4o1UldrVmodqflXn0PclaKNeNbyuucM/6ufUHpANq4RXeJNn1nL21fFK5edivcZRES/eTOUoJqAkK+AVKYEtWEO7Py85r6WxgkqhFfDScoZQjfbuvIDabQM4Ju/NC6x1A+HH3fNyUB+Rp+cotDzmJj+x1kZ5nM6Lwb0Ue8246nnfj17OvG9PrWIBvARcftV7coDM9fB5lIPW6FlLUAJ5cqxXZ2hVV3gHK6EUWk9A+QqoK6BFW7V3HM70u5+9THUY/w2qEOl1GLxv9EFRfawCEX9Ylxd6rQ+42K/VrXZEvVppnSDqfFgBWWGFl5NVXnCx4+fiNrPjVav9881q5vt4+V3hpSZ8FaRbc3hCNVy8GdTM770Rd8fp/ENgKLx3U8ckaIB/0diQdXe6iyh9vEjTTNEw/UmGR7oB5hkTZosobZ/wuExrcmBs4FJa5QK2oGTpvWjdJhcR1sn2oXjBlaeYG2E8tUmL7uqtubrN6I0Q2/ANrROYBxZNhlqliIu5oSEtpWYmxQLa04RNo5Wnt7fLYEtuwPuNMH2fVKx4G2gO6DkNZwGoEimjMTkn8vnNzO99Upe54xBIhtg2/YJtjyIhN9s91+N7vQPJfp9AcapedEQwBCMoFvVJNXvdmFrljmBHJufWTZ7IeI4MlmT/GKklDUCxLgjtm/BdrAIidnmnfsY7JC3JdxkGnHSX+mcV4eQZytjv0HZ3xHlGgI/LscBiICCNh2OA5gYzDtBRo0MyzNQkHS+ocYqsQ0REdebcokn3/t7Am7XJldbmJVJw6TmKsDO1WmbVjeg5isxTfYYZdxZ2yU7NC4ZHw9xJjtl34+hjwE3OiXHqMNcQJFaMv64qJHU0TcxTmlgnGg1kOiDFDO3nHnRw2/ADo/OMLG0xlMfCJeRsxVuDYn3xyjloaJ5QOy8uF6qSuGNpMwEpstqI37c2jah9QW2Dn+qN7BA4z/2/B7D5CnhClNzOsVpO2Fo5zwjado9wJFt+CdPbMstBdEOATWNlPyctzx6Q7WjtCWJagJftRLJzjrXa/bb9vxfMkwAk4v9tDr/gnx7sJ94zoci0+9eGwRWtguDtwj/G0Jq5y4BancoDqLG1IGS3OC3bafwsELn8CBXbsomJYjbiB8ZJ7ozgLP8UZQrUEHAOkJnnTGiW+a8aWeRgTCPuRqyk/3+xqFP8nz5XTLrzdhmYd0v8LdkF8UMZsN6r/wBJu61G4EPSzwAAAABJRU5ErkJggg=="/>
          <p:cNvSpPr>
            <a:spLocks noChangeAspect="1" noChangeArrowheads="1"/>
          </p:cNvSpPr>
          <p:nvPr/>
        </p:nvSpPr>
        <p:spPr bwMode="auto">
          <a:xfrm>
            <a:off x="-4478885" y="-1022801"/>
            <a:ext cx="109411" cy="1094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4104" name="Picture 8" descr="Add Eslint Support to your React Native Project + React Hooks Rules | by  Chamika Kasun | The Startup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9505" y="-202014"/>
            <a:ext cx="3292990" cy="164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21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a:xfrm>
            <a:off x="5190226" y="668548"/>
            <a:ext cx="1811547" cy="685800"/>
          </a:xfrm>
        </p:spPr>
        <p:txBody>
          <a:bodyPr/>
          <a:lstStyle/>
          <a:p>
            <a:r>
              <a:rPr lang="en-US" dirty="0" smtClean="0"/>
              <a:t>.</a:t>
            </a:r>
            <a:r>
              <a:rPr lang="en-US" dirty="0" err="1" smtClean="0"/>
              <a:t>eslintrc</a:t>
            </a:r>
            <a:endParaRPr lang="uk-UA" dirty="0"/>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a:xfrm>
            <a:off x="4602192" y="1664898"/>
            <a:ext cx="6721471" cy="3429000"/>
          </a:xfrm>
        </p:spPr>
        <p:txBody>
          <a:bodyPr/>
          <a:lstStyle/>
          <a:p>
            <a:pPr marL="342900" indent="-342900">
              <a:buFont typeface="Arial" panose="020B0604020202020204" pitchFamily="34" charset="0"/>
              <a:buChar char="•"/>
            </a:pPr>
            <a:r>
              <a:rPr lang="en-US" dirty="0" err="1"/>
              <a:t>ecmaVersion</a:t>
            </a:r>
            <a:r>
              <a:rPr lang="en-US" dirty="0"/>
              <a:t> - set to 3, 5 (default), 6, 7, 8, 9, 10, 11, or 12 to specify the version of </a:t>
            </a:r>
            <a:r>
              <a:rPr lang="en-US" dirty="0" err="1"/>
              <a:t>ECMAScript</a:t>
            </a:r>
            <a:r>
              <a:rPr lang="en-US" dirty="0"/>
              <a:t> syntax you want to use. You can also set to 2015 (same as 6), 2016 (same as 7), 2017 (same as 8), 2018 (same as 9), 2019 (same as 10), 2020 (same as 11), or 2021 (same as 12) to use the year-based naming.</a:t>
            </a:r>
          </a:p>
          <a:p>
            <a:pPr marL="342900" indent="-342900">
              <a:buFont typeface="Arial" panose="020B0604020202020204" pitchFamily="34" charset="0"/>
              <a:buChar char="•"/>
            </a:pPr>
            <a:r>
              <a:rPr lang="en-US" dirty="0" err="1"/>
              <a:t>sourceType</a:t>
            </a:r>
            <a:r>
              <a:rPr lang="en-US" dirty="0"/>
              <a:t> - set to "script" (default) or "module" if your code is in </a:t>
            </a:r>
            <a:r>
              <a:rPr lang="en-US" dirty="0" err="1"/>
              <a:t>ECMAScript</a:t>
            </a:r>
            <a:r>
              <a:rPr lang="en-US" dirty="0"/>
              <a:t> modules.</a:t>
            </a:r>
          </a:p>
          <a:p>
            <a:pPr marL="342900" indent="-342900">
              <a:buFont typeface="Arial" panose="020B0604020202020204" pitchFamily="34" charset="0"/>
              <a:buChar char="•"/>
            </a:pPr>
            <a:r>
              <a:rPr lang="en-US" dirty="0" err="1"/>
              <a:t>ecmaFeatures</a:t>
            </a:r>
            <a:r>
              <a:rPr lang="en-US" dirty="0"/>
              <a:t> - an object indicating which additional language features you'd like to use:</a:t>
            </a:r>
          </a:p>
          <a:p>
            <a:pPr marL="342900" indent="-342900">
              <a:buFont typeface="Arial" panose="020B0604020202020204" pitchFamily="34" charset="0"/>
              <a:buChar char="•"/>
            </a:pPr>
            <a:r>
              <a:rPr lang="en-US" dirty="0" err="1"/>
              <a:t>globalReturn</a:t>
            </a:r>
            <a:r>
              <a:rPr lang="en-US" dirty="0"/>
              <a:t> - allow return statements in the global scope</a:t>
            </a:r>
          </a:p>
          <a:p>
            <a:pPr marL="342900" indent="-342900">
              <a:buFont typeface="Arial" panose="020B0604020202020204" pitchFamily="34" charset="0"/>
              <a:buChar char="•"/>
            </a:pPr>
            <a:r>
              <a:rPr lang="en-US" dirty="0" err="1"/>
              <a:t>impliedStrict</a:t>
            </a:r>
            <a:r>
              <a:rPr lang="en-US" dirty="0"/>
              <a:t> - enable global strict mode (if </a:t>
            </a:r>
            <a:r>
              <a:rPr lang="en-US" dirty="0" err="1"/>
              <a:t>ecmaVersion</a:t>
            </a:r>
            <a:r>
              <a:rPr lang="en-US" dirty="0"/>
              <a:t> is 5 or greater)</a:t>
            </a:r>
          </a:p>
          <a:p>
            <a:pPr marL="342900" indent="-342900">
              <a:buFont typeface="Arial" panose="020B0604020202020204" pitchFamily="34" charset="0"/>
              <a:buChar char="•"/>
            </a:pPr>
            <a:r>
              <a:rPr lang="en-US" dirty="0" err="1"/>
              <a:t>jsx</a:t>
            </a:r>
            <a:r>
              <a:rPr lang="en-US" dirty="0"/>
              <a:t> - enable JSX</a:t>
            </a:r>
            <a:endParaRPr lang="uk-UA" dirty="0"/>
          </a:p>
        </p:txBody>
      </p:sp>
      <p:pic>
        <p:nvPicPr>
          <p:cNvPr id="2" name="Рисунок 1"/>
          <p:cNvPicPr>
            <a:picLocks noChangeAspect="1"/>
          </p:cNvPicPr>
          <p:nvPr/>
        </p:nvPicPr>
        <p:blipFill>
          <a:blip r:embed="rId2"/>
          <a:stretch>
            <a:fillRect/>
          </a:stretch>
        </p:blipFill>
        <p:spPr>
          <a:xfrm>
            <a:off x="737558" y="1664898"/>
            <a:ext cx="3162741" cy="2972215"/>
          </a:xfrm>
          <a:prstGeom prst="rect">
            <a:avLst/>
          </a:prstGeom>
        </p:spPr>
      </p:pic>
    </p:spTree>
    <p:extLst>
      <p:ext uri="{BB962C8B-B14F-4D97-AF65-F5344CB8AC3E}">
        <p14:creationId xmlns:p14="http://schemas.microsoft.com/office/powerpoint/2010/main" val="1864265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тексту 2"/>
          <p:cNvSpPr>
            <a:spLocks noGrp="1"/>
          </p:cNvSpPr>
          <p:nvPr>
            <p:ph type="body" sz="quarter" idx="10"/>
          </p:nvPr>
        </p:nvSpPr>
        <p:spPr>
          <a:xfrm>
            <a:off x="685800" y="1279477"/>
            <a:ext cx="10075459" cy="3429000"/>
          </a:xfrm>
        </p:spPr>
        <p:txBody>
          <a:bodyPr/>
          <a:lstStyle/>
          <a:p>
            <a:r>
              <a:rPr lang="en-US" sz="3600" dirty="0"/>
              <a:t>Pros</a:t>
            </a:r>
          </a:p>
          <a:p>
            <a:pPr marL="342900" indent="-342900">
              <a:buFont typeface="Arial" panose="020B0604020202020204" pitchFamily="34" charset="0"/>
              <a:buChar char="•"/>
            </a:pPr>
            <a:r>
              <a:rPr lang="en-US" dirty="0"/>
              <a:t>Flexible: any rule can be toggled, and many rules have extra settings that can be tweaked</a:t>
            </a:r>
          </a:p>
          <a:p>
            <a:pPr marL="342900" indent="-342900">
              <a:buFont typeface="Arial" panose="020B0604020202020204" pitchFamily="34" charset="0"/>
              <a:buChar char="•"/>
            </a:pPr>
            <a:r>
              <a:rPr lang="en-US" dirty="0"/>
              <a:t>Very extensible and has many plugins available</a:t>
            </a:r>
          </a:p>
          <a:p>
            <a:pPr marL="342900" indent="-342900">
              <a:buFont typeface="Arial" panose="020B0604020202020204" pitchFamily="34" charset="0"/>
              <a:buChar char="•"/>
            </a:pPr>
            <a:r>
              <a:rPr lang="en-US" dirty="0"/>
              <a:t>Easy to understand output</a:t>
            </a:r>
          </a:p>
          <a:p>
            <a:pPr marL="342900" indent="-342900">
              <a:buFont typeface="Arial" panose="020B0604020202020204" pitchFamily="34" charset="0"/>
              <a:buChar char="•"/>
            </a:pPr>
            <a:r>
              <a:rPr lang="en-US" dirty="0"/>
              <a:t>Includes many rules not available in other linters, making </a:t>
            </a:r>
            <a:r>
              <a:rPr lang="en-US" dirty="0" err="1"/>
              <a:t>ESLint</a:t>
            </a:r>
            <a:r>
              <a:rPr lang="en-US" dirty="0"/>
              <a:t> more useful for detecting problems</a:t>
            </a:r>
          </a:p>
          <a:p>
            <a:pPr marL="342900" indent="-342900">
              <a:buFont typeface="Arial" panose="020B0604020202020204" pitchFamily="34" charset="0"/>
              <a:buChar char="•"/>
            </a:pPr>
            <a:r>
              <a:rPr lang="en-US" dirty="0"/>
              <a:t>Best </a:t>
            </a:r>
            <a:r>
              <a:rPr lang="en-US" dirty="0" smtClean="0"/>
              <a:t>ES </a:t>
            </a:r>
            <a:r>
              <a:rPr lang="en-US" dirty="0"/>
              <a:t>support, and also the only tool to support JSX</a:t>
            </a:r>
          </a:p>
          <a:p>
            <a:pPr marL="342900" indent="-342900">
              <a:buFont typeface="Arial" panose="020B0604020202020204" pitchFamily="34" charset="0"/>
              <a:buChar char="•"/>
            </a:pPr>
            <a:r>
              <a:rPr lang="en-US" dirty="0"/>
              <a:t>Supports custom reporters</a:t>
            </a:r>
          </a:p>
          <a:p>
            <a:r>
              <a:rPr lang="en-US" sz="3600" dirty="0"/>
              <a:t>Cons</a:t>
            </a:r>
          </a:p>
          <a:p>
            <a:pPr marL="342900" indent="-342900">
              <a:buFont typeface="Arial" panose="020B0604020202020204" pitchFamily="34" charset="0"/>
              <a:buChar char="•"/>
            </a:pPr>
            <a:r>
              <a:rPr lang="en-US" dirty="0"/>
              <a:t>Some configuration required</a:t>
            </a:r>
          </a:p>
          <a:p>
            <a:pPr marL="342900" indent="-342900">
              <a:buFont typeface="Arial" panose="020B0604020202020204" pitchFamily="34" charset="0"/>
              <a:buChar char="•"/>
            </a:pPr>
            <a:r>
              <a:rPr lang="en-US" dirty="0"/>
              <a:t>Slow, but not a hindrance</a:t>
            </a:r>
          </a:p>
          <a:p>
            <a:endParaRPr lang="uk-UA" dirty="0"/>
          </a:p>
        </p:txBody>
      </p:sp>
      <p:pic>
        <p:nvPicPr>
          <p:cNvPr id="4" name="Picture 8" descr="Add Eslint Support to your React Native Project + React Hooks Rules | by  Chamika Kasun | The Startup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505" y="-72361"/>
            <a:ext cx="3292990" cy="164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53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1668439"/>
            <a:ext cx="10820400" cy="3429000"/>
          </a:xfrm>
        </p:spPr>
        <p:txBody>
          <a:bodyPr/>
          <a:lstStyle/>
          <a:p>
            <a:r>
              <a:rPr lang="en-US" sz="3600" dirty="0"/>
              <a:t>Pros</a:t>
            </a:r>
          </a:p>
          <a:p>
            <a:pPr marL="342900" indent="-342900">
              <a:buFont typeface="Arial" panose="020B0604020202020204" pitchFamily="34" charset="0"/>
              <a:buChar char="•"/>
            </a:pPr>
            <a:r>
              <a:rPr lang="en-US" dirty="0"/>
              <a:t>Comes configured and ready to go (if you agree with the rules it enforces)</a:t>
            </a:r>
          </a:p>
          <a:p>
            <a:r>
              <a:rPr lang="en-US" sz="3600" dirty="0"/>
              <a:t>Cons</a:t>
            </a:r>
          </a:p>
          <a:p>
            <a:pPr marL="342900" indent="-342900">
              <a:buFont typeface="Arial" panose="020B0604020202020204" pitchFamily="34" charset="0"/>
              <a:buChar char="•"/>
            </a:pPr>
            <a:r>
              <a:rPr lang="en-US" dirty="0" err="1"/>
              <a:t>JSLint</a:t>
            </a:r>
            <a:r>
              <a:rPr lang="en-US" dirty="0"/>
              <a:t> doesn’t have a configuration file, which can be problematic if you need to change the settings</a:t>
            </a:r>
          </a:p>
          <a:p>
            <a:pPr marL="342900" indent="-342900">
              <a:buFont typeface="Arial" panose="020B0604020202020204" pitchFamily="34" charset="0"/>
              <a:buChar char="•"/>
            </a:pPr>
            <a:r>
              <a:rPr lang="en-US" dirty="0"/>
              <a:t>Limited number of configuration options, many rules cannot be disabled</a:t>
            </a:r>
          </a:p>
          <a:p>
            <a:pPr marL="342900" indent="-342900">
              <a:buFont typeface="Arial" panose="020B0604020202020204" pitchFamily="34" charset="0"/>
              <a:buChar char="•"/>
            </a:pPr>
            <a:r>
              <a:rPr lang="en-US" dirty="0"/>
              <a:t>You can’t add custom rules</a:t>
            </a:r>
          </a:p>
          <a:p>
            <a:pPr marL="342900" indent="-342900">
              <a:buFont typeface="Arial" panose="020B0604020202020204" pitchFamily="34" charset="0"/>
              <a:buChar char="•"/>
            </a:pPr>
            <a:r>
              <a:rPr lang="en-US" dirty="0"/>
              <a:t>Undocumented features</a:t>
            </a:r>
          </a:p>
          <a:p>
            <a:pPr marL="342900" indent="-342900">
              <a:buFont typeface="Arial" panose="020B0604020202020204" pitchFamily="34" charset="0"/>
              <a:buChar char="•"/>
            </a:pPr>
            <a:r>
              <a:rPr lang="en-US" dirty="0"/>
              <a:t>Difficult to know which rule is causing which error</a:t>
            </a:r>
          </a:p>
          <a:p>
            <a:endParaRPr lang="uk-UA" dirty="0"/>
          </a:p>
        </p:txBody>
      </p:sp>
      <p:pic>
        <p:nvPicPr>
          <p:cNvPr id="4" name="Picture 2" descr="CodeKit - JSL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60" y="233176"/>
            <a:ext cx="3683280" cy="159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99603"/>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9033E08-7FE9-4F6D-B155-A8777B4A5A57}">
  <ds:schemaRefs>
    <ds:schemaRef ds:uri="http://schemas.microsoft.com/office/infopath/2007/PartnerControls"/>
    <ds:schemaRef ds:uri="http://purl.org/dc/elements/1.1/"/>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341e6018-ac0a-4dfb-8409-db9e0d2550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82</TotalTime>
  <Words>444</Words>
  <Application>Microsoft Office PowerPoint</Application>
  <PresentationFormat>Широкий екран</PresentationFormat>
  <Paragraphs>42</Paragraphs>
  <Slides>12</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12</vt:i4>
      </vt:variant>
    </vt:vector>
  </HeadingPairs>
  <TitlesOfParts>
    <vt:vector size="20" baseType="lpstr">
      <vt:lpstr>Arial</vt:lpstr>
      <vt:lpstr>Calibri</vt:lpstr>
      <vt:lpstr>Open Sans</vt:lpstr>
      <vt:lpstr>Open Sans Regular</vt:lpstr>
      <vt:lpstr>Proxima Nova Black</vt:lpstr>
      <vt:lpstr>1_GRADIENT THEME</vt:lpstr>
      <vt:lpstr>2_GRADIENT THEME</vt:lpstr>
      <vt:lpstr>2_DARK THEME</vt:lpstr>
      <vt:lpstr>Linters: JSLint, JSHint, ESLint</vt:lpstr>
      <vt:lpstr>Для чого?</vt:lpstr>
      <vt:lpstr>Презентація PowerPoint</vt:lpstr>
      <vt:lpstr>Презентація PowerPoint</vt:lpstr>
      <vt:lpstr>.jshintrc</vt:lpstr>
      <vt:lpstr>Презентація PowerPoint</vt:lpstr>
      <vt:lpstr>.eslintrc</vt:lpstr>
      <vt:lpstr>Презентація PowerPoint</vt:lpstr>
      <vt:lpstr>Презентація PowerPoint</vt:lpstr>
      <vt:lpstr>Презентація PowerPoint</vt:lpstr>
      <vt:lpstr>Userful links</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Roman Romaniv</cp:lastModifiedBy>
  <cp:revision>12</cp:revision>
  <dcterms:created xsi:type="dcterms:W3CDTF">2018-11-02T13:55:27Z</dcterms:created>
  <dcterms:modified xsi:type="dcterms:W3CDTF">2020-10-20T06:53:37Z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