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1"/>
  </p:notesMasterIdLst>
  <p:sldIdLst>
    <p:sldId id="1234" r:id="rId7"/>
    <p:sldId id="1239" r:id="rId8"/>
    <p:sldId id="1236" r:id="rId9"/>
    <p:sldId id="1240" r:id="rId10"/>
    <p:sldId id="1241" r:id="rId11"/>
    <p:sldId id="1242" r:id="rId12"/>
    <p:sldId id="1243" r:id="rId13"/>
    <p:sldId id="1244" r:id="rId14"/>
    <p:sldId id="1245" r:id="rId15"/>
    <p:sldId id="1246" r:id="rId16"/>
    <p:sldId id="1247" r:id="rId17"/>
    <p:sldId id="1237" r:id="rId18"/>
    <p:sldId id="1238" r:id="rId19"/>
    <p:sldId id="1206" r:id="rId2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34"/>
            <p14:sldId id="1239"/>
            <p14:sldId id="1236"/>
            <p14:sldId id="1240"/>
            <p14:sldId id="1241"/>
            <p14:sldId id="1242"/>
            <p14:sldId id="1243"/>
            <p14:sldId id="1244"/>
            <p14:sldId id="1245"/>
            <p14:sldId id="1246"/>
            <p14:sldId id="1247"/>
            <p14:sldId id="1237"/>
            <p14:sldId id="1238"/>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84"/>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ommentAuthors" Target="commentAuthor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21/10/2020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7.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7.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7.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7.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C2C01860-88AA-4983-9D84-DB6CD67B99FA}"/>
              </a:ext>
            </a:extLst>
          </p:cNvPr>
          <p:cNvSpPr>
            <a:spLocks noGrp="1"/>
          </p:cNvSpPr>
          <p:nvPr>
            <p:ph type="title"/>
          </p:nvPr>
        </p:nvSpPr>
        <p:spPr/>
        <p:txBody>
          <a:bodyPr/>
          <a:lstStyle/>
          <a:p>
            <a:r>
              <a:rPr lang="en-US" dirty="0" smtClean="0"/>
              <a:t>Bootstrap</a:t>
            </a:r>
            <a:endParaRPr lang="uk-UA" dirty="0"/>
          </a:p>
        </p:txBody>
      </p:sp>
      <p:sp>
        <p:nvSpPr>
          <p:cNvPr id="11" name="Text Placeholder 10">
            <a:extLst>
              <a:ext uri="{FF2B5EF4-FFF2-40B4-BE49-F238E27FC236}">
                <a16:creationId xmlns="" xmlns:a16="http://schemas.microsoft.com/office/drawing/2014/main" id="{CF3D1018-5EBF-47E8-BCA9-73CE5FFDDFC4}"/>
              </a:ext>
            </a:extLst>
          </p:cNvPr>
          <p:cNvSpPr>
            <a:spLocks noGrp="1"/>
          </p:cNvSpPr>
          <p:nvPr>
            <p:ph type="body" sz="quarter" idx="10"/>
          </p:nvPr>
        </p:nvSpPr>
        <p:spPr/>
        <p:txBody>
          <a:bodyPr/>
          <a:lstStyle/>
          <a:p>
            <a:r>
              <a:rPr lang="en-US" dirty="0" smtClean="0"/>
              <a:t>By Roman Romaniv</a:t>
            </a:r>
            <a:endParaRPr lang="uk-UA" dirty="0"/>
          </a:p>
        </p:txBody>
      </p:sp>
    </p:spTree>
    <p:extLst>
      <p:ext uri="{BB962C8B-B14F-4D97-AF65-F5344CB8AC3E}">
        <p14:creationId xmlns:p14="http://schemas.microsoft.com/office/powerpoint/2010/main" val="138160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p:cNvSpPr>
            <a:spLocks noGrp="1"/>
          </p:cNvSpPr>
          <p:nvPr>
            <p:ph type="body" sz="quarter" idx="10"/>
          </p:nvPr>
        </p:nvSpPr>
        <p:spPr>
          <a:xfrm>
            <a:off x="401129" y="685801"/>
            <a:ext cx="5533845" cy="5063706"/>
          </a:xfrm>
        </p:spPr>
        <p:txBody>
          <a:bodyPr/>
          <a:lstStyle/>
          <a:p>
            <a:r>
              <a:rPr lang="en-US" sz="1800" dirty="0"/>
              <a:t>Tailwind is different from frameworks like Bootstrap, Foundation, or </a:t>
            </a:r>
            <a:r>
              <a:rPr lang="en-US" sz="1800" dirty="0" err="1"/>
              <a:t>Bulma</a:t>
            </a:r>
            <a:r>
              <a:rPr lang="en-US" sz="1800" dirty="0"/>
              <a:t> in that </a:t>
            </a:r>
            <a:r>
              <a:rPr lang="en-US" sz="1800" b="1" dirty="0"/>
              <a:t>it's not a UI kit.</a:t>
            </a:r>
            <a:endParaRPr lang="en-US" sz="1800" dirty="0"/>
          </a:p>
          <a:p>
            <a:r>
              <a:rPr lang="en-US" sz="1800" dirty="0"/>
              <a:t>It doesn't have a default theme, and there are no built-in UI components.</a:t>
            </a:r>
          </a:p>
          <a:p>
            <a:r>
              <a:rPr lang="en-US" sz="1800" dirty="0"/>
              <a:t>On the flip side, it also has no opinion about how your site should look and doesn't impose design decisions that you have to fight to undo.</a:t>
            </a:r>
          </a:p>
          <a:p>
            <a:r>
              <a:rPr lang="en-US" sz="1800" dirty="0"/>
              <a:t>If you're looking for a framework that comes with a menu of predesigned widgets to build your site with, Tailwind might not be the right framework for you.</a:t>
            </a:r>
          </a:p>
          <a:p>
            <a:r>
              <a:rPr lang="en-US" sz="1800" dirty="0"/>
              <a:t>But if you want a huge head start implementing a custom design with its own identity, Tailwind might be just what you're looking for.</a:t>
            </a:r>
          </a:p>
          <a:p>
            <a:endParaRPr lang="uk-UA" sz="1800" dirty="0"/>
          </a:p>
        </p:txBody>
      </p:sp>
      <p:pic>
        <p:nvPicPr>
          <p:cNvPr id="4" name="Рисунок 3"/>
          <p:cNvPicPr>
            <a:picLocks noChangeAspect="1"/>
          </p:cNvPicPr>
          <p:nvPr/>
        </p:nvPicPr>
        <p:blipFill>
          <a:blip r:embed="rId2"/>
          <a:stretch>
            <a:fillRect/>
          </a:stretch>
        </p:blipFill>
        <p:spPr>
          <a:xfrm>
            <a:off x="4990946" y="238064"/>
            <a:ext cx="2210108" cy="447737"/>
          </a:xfrm>
          <a:prstGeom prst="rect">
            <a:avLst/>
          </a:prstGeom>
        </p:spPr>
      </p:pic>
      <p:pic>
        <p:nvPicPr>
          <p:cNvPr id="6" name="Рисунок 5"/>
          <p:cNvPicPr>
            <a:picLocks noChangeAspect="1"/>
          </p:cNvPicPr>
          <p:nvPr/>
        </p:nvPicPr>
        <p:blipFill>
          <a:blip r:embed="rId3"/>
          <a:stretch>
            <a:fillRect/>
          </a:stretch>
        </p:blipFill>
        <p:spPr>
          <a:xfrm>
            <a:off x="685800" y="4823389"/>
            <a:ext cx="6630325" cy="1800476"/>
          </a:xfrm>
          <a:prstGeom prst="rect">
            <a:avLst/>
          </a:prstGeom>
        </p:spPr>
      </p:pic>
      <p:pic>
        <p:nvPicPr>
          <p:cNvPr id="7" name="Рисунок 6"/>
          <p:cNvPicPr>
            <a:picLocks noChangeAspect="1"/>
          </p:cNvPicPr>
          <p:nvPr/>
        </p:nvPicPr>
        <p:blipFill>
          <a:blip r:embed="rId4"/>
          <a:stretch>
            <a:fillRect/>
          </a:stretch>
        </p:blipFill>
        <p:spPr>
          <a:xfrm>
            <a:off x="6219645" y="877908"/>
            <a:ext cx="5520905" cy="3753374"/>
          </a:xfrm>
          <a:prstGeom prst="rect">
            <a:avLst/>
          </a:prstGeom>
        </p:spPr>
      </p:pic>
    </p:spTree>
    <p:extLst>
      <p:ext uri="{BB962C8B-B14F-4D97-AF65-F5344CB8AC3E}">
        <p14:creationId xmlns:p14="http://schemas.microsoft.com/office/powerpoint/2010/main" val="131715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417356" y="1193886"/>
            <a:ext cx="5689120" cy="3946584"/>
          </a:xfrm>
        </p:spPr>
        <p:txBody>
          <a:bodyPr/>
          <a:lstStyle/>
          <a:p>
            <a:r>
              <a:rPr lang="en-US" dirty="0"/>
              <a:t>Materialize is a library created with </a:t>
            </a:r>
            <a:r>
              <a:rPr lang="en-US" i="1" dirty="0"/>
              <a:t>CSS, JavaScript, and HTML</a:t>
            </a:r>
            <a:r>
              <a:rPr lang="en-US" dirty="0"/>
              <a:t> and its components combine classic principles of good design and essential design principles such as </a:t>
            </a:r>
            <a:r>
              <a:rPr lang="en-US" i="1" dirty="0"/>
              <a:t>browser portability and responsiveness</a:t>
            </a:r>
            <a:r>
              <a:rPr lang="en-US" dirty="0"/>
              <a:t>. The framework is </a:t>
            </a:r>
            <a:r>
              <a:rPr lang="en-US" i="1" dirty="0"/>
              <a:t>extremely light</a:t>
            </a:r>
            <a:r>
              <a:rPr lang="en-US" dirty="0"/>
              <a:t> at 29kb  and </a:t>
            </a:r>
            <a:r>
              <a:rPr lang="en-US" i="1" dirty="0"/>
              <a:t>provides built-in features</a:t>
            </a:r>
            <a:r>
              <a:rPr lang="en-US" dirty="0"/>
              <a:t> that cover modern support, easy to use features, parallax elements, flow texts, cards, </a:t>
            </a:r>
            <a:r>
              <a:rPr lang="en-US" dirty="0" err="1"/>
              <a:t>hoverable</a:t>
            </a:r>
            <a:r>
              <a:rPr lang="en-US" dirty="0"/>
              <a:t> items &amp; objects. These features help </a:t>
            </a:r>
            <a:r>
              <a:rPr lang="en-US" i="1" dirty="0"/>
              <a:t>reduce coding time</a:t>
            </a:r>
            <a:r>
              <a:rPr lang="en-US" dirty="0"/>
              <a:t> and is that is a key parameter you are looking for, then Materialize will work. Implementing the Materialize framework is also simple – it can be installed by downloading the materialize.min.css and materialize.min.js files on a local machine and integrating it with the HTML code. For the CDN (Content Delivery Network) based version, the materialize.min.css and materialize.min.js files can be integrated into the HTML code directly from the CDN.</a:t>
            </a:r>
            <a:endParaRPr lang="uk-UA" dirty="0"/>
          </a:p>
        </p:txBody>
      </p:sp>
      <p:pic>
        <p:nvPicPr>
          <p:cNvPr id="4" name="Рисунок 3"/>
          <p:cNvPicPr>
            <a:picLocks noChangeAspect="1"/>
          </p:cNvPicPr>
          <p:nvPr/>
        </p:nvPicPr>
        <p:blipFill>
          <a:blip r:embed="rId2"/>
          <a:stretch>
            <a:fillRect/>
          </a:stretch>
        </p:blipFill>
        <p:spPr>
          <a:xfrm>
            <a:off x="4547971" y="252353"/>
            <a:ext cx="3096057" cy="866896"/>
          </a:xfrm>
          <a:prstGeom prst="rect">
            <a:avLst/>
          </a:prstGeom>
        </p:spPr>
      </p:pic>
      <p:pic>
        <p:nvPicPr>
          <p:cNvPr id="5" name="Рисунок 4"/>
          <p:cNvPicPr>
            <a:picLocks noChangeAspect="1"/>
          </p:cNvPicPr>
          <p:nvPr/>
        </p:nvPicPr>
        <p:blipFill>
          <a:blip r:embed="rId3"/>
          <a:stretch>
            <a:fillRect/>
          </a:stretch>
        </p:blipFill>
        <p:spPr>
          <a:xfrm>
            <a:off x="6490270" y="1193886"/>
            <a:ext cx="5284374" cy="1614481"/>
          </a:xfrm>
          <a:prstGeom prst="rect">
            <a:avLst/>
          </a:prstGeom>
        </p:spPr>
      </p:pic>
      <p:pic>
        <p:nvPicPr>
          <p:cNvPr id="6" name="Рисунок 5"/>
          <p:cNvPicPr>
            <a:picLocks noChangeAspect="1"/>
          </p:cNvPicPr>
          <p:nvPr/>
        </p:nvPicPr>
        <p:blipFill>
          <a:blip r:embed="rId4"/>
          <a:stretch>
            <a:fillRect/>
          </a:stretch>
        </p:blipFill>
        <p:spPr>
          <a:xfrm>
            <a:off x="6490270" y="2883003"/>
            <a:ext cx="3363154" cy="3077849"/>
          </a:xfrm>
          <a:prstGeom prst="rect">
            <a:avLst/>
          </a:prstGeom>
        </p:spPr>
      </p:pic>
    </p:spTree>
    <p:extLst>
      <p:ext uri="{BB962C8B-B14F-4D97-AF65-F5344CB8AC3E}">
        <p14:creationId xmlns:p14="http://schemas.microsoft.com/office/powerpoint/2010/main" val="433769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smtClean="0"/>
              <a:t>My </a:t>
            </a:r>
            <a:r>
              <a:rPr lang="en-US" dirty="0" smtClean="0"/>
              <a:t>projects with </a:t>
            </a:r>
            <a:r>
              <a:rPr lang="en-US" dirty="0" smtClean="0"/>
              <a:t>Bootstrap</a:t>
            </a:r>
            <a:endParaRPr lang="uk-UA" dirty="0"/>
          </a:p>
        </p:txBody>
      </p:sp>
      <p:sp>
        <p:nvSpPr>
          <p:cNvPr id="4" name="Місце для тексту 3"/>
          <p:cNvSpPr>
            <a:spLocks noGrp="1"/>
          </p:cNvSpPr>
          <p:nvPr>
            <p:ph type="body" sz="quarter" idx="10"/>
          </p:nvPr>
        </p:nvSpPr>
        <p:spPr/>
        <p:txBody>
          <a:bodyPr/>
          <a:lstStyle/>
          <a:p>
            <a:r>
              <a:rPr lang="en-US" dirty="0"/>
              <a:t>https://</a:t>
            </a:r>
            <a:r>
              <a:rPr lang="en-US" dirty="0" smtClean="0"/>
              <a:t>moran711.github.io/MyProject</a:t>
            </a:r>
          </a:p>
          <a:p>
            <a:r>
              <a:rPr lang="en-US" dirty="0"/>
              <a:t>https://github.com/moran711/UsersInfo</a:t>
            </a:r>
            <a:endParaRPr lang="en-US" dirty="0" smtClean="0"/>
          </a:p>
          <a:p>
            <a:endParaRPr lang="uk-UA" dirty="0"/>
          </a:p>
        </p:txBody>
      </p:sp>
    </p:spTree>
    <p:extLst>
      <p:ext uri="{BB962C8B-B14F-4D97-AF65-F5344CB8AC3E}">
        <p14:creationId xmlns:p14="http://schemas.microsoft.com/office/powerpoint/2010/main" val="1744341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88C5F5-6CB3-4FAC-992E-C7AF0C1AEAA9}"/>
              </a:ext>
            </a:extLst>
          </p:cNvPr>
          <p:cNvSpPr>
            <a:spLocks noGrp="1"/>
          </p:cNvSpPr>
          <p:nvPr>
            <p:ph type="title"/>
          </p:nvPr>
        </p:nvSpPr>
        <p:spPr/>
        <p:txBody>
          <a:bodyPr/>
          <a:lstStyle/>
          <a:p>
            <a:r>
              <a:rPr lang="en-US" dirty="0" smtClean="0"/>
              <a:t>Advantages </a:t>
            </a:r>
            <a:r>
              <a:rPr lang="en-US" dirty="0"/>
              <a:t>and disadvantages</a:t>
            </a:r>
            <a:endParaRPr lang="uk-UA" dirty="0"/>
          </a:p>
        </p:txBody>
      </p:sp>
      <p:sp>
        <p:nvSpPr>
          <p:cNvPr id="3" name="Text Placeholder 2">
            <a:extLst>
              <a:ext uri="{FF2B5EF4-FFF2-40B4-BE49-F238E27FC236}">
                <a16:creationId xmlns="" xmlns:a16="http://schemas.microsoft.com/office/drawing/2014/main" id="{84A8E77E-B539-4F18-9F02-51D8362FC622}"/>
              </a:ext>
            </a:extLst>
          </p:cNvPr>
          <p:cNvSpPr>
            <a:spLocks noGrp="1"/>
          </p:cNvSpPr>
          <p:nvPr>
            <p:ph type="body" sz="quarter" idx="10"/>
          </p:nvPr>
        </p:nvSpPr>
        <p:spPr>
          <a:xfrm>
            <a:off x="685800" y="1565694"/>
            <a:ext cx="5174998" cy="3429000"/>
          </a:xfrm>
        </p:spPr>
        <p:txBody>
          <a:bodyPr/>
          <a:lstStyle/>
          <a:p>
            <a:pPr fontAlgn="base"/>
            <a:r>
              <a:rPr lang="en-US" sz="2400" dirty="0" smtClean="0"/>
              <a:t>Advantages:</a:t>
            </a:r>
          </a:p>
          <a:p>
            <a:pPr marL="342900" indent="-342900" fontAlgn="base">
              <a:buFont typeface="Arial" panose="020B0604020202020204" pitchFamily="34" charset="0"/>
              <a:buChar char="•"/>
            </a:pPr>
            <a:r>
              <a:rPr lang="en-US" dirty="0" smtClean="0"/>
              <a:t>Fewer </a:t>
            </a:r>
            <a:r>
              <a:rPr lang="en-US" dirty="0"/>
              <a:t>Cross browser bugs</a:t>
            </a:r>
          </a:p>
          <a:p>
            <a:pPr marL="342900" indent="-342900" fontAlgn="base">
              <a:buFont typeface="Arial" panose="020B0604020202020204" pitchFamily="34" charset="0"/>
              <a:buChar char="•"/>
            </a:pPr>
            <a:r>
              <a:rPr lang="en-US" dirty="0"/>
              <a:t>A consistent framework that supports major of all browsers and CSS compatibility fixes</a:t>
            </a:r>
          </a:p>
          <a:p>
            <a:pPr marL="342900" indent="-342900" fontAlgn="base">
              <a:buFont typeface="Arial" panose="020B0604020202020204" pitchFamily="34" charset="0"/>
              <a:buChar char="•"/>
            </a:pPr>
            <a:r>
              <a:rPr lang="en-US" dirty="0"/>
              <a:t>Lightweight and customizable</a:t>
            </a:r>
          </a:p>
          <a:p>
            <a:pPr marL="342900" indent="-342900" fontAlgn="base">
              <a:buFont typeface="Arial" panose="020B0604020202020204" pitchFamily="34" charset="0"/>
              <a:buChar char="•"/>
            </a:pPr>
            <a:r>
              <a:rPr lang="en-US" dirty="0"/>
              <a:t>Responsive structures and styles</a:t>
            </a:r>
          </a:p>
          <a:p>
            <a:pPr marL="342900" indent="-342900" fontAlgn="base">
              <a:buFont typeface="Arial" panose="020B0604020202020204" pitchFamily="34" charset="0"/>
              <a:buChar char="•"/>
            </a:pPr>
            <a:r>
              <a:rPr lang="en-US" dirty="0"/>
              <a:t>Several JavaScript plugins using the </a:t>
            </a:r>
            <a:r>
              <a:rPr lang="en-US" dirty="0" err="1"/>
              <a:t>jQuery</a:t>
            </a:r>
            <a:endParaRPr lang="en-US" dirty="0"/>
          </a:p>
          <a:p>
            <a:pPr marL="342900" indent="-342900" fontAlgn="base">
              <a:buFont typeface="Arial" panose="020B0604020202020204" pitchFamily="34" charset="0"/>
              <a:buChar char="•"/>
            </a:pPr>
            <a:r>
              <a:rPr lang="en-US" dirty="0"/>
              <a:t>Good documentation and community support</a:t>
            </a:r>
          </a:p>
          <a:p>
            <a:pPr marL="342900" indent="-342900" fontAlgn="base">
              <a:buFont typeface="Arial" panose="020B0604020202020204" pitchFamily="34" charset="0"/>
              <a:buChar char="•"/>
            </a:pPr>
            <a:r>
              <a:rPr lang="en-US" dirty="0"/>
              <a:t>Loads of free and professional templates, </a:t>
            </a:r>
            <a:r>
              <a:rPr lang="en-US" dirty="0" err="1"/>
              <a:t>WordPress</a:t>
            </a:r>
            <a:r>
              <a:rPr lang="en-US" dirty="0"/>
              <a:t> themes and plugins</a:t>
            </a:r>
          </a:p>
          <a:p>
            <a:pPr marL="342900" indent="-342900" fontAlgn="base">
              <a:buFont typeface="Arial" panose="020B0604020202020204" pitchFamily="34" charset="0"/>
              <a:buChar char="•"/>
            </a:pPr>
            <a:r>
              <a:rPr lang="en-US" dirty="0"/>
              <a:t>Great grid system</a:t>
            </a:r>
          </a:p>
        </p:txBody>
      </p:sp>
      <p:sp>
        <p:nvSpPr>
          <p:cNvPr id="4" name="Text Placeholder 3">
            <a:extLst>
              <a:ext uri="{FF2B5EF4-FFF2-40B4-BE49-F238E27FC236}">
                <a16:creationId xmlns="" xmlns:a16="http://schemas.microsoft.com/office/drawing/2014/main" id="{7F538B34-5B01-4C18-9A86-345B2E5C88AA}"/>
              </a:ext>
            </a:extLst>
          </p:cNvPr>
          <p:cNvSpPr>
            <a:spLocks noGrp="1"/>
          </p:cNvSpPr>
          <p:nvPr>
            <p:ph type="body" sz="quarter" idx="11"/>
          </p:nvPr>
        </p:nvSpPr>
        <p:spPr>
          <a:xfrm>
            <a:off x="6330696" y="1565694"/>
            <a:ext cx="5175504" cy="3429000"/>
          </a:xfrm>
        </p:spPr>
        <p:txBody>
          <a:bodyPr/>
          <a:lstStyle/>
          <a:p>
            <a:r>
              <a:rPr lang="en-US" sz="2400" dirty="0" smtClean="0"/>
              <a:t>Disadvantages</a:t>
            </a:r>
            <a:r>
              <a:rPr lang="en-US" dirty="0" smtClean="0"/>
              <a:t>:</a:t>
            </a:r>
          </a:p>
          <a:p>
            <a:pPr marL="285750" indent="-285750" fontAlgn="base">
              <a:buFont typeface="Arial" panose="020B0604020202020204" pitchFamily="34" charset="0"/>
              <a:buChar char="•"/>
            </a:pPr>
            <a:r>
              <a:rPr lang="en-US" sz="1800" dirty="0"/>
              <a:t>There will be requirement of lots of style overrides or rewriting files that can thus lead to a lot of time spent on designing and coding the website if the design tends to deviate from the customary design used in Bootstrap.</a:t>
            </a:r>
          </a:p>
          <a:p>
            <a:pPr marL="285750" indent="-285750" fontAlgn="base">
              <a:buFont typeface="Arial" panose="020B0604020202020204" pitchFamily="34" charset="0"/>
              <a:buChar char="•"/>
            </a:pPr>
            <a:r>
              <a:rPr lang="en-US" sz="1800" dirty="0"/>
              <a:t>You would have to go the extra mile while creating a design otherwise all the websites will look the same if you don’t do heavy customization.</a:t>
            </a:r>
          </a:p>
          <a:p>
            <a:pPr marL="285750" indent="-285750" fontAlgn="base">
              <a:buFont typeface="Arial" panose="020B0604020202020204" pitchFamily="34" charset="0"/>
              <a:buChar char="•"/>
            </a:pPr>
            <a:r>
              <a:rPr lang="en-US" sz="1800" dirty="0"/>
              <a:t>Styles are verbose and can lead to lots of output in HTML which is not needed.</a:t>
            </a:r>
          </a:p>
          <a:p>
            <a:pPr marL="285750" indent="-285750" fontAlgn="base">
              <a:buFont typeface="Arial" panose="020B0604020202020204" pitchFamily="34" charset="0"/>
              <a:buChar char="•"/>
            </a:pPr>
            <a:r>
              <a:rPr lang="en-US" sz="1800" dirty="0"/>
              <a:t>JavaScript is tied to </a:t>
            </a:r>
            <a:r>
              <a:rPr lang="en-US" sz="1800" dirty="0" err="1"/>
              <a:t>jQuery</a:t>
            </a:r>
            <a:r>
              <a:rPr lang="en-US" sz="1800" dirty="0"/>
              <a:t> and is one of the commonest library which thus leaves most of the plugins unused.</a:t>
            </a:r>
          </a:p>
          <a:p>
            <a:pPr marL="285750" indent="-285750" fontAlgn="base">
              <a:buFont typeface="Arial" panose="020B0604020202020204" pitchFamily="34" charset="0"/>
              <a:buChar char="•"/>
            </a:pPr>
            <a:r>
              <a:rPr lang="en-US" sz="1800" dirty="0"/>
              <a:t>Non-compliant HTML.</a:t>
            </a:r>
          </a:p>
        </p:txBody>
      </p:sp>
    </p:spTree>
    <p:extLst>
      <p:ext uri="{BB962C8B-B14F-4D97-AF65-F5344CB8AC3E}">
        <p14:creationId xmlns:p14="http://schemas.microsoft.com/office/powerpoint/2010/main" val="2199953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C0E98AF-C5CD-4FAB-A01E-D24E37D15F8E}"/>
              </a:ext>
            </a:extLst>
          </p:cNvPr>
          <p:cNvSpPr>
            <a:spLocks noGrp="1"/>
          </p:cNvSpPr>
          <p:nvPr>
            <p:ph type="title"/>
          </p:nvPr>
        </p:nvSpPr>
        <p:spPr/>
        <p:txBody>
          <a:bodyPr/>
          <a:lstStyle/>
          <a:p>
            <a:endParaRPr lang="uk-UA" dirty="0"/>
          </a:p>
        </p:txBody>
      </p:sp>
      <p:sp>
        <p:nvSpPr>
          <p:cNvPr id="5" name="Text Placeholder 4">
            <a:extLst>
              <a:ext uri="{FF2B5EF4-FFF2-40B4-BE49-F238E27FC236}">
                <a16:creationId xmlns="" xmlns:a16="http://schemas.microsoft.com/office/drawing/2014/main" id="{2D815465-9810-4297-B7C7-CB93EFFC3510}"/>
              </a:ext>
            </a:extLst>
          </p:cNvPr>
          <p:cNvSpPr>
            <a:spLocks noGrp="1"/>
          </p:cNvSpPr>
          <p:nvPr>
            <p:ph type="body" sz="quarter" idx="10"/>
          </p:nvPr>
        </p:nvSpPr>
        <p:spPr>
          <a:xfrm>
            <a:off x="685799" y="336430"/>
            <a:ext cx="10632058" cy="5814204"/>
          </a:xfrm>
        </p:spPr>
        <p:txBody>
          <a:bodyPr/>
          <a:lstStyle/>
          <a:p>
            <a:r>
              <a:rPr lang="en-US" dirty="0" smtClean="0"/>
              <a:t>Bootstrap </a:t>
            </a:r>
            <a:r>
              <a:rPr lang="en-US" dirty="0"/>
              <a:t>is a free front-end framework for faster and easier web development</a:t>
            </a:r>
          </a:p>
          <a:p>
            <a:r>
              <a:rPr lang="en-US" dirty="0"/>
              <a:t>Bootstrap includes HTML and CSS based design templates for typography, forms, buttons, tables, navigation, modals, image carousels and many other, as well as optional JavaScript plugins</a:t>
            </a:r>
          </a:p>
          <a:p>
            <a:r>
              <a:rPr lang="en-US" dirty="0"/>
              <a:t>Bootstrap also gives you the ability to easily create responsive designs</a:t>
            </a:r>
          </a:p>
        </p:txBody>
      </p:sp>
      <p:pic>
        <p:nvPicPr>
          <p:cNvPr id="3" name="Рисунок 2"/>
          <p:cNvPicPr>
            <a:picLocks noChangeAspect="1"/>
          </p:cNvPicPr>
          <p:nvPr/>
        </p:nvPicPr>
        <p:blipFill>
          <a:blip r:embed="rId2"/>
          <a:stretch>
            <a:fillRect/>
          </a:stretch>
        </p:blipFill>
        <p:spPr>
          <a:xfrm>
            <a:off x="2719187" y="1895688"/>
            <a:ext cx="6565282" cy="4272199"/>
          </a:xfrm>
          <a:prstGeom prst="rect">
            <a:avLst/>
          </a:prstGeom>
        </p:spPr>
      </p:pic>
    </p:spTree>
    <p:extLst>
      <p:ext uri="{BB962C8B-B14F-4D97-AF65-F5344CB8AC3E}">
        <p14:creationId xmlns:p14="http://schemas.microsoft.com/office/powerpoint/2010/main" val="3926649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2D815465-9810-4297-B7C7-CB93EFFC3510}"/>
              </a:ext>
            </a:extLst>
          </p:cNvPr>
          <p:cNvSpPr>
            <a:spLocks noGrp="1"/>
          </p:cNvSpPr>
          <p:nvPr>
            <p:ph type="body" sz="quarter" idx="10"/>
          </p:nvPr>
        </p:nvSpPr>
        <p:spPr>
          <a:xfrm>
            <a:off x="659920" y="288985"/>
            <a:ext cx="10820400" cy="711679"/>
          </a:xfrm>
        </p:spPr>
        <p:txBody>
          <a:bodyPr/>
          <a:lstStyle/>
          <a:p>
            <a:r>
              <a:rPr lang="en-US" dirty="0" smtClean="0"/>
              <a:t>To connect this framework to your </a:t>
            </a:r>
            <a:r>
              <a:rPr lang="en-US" dirty="0"/>
              <a:t>project </a:t>
            </a:r>
            <a:r>
              <a:rPr lang="en-US" dirty="0" smtClean="0"/>
              <a:t>you </a:t>
            </a:r>
            <a:r>
              <a:rPr lang="en-US" dirty="0"/>
              <a:t>can use </a:t>
            </a:r>
            <a:r>
              <a:rPr lang="en-US" dirty="0" smtClean="0"/>
              <a:t>CDN, or download it in folders and add it to your html file.</a:t>
            </a:r>
          </a:p>
        </p:txBody>
      </p:sp>
      <p:pic>
        <p:nvPicPr>
          <p:cNvPr id="2" name="Рисунок 1"/>
          <p:cNvPicPr>
            <a:picLocks noChangeAspect="1"/>
          </p:cNvPicPr>
          <p:nvPr/>
        </p:nvPicPr>
        <p:blipFill>
          <a:blip r:embed="rId2"/>
          <a:stretch>
            <a:fillRect/>
          </a:stretch>
        </p:blipFill>
        <p:spPr>
          <a:xfrm>
            <a:off x="585524" y="1345716"/>
            <a:ext cx="5082614" cy="4395387"/>
          </a:xfrm>
          <a:prstGeom prst="rect">
            <a:avLst/>
          </a:prstGeom>
        </p:spPr>
      </p:pic>
      <p:pic>
        <p:nvPicPr>
          <p:cNvPr id="3" name="Рисунок 2"/>
          <p:cNvPicPr>
            <a:picLocks noChangeAspect="1"/>
          </p:cNvPicPr>
          <p:nvPr/>
        </p:nvPicPr>
        <p:blipFill>
          <a:blip r:embed="rId3"/>
          <a:stretch>
            <a:fillRect/>
          </a:stretch>
        </p:blipFill>
        <p:spPr>
          <a:xfrm>
            <a:off x="5668138" y="1345717"/>
            <a:ext cx="5812182" cy="4395387"/>
          </a:xfrm>
          <a:prstGeom prst="rect">
            <a:avLst/>
          </a:prstGeom>
        </p:spPr>
      </p:pic>
    </p:spTree>
    <p:extLst>
      <p:ext uri="{BB962C8B-B14F-4D97-AF65-F5344CB8AC3E}">
        <p14:creationId xmlns:p14="http://schemas.microsoft.com/office/powerpoint/2010/main" val="1483906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C0E98AF-C5CD-4FAB-A01E-D24E37D15F8E}"/>
              </a:ext>
            </a:extLst>
          </p:cNvPr>
          <p:cNvSpPr>
            <a:spLocks noGrp="1"/>
          </p:cNvSpPr>
          <p:nvPr>
            <p:ph type="title"/>
          </p:nvPr>
        </p:nvSpPr>
        <p:spPr>
          <a:xfrm>
            <a:off x="608163" y="168216"/>
            <a:ext cx="10820400" cy="685800"/>
          </a:xfrm>
        </p:spPr>
        <p:txBody>
          <a:bodyPr/>
          <a:lstStyle/>
          <a:p>
            <a:r>
              <a:rPr lang="en-US" dirty="0" smtClean="0"/>
              <a:t>Usage</a:t>
            </a:r>
            <a:endParaRPr lang="uk-UA" dirty="0"/>
          </a:p>
        </p:txBody>
      </p:sp>
      <p:sp>
        <p:nvSpPr>
          <p:cNvPr id="5" name="Text Placeholder 4">
            <a:extLst>
              <a:ext uri="{FF2B5EF4-FFF2-40B4-BE49-F238E27FC236}">
                <a16:creationId xmlns="" xmlns:a16="http://schemas.microsoft.com/office/drawing/2014/main" id="{2D815465-9810-4297-B7C7-CB93EFFC3510}"/>
              </a:ext>
            </a:extLst>
          </p:cNvPr>
          <p:cNvSpPr>
            <a:spLocks noGrp="1"/>
          </p:cNvSpPr>
          <p:nvPr>
            <p:ph type="body" sz="quarter" idx="10"/>
          </p:nvPr>
        </p:nvSpPr>
        <p:spPr>
          <a:xfrm>
            <a:off x="608163" y="854016"/>
            <a:ext cx="10820400" cy="3429000"/>
          </a:xfrm>
        </p:spPr>
        <p:txBody>
          <a:bodyPr/>
          <a:lstStyle/>
          <a:p>
            <a:r>
              <a:rPr lang="en-US" dirty="0"/>
              <a:t>Bootstrap requires the use of the HTML5 </a:t>
            </a:r>
            <a:r>
              <a:rPr lang="en-US" dirty="0" err="1"/>
              <a:t>doctype</a:t>
            </a:r>
            <a:r>
              <a:rPr lang="en-US" dirty="0"/>
              <a:t>. Without it, you’ll see some funky incomplete styling, but including it shouldn’t cause any considerable hiccups</a:t>
            </a:r>
            <a:r>
              <a:rPr lang="en-US" dirty="0" smtClean="0"/>
              <a:t>.</a:t>
            </a:r>
          </a:p>
          <a:p>
            <a:r>
              <a:rPr lang="en-US" dirty="0"/>
              <a:t>Bootstrap is developed mobile first, a strategy in which we optimize code for mobile devices first and then scale up components as necessary using CSS media queries. To ensure proper rendering and touch zooming for all devices, add the responsive viewport meta tag to your &lt;head</a:t>
            </a:r>
            <a:r>
              <a:rPr lang="en-US" dirty="0" smtClean="0"/>
              <a:t>&gt;.</a:t>
            </a:r>
            <a:endParaRPr lang="uk-UA" dirty="0"/>
          </a:p>
          <a:p>
            <a:r>
              <a:rPr lang="en-US" dirty="0" smtClean="0"/>
              <a:t>You need to add class names to your html tags to add styles.</a:t>
            </a:r>
          </a:p>
        </p:txBody>
      </p:sp>
      <p:pic>
        <p:nvPicPr>
          <p:cNvPr id="2" name="Рисунок 1"/>
          <p:cNvPicPr>
            <a:picLocks noChangeAspect="1"/>
          </p:cNvPicPr>
          <p:nvPr/>
        </p:nvPicPr>
        <p:blipFill>
          <a:blip r:embed="rId2"/>
          <a:stretch>
            <a:fillRect/>
          </a:stretch>
        </p:blipFill>
        <p:spPr>
          <a:xfrm>
            <a:off x="345056" y="3201269"/>
            <a:ext cx="5572362" cy="3535093"/>
          </a:xfrm>
          <a:prstGeom prst="rect">
            <a:avLst/>
          </a:prstGeom>
        </p:spPr>
      </p:pic>
      <p:pic>
        <p:nvPicPr>
          <p:cNvPr id="6" name="Рисунок 5"/>
          <p:cNvPicPr>
            <a:picLocks noChangeAspect="1"/>
          </p:cNvPicPr>
          <p:nvPr/>
        </p:nvPicPr>
        <p:blipFill>
          <a:blip r:embed="rId3"/>
          <a:stretch>
            <a:fillRect/>
          </a:stretch>
        </p:blipFill>
        <p:spPr>
          <a:xfrm>
            <a:off x="2478322" y="3286664"/>
            <a:ext cx="8396442" cy="1345721"/>
          </a:xfrm>
          <a:prstGeom prst="rect">
            <a:avLst/>
          </a:prstGeom>
        </p:spPr>
      </p:pic>
    </p:spTree>
    <p:extLst>
      <p:ext uri="{BB962C8B-B14F-4D97-AF65-F5344CB8AC3E}">
        <p14:creationId xmlns:p14="http://schemas.microsoft.com/office/powerpoint/2010/main" val="35942269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5853205" y="2018368"/>
            <a:ext cx="5901722" cy="3398807"/>
          </a:xfrm>
          <a:prstGeom prst="rect">
            <a:avLst/>
          </a:prstGeom>
        </p:spPr>
      </p:pic>
      <p:pic>
        <p:nvPicPr>
          <p:cNvPr id="3" name="Рисунок 2"/>
          <p:cNvPicPr>
            <a:picLocks noChangeAspect="1"/>
          </p:cNvPicPr>
          <p:nvPr/>
        </p:nvPicPr>
        <p:blipFill>
          <a:blip r:embed="rId3"/>
          <a:stretch>
            <a:fillRect/>
          </a:stretch>
        </p:blipFill>
        <p:spPr>
          <a:xfrm>
            <a:off x="1086928" y="2717432"/>
            <a:ext cx="4766277" cy="2000680"/>
          </a:xfrm>
          <a:prstGeom prst="rect">
            <a:avLst/>
          </a:prstGeom>
        </p:spPr>
      </p:pic>
    </p:spTree>
    <p:extLst>
      <p:ext uri="{BB962C8B-B14F-4D97-AF65-F5344CB8AC3E}">
        <p14:creationId xmlns:p14="http://schemas.microsoft.com/office/powerpoint/2010/main" val="564034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724458" y="560716"/>
            <a:ext cx="8822591" cy="5168864"/>
          </a:xfrm>
          <a:prstGeom prst="rect">
            <a:avLst/>
          </a:prstGeom>
        </p:spPr>
      </p:pic>
    </p:spTree>
    <p:extLst>
      <p:ext uri="{BB962C8B-B14F-4D97-AF65-F5344CB8AC3E}">
        <p14:creationId xmlns:p14="http://schemas.microsoft.com/office/powerpoint/2010/main" val="127459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C0E98AF-C5CD-4FAB-A01E-D24E37D15F8E}"/>
              </a:ext>
            </a:extLst>
          </p:cNvPr>
          <p:cNvSpPr>
            <a:spLocks noGrp="1"/>
          </p:cNvSpPr>
          <p:nvPr>
            <p:ph type="title"/>
          </p:nvPr>
        </p:nvSpPr>
        <p:spPr/>
        <p:txBody>
          <a:bodyPr/>
          <a:lstStyle/>
          <a:p>
            <a:endParaRPr lang="uk-UA" dirty="0"/>
          </a:p>
        </p:txBody>
      </p:sp>
      <p:sp>
        <p:nvSpPr>
          <p:cNvPr id="5" name="Text Placeholder 4">
            <a:extLst>
              <a:ext uri="{FF2B5EF4-FFF2-40B4-BE49-F238E27FC236}">
                <a16:creationId xmlns="" xmlns:a16="http://schemas.microsoft.com/office/drawing/2014/main" id="{2D815465-9810-4297-B7C7-CB93EFFC3510}"/>
              </a:ext>
            </a:extLst>
          </p:cNvPr>
          <p:cNvSpPr>
            <a:spLocks noGrp="1"/>
          </p:cNvSpPr>
          <p:nvPr>
            <p:ph type="body" sz="quarter" idx="10"/>
          </p:nvPr>
        </p:nvSpPr>
        <p:spPr/>
        <p:txBody>
          <a:bodyPr/>
          <a:lstStyle/>
          <a:p>
            <a:endParaRPr lang="uk-UA" dirty="0"/>
          </a:p>
        </p:txBody>
      </p:sp>
      <p:pic>
        <p:nvPicPr>
          <p:cNvPr id="2" name="Рисунок 1"/>
          <p:cNvPicPr>
            <a:picLocks noChangeAspect="1"/>
          </p:cNvPicPr>
          <p:nvPr/>
        </p:nvPicPr>
        <p:blipFill>
          <a:blip r:embed="rId2"/>
          <a:stretch>
            <a:fillRect/>
          </a:stretch>
        </p:blipFill>
        <p:spPr>
          <a:xfrm>
            <a:off x="685800" y="201124"/>
            <a:ext cx="10412254" cy="5616568"/>
          </a:xfrm>
          <a:prstGeom prst="rect">
            <a:avLst/>
          </a:prstGeom>
        </p:spPr>
      </p:pic>
    </p:spTree>
    <p:extLst>
      <p:ext uri="{BB962C8B-B14F-4D97-AF65-F5344CB8AC3E}">
        <p14:creationId xmlns:p14="http://schemas.microsoft.com/office/powerpoint/2010/main" val="3402779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C0E98AF-C5CD-4FAB-A01E-D24E37D15F8E}"/>
              </a:ext>
            </a:extLst>
          </p:cNvPr>
          <p:cNvSpPr>
            <a:spLocks noGrp="1"/>
          </p:cNvSpPr>
          <p:nvPr>
            <p:ph type="title"/>
          </p:nvPr>
        </p:nvSpPr>
        <p:spPr/>
        <p:txBody>
          <a:bodyPr/>
          <a:lstStyle/>
          <a:p>
            <a:r>
              <a:rPr lang="en-US" dirty="0" smtClean="0"/>
              <a:t>Another popular frameworks</a:t>
            </a:r>
            <a:endParaRPr lang="uk-UA" dirty="0"/>
          </a:p>
        </p:txBody>
      </p:sp>
      <p:pic>
        <p:nvPicPr>
          <p:cNvPr id="2" name="Рисунок 1"/>
          <p:cNvPicPr>
            <a:picLocks noChangeAspect="1"/>
          </p:cNvPicPr>
          <p:nvPr/>
        </p:nvPicPr>
        <p:blipFill>
          <a:blip r:embed="rId2"/>
          <a:stretch>
            <a:fillRect/>
          </a:stretch>
        </p:blipFill>
        <p:spPr>
          <a:xfrm>
            <a:off x="2997679" y="2143664"/>
            <a:ext cx="2381582" cy="676369"/>
          </a:xfrm>
          <a:prstGeom prst="rect">
            <a:avLst/>
          </a:prstGeom>
        </p:spPr>
      </p:pic>
      <p:pic>
        <p:nvPicPr>
          <p:cNvPr id="3" name="Рисунок 2"/>
          <p:cNvPicPr>
            <a:picLocks noChangeAspect="1"/>
          </p:cNvPicPr>
          <p:nvPr/>
        </p:nvPicPr>
        <p:blipFill>
          <a:blip r:embed="rId3"/>
          <a:stretch>
            <a:fillRect/>
          </a:stretch>
        </p:blipFill>
        <p:spPr>
          <a:xfrm>
            <a:off x="6249266" y="2143664"/>
            <a:ext cx="1641027" cy="676369"/>
          </a:xfrm>
          <a:prstGeom prst="rect">
            <a:avLst/>
          </a:prstGeom>
        </p:spPr>
      </p:pic>
      <p:pic>
        <p:nvPicPr>
          <p:cNvPr id="6" name="Рисунок 5"/>
          <p:cNvPicPr>
            <a:picLocks noChangeAspect="1"/>
          </p:cNvPicPr>
          <p:nvPr/>
        </p:nvPicPr>
        <p:blipFill>
          <a:blip r:embed="rId4"/>
          <a:stretch>
            <a:fillRect/>
          </a:stretch>
        </p:blipFill>
        <p:spPr>
          <a:xfrm>
            <a:off x="6249266" y="3813261"/>
            <a:ext cx="4010585" cy="905001"/>
          </a:xfrm>
          <a:prstGeom prst="rect">
            <a:avLst/>
          </a:prstGeom>
        </p:spPr>
      </p:pic>
      <p:pic>
        <p:nvPicPr>
          <p:cNvPr id="7" name="Рисунок 6"/>
          <p:cNvPicPr>
            <a:picLocks noChangeAspect="1"/>
          </p:cNvPicPr>
          <p:nvPr/>
        </p:nvPicPr>
        <p:blipFill>
          <a:blip r:embed="rId5"/>
          <a:stretch>
            <a:fillRect/>
          </a:stretch>
        </p:blipFill>
        <p:spPr>
          <a:xfrm>
            <a:off x="2302257" y="3813261"/>
            <a:ext cx="3077004" cy="905001"/>
          </a:xfrm>
          <a:prstGeom prst="rect">
            <a:avLst/>
          </a:prstGeom>
        </p:spPr>
      </p:pic>
    </p:spTree>
    <p:extLst>
      <p:ext uri="{BB962C8B-B14F-4D97-AF65-F5344CB8AC3E}">
        <p14:creationId xmlns:p14="http://schemas.microsoft.com/office/powerpoint/2010/main" val="1339107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5448209" y="310551"/>
            <a:ext cx="1295581" cy="485843"/>
          </a:xfrm>
          <a:prstGeom prst="rect">
            <a:avLst/>
          </a:prstGeom>
        </p:spPr>
      </p:pic>
      <p:sp>
        <p:nvSpPr>
          <p:cNvPr id="3" name="Місце для тексту 2"/>
          <p:cNvSpPr>
            <a:spLocks noGrp="1"/>
          </p:cNvSpPr>
          <p:nvPr>
            <p:ph type="body" sz="quarter" idx="10"/>
          </p:nvPr>
        </p:nvSpPr>
        <p:spPr>
          <a:xfrm>
            <a:off x="379562" y="796394"/>
            <a:ext cx="5378570" cy="3429000"/>
          </a:xfrm>
        </p:spPr>
        <p:txBody>
          <a:bodyPr/>
          <a:lstStyle/>
          <a:p>
            <a:pPr marL="285750" indent="-285750">
              <a:buFont typeface="Arial" panose="020B0604020202020204" pitchFamily="34" charset="0"/>
              <a:buChar char="•"/>
            </a:pPr>
            <a:r>
              <a:rPr lang="en-US" sz="1800" dirty="0" err="1"/>
              <a:t>Responsivity</a:t>
            </a:r>
            <a:r>
              <a:rPr lang="en-US" sz="1800" dirty="0"/>
              <a:t>: The framework is mobile-first and works similarly to the popular Bootstrap CSS.</a:t>
            </a:r>
          </a:p>
          <a:p>
            <a:pPr marL="285750" indent="-285750">
              <a:buFont typeface="Arial" panose="020B0604020202020204" pitchFamily="34" charset="0"/>
              <a:buChar char="•"/>
            </a:pPr>
            <a:r>
              <a:rPr lang="en-US" sz="1800" dirty="0"/>
              <a:t>Well-documented: Often a very important component for developers, </a:t>
            </a:r>
            <a:r>
              <a:rPr lang="en-US" sz="1800" dirty="0" err="1"/>
              <a:t>Bulma</a:t>
            </a:r>
            <a:r>
              <a:rPr lang="en-US" sz="1800" dirty="0"/>
              <a:t> is very well documented, and comes with an active community of people ready to help with projects.</a:t>
            </a:r>
          </a:p>
          <a:p>
            <a:pPr marL="285750" indent="-285750">
              <a:buFont typeface="Arial" panose="020B0604020202020204" pitchFamily="34" charset="0"/>
              <a:buChar char="•"/>
            </a:pPr>
            <a:r>
              <a:rPr lang="en-US" sz="1800" dirty="0"/>
              <a:t>Solid foundation: </a:t>
            </a:r>
            <a:r>
              <a:rPr lang="en-US" sz="1800" dirty="0" err="1"/>
              <a:t>Bulma</a:t>
            </a:r>
            <a:r>
              <a:rPr lang="en-US" sz="1800" dirty="0"/>
              <a:t> comes packed with all of the goods you would expect from a CSS framework, including diverse typography, buttons, forms, tables, and more.</a:t>
            </a:r>
          </a:p>
          <a:p>
            <a:pPr marL="285750" indent="-285750">
              <a:buFont typeface="Arial" panose="020B0604020202020204" pitchFamily="34" charset="0"/>
              <a:buChar char="•"/>
            </a:pPr>
            <a:r>
              <a:rPr lang="en-US" sz="1800" dirty="0"/>
              <a:t>Various components: </a:t>
            </a:r>
            <a:r>
              <a:rPr lang="en-US" sz="1800" dirty="0" err="1"/>
              <a:t>Bulma</a:t>
            </a:r>
            <a:r>
              <a:rPr lang="en-US" sz="1800" dirty="0"/>
              <a:t> is packed with a vertical alignment solution, layouts, and various media objects.</a:t>
            </a:r>
          </a:p>
          <a:p>
            <a:pPr marL="285750" indent="-285750">
              <a:buFont typeface="Arial" panose="020B0604020202020204" pitchFamily="34" charset="0"/>
              <a:buChar char="•"/>
            </a:pPr>
            <a:r>
              <a:rPr lang="en-US" sz="1800" dirty="0"/>
              <a:t>Modular: The </a:t>
            </a:r>
            <a:r>
              <a:rPr lang="en-US" sz="1800" dirty="0" err="1"/>
              <a:t>Bulma</a:t>
            </a:r>
            <a:r>
              <a:rPr lang="en-US" sz="1800" dirty="0"/>
              <a:t> setup is built with Sass, which means that you can design your framework step by step with only the features you need.</a:t>
            </a:r>
          </a:p>
          <a:p>
            <a:pPr marL="285750" indent="-285750">
              <a:buFont typeface="Arial" panose="020B0604020202020204" pitchFamily="34" charset="0"/>
              <a:buChar char="•"/>
            </a:pPr>
            <a:endParaRPr lang="uk-UA" sz="1800" dirty="0"/>
          </a:p>
        </p:txBody>
      </p:sp>
      <p:pic>
        <p:nvPicPr>
          <p:cNvPr id="5" name="Рисунок 4"/>
          <p:cNvPicPr>
            <a:picLocks noChangeAspect="1"/>
          </p:cNvPicPr>
          <p:nvPr/>
        </p:nvPicPr>
        <p:blipFill>
          <a:blip r:embed="rId3"/>
          <a:stretch>
            <a:fillRect/>
          </a:stretch>
        </p:blipFill>
        <p:spPr>
          <a:xfrm>
            <a:off x="6064370" y="1242745"/>
            <a:ext cx="5802963" cy="1267002"/>
          </a:xfrm>
          <a:prstGeom prst="rect">
            <a:avLst/>
          </a:prstGeom>
        </p:spPr>
      </p:pic>
      <p:pic>
        <p:nvPicPr>
          <p:cNvPr id="6" name="Рисунок 5"/>
          <p:cNvPicPr>
            <a:picLocks noChangeAspect="1"/>
          </p:cNvPicPr>
          <p:nvPr/>
        </p:nvPicPr>
        <p:blipFill>
          <a:blip r:embed="rId4"/>
          <a:stretch>
            <a:fillRect/>
          </a:stretch>
        </p:blipFill>
        <p:spPr>
          <a:xfrm>
            <a:off x="1725282" y="5262975"/>
            <a:ext cx="7602747" cy="1245526"/>
          </a:xfrm>
          <a:prstGeom prst="rect">
            <a:avLst/>
          </a:prstGeom>
        </p:spPr>
      </p:pic>
      <p:pic>
        <p:nvPicPr>
          <p:cNvPr id="7" name="Рисунок 6"/>
          <p:cNvPicPr>
            <a:picLocks noChangeAspect="1"/>
          </p:cNvPicPr>
          <p:nvPr/>
        </p:nvPicPr>
        <p:blipFill>
          <a:blip r:embed="rId5"/>
          <a:stretch>
            <a:fillRect/>
          </a:stretch>
        </p:blipFill>
        <p:spPr>
          <a:xfrm>
            <a:off x="6064369" y="2956098"/>
            <a:ext cx="5802964" cy="1509082"/>
          </a:xfrm>
          <a:prstGeom prst="rect">
            <a:avLst/>
          </a:prstGeom>
        </p:spPr>
      </p:pic>
    </p:spTree>
    <p:extLst>
      <p:ext uri="{BB962C8B-B14F-4D97-AF65-F5344CB8AC3E}">
        <p14:creationId xmlns:p14="http://schemas.microsoft.com/office/powerpoint/2010/main" val="3961348140"/>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E9033E08-7FE9-4F6D-B155-A8777B4A5A57}">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835f28f2-30f1-4728-84d2-86d96e143488"/>
    <ds:schemaRef ds:uri="http://purl.org/dc/terms/"/>
    <ds:schemaRef ds:uri="341e6018-ac0a-4dfb-8409-db9e0d25502e"/>
    <ds:schemaRef ds:uri="http://www.w3.org/XML/1998/namespace"/>
    <ds:schemaRef ds:uri="http://purl.org/dc/dcmitype/"/>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89</TotalTime>
  <Words>502</Words>
  <Application>Microsoft Office PowerPoint</Application>
  <PresentationFormat>Широкий екран</PresentationFormat>
  <Paragraphs>41</Paragraphs>
  <Slides>14</Slides>
  <Notes>0</Notes>
  <HiddenSlides>0</HiddenSlides>
  <MMClips>0</MMClips>
  <ScaleCrop>false</ScaleCrop>
  <HeadingPairs>
    <vt:vector size="6" baseType="variant">
      <vt:variant>
        <vt:lpstr>Використані шрифти</vt:lpstr>
      </vt:variant>
      <vt:variant>
        <vt:i4>5</vt:i4>
      </vt:variant>
      <vt:variant>
        <vt:lpstr>Тема</vt:lpstr>
      </vt:variant>
      <vt:variant>
        <vt:i4>3</vt:i4>
      </vt:variant>
      <vt:variant>
        <vt:lpstr>Заголовки слайдів</vt:lpstr>
      </vt:variant>
      <vt:variant>
        <vt:i4>14</vt:i4>
      </vt:variant>
    </vt:vector>
  </HeadingPairs>
  <TitlesOfParts>
    <vt:vector size="22" baseType="lpstr">
      <vt:lpstr>Arial</vt:lpstr>
      <vt:lpstr>Calibri</vt:lpstr>
      <vt:lpstr>Open Sans</vt:lpstr>
      <vt:lpstr>Open Sans Regular</vt:lpstr>
      <vt:lpstr>Proxima Nova Black</vt:lpstr>
      <vt:lpstr>1_GRADIENT THEME</vt:lpstr>
      <vt:lpstr>2_GRADIENT THEME</vt:lpstr>
      <vt:lpstr>2_DARK THEME</vt:lpstr>
      <vt:lpstr>Bootstrap</vt:lpstr>
      <vt:lpstr>Презентація PowerPoint</vt:lpstr>
      <vt:lpstr>Презентація PowerPoint</vt:lpstr>
      <vt:lpstr>Usage</vt:lpstr>
      <vt:lpstr>Презентація PowerPoint</vt:lpstr>
      <vt:lpstr>Презентація PowerPoint</vt:lpstr>
      <vt:lpstr>Презентація PowerPoint</vt:lpstr>
      <vt:lpstr>Another popular frameworks</vt:lpstr>
      <vt:lpstr>Презентація PowerPoint</vt:lpstr>
      <vt:lpstr>Презентація PowerPoint</vt:lpstr>
      <vt:lpstr>Презентація PowerPoint</vt:lpstr>
      <vt:lpstr>My projects with Bootstrap</vt:lpstr>
      <vt:lpstr>Advantages and disadvantages</vt:lpstr>
      <vt:lpstr>Презентація PowerPoint</vt:lpstr>
    </vt:vector>
  </TitlesOfParts>
  <Company>Verint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Roman Romaniv</cp:lastModifiedBy>
  <cp:revision>11</cp:revision>
  <dcterms:created xsi:type="dcterms:W3CDTF">2018-11-02T13:55:27Z</dcterms:created>
  <dcterms:modified xsi:type="dcterms:W3CDTF">2020-10-21T18:00:30Z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