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9"/>
  </p:notesMasterIdLst>
  <p:sldIdLst>
    <p:sldId id="1234" r:id="rId7"/>
    <p:sldId id="1237" r:id="rId8"/>
    <p:sldId id="1236" r:id="rId9"/>
    <p:sldId id="1239" r:id="rId10"/>
    <p:sldId id="1240" r:id="rId11"/>
    <p:sldId id="1241" r:id="rId12"/>
    <p:sldId id="1242" r:id="rId13"/>
    <p:sldId id="1243" r:id="rId14"/>
    <p:sldId id="1244" r:id="rId15"/>
    <p:sldId id="1245" r:id="rId16"/>
    <p:sldId id="1246" r:id="rId17"/>
    <p:sldId id="1247" r:id="rId18"/>
    <p:sldId id="1248" r:id="rId19"/>
    <p:sldId id="1249" r:id="rId20"/>
    <p:sldId id="1250" r:id="rId21"/>
    <p:sldId id="1251" r:id="rId22"/>
    <p:sldId id="1252" r:id="rId23"/>
    <p:sldId id="1253" r:id="rId24"/>
    <p:sldId id="1254" r:id="rId25"/>
    <p:sldId id="1255" r:id="rId26"/>
    <p:sldId id="1256" r:id="rId27"/>
    <p:sldId id="120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7"/>
            <p14:sldId id="1236"/>
            <p14:sldId id="1239"/>
            <p14:sldId id="1240"/>
            <p14:sldId id="1241"/>
            <p14:sldId id="1242"/>
            <p14:sldId id="1243"/>
            <p14:sldId id="1244"/>
            <p14:sldId id="1245"/>
            <p14:sldId id="1246"/>
            <p14:sldId id="1247"/>
            <p14:sldId id="1248"/>
            <p14:sldId id="1249"/>
            <p14:sldId id="1250"/>
            <p14:sldId id="1251"/>
            <p14:sldId id="1252"/>
            <p14:sldId id="1253"/>
            <p14:sldId id="1254"/>
            <p14:sldId id="1255"/>
            <p14:sldId id="1256"/>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16/11/2020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2C01860-88AA-4983-9D84-DB6CD67B99FA}"/>
              </a:ext>
            </a:extLst>
          </p:cNvPr>
          <p:cNvSpPr>
            <a:spLocks noGrp="1"/>
          </p:cNvSpPr>
          <p:nvPr>
            <p:ph type="title"/>
          </p:nvPr>
        </p:nvSpPr>
        <p:spPr/>
        <p:txBody>
          <a:bodyPr/>
          <a:lstStyle/>
          <a:p>
            <a:r>
              <a:rPr lang="en-US" dirty="0"/>
              <a:t>JavaScript ES7, ES8, ES9, ES10</a:t>
            </a:r>
            <a:endParaRPr lang="uk-UA" dirty="0"/>
          </a:p>
        </p:txBody>
      </p:sp>
      <p:sp>
        <p:nvSpPr>
          <p:cNvPr id="11" name="Text Placeholder 10">
            <a:extLst>
              <a:ext uri="{FF2B5EF4-FFF2-40B4-BE49-F238E27FC236}">
                <a16:creationId xmlns:a16="http://schemas.microsoft.com/office/drawing/2014/main" xmlns="" id="{CF3D1018-5EBF-47E8-BCA9-73CE5FFDDFC4}"/>
              </a:ext>
            </a:extLst>
          </p:cNvPr>
          <p:cNvSpPr>
            <a:spLocks noGrp="1"/>
          </p:cNvSpPr>
          <p:nvPr>
            <p:ph type="body" sz="quarter" idx="10"/>
          </p:nvPr>
        </p:nvSpPr>
        <p:spPr/>
        <p:txBody>
          <a:bodyPr/>
          <a:lstStyle/>
          <a:p>
            <a:r>
              <a:rPr lang="en-US" dirty="0"/>
              <a:t>b</a:t>
            </a:r>
            <a:r>
              <a:rPr lang="en-US" dirty="0" smtClean="0"/>
              <a:t>y Roman Romaniv</a:t>
            </a:r>
          </a:p>
          <a:p>
            <a:endParaRPr lang="uk-UA" dirty="0"/>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25415" y="409755"/>
            <a:ext cx="10820400" cy="3429000"/>
          </a:xfrm>
        </p:spPr>
        <p:txBody>
          <a:bodyPr/>
          <a:lstStyle/>
          <a:p>
            <a:r>
              <a:rPr lang="en-US" dirty="0"/>
              <a:t>Asynchronous iteration</a:t>
            </a:r>
          </a:p>
          <a:p>
            <a:r>
              <a:rPr lang="en-US" dirty="0" err="1"/>
              <a:t>inasync</a:t>
            </a:r>
            <a:r>
              <a:rPr lang="en-US" dirty="0"/>
              <a:t>/</a:t>
            </a:r>
            <a:r>
              <a:rPr lang="en-US" dirty="0" err="1"/>
              <a:t>awaitAt</a:t>
            </a:r>
            <a:r>
              <a:rPr lang="en-US" dirty="0"/>
              <a:t> some point in time, you might try to call an asynchronous function in a synchronous loop. </a:t>
            </a:r>
            <a:r>
              <a:rPr lang="en-US" dirty="0" err="1"/>
              <a:t>E.g</a:t>
            </a:r>
            <a:r>
              <a:rPr lang="en-US" dirty="0"/>
              <a:t>:</a:t>
            </a:r>
            <a:endParaRPr lang="uk-UA" dirty="0"/>
          </a:p>
        </p:txBody>
      </p:sp>
      <p:pic>
        <p:nvPicPr>
          <p:cNvPr id="5" name="Рисунок 4"/>
          <p:cNvPicPr>
            <a:picLocks noChangeAspect="1"/>
          </p:cNvPicPr>
          <p:nvPr/>
        </p:nvPicPr>
        <p:blipFill>
          <a:blip r:embed="rId2"/>
          <a:stretch>
            <a:fillRect/>
          </a:stretch>
        </p:blipFill>
        <p:spPr>
          <a:xfrm>
            <a:off x="4692402" y="1480530"/>
            <a:ext cx="2686425" cy="981212"/>
          </a:xfrm>
          <a:prstGeom prst="rect">
            <a:avLst/>
          </a:prstGeom>
        </p:spPr>
      </p:pic>
      <p:sp>
        <p:nvSpPr>
          <p:cNvPr id="6" name="Прямокутник 5"/>
          <p:cNvSpPr/>
          <p:nvPr/>
        </p:nvSpPr>
        <p:spPr>
          <a:xfrm>
            <a:off x="625414" y="2793522"/>
            <a:ext cx="11020245" cy="1200329"/>
          </a:xfrm>
          <a:prstGeom prst="rect">
            <a:avLst/>
          </a:prstGeom>
        </p:spPr>
        <p:txBody>
          <a:bodyPr wrap="square">
            <a:spAutoFit/>
          </a:bodyPr>
          <a:lstStyle/>
          <a:p>
            <a:r>
              <a:rPr lang="uk-UA" dirty="0" err="1" smtClean="0"/>
              <a:t>Promise.finally</a:t>
            </a:r>
            <a:r>
              <a:rPr lang="uk-UA" dirty="0"/>
              <a:t>()</a:t>
            </a:r>
          </a:p>
          <a:p>
            <a:r>
              <a:rPr lang="uk-UA" dirty="0"/>
              <a:t>A </a:t>
            </a:r>
            <a:r>
              <a:rPr lang="uk-UA" dirty="0" err="1"/>
              <a:t>Promise</a:t>
            </a:r>
            <a:r>
              <a:rPr lang="uk-UA" dirty="0"/>
              <a:t> </a:t>
            </a:r>
            <a:r>
              <a:rPr lang="uk-UA" dirty="0" err="1"/>
              <a:t>call</a:t>
            </a:r>
            <a:r>
              <a:rPr lang="uk-UA" dirty="0"/>
              <a:t> </a:t>
            </a:r>
            <a:r>
              <a:rPr lang="uk-UA" dirty="0" err="1"/>
              <a:t>chain</a:t>
            </a:r>
            <a:r>
              <a:rPr lang="uk-UA" dirty="0"/>
              <a:t> </a:t>
            </a:r>
            <a:r>
              <a:rPr lang="uk-UA" dirty="0" err="1"/>
              <a:t>either</a:t>
            </a:r>
            <a:r>
              <a:rPr lang="uk-UA" dirty="0"/>
              <a:t> </a:t>
            </a:r>
            <a:r>
              <a:rPr lang="uk-UA" dirty="0" err="1"/>
              <a:t>successfully</a:t>
            </a:r>
            <a:r>
              <a:rPr lang="uk-UA" dirty="0"/>
              <a:t> </a:t>
            </a:r>
            <a:r>
              <a:rPr lang="uk-UA" dirty="0" err="1"/>
              <a:t>reaches</a:t>
            </a:r>
            <a:r>
              <a:rPr lang="uk-UA" dirty="0"/>
              <a:t> </a:t>
            </a:r>
            <a:r>
              <a:rPr lang="uk-UA" dirty="0" err="1"/>
              <a:t>the</a:t>
            </a:r>
            <a:r>
              <a:rPr lang="uk-UA" dirty="0"/>
              <a:t> </a:t>
            </a:r>
            <a:r>
              <a:rPr lang="uk-UA" dirty="0" err="1"/>
              <a:t>last</a:t>
            </a:r>
            <a:r>
              <a:rPr lang="uk-UA" dirty="0"/>
              <a:t> </a:t>
            </a:r>
            <a:r>
              <a:rPr lang="uk-UA" dirty="0" err="1"/>
              <a:t>one.then</a:t>
            </a:r>
            <a:r>
              <a:rPr lang="uk-UA" dirty="0"/>
              <a:t>(), </a:t>
            </a:r>
            <a:r>
              <a:rPr lang="uk-UA" dirty="0" err="1"/>
              <a:t>or</a:t>
            </a:r>
            <a:r>
              <a:rPr lang="uk-UA" dirty="0"/>
              <a:t> </a:t>
            </a:r>
            <a:r>
              <a:rPr lang="uk-UA" dirty="0" err="1"/>
              <a:t>failure</a:t>
            </a:r>
            <a:r>
              <a:rPr lang="uk-UA" dirty="0"/>
              <a:t> </a:t>
            </a:r>
            <a:r>
              <a:rPr lang="uk-UA" dirty="0" err="1"/>
              <a:t>to</a:t>
            </a:r>
            <a:r>
              <a:rPr lang="uk-UA" dirty="0"/>
              <a:t> </a:t>
            </a:r>
            <a:r>
              <a:rPr lang="uk-UA" dirty="0" err="1"/>
              <a:t>trigger.catch</a:t>
            </a:r>
            <a:r>
              <a:rPr lang="uk-UA" dirty="0"/>
              <a:t>(). </a:t>
            </a:r>
            <a:r>
              <a:rPr lang="uk-UA" dirty="0" err="1"/>
              <a:t>In</a:t>
            </a:r>
            <a:r>
              <a:rPr lang="uk-UA" dirty="0"/>
              <a:t> </a:t>
            </a:r>
            <a:r>
              <a:rPr lang="uk-UA" dirty="0" err="1"/>
              <a:t>some</a:t>
            </a:r>
            <a:r>
              <a:rPr lang="uk-UA" dirty="0"/>
              <a:t> </a:t>
            </a:r>
            <a:r>
              <a:rPr lang="uk-UA" dirty="0" err="1"/>
              <a:t>cases</a:t>
            </a:r>
            <a:r>
              <a:rPr lang="uk-UA" dirty="0"/>
              <a:t>, </a:t>
            </a:r>
            <a:r>
              <a:rPr lang="uk-UA" dirty="0" err="1"/>
              <a:t>you</a:t>
            </a:r>
            <a:r>
              <a:rPr lang="uk-UA" dirty="0"/>
              <a:t> </a:t>
            </a:r>
            <a:r>
              <a:rPr lang="uk-UA" dirty="0" err="1"/>
              <a:t>want</a:t>
            </a:r>
            <a:r>
              <a:rPr lang="uk-UA" dirty="0"/>
              <a:t> </a:t>
            </a:r>
            <a:r>
              <a:rPr lang="uk-UA" dirty="0" err="1"/>
              <a:t>to</a:t>
            </a:r>
            <a:r>
              <a:rPr lang="uk-UA" dirty="0"/>
              <a:t> </a:t>
            </a:r>
            <a:r>
              <a:rPr lang="uk-UA" dirty="0" err="1"/>
              <a:t>run</a:t>
            </a:r>
            <a:r>
              <a:rPr lang="uk-UA" dirty="0"/>
              <a:t> </a:t>
            </a:r>
            <a:r>
              <a:rPr lang="uk-UA" dirty="0" err="1"/>
              <a:t>the</a:t>
            </a:r>
            <a:r>
              <a:rPr lang="uk-UA" dirty="0"/>
              <a:t> </a:t>
            </a:r>
            <a:r>
              <a:rPr lang="uk-UA" dirty="0" err="1"/>
              <a:t>same</a:t>
            </a:r>
            <a:r>
              <a:rPr lang="uk-UA" dirty="0"/>
              <a:t> </a:t>
            </a:r>
            <a:r>
              <a:rPr lang="uk-UA" dirty="0" err="1"/>
              <a:t>code</a:t>
            </a:r>
            <a:r>
              <a:rPr lang="uk-UA" dirty="0"/>
              <a:t>, </a:t>
            </a:r>
            <a:r>
              <a:rPr lang="uk-UA" dirty="0" err="1"/>
              <a:t>such</a:t>
            </a:r>
            <a:r>
              <a:rPr lang="uk-UA" dirty="0"/>
              <a:t> </a:t>
            </a:r>
            <a:r>
              <a:rPr lang="uk-UA" dirty="0" err="1"/>
              <a:t>as</a:t>
            </a:r>
            <a:r>
              <a:rPr lang="uk-UA" dirty="0"/>
              <a:t> </a:t>
            </a:r>
            <a:r>
              <a:rPr lang="uk-UA" dirty="0" err="1"/>
              <a:t>clearing</a:t>
            </a:r>
            <a:r>
              <a:rPr lang="uk-UA" dirty="0"/>
              <a:t>, </a:t>
            </a:r>
            <a:r>
              <a:rPr lang="uk-UA" dirty="0" err="1"/>
              <a:t>deleting</a:t>
            </a:r>
            <a:r>
              <a:rPr lang="uk-UA" dirty="0"/>
              <a:t> </a:t>
            </a:r>
            <a:r>
              <a:rPr lang="uk-UA" dirty="0" err="1"/>
              <a:t>conversations</a:t>
            </a:r>
            <a:r>
              <a:rPr lang="uk-UA" dirty="0"/>
              <a:t>, </a:t>
            </a:r>
            <a:r>
              <a:rPr lang="uk-UA" dirty="0" err="1"/>
              <a:t>closing</a:t>
            </a:r>
            <a:r>
              <a:rPr lang="uk-UA" dirty="0"/>
              <a:t> </a:t>
            </a:r>
            <a:r>
              <a:rPr lang="uk-UA" dirty="0" err="1"/>
              <a:t>database</a:t>
            </a:r>
            <a:r>
              <a:rPr lang="uk-UA" dirty="0"/>
              <a:t> </a:t>
            </a:r>
            <a:r>
              <a:rPr lang="uk-UA" dirty="0" err="1"/>
              <a:t>connections</a:t>
            </a:r>
            <a:r>
              <a:rPr lang="uk-UA" dirty="0"/>
              <a:t>, </a:t>
            </a:r>
            <a:r>
              <a:rPr lang="uk-UA" dirty="0" err="1"/>
              <a:t>etc</a:t>
            </a:r>
            <a:r>
              <a:rPr lang="uk-UA" dirty="0"/>
              <a:t>., </a:t>
            </a:r>
            <a:r>
              <a:rPr lang="uk-UA" dirty="0" err="1"/>
              <a:t>regardless</a:t>
            </a:r>
            <a:r>
              <a:rPr lang="uk-UA" dirty="0"/>
              <a:t> </a:t>
            </a:r>
            <a:r>
              <a:rPr lang="uk-UA" dirty="0" err="1"/>
              <a:t>of</a:t>
            </a:r>
            <a:r>
              <a:rPr lang="uk-UA" dirty="0"/>
              <a:t> </a:t>
            </a:r>
            <a:r>
              <a:rPr lang="uk-UA" dirty="0" err="1"/>
              <a:t>whether</a:t>
            </a:r>
            <a:r>
              <a:rPr lang="uk-UA" dirty="0"/>
              <a:t> </a:t>
            </a:r>
            <a:r>
              <a:rPr lang="uk-UA" dirty="0" err="1"/>
              <a:t>Promise</a:t>
            </a:r>
            <a:r>
              <a:rPr lang="uk-UA" dirty="0"/>
              <a:t> </a:t>
            </a:r>
            <a:r>
              <a:rPr lang="uk-UA" dirty="0" err="1"/>
              <a:t>runs</a:t>
            </a:r>
            <a:r>
              <a:rPr lang="uk-UA" dirty="0"/>
              <a:t> </a:t>
            </a:r>
            <a:r>
              <a:rPr lang="uk-UA" dirty="0" err="1"/>
              <a:t>successfully</a:t>
            </a:r>
            <a:r>
              <a:rPr lang="uk-UA" dirty="0"/>
              <a:t> </a:t>
            </a:r>
            <a:r>
              <a:rPr lang="uk-UA" dirty="0" err="1"/>
              <a:t>or</a:t>
            </a:r>
            <a:r>
              <a:rPr lang="uk-UA" dirty="0"/>
              <a:t> </a:t>
            </a:r>
            <a:r>
              <a:rPr lang="uk-UA" dirty="0" err="1"/>
              <a:t>fails</a:t>
            </a:r>
            <a:r>
              <a:rPr lang="uk-UA" dirty="0" smtClean="0"/>
              <a:t>.</a:t>
            </a:r>
            <a:r>
              <a:rPr lang="en-US" dirty="0" smtClean="0"/>
              <a:t>  </a:t>
            </a:r>
            <a:r>
              <a:rPr lang="uk-UA" dirty="0" smtClean="0"/>
              <a:t>.</a:t>
            </a:r>
            <a:r>
              <a:rPr lang="uk-UA" dirty="0" err="1"/>
              <a:t>finally</a:t>
            </a:r>
            <a:r>
              <a:rPr lang="uk-UA" dirty="0"/>
              <a:t>()</a:t>
            </a:r>
            <a:r>
              <a:rPr lang="uk-UA" dirty="0" err="1"/>
              <a:t>Allows</a:t>
            </a:r>
            <a:r>
              <a:rPr lang="uk-UA" dirty="0"/>
              <a:t> </a:t>
            </a:r>
            <a:r>
              <a:rPr lang="uk-UA" dirty="0" err="1"/>
              <a:t>you</a:t>
            </a:r>
            <a:r>
              <a:rPr lang="uk-UA" dirty="0"/>
              <a:t> </a:t>
            </a:r>
            <a:r>
              <a:rPr lang="uk-UA" dirty="0" err="1"/>
              <a:t>to</a:t>
            </a:r>
            <a:r>
              <a:rPr lang="uk-UA" dirty="0"/>
              <a:t> </a:t>
            </a:r>
            <a:r>
              <a:rPr lang="uk-UA" dirty="0" err="1"/>
              <a:t>specify</a:t>
            </a:r>
            <a:r>
              <a:rPr lang="uk-UA" dirty="0"/>
              <a:t> </a:t>
            </a:r>
            <a:r>
              <a:rPr lang="uk-UA" dirty="0" err="1"/>
              <a:t>the</a:t>
            </a:r>
            <a:r>
              <a:rPr lang="uk-UA" dirty="0"/>
              <a:t> </a:t>
            </a:r>
            <a:r>
              <a:rPr lang="uk-UA" dirty="0" err="1"/>
              <a:t>final</a:t>
            </a:r>
            <a:r>
              <a:rPr lang="uk-UA" dirty="0"/>
              <a:t> </a:t>
            </a:r>
            <a:r>
              <a:rPr lang="uk-UA" dirty="0" err="1"/>
              <a:t>logic</a:t>
            </a:r>
            <a:r>
              <a:rPr lang="uk-UA" dirty="0"/>
              <a:t>:</a:t>
            </a:r>
          </a:p>
        </p:txBody>
      </p:sp>
      <p:pic>
        <p:nvPicPr>
          <p:cNvPr id="7" name="Рисунок 6"/>
          <p:cNvPicPr>
            <a:picLocks noChangeAspect="1"/>
          </p:cNvPicPr>
          <p:nvPr/>
        </p:nvPicPr>
        <p:blipFill>
          <a:blip r:embed="rId3"/>
          <a:stretch>
            <a:fillRect/>
          </a:stretch>
        </p:blipFill>
        <p:spPr>
          <a:xfrm>
            <a:off x="4952840" y="4170535"/>
            <a:ext cx="2286319" cy="2391109"/>
          </a:xfrm>
          <a:prstGeom prst="rect">
            <a:avLst/>
          </a:prstGeom>
        </p:spPr>
      </p:pic>
    </p:spTree>
    <p:extLst>
      <p:ext uri="{BB962C8B-B14F-4D97-AF65-F5344CB8AC3E}">
        <p14:creationId xmlns:p14="http://schemas.microsoft.com/office/powerpoint/2010/main" val="192680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p:txBody>
          <a:bodyPr/>
          <a:lstStyle/>
          <a:p>
            <a:endParaRPr lang="uk-UA"/>
          </a:p>
        </p:txBody>
      </p:sp>
      <p:sp>
        <p:nvSpPr>
          <p:cNvPr id="4" name="Прямокутник 3"/>
          <p:cNvSpPr/>
          <p:nvPr/>
        </p:nvSpPr>
        <p:spPr>
          <a:xfrm>
            <a:off x="685800" y="237173"/>
            <a:ext cx="11002992" cy="1200329"/>
          </a:xfrm>
          <a:prstGeom prst="rect">
            <a:avLst/>
          </a:prstGeom>
        </p:spPr>
        <p:txBody>
          <a:bodyPr wrap="square">
            <a:spAutoFit/>
          </a:bodyPr>
          <a:lstStyle/>
          <a:p>
            <a:r>
              <a:rPr lang="uk-UA" dirty="0" err="1"/>
              <a:t>Rest</a:t>
            </a:r>
            <a:r>
              <a:rPr lang="uk-UA" dirty="0"/>
              <a:t>/</a:t>
            </a:r>
            <a:r>
              <a:rPr lang="uk-UA" dirty="0" err="1"/>
              <a:t>Spread</a:t>
            </a:r>
            <a:r>
              <a:rPr lang="uk-UA" dirty="0"/>
              <a:t> </a:t>
            </a:r>
            <a:r>
              <a:rPr lang="uk-UA" dirty="0" err="1"/>
              <a:t>property</a:t>
            </a:r>
            <a:endParaRPr lang="uk-UA" dirty="0"/>
          </a:p>
          <a:p>
            <a:r>
              <a:rPr lang="uk-UA" dirty="0"/>
              <a:t>ES2015 </a:t>
            </a:r>
            <a:r>
              <a:rPr lang="uk-UA" dirty="0" err="1"/>
              <a:t>introducedRest</a:t>
            </a:r>
            <a:r>
              <a:rPr lang="uk-UA" dirty="0"/>
              <a:t> </a:t>
            </a:r>
            <a:r>
              <a:rPr lang="uk-UA" dirty="0" err="1"/>
              <a:t>parameterwithExtended</a:t>
            </a:r>
            <a:r>
              <a:rPr lang="uk-UA" dirty="0"/>
              <a:t> </a:t>
            </a:r>
            <a:r>
              <a:rPr lang="uk-UA" dirty="0" err="1"/>
              <a:t>operator</a:t>
            </a:r>
            <a:r>
              <a:rPr lang="uk-UA" dirty="0"/>
              <a:t>. </a:t>
            </a:r>
            <a:r>
              <a:rPr lang="uk-UA" dirty="0" err="1"/>
              <a:t>Three</a:t>
            </a:r>
            <a:r>
              <a:rPr lang="uk-UA" dirty="0"/>
              <a:t> </a:t>
            </a:r>
            <a:r>
              <a:rPr lang="uk-UA" dirty="0" err="1"/>
              <a:t>points</a:t>
            </a:r>
            <a:r>
              <a:rPr lang="uk-UA" dirty="0"/>
              <a:t> (...) </a:t>
            </a:r>
            <a:r>
              <a:rPr lang="uk-UA" dirty="0" err="1"/>
              <a:t>are</a:t>
            </a:r>
            <a:r>
              <a:rPr lang="uk-UA" dirty="0"/>
              <a:t> </a:t>
            </a:r>
            <a:r>
              <a:rPr lang="uk-UA" dirty="0" err="1"/>
              <a:t>only</a:t>
            </a:r>
            <a:r>
              <a:rPr lang="uk-UA" dirty="0"/>
              <a:t> </a:t>
            </a:r>
            <a:r>
              <a:rPr lang="uk-UA" dirty="0" err="1"/>
              <a:t>used</a:t>
            </a:r>
            <a:r>
              <a:rPr lang="uk-UA" dirty="0"/>
              <a:t> </a:t>
            </a:r>
            <a:r>
              <a:rPr lang="uk-UA" dirty="0" err="1"/>
              <a:t>for</a:t>
            </a:r>
            <a:r>
              <a:rPr lang="uk-UA" dirty="0"/>
              <a:t> </a:t>
            </a:r>
            <a:r>
              <a:rPr lang="uk-UA" dirty="0" err="1"/>
              <a:t>arrays</a:t>
            </a:r>
            <a:r>
              <a:rPr lang="uk-UA" dirty="0"/>
              <a:t>. </a:t>
            </a:r>
            <a:r>
              <a:rPr lang="uk-UA" dirty="0" err="1"/>
              <a:t>The</a:t>
            </a:r>
            <a:r>
              <a:rPr lang="uk-UA" dirty="0"/>
              <a:t> </a:t>
            </a:r>
            <a:r>
              <a:rPr lang="uk-UA" dirty="0" err="1"/>
              <a:t>Rest</a:t>
            </a:r>
            <a:r>
              <a:rPr lang="uk-UA" dirty="0"/>
              <a:t> </a:t>
            </a:r>
            <a:r>
              <a:rPr lang="uk-UA" dirty="0" err="1"/>
              <a:t>parameter</a:t>
            </a:r>
            <a:r>
              <a:rPr lang="uk-UA" dirty="0"/>
              <a:t> </a:t>
            </a:r>
            <a:r>
              <a:rPr lang="uk-UA" dirty="0" err="1"/>
              <a:t>syntax</a:t>
            </a:r>
            <a:r>
              <a:rPr lang="uk-UA" dirty="0"/>
              <a:t> </a:t>
            </a:r>
            <a:r>
              <a:rPr lang="uk-UA" dirty="0" err="1"/>
              <a:t>allows</a:t>
            </a:r>
            <a:r>
              <a:rPr lang="uk-UA" dirty="0"/>
              <a:t> </a:t>
            </a:r>
            <a:r>
              <a:rPr lang="uk-UA" dirty="0" err="1"/>
              <a:t>us</a:t>
            </a:r>
            <a:r>
              <a:rPr lang="uk-UA" dirty="0"/>
              <a:t> </a:t>
            </a:r>
            <a:r>
              <a:rPr lang="uk-UA" dirty="0" err="1"/>
              <a:t>to</a:t>
            </a:r>
            <a:r>
              <a:rPr lang="uk-UA" dirty="0"/>
              <a:t> </a:t>
            </a:r>
            <a:r>
              <a:rPr lang="uk-UA" dirty="0" err="1"/>
              <a:t>represent</a:t>
            </a:r>
            <a:r>
              <a:rPr lang="uk-UA" dirty="0"/>
              <a:t> </a:t>
            </a:r>
            <a:r>
              <a:rPr lang="uk-UA" dirty="0" err="1"/>
              <a:t>an</a:t>
            </a:r>
            <a:r>
              <a:rPr lang="uk-UA" dirty="0"/>
              <a:t> </a:t>
            </a:r>
            <a:r>
              <a:rPr lang="uk-UA" dirty="0" err="1"/>
              <a:t>indefinite</a:t>
            </a:r>
            <a:r>
              <a:rPr lang="uk-UA" dirty="0"/>
              <a:t> </a:t>
            </a:r>
            <a:r>
              <a:rPr lang="uk-UA" dirty="0" err="1"/>
              <a:t>number</a:t>
            </a:r>
            <a:r>
              <a:rPr lang="uk-UA" dirty="0"/>
              <a:t> </a:t>
            </a:r>
            <a:r>
              <a:rPr lang="uk-UA" dirty="0" err="1"/>
              <a:t>of</a:t>
            </a:r>
            <a:r>
              <a:rPr lang="uk-UA" dirty="0"/>
              <a:t> </a:t>
            </a:r>
            <a:r>
              <a:rPr lang="uk-UA" dirty="0" err="1"/>
              <a:t>parameters</a:t>
            </a:r>
            <a:r>
              <a:rPr lang="uk-UA" dirty="0"/>
              <a:t> </a:t>
            </a:r>
            <a:r>
              <a:rPr lang="uk-UA" dirty="0" err="1"/>
              <a:t>as</a:t>
            </a:r>
            <a:r>
              <a:rPr lang="uk-UA" dirty="0"/>
              <a:t> </a:t>
            </a:r>
            <a:r>
              <a:rPr lang="uk-UA" dirty="0" err="1"/>
              <a:t>an</a:t>
            </a:r>
            <a:r>
              <a:rPr lang="uk-UA" dirty="0"/>
              <a:t> </a:t>
            </a:r>
            <a:r>
              <a:rPr lang="uk-UA" dirty="0" err="1"/>
              <a:t>array</a:t>
            </a:r>
            <a:r>
              <a:rPr lang="uk-UA" dirty="0"/>
              <a:t>.</a:t>
            </a:r>
          </a:p>
          <a:p>
            <a:endParaRPr lang="uk-UA" dirty="0"/>
          </a:p>
        </p:txBody>
      </p:sp>
      <p:pic>
        <p:nvPicPr>
          <p:cNvPr id="5" name="Рисунок 4"/>
          <p:cNvPicPr>
            <a:picLocks noChangeAspect="1"/>
          </p:cNvPicPr>
          <p:nvPr/>
        </p:nvPicPr>
        <p:blipFill>
          <a:blip r:embed="rId2"/>
          <a:stretch>
            <a:fillRect/>
          </a:stretch>
        </p:blipFill>
        <p:spPr>
          <a:xfrm>
            <a:off x="4190082" y="1293962"/>
            <a:ext cx="3811835" cy="5227450"/>
          </a:xfrm>
          <a:prstGeom prst="rect">
            <a:avLst/>
          </a:prstGeom>
        </p:spPr>
      </p:pic>
    </p:spTree>
    <p:extLst>
      <p:ext uri="{BB962C8B-B14F-4D97-AF65-F5344CB8AC3E}">
        <p14:creationId xmlns:p14="http://schemas.microsoft.com/office/powerpoint/2010/main" val="38670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342900"/>
            <a:ext cx="10820400" cy="3429000"/>
          </a:xfrm>
        </p:spPr>
        <p:txBody>
          <a:bodyPr/>
          <a:lstStyle/>
          <a:p>
            <a:r>
              <a:rPr lang="en-US" dirty="0"/>
              <a:t>Regular expression named capture group</a:t>
            </a:r>
          </a:p>
          <a:p>
            <a:r>
              <a:rPr lang="en-US" dirty="0"/>
              <a:t>A JavaScript regular expression can return a matching object - an array of classes containing matching strings, for </a:t>
            </a:r>
            <a:r>
              <a:rPr lang="en-US" dirty="0" err="1"/>
              <a:t>example:YYYY-MM-DDFormat</a:t>
            </a:r>
            <a:r>
              <a:rPr lang="en-US" dirty="0"/>
              <a:t> resolution date. ES2018 allows named capture groups to use symbols?&lt;name&gt;, opening the capture brackets(Named immediately after, the example is as follows:</a:t>
            </a:r>
          </a:p>
          <a:p>
            <a:endParaRPr lang="en-US" dirty="0"/>
          </a:p>
          <a:p>
            <a:endParaRPr lang="uk-UA" dirty="0"/>
          </a:p>
        </p:txBody>
      </p:sp>
      <p:pic>
        <p:nvPicPr>
          <p:cNvPr id="4" name="Рисунок 3"/>
          <p:cNvPicPr>
            <a:picLocks noChangeAspect="1"/>
          </p:cNvPicPr>
          <p:nvPr/>
        </p:nvPicPr>
        <p:blipFill>
          <a:blip r:embed="rId2"/>
          <a:stretch>
            <a:fillRect/>
          </a:stretch>
        </p:blipFill>
        <p:spPr>
          <a:xfrm>
            <a:off x="3533417" y="1952539"/>
            <a:ext cx="5125165" cy="1238423"/>
          </a:xfrm>
          <a:prstGeom prst="rect">
            <a:avLst/>
          </a:prstGeom>
        </p:spPr>
      </p:pic>
      <p:sp>
        <p:nvSpPr>
          <p:cNvPr id="5" name="Прямокутник 4"/>
          <p:cNvSpPr/>
          <p:nvPr/>
        </p:nvSpPr>
        <p:spPr>
          <a:xfrm>
            <a:off x="685799" y="3337175"/>
            <a:ext cx="11054751" cy="1200329"/>
          </a:xfrm>
          <a:prstGeom prst="rect">
            <a:avLst/>
          </a:prstGeom>
        </p:spPr>
        <p:txBody>
          <a:bodyPr wrap="square">
            <a:spAutoFit/>
          </a:bodyPr>
          <a:lstStyle/>
          <a:p>
            <a:r>
              <a:rPr lang="uk-UA" dirty="0" err="1"/>
              <a:t>Regular</a:t>
            </a:r>
            <a:r>
              <a:rPr lang="uk-UA" dirty="0"/>
              <a:t> </a:t>
            </a:r>
            <a:r>
              <a:rPr lang="uk-UA" dirty="0" err="1"/>
              <a:t>expression</a:t>
            </a:r>
            <a:r>
              <a:rPr lang="uk-UA" dirty="0"/>
              <a:t> </a:t>
            </a:r>
            <a:r>
              <a:rPr lang="uk-UA" dirty="0" err="1"/>
              <a:t>reverse</a:t>
            </a:r>
            <a:r>
              <a:rPr lang="uk-UA" dirty="0"/>
              <a:t> </a:t>
            </a:r>
            <a:r>
              <a:rPr lang="uk-UA" dirty="0" err="1"/>
              <a:t>assertion</a:t>
            </a:r>
            <a:endParaRPr lang="uk-UA" dirty="0"/>
          </a:p>
          <a:p>
            <a:r>
              <a:rPr lang="uk-UA" dirty="0" err="1"/>
              <a:t>JavaScript</a:t>
            </a:r>
            <a:r>
              <a:rPr lang="uk-UA" dirty="0"/>
              <a:t> </a:t>
            </a:r>
            <a:r>
              <a:rPr lang="uk-UA" dirty="0" err="1"/>
              <a:t>currently</a:t>
            </a:r>
            <a:r>
              <a:rPr lang="uk-UA" dirty="0"/>
              <a:t> </a:t>
            </a:r>
            <a:r>
              <a:rPr lang="uk-UA" dirty="0" err="1"/>
              <a:t>supports</a:t>
            </a:r>
            <a:r>
              <a:rPr lang="uk-UA" dirty="0"/>
              <a:t> </a:t>
            </a:r>
            <a:r>
              <a:rPr lang="uk-UA" dirty="0" err="1"/>
              <a:t>lookahead</a:t>
            </a:r>
            <a:r>
              <a:rPr lang="uk-UA" dirty="0"/>
              <a:t> </a:t>
            </a:r>
            <a:r>
              <a:rPr lang="uk-UA" dirty="0" err="1"/>
              <a:t>in</a:t>
            </a:r>
            <a:r>
              <a:rPr lang="uk-UA" dirty="0"/>
              <a:t> </a:t>
            </a:r>
            <a:r>
              <a:rPr lang="uk-UA" dirty="0" err="1"/>
              <a:t>regular</a:t>
            </a:r>
            <a:r>
              <a:rPr lang="uk-UA" dirty="0"/>
              <a:t> </a:t>
            </a:r>
            <a:r>
              <a:rPr lang="uk-UA" dirty="0" err="1"/>
              <a:t>expressions</a:t>
            </a:r>
            <a:r>
              <a:rPr lang="uk-UA" dirty="0"/>
              <a:t>. </a:t>
            </a:r>
            <a:r>
              <a:rPr lang="uk-UA" dirty="0" err="1"/>
              <a:t>This</a:t>
            </a:r>
            <a:r>
              <a:rPr lang="uk-UA" dirty="0"/>
              <a:t> </a:t>
            </a:r>
            <a:r>
              <a:rPr lang="uk-UA" dirty="0" err="1"/>
              <a:t>means</a:t>
            </a:r>
            <a:r>
              <a:rPr lang="uk-UA" dirty="0"/>
              <a:t> </a:t>
            </a:r>
            <a:r>
              <a:rPr lang="uk-UA" dirty="0" err="1"/>
              <a:t>that</a:t>
            </a:r>
            <a:r>
              <a:rPr lang="uk-UA" dirty="0"/>
              <a:t> a </a:t>
            </a:r>
            <a:r>
              <a:rPr lang="uk-UA" dirty="0" err="1"/>
              <a:t>match</a:t>
            </a:r>
            <a:r>
              <a:rPr lang="uk-UA" dirty="0"/>
              <a:t> </a:t>
            </a:r>
            <a:r>
              <a:rPr lang="uk-UA" dirty="0" err="1"/>
              <a:t>will</a:t>
            </a:r>
            <a:r>
              <a:rPr lang="uk-UA" dirty="0"/>
              <a:t> </a:t>
            </a:r>
            <a:r>
              <a:rPr lang="uk-UA" dirty="0" err="1"/>
              <a:t>occur</a:t>
            </a:r>
            <a:r>
              <a:rPr lang="uk-UA" dirty="0"/>
              <a:t>, </a:t>
            </a:r>
            <a:r>
              <a:rPr lang="uk-UA" dirty="0" err="1"/>
              <a:t>but</a:t>
            </a:r>
            <a:r>
              <a:rPr lang="uk-UA" dirty="0"/>
              <a:t> </a:t>
            </a:r>
            <a:r>
              <a:rPr lang="uk-UA" dirty="0" err="1"/>
              <a:t>there</a:t>
            </a:r>
            <a:r>
              <a:rPr lang="uk-UA" dirty="0"/>
              <a:t> </a:t>
            </a:r>
            <a:r>
              <a:rPr lang="uk-UA" dirty="0" err="1"/>
              <a:t>will</a:t>
            </a:r>
            <a:r>
              <a:rPr lang="uk-UA" dirty="0"/>
              <a:t> </a:t>
            </a:r>
            <a:r>
              <a:rPr lang="uk-UA" dirty="0" err="1"/>
              <a:t>be</a:t>
            </a:r>
            <a:r>
              <a:rPr lang="uk-UA" dirty="0"/>
              <a:t> </a:t>
            </a:r>
            <a:r>
              <a:rPr lang="uk-UA" dirty="0" err="1"/>
              <a:t>no</a:t>
            </a:r>
            <a:r>
              <a:rPr lang="uk-UA" dirty="0"/>
              <a:t> </a:t>
            </a:r>
            <a:r>
              <a:rPr lang="uk-UA" dirty="0" err="1"/>
              <a:t>captures</a:t>
            </a:r>
            <a:r>
              <a:rPr lang="uk-UA" dirty="0"/>
              <a:t>, </a:t>
            </a:r>
            <a:r>
              <a:rPr lang="uk-UA" dirty="0" err="1"/>
              <a:t>and</a:t>
            </a:r>
            <a:r>
              <a:rPr lang="uk-UA" dirty="0"/>
              <a:t> </a:t>
            </a:r>
            <a:r>
              <a:rPr lang="uk-UA" dirty="0" err="1"/>
              <a:t>the</a:t>
            </a:r>
            <a:r>
              <a:rPr lang="uk-UA" dirty="0"/>
              <a:t> </a:t>
            </a:r>
            <a:r>
              <a:rPr lang="uk-UA" dirty="0" err="1"/>
              <a:t>assertion</a:t>
            </a:r>
            <a:r>
              <a:rPr lang="uk-UA" dirty="0"/>
              <a:t> </a:t>
            </a:r>
            <a:r>
              <a:rPr lang="uk-UA" dirty="0" err="1"/>
              <a:t>is</a:t>
            </a:r>
            <a:r>
              <a:rPr lang="uk-UA" dirty="0"/>
              <a:t> </a:t>
            </a:r>
            <a:r>
              <a:rPr lang="uk-UA" dirty="0" err="1"/>
              <a:t>not</a:t>
            </a:r>
            <a:r>
              <a:rPr lang="uk-UA" dirty="0"/>
              <a:t> </a:t>
            </a:r>
            <a:r>
              <a:rPr lang="uk-UA" dirty="0" err="1"/>
              <a:t>included</a:t>
            </a:r>
            <a:r>
              <a:rPr lang="uk-UA" dirty="0"/>
              <a:t> </a:t>
            </a:r>
            <a:r>
              <a:rPr lang="uk-UA" dirty="0" err="1"/>
              <a:t>in</a:t>
            </a:r>
            <a:r>
              <a:rPr lang="uk-UA" dirty="0"/>
              <a:t> </a:t>
            </a:r>
            <a:r>
              <a:rPr lang="uk-UA" dirty="0" err="1"/>
              <a:t>the</a:t>
            </a:r>
            <a:r>
              <a:rPr lang="uk-UA" dirty="0"/>
              <a:t> </a:t>
            </a:r>
            <a:r>
              <a:rPr lang="uk-UA" dirty="0" err="1"/>
              <a:t>entire</a:t>
            </a:r>
            <a:r>
              <a:rPr lang="uk-UA" dirty="0"/>
              <a:t> </a:t>
            </a:r>
            <a:r>
              <a:rPr lang="uk-UA" dirty="0" err="1"/>
              <a:t>match</a:t>
            </a:r>
            <a:r>
              <a:rPr lang="uk-UA" dirty="0"/>
              <a:t> </a:t>
            </a:r>
            <a:r>
              <a:rPr lang="uk-UA" dirty="0" err="1"/>
              <a:t>field</a:t>
            </a:r>
            <a:r>
              <a:rPr lang="uk-UA" dirty="0" smtClean="0"/>
              <a:t>.</a:t>
            </a:r>
            <a:r>
              <a:rPr lang="en-US" dirty="0"/>
              <a:t> The ES2018 introduces the same way to work but matches the previous reverse assertion (</a:t>
            </a:r>
            <a:r>
              <a:rPr lang="en-US" dirty="0" err="1"/>
              <a:t>lookbehind</a:t>
            </a:r>
            <a:r>
              <a:rPr lang="en-US" dirty="0"/>
              <a:t>) so that I can ignore the currency symbol and simply capture the price of the number:</a:t>
            </a:r>
            <a:endParaRPr lang="uk-UA" dirty="0"/>
          </a:p>
        </p:txBody>
      </p:sp>
      <p:pic>
        <p:nvPicPr>
          <p:cNvPr id="6" name="Рисунок 5"/>
          <p:cNvPicPr>
            <a:picLocks noChangeAspect="1"/>
          </p:cNvPicPr>
          <p:nvPr/>
        </p:nvPicPr>
        <p:blipFill>
          <a:blip r:embed="rId3"/>
          <a:stretch>
            <a:fillRect/>
          </a:stretch>
        </p:blipFill>
        <p:spPr>
          <a:xfrm>
            <a:off x="4281233" y="4922733"/>
            <a:ext cx="3629532" cy="1066949"/>
          </a:xfrm>
          <a:prstGeom prst="rect">
            <a:avLst/>
          </a:prstGeom>
        </p:spPr>
      </p:pic>
    </p:spTree>
    <p:extLst>
      <p:ext uri="{BB962C8B-B14F-4D97-AF65-F5344CB8AC3E}">
        <p14:creationId xmlns:p14="http://schemas.microsoft.com/office/powerpoint/2010/main" val="108341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652623"/>
            <a:ext cx="10820400" cy="3429000"/>
          </a:xfrm>
        </p:spPr>
        <p:txBody>
          <a:bodyPr/>
          <a:lstStyle/>
          <a:p>
            <a:r>
              <a:rPr lang="en-US" smtClean="0"/>
              <a:t>Regular Expressions Unicode Escape</a:t>
            </a:r>
          </a:p>
          <a:p>
            <a:r>
              <a:rPr lang="en-US" smtClean="0"/>
              <a:t>So far, local access to Unicode character attributes in regular expressions is not allowed. ES2018 adds Unicode attribute escaping - in the form\p{...}with\P{...}, using tags in regular expressionsu (unicode) settings, in\pWithin the block, the attributes that need to be matched can be set in a key-value pair rather than the specific content. E.g:</a:t>
            </a:r>
            <a:endParaRPr lang="uk-UA" dirty="0"/>
          </a:p>
        </p:txBody>
      </p:sp>
      <p:sp>
        <p:nvSpPr>
          <p:cNvPr id="4" name="Прямокутник 3"/>
          <p:cNvSpPr/>
          <p:nvPr/>
        </p:nvSpPr>
        <p:spPr>
          <a:xfrm>
            <a:off x="685800" y="290037"/>
            <a:ext cx="9372600" cy="1200329"/>
          </a:xfrm>
          <a:prstGeom prst="rect">
            <a:avLst/>
          </a:prstGeom>
        </p:spPr>
        <p:txBody>
          <a:bodyPr wrap="square">
            <a:spAutoFit/>
          </a:bodyPr>
          <a:lstStyle/>
          <a:p>
            <a:r>
              <a:rPr lang="uk-UA" dirty="0" err="1"/>
              <a:t>Regular</a:t>
            </a:r>
            <a:r>
              <a:rPr lang="uk-UA" dirty="0"/>
              <a:t> </a:t>
            </a:r>
            <a:r>
              <a:rPr lang="uk-UA" dirty="0" err="1"/>
              <a:t>expression</a:t>
            </a:r>
            <a:r>
              <a:rPr lang="uk-UA" dirty="0"/>
              <a:t> </a:t>
            </a:r>
            <a:r>
              <a:rPr lang="uk-UA" dirty="0" err="1"/>
              <a:t>dotAll</a:t>
            </a:r>
            <a:r>
              <a:rPr lang="uk-UA" dirty="0"/>
              <a:t> </a:t>
            </a:r>
            <a:r>
              <a:rPr lang="uk-UA" dirty="0" err="1"/>
              <a:t>mode</a:t>
            </a:r>
            <a:endParaRPr lang="uk-UA" dirty="0"/>
          </a:p>
          <a:p>
            <a:r>
              <a:rPr lang="uk-UA" dirty="0" err="1"/>
              <a:t>Regular</a:t>
            </a:r>
            <a:r>
              <a:rPr lang="uk-UA" dirty="0"/>
              <a:t> </a:t>
            </a:r>
            <a:r>
              <a:rPr lang="uk-UA" dirty="0" err="1"/>
              <a:t>expression</a:t>
            </a:r>
            <a:r>
              <a:rPr lang="uk-UA" dirty="0"/>
              <a:t> </a:t>
            </a:r>
            <a:r>
              <a:rPr lang="uk-UA" dirty="0" err="1"/>
              <a:t>midpoint.Match</a:t>
            </a:r>
            <a:r>
              <a:rPr lang="uk-UA" dirty="0"/>
              <a:t> </a:t>
            </a:r>
            <a:r>
              <a:rPr lang="uk-UA" dirty="0" err="1"/>
              <a:t>any</a:t>
            </a:r>
            <a:r>
              <a:rPr lang="uk-UA" dirty="0"/>
              <a:t> </a:t>
            </a:r>
            <a:r>
              <a:rPr lang="uk-UA" dirty="0" err="1"/>
              <a:t>single</a:t>
            </a:r>
            <a:r>
              <a:rPr lang="uk-UA" dirty="0"/>
              <a:t> </a:t>
            </a:r>
            <a:r>
              <a:rPr lang="uk-UA" dirty="0" err="1"/>
              <a:t>character</a:t>
            </a:r>
            <a:r>
              <a:rPr lang="uk-UA" dirty="0"/>
              <a:t> </a:t>
            </a:r>
            <a:r>
              <a:rPr lang="uk-UA" dirty="0" err="1"/>
              <a:t>except</a:t>
            </a:r>
            <a:r>
              <a:rPr lang="uk-UA" dirty="0"/>
              <a:t> </a:t>
            </a:r>
            <a:r>
              <a:rPr lang="uk-UA" dirty="0" err="1"/>
              <a:t>the</a:t>
            </a:r>
            <a:r>
              <a:rPr lang="uk-UA" dirty="0"/>
              <a:t> </a:t>
            </a:r>
            <a:r>
              <a:rPr lang="uk-UA" dirty="0" err="1"/>
              <a:t>carriage</a:t>
            </a:r>
            <a:r>
              <a:rPr lang="uk-UA" dirty="0"/>
              <a:t> </a:t>
            </a:r>
            <a:r>
              <a:rPr lang="uk-UA" dirty="0" err="1"/>
              <a:t>return</a:t>
            </a:r>
            <a:r>
              <a:rPr lang="uk-UA" dirty="0"/>
              <a:t>, </a:t>
            </a:r>
            <a:r>
              <a:rPr lang="uk-UA" dirty="0" err="1"/>
              <a:t>marksChange</a:t>
            </a:r>
            <a:r>
              <a:rPr lang="uk-UA" dirty="0"/>
              <a:t> </a:t>
            </a:r>
            <a:r>
              <a:rPr lang="uk-UA" dirty="0" err="1"/>
              <a:t>this</a:t>
            </a:r>
            <a:r>
              <a:rPr lang="uk-UA" dirty="0"/>
              <a:t> </a:t>
            </a:r>
            <a:r>
              <a:rPr lang="uk-UA" dirty="0" err="1"/>
              <a:t>behavior</a:t>
            </a:r>
            <a:r>
              <a:rPr lang="uk-UA" dirty="0"/>
              <a:t> </a:t>
            </a:r>
            <a:r>
              <a:rPr lang="uk-UA" dirty="0" err="1"/>
              <a:t>to</a:t>
            </a:r>
            <a:r>
              <a:rPr lang="uk-UA" dirty="0"/>
              <a:t> </a:t>
            </a:r>
            <a:r>
              <a:rPr lang="uk-UA" dirty="0" err="1"/>
              <a:t>allow</a:t>
            </a:r>
            <a:r>
              <a:rPr lang="uk-UA" dirty="0"/>
              <a:t> </a:t>
            </a:r>
            <a:r>
              <a:rPr lang="uk-UA" dirty="0" err="1"/>
              <a:t>the</a:t>
            </a:r>
            <a:r>
              <a:rPr lang="uk-UA" dirty="0"/>
              <a:t> </a:t>
            </a:r>
            <a:r>
              <a:rPr lang="uk-UA" dirty="0" err="1"/>
              <a:t>occurrence</a:t>
            </a:r>
            <a:r>
              <a:rPr lang="uk-UA" dirty="0"/>
              <a:t> </a:t>
            </a:r>
            <a:r>
              <a:rPr lang="uk-UA" dirty="0" err="1"/>
              <a:t>of</a:t>
            </a:r>
            <a:r>
              <a:rPr lang="uk-UA" dirty="0"/>
              <a:t> a </a:t>
            </a:r>
            <a:r>
              <a:rPr lang="uk-UA" dirty="0" err="1"/>
              <a:t>line</a:t>
            </a:r>
            <a:r>
              <a:rPr lang="uk-UA" dirty="0"/>
              <a:t> </a:t>
            </a:r>
            <a:r>
              <a:rPr lang="uk-UA" dirty="0" err="1"/>
              <a:t>terminator</a:t>
            </a:r>
            <a:r>
              <a:rPr lang="uk-UA" dirty="0"/>
              <a:t>, </a:t>
            </a:r>
            <a:r>
              <a:rPr lang="uk-UA" dirty="0" err="1"/>
              <a:t>for</a:t>
            </a:r>
            <a:r>
              <a:rPr lang="uk-UA" dirty="0"/>
              <a:t> </a:t>
            </a:r>
            <a:r>
              <a:rPr lang="uk-UA" dirty="0" err="1"/>
              <a:t>example</a:t>
            </a:r>
            <a:r>
              <a:rPr lang="uk-UA" dirty="0"/>
              <a:t>:</a:t>
            </a:r>
          </a:p>
          <a:p>
            <a:endParaRPr lang="uk-UA" dirty="0"/>
          </a:p>
        </p:txBody>
      </p:sp>
      <p:pic>
        <p:nvPicPr>
          <p:cNvPr id="5" name="Рисунок 4"/>
          <p:cNvPicPr>
            <a:picLocks noChangeAspect="1"/>
          </p:cNvPicPr>
          <p:nvPr/>
        </p:nvPicPr>
        <p:blipFill>
          <a:blip r:embed="rId2"/>
          <a:stretch>
            <a:fillRect/>
          </a:stretch>
        </p:blipFill>
        <p:spPr>
          <a:xfrm>
            <a:off x="4347918" y="1633682"/>
            <a:ext cx="3496163" cy="504895"/>
          </a:xfrm>
          <a:prstGeom prst="rect">
            <a:avLst/>
          </a:prstGeom>
        </p:spPr>
      </p:pic>
      <p:pic>
        <p:nvPicPr>
          <p:cNvPr id="7" name="Рисунок 6"/>
          <p:cNvPicPr>
            <a:picLocks noChangeAspect="1"/>
          </p:cNvPicPr>
          <p:nvPr/>
        </p:nvPicPr>
        <p:blipFill>
          <a:blip r:embed="rId3"/>
          <a:stretch>
            <a:fillRect/>
          </a:stretch>
        </p:blipFill>
        <p:spPr>
          <a:xfrm>
            <a:off x="4319338" y="4381293"/>
            <a:ext cx="3553321" cy="562053"/>
          </a:xfrm>
          <a:prstGeom prst="rect">
            <a:avLst/>
          </a:prstGeom>
        </p:spPr>
      </p:pic>
    </p:spTree>
    <p:extLst>
      <p:ext uri="{BB962C8B-B14F-4D97-AF65-F5344CB8AC3E}">
        <p14:creationId xmlns:p14="http://schemas.microsoft.com/office/powerpoint/2010/main" val="140103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1557841"/>
            <a:ext cx="10820400" cy="3429000"/>
          </a:xfrm>
        </p:spPr>
        <p:txBody>
          <a:bodyPr/>
          <a:lstStyle/>
          <a:p>
            <a:pPr marL="285750" indent="-285750">
              <a:buFont typeface="Arial" panose="020B0604020202020204" pitchFamily="34" charset="0"/>
              <a:buChar char="•"/>
            </a:pPr>
            <a:r>
              <a:rPr lang="en-US" sz="1600" dirty="0"/>
              <a:t>Line separator (U + 2028) and segment separator (U + 2029) symbols are now allowed in string literals to match JSON</a:t>
            </a:r>
          </a:p>
          <a:p>
            <a:pPr marL="285750" indent="-285750">
              <a:buFont typeface="Arial" panose="020B0604020202020204" pitchFamily="34" charset="0"/>
              <a:buChar char="•"/>
            </a:pPr>
            <a:r>
              <a:rPr lang="en-US" sz="1600" dirty="0"/>
              <a:t>More friendly </a:t>
            </a:r>
            <a:r>
              <a:rPr lang="en-US" sz="1600" dirty="0" err="1"/>
              <a:t>JSON.stringify</a:t>
            </a:r>
            <a:endParaRPr lang="en-US" sz="1600" dirty="0"/>
          </a:p>
          <a:p>
            <a:pPr marL="285750" indent="-285750">
              <a:buFont typeface="Arial" panose="020B0604020202020204" pitchFamily="34" charset="0"/>
              <a:buChar char="•"/>
            </a:pPr>
            <a:r>
              <a:rPr lang="en-US" sz="1600" dirty="0"/>
              <a:t>Added </a:t>
            </a:r>
            <a:r>
              <a:rPr lang="en-US" sz="1600" dirty="0" err="1"/>
              <a:t>Arrayflat</a:t>
            </a:r>
            <a:r>
              <a:rPr lang="en-US" sz="1600" dirty="0"/>
              <a:t>()Methods </a:t>
            </a:r>
            <a:r>
              <a:rPr lang="en-US" sz="1600" dirty="0" err="1"/>
              <a:t>andflatMap</a:t>
            </a:r>
            <a:r>
              <a:rPr lang="en-US" sz="1600" dirty="0"/>
              <a:t>()method</a:t>
            </a:r>
          </a:p>
          <a:p>
            <a:pPr marL="285750" indent="-285750">
              <a:buFont typeface="Arial" panose="020B0604020202020204" pitchFamily="34" charset="0"/>
              <a:buChar char="•"/>
            </a:pPr>
            <a:r>
              <a:rPr lang="en-US" sz="1600" dirty="0"/>
              <a:t>Added </a:t>
            </a:r>
            <a:r>
              <a:rPr lang="en-US" sz="1600" dirty="0" err="1"/>
              <a:t>StringtrimStart</a:t>
            </a:r>
            <a:r>
              <a:rPr lang="en-US" sz="1600" dirty="0"/>
              <a:t>()Methods </a:t>
            </a:r>
            <a:r>
              <a:rPr lang="en-US" sz="1600" dirty="0" err="1"/>
              <a:t>andtrimEnd</a:t>
            </a:r>
            <a:r>
              <a:rPr lang="en-US" sz="1600" dirty="0"/>
              <a:t>()method</a:t>
            </a:r>
          </a:p>
          <a:p>
            <a:pPr marL="285750" indent="-285750">
              <a:buFont typeface="Arial" panose="020B0604020202020204" pitchFamily="34" charset="0"/>
              <a:buChar char="•"/>
            </a:pPr>
            <a:r>
              <a:rPr lang="en-US" sz="1600" dirty="0" err="1"/>
              <a:t>Object.fromEntries</a:t>
            </a:r>
            <a:r>
              <a:rPr lang="en-US" sz="1600" dirty="0"/>
              <a:t>()</a:t>
            </a:r>
          </a:p>
          <a:p>
            <a:pPr marL="285750" indent="-285750">
              <a:buFont typeface="Arial" panose="020B0604020202020204" pitchFamily="34" charset="0"/>
              <a:buChar char="•"/>
            </a:pPr>
            <a:r>
              <a:rPr lang="en-US" sz="1600" dirty="0" err="1"/>
              <a:t>Symbol.prototype.description</a:t>
            </a:r>
            <a:endParaRPr lang="en-US" sz="1600" dirty="0"/>
          </a:p>
          <a:p>
            <a:pPr marL="285750" indent="-285750">
              <a:buFont typeface="Arial" panose="020B0604020202020204" pitchFamily="34" charset="0"/>
              <a:buChar char="•"/>
            </a:pPr>
            <a:r>
              <a:rPr lang="en-US" sz="1600" dirty="0" err="1"/>
              <a:t>String.prototype.matchAll</a:t>
            </a:r>
            <a:endParaRPr lang="en-US" sz="1600" dirty="0"/>
          </a:p>
          <a:p>
            <a:pPr marL="285750" indent="-285750">
              <a:buFont typeface="Arial" panose="020B0604020202020204" pitchFamily="34" charset="0"/>
              <a:buChar char="•"/>
            </a:pPr>
            <a:r>
              <a:rPr lang="en-US" sz="1600" dirty="0" err="1"/>
              <a:t>Function.prototype.toString</a:t>
            </a:r>
            <a:r>
              <a:rPr lang="en-US" sz="1600" dirty="0"/>
              <a:t>()Now return exact characters, including spaces and comments</a:t>
            </a:r>
          </a:p>
          <a:p>
            <a:pPr marL="285750" indent="-285750">
              <a:buFont typeface="Arial" panose="020B0604020202020204" pitchFamily="34" charset="0"/>
              <a:buChar char="•"/>
            </a:pPr>
            <a:r>
              <a:rPr lang="en-US" sz="1600" dirty="0" err="1"/>
              <a:t>simplifytry</a:t>
            </a:r>
            <a:r>
              <a:rPr lang="en-US" sz="1600" dirty="0"/>
              <a:t> {} catch {}, </a:t>
            </a:r>
            <a:r>
              <a:rPr lang="en-US" sz="1600" dirty="0" err="1"/>
              <a:t>modifiedcatch</a:t>
            </a:r>
            <a:r>
              <a:rPr lang="en-US" sz="1600" dirty="0"/>
              <a:t> Binding</a:t>
            </a:r>
          </a:p>
          <a:p>
            <a:pPr marL="285750" indent="-285750">
              <a:buFont typeface="Arial" panose="020B0604020202020204" pitchFamily="34" charset="0"/>
              <a:buChar char="•"/>
            </a:pPr>
            <a:r>
              <a:rPr lang="en-US" sz="1600" dirty="0"/>
              <a:t>New basic data </a:t>
            </a:r>
            <a:r>
              <a:rPr lang="en-US" sz="1600" dirty="0" err="1"/>
              <a:t>typeBigInt</a:t>
            </a:r>
            <a:endParaRPr lang="en-US" sz="1600" dirty="0"/>
          </a:p>
          <a:p>
            <a:pPr marL="285750" indent="-285750">
              <a:buFont typeface="Arial" panose="020B0604020202020204" pitchFamily="34" charset="0"/>
              <a:buChar char="•"/>
            </a:pPr>
            <a:r>
              <a:rPr lang="en-US" sz="1600" dirty="0" err="1"/>
              <a:t>globalThis</a:t>
            </a:r>
            <a:endParaRPr lang="en-US" sz="1600" dirty="0"/>
          </a:p>
          <a:p>
            <a:pPr marL="285750" indent="-285750">
              <a:buFont typeface="Arial" panose="020B0604020202020204" pitchFamily="34" charset="0"/>
              <a:buChar char="•"/>
            </a:pPr>
            <a:r>
              <a:rPr lang="en-US" sz="1600" dirty="0"/>
              <a:t>import()</a:t>
            </a:r>
          </a:p>
          <a:p>
            <a:pPr marL="285750" indent="-285750">
              <a:buFont typeface="Arial" panose="020B0604020202020204" pitchFamily="34" charset="0"/>
              <a:buChar char="•"/>
            </a:pPr>
            <a:r>
              <a:rPr lang="en-US" sz="1600" dirty="0"/>
              <a:t>Legacy </a:t>
            </a:r>
            <a:r>
              <a:rPr lang="en-US" sz="1600" dirty="0" err="1"/>
              <a:t>RegEx</a:t>
            </a:r>
            <a:endParaRPr lang="en-US" sz="1600" dirty="0"/>
          </a:p>
          <a:p>
            <a:pPr marL="285750" indent="-285750">
              <a:buFont typeface="Arial" panose="020B0604020202020204" pitchFamily="34" charset="0"/>
              <a:buChar char="•"/>
            </a:pPr>
            <a:r>
              <a:rPr lang="en-US" sz="1600" dirty="0"/>
              <a:t>Private instance methods and </a:t>
            </a:r>
            <a:r>
              <a:rPr lang="en-US" sz="1600" dirty="0" err="1"/>
              <a:t>accessors</a:t>
            </a:r>
            <a:endParaRPr lang="uk-UA" sz="1600" dirty="0"/>
          </a:p>
        </p:txBody>
      </p:sp>
      <p:pic>
        <p:nvPicPr>
          <p:cNvPr id="4" name="Рисунок 3"/>
          <p:cNvPicPr>
            <a:picLocks noChangeAspect="1"/>
          </p:cNvPicPr>
          <p:nvPr/>
        </p:nvPicPr>
        <p:blipFill>
          <a:blip r:embed="rId2"/>
          <a:stretch>
            <a:fillRect/>
          </a:stretch>
        </p:blipFill>
        <p:spPr>
          <a:xfrm>
            <a:off x="4132052" y="131790"/>
            <a:ext cx="3600032" cy="1426051"/>
          </a:xfrm>
          <a:prstGeom prst="rect">
            <a:avLst/>
          </a:prstGeom>
        </p:spPr>
      </p:pic>
    </p:spTree>
    <p:extLst>
      <p:ext uri="{BB962C8B-B14F-4D97-AF65-F5344CB8AC3E}">
        <p14:creationId xmlns:p14="http://schemas.microsoft.com/office/powerpoint/2010/main" val="242311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720305" y="418381"/>
            <a:ext cx="10820400" cy="3429000"/>
          </a:xfrm>
        </p:spPr>
        <p:txBody>
          <a:bodyPr/>
          <a:lstStyle/>
          <a:p>
            <a:r>
              <a:rPr lang="en-US" b="1" dirty="0"/>
              <a:t>1. Line separator (U + 2028) and segment separator (U + 2029) symbols are now allowed in string literals to match JSON</a:t>
            </a:r>
          </a:p>
          <a:p>
            <a:r>
              <a:rPr lang="en-US" dirty="0"/>
              <a:t>Previously, these symbols were treated as line terminators in string literals, so using them would cause a </a:t>
            </a:r>
            <a:r>
              <a:rPr lang="en-US" dirty="0" err="1"/>
              <a:t>SyntaxError</a:t>
            </a:r>
            <a:r>
              <a:rPr lang="en-US" dirty="0"/>
              <a:t> exception.</a:t>
            </a:r>
          </a:p>
          <a:p>
            <a:r>
              <a:rPr lang="en-US" b="1" dirty="0"/>
              <a:t>2. More friendly </a:t>
            </a:r>
            <a:r>
              <a:rPr lang="en-US" b="1" dirty="0" err="1"/>
              <a:t>JSON.stringify</a:t>
            </a:r>
            <a:endParaRPr lang="en-US" b="1" dirty="0"/>
          </a:p>
          <a:p>
            <a:r>
              <a:rPr lang="en-US" dirty="0"/>
              <a:t>If you enter a Unicode format but are out of range characters, the original </a:t>
            </a:r>
            <a:r>
              <a:rPr lang="en-US" dirty="0" err="1"/>
              <a:t>JSON.stringify</a:t>
            </a:r>
            <a:r>
              <a:rPr lang="en-US" dirty="0"/>
              <a:t> returns a malformed Unicode string. Now implements a change to </a:t>
            </a:r>
            <a:r>
              <a:rPr lang="en-US" dirty="0" err="1" smtClean="0"/>
              <a:t>JSON.stringify</a:t>
            </a:r>
            <a:r>
              <a:rPr lang="en-US" dirty="0" smtClean="0"/>
              <a:t>, </a:t>
            </a:r>
            <a:r>
              <a:rPr lang="en-US" dirty="0"/>
              <a:t>so it outputs an escape sequence for it to be valid Unicode (and expressed in UTF-8)</a:t>
            </a:r>
          </a:p>
          <a:p>
            <a:endParaRPr lang="uk-UA" dirty="0"/>
          </a:p>
        </p:txBody>
      </p:sp>
    </p:spTree>
    <p:extLst>
      <p:ext uri="{BB962C8B-B14F-4D97-AF65-F5344CB8AC3E}">
        <p14:creationId xmlns:p14="http://schemas.microsoft.com/office/powerpoint/2010/main" val="143964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97612"/>
            <a:ext cx="10820400" cy="3429000"/>
          </a:xfrm>
        </p:spPr>
        <p:txBody>
          <a:bodyPr/>
          <a:lstStyle/>
          <a:p>
            <a:r>
              <a:rPr lang="en-US" dirty="0"/>
              <a:t>Added Array's flat() method and </a:t>
            </a:r>
            <a:r>
              <a:rPr lang="en-US" dirty="0" err="1"/>
              <a:t>flatMap</a:t>
            </a:r>
            <a:r>
              <a:rPr lang="en-US" dirty="0"/>
              <a:t>() method</a:t>
            </a:r>
          </a:p>
          <a:p>
            <a:r>
              <a:rPr lang="en-US" dirty="0"/>
              <a:t>flat()</a:t>
            </a:r>
            <a:r>
              <a:rPr lang="en-US" dirty="0" err="1"/>
              <a:t>withflatMap</a:t>
            </a:r>
            <a:r>
              <a:rPr lang="en-US" dirty="0"/>
              <a:t>()Essentially it is the operation of reduction and </a:t>
            </a:r>
            <a:r>
              <a:rPr lang="en-US" dirty="0" err="1"/>
              <a:t>concat</a:t>
            </a:r>
            <a:r>
              <a:rPr lang="en-US" dirty="0" smtClean="0"/>
              <a:t>.</a:t>
            </a:r>
            <a:endParaRPr lang="en-US" dirty="0"/>
          </a:p>
          <a:p>
            <a:r>
              <a:rPr lang="en-US" dirty="0" err="1"/>
              <a:t>Array.prototype.flat</a:t>
            </a:r>
            <a:r>
              <a:rPr lang="en-US" dirty="0"/>
              <a:t>()</a:t>
            </a:r>
          </a:p>
          <a:p>
            <a:r>
              <a:rPr lang="en-US" dirty="0"/>
              <a:t>flat() The method recursively traverses the array at a specified depth and combines all the elements with the elements in the traversed </a:t>
            </a:r>
            <a:r>
              <a:rPr lang="en-US" dirty="0" err="1"/>
              <a:t>subarray</a:t>
            </a:r>
            <a:r>
              <a:rPr lang="en-US" dirty="0"/>
              <a:t> into a new array</a:t>
            </a:r>
            <a:r>
              <a:rPr lang="en-US" dirty="0" smtClean="0"/>
              <a:t>.</a:t>
            </a:r>
            <a:endParaRPr lang="en-US" dirty="0"/>
          </a:p>
          <a:p>
            <a:r>
              <a:rPr lang="en-US" dirty="0"/>
              <a:t>flat()The most basic role of the method is the dimensionality reduction of the array.</a:t>
            </a:r>
            <a:endParaRPr lang="uk-UA" dirty="0"/>
          </a:p>
        </p:txBody>
      </p:sp>
      <p:pic>
        <p:nvPicPr>
          <p:cNvPr id="5" name="Рисунок 4"/>
          <p:cNvPicPr>
            <a:picLocks noChangeAspect="1"/>
          </p:cNvPicPr>
          <p:nvPr/>
        </p:nvPicPr>
        <p:blipFill>
          <a:blip r:embed="rId2"/>
          <a:stretch>
            <a:fillRect/>
          </a:stretch>
        </p:blipFill>
        <p:spPr>
          <a:xfrm>
            <a:off x="3557233" y="2744249"/>
            <a:ext cx="5077534" cy="2991267"/>
          </a:xfrm>
          <a:prstGeom prst="rect">
            <a:avLst/>
          </a:prstGeom>
        </p:spPr>
      </p:pic>
    </p:spTree>
    <p:extLst>
      <p:ext uri="{BB962C8B-B14F-4D97-AF65-F5344CB8AC3E}">
        <p14:creationId xmlns:p14="http://schemas.microsoft.com/office/powerpoint/2010/main" val="50904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685801"/>
            <a:ext cx="10820400" cy="3429000"/>
          </a:xfrm>
        </p:spPr>
        <p:txBody>
          <a:bodyPr/>
          <a:lstStyle/>
          <a:p>
            <a:r>
              <a:rPr lang="en-US" dirty="0" err="1"/>
              <a:t>Array.prototype.flatMap</a:t>
            </a:r>
            <a:r>
              <a:rPr lang="en-US" dirty="0"/>
              <a:t>()</a:t>
            </a:r>
          </a:p>
          <a:p>
            <a:r>
              <a:rPr lang="en-US" dirty="0" err="1"/>
              <a:t>flatMap</a:t>
            </a:r>
            <a:r>
              <a:rPr lang="en-US" dirty="0"/>
              <a:t>() The method first maps each element using a mapping function and then compresses the result into a new array. It is almost identical to map and flat with a depth value of 1, but </a:t>
            </a:r>
            <a:r>
              <a:rPr lang="en-US" dirty="0" err="1"/>
              <a:t>flatMap</a:t>
            </a:r>
            <a:r>
              <a:rPr lang="en-US" dirty="0"/>
              <a:t> is usually slightly more efficient when combined into a single method. Here we take a map method and a </a:t>
            </a:r>
            <a:r>
              <a:rPr lang="en-US" dirty="0" err="1"/>
              <a:t>flatMap</a:t>
            </a:r>
            <a:r>
              <a:rPr lang="en-US" dirty="0"/>
              <a:t> method to make a comparison.</a:t>
            </a:r>
            <a:endParaRPr lang="uk-UA" dirty="0"/>
          </a:p>
        </p:txBody>
      </p:sp>
      <p:pic>
        <p:nvPicPr>
          <p:cNvPr id="5" name="Рисунок 4"/>
          <p:cNvPicPr>
            <a:picLocks noChangeAspect="1"/>
          </p:cNvPicPr>
          <p:nvPr/>
        </p:nvPicPr>
        <p:blipFill>
          <a:blip r:embed="rId2"/>
          <a:stretch>
            <a:fillRect/>
          </a:stretch>
        </p:blipFill>
        <p:spPr>
          <a:xfrm>
            <a:off x="3385759" y="2400301"/>
            <a:ext cx="5420481" cy="2276793"/>
          </a:xfrm>
          <a:prstGeom prst="rect">
            <a:avLst/>
          </a:prstGeom>
        </p:spPr>
      </p:pic>
      <p:sp>
        <p:nvSpPr>
          <p:cNvPr id="6" name="Прямокутник 5"/>
          <p:cNvSpPr/>
          <p:nvPr/>
        </p:nvSpPr>
        <p:spPr>
          <a:xfrm>
            <a:off x="986287" y="4959561"/>
            <a:ext cx="6096000" cy="1200329"/>
          </a:xfrm>
          <a:prstGeom prst="rect">
            <a:avLst/>
          </a:prstGeom>
        </p:spPr>
        <p:txBody>
          <a:bodyPr>
            <a:spAutoFit/>
          </a:bodyPr>
          <a:lstStyle/>
          <a:p>
            <a:r>
              <a:rPr lang="en-US" dirty="0"/>
              <a:t>Added String's </a:t>
            </a:r>
            <a:r>
              <a:rPr lang="en-US" dirty="0" err="1"/>
              <a:t>trimStart</a:t>
            </a:r>
            <a:r>
              <a:rPr lang="en-US" dirty="0"/>
              <a:t>() method and </a:t>
            </a:r>
            <a:r>
              <a:rPr lang="en-US" dirty="0" err="1"/>
              <a:t>trimEnd</a:t>
            </a:r>
            <a:r>
              <a:rPr lang="en-US" dirty="0"/>
              <a:t>() method.</a:t>
            </a:r>
          </a:p>
          <a:p>
            <a:r>
              <a:rPr lang="en-US" dirty="0"/>
              <a:t>These two new methods are well understood, and the whitespace characters at the beginning and the end of the string are removed separately.</a:t>
            </a:r>
          </a:p>
        </p:txBody>
      </p:sp>
    </p:spTree>
    <p:extLst>
      <p:ext uri="{BB962C8B-B14F-4D97-AF65-F5344CB8AC3E}">
        <p14:creationId xmlns:p14="http://schemas.microsoft.com/office/powerpoint/2010/main" val="111163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37227"/>
            <a:ext cx="10820400" cy="3429000"/>
          </a:xfrm>
        </p:spPr>
        <p:txBody>
          <a:bodyPr/>
          <a:lstStyle/>
          <a:p>
            <a:r>
              <a:rPr lang="en-US" dirty="0" smtClean="0"/>
              <a:t>5.Object.fromEntries</a:t>
            </a:r>
            <a:r>
              <a:rPr lang="en-US" dirty="0"/>
              <a:t>()</a:t>
            </a:r>
          </a:p>
          <a:p>
            <a:r>
              <a:rPr lang="en-US" dirty="0" err="1"/>
              <a:t>Object.entries</a:t>
            </a:r>
            <a:r>
              <a:rPr lang="en-US" dirty="0"/>
              <a:t>()The purpose of the method is to return an array of key-value pairs of the enumerable properties of the given object itself, in the same order as when the for...in loop traversed the object (the difference is that the for-in loop also enumerates the prototype chain In the attribute</a:t>
            </a:r>
            <a:r>
              <a:rPr lang="en-US" dirty="0" smtClean="0"/>
              <a:t>).</a:t>
            </a:r>
            <a:endParaRPr lang="en-US" dirty="0"/>
          </a:p>
          <a:p>
            <a:r>
              <a:rPr lang="en-US" dirty="0" err="1"/>
              <a:t>andObject.fromEntries</a:t>
            </a:r>
            <a:r>
              <a:rPr lang="en-US" dirty="0"/>
              <a:t>() </a:t>
            </a:r>
            <a:r>
              <a:rPr lang="en-US" dirty="0" err="1"/>
              <a:t>ThenObject.entries</a:t>
            </a:r>
            <a:r>
              <a:rPr lang="en-US" dirty="0"/>
              <a:t>() Reverse</a:t>
            </a:r>
            <a:r>
              <a:rPr lang="en-US" dirty="0" smtClean="0"/>
              <a:t>.</a:t>
            </a:r>
            <a:endParaRPr lang="en-US" dirty="0"/>
          </a:p>
          <a:p>
            <a:r>
              <a:rPr lang="en-US" dirty="0" err="1"/>
              <a:t>Object.fromEntries</a:t>
            </a:r>
            <a:r>
              <a:rPr lang="en-US" dirty="0"/>
              <a:t>() The function passes in a list of key-value pairs and returns a new object with these key-value pairs. This iterator parameter should be an object that implements the @iterator method, returning an iterator object. It generates an array-like object with two elements, the first element is the value that will be used as the property key, and the second element is the value associated with the property key.</a:t>
            </a:r>
            <a:endParaRPr lang="uk-UA" dirty="0"/>
          </a:p>
        </p:txBody>
      </p:sp>
      <p:pic>
        <p:nvPicPr>
          <p:cNvPr id="5" name="Рисунок 4"/>
          <p:cNvPicPr>
            <a:picLocks noChangeAspect="1"/>
          </p:cNvPicPr>
          <p:nvPr/>
        </p:nvPicPr>
        <p:blipFill>
          <a:blip r:embed="rId2"/>
          <a:stretch>
            <a:fillRect/>
          </a:stretch>
        </p:blipFill>
        <p:spPr>
          <a:xfrm>
            <a:off x="3114136" y="4114801"/>
            <a:ext cx="5565464" cy="834820"/>
          </a:xfrm>
          <a:prstGeom prst="rect">
            <a:avLst/>
          </a:prstGeom>
        </p:spPr>
      </p:pic>
    </p:spTree>
    <p:extLst>
      <p:ext uri="{BB962C8B-B14F-4D97-AF65-F5344CB8AC3E}">
        <p14:creationId xmlns:p14="http://schemas.microsoft.com/office/powerpoint/2010/main" val="1961972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5" name="Рисунок 4"/>
          <p:cNvPicPr>
            <a:picLocks noChangeAspect="1"/>
          </p:cNvPicPr>
          <p:nvPr/>
        </p:nvPicPr>
        <p:blipFill>
          <a:blip r:embed="rId2"/>
          <a:stretch>
            <a:fillRect/>
          </a:stretch>
        </p:blipFill>
        <p:spPr>
          <a:xfrm>
            <a:off x="3932089" y="1475117"/>
            <a:ext cx="4248743" cy="866896"/>
          </a:xfrm>
          <a:prstGeom prst="rect">
            <a:avLst/>
          </a:prstGeom>
        </p:spPr>
      </p:pic>
      <p:sp>
        <p:nvSpPr>
          <p:cNvPr id="3" name="Місце для тексту 2"/>
          <p:cNvSpPr>
            <a:spLocks noGrp="1"/>
          </p:cNvSpPr>
          <p:nvPr>
            <p:ph type="body" sz="quarter" idx="10"/>
          </p:nvPr>
        </p:nvSpPr>
        <p:spPr/>
        <p:txBody>
          <a:bodyPr/>
          <a:lstStyle/>
          <a:p>
            <a:endParaRPr lang="uk-UA" dirty="0"/>
          </a:p>
        </p:txBody>
      </p:sp>
      <p:sp>
        <p:nvSpPr>
          <p:cNvPr id="4" name="Прямокутник 3"/>
          <p:cNvSpPr/>
          <p:nvPr/>
        </p:nvSpPr>
        <p:spPr>
          <a:xfrm>
            <a:off x="606724" y="685801"/>
            <a:ext cx="10899475" cy="646331"/>
          </a:xfrm>
          <a:prstGeom prst="rect">
            <a:avLst/>
          </a:prstGeom>
        </p:spPr>
        <p:txBody>
          <a:bodyPr wrap="square">
            <a:spAutoFit/>
          </a:bodyPr>
          <a:lstStyle/>
          <a:p>
            <a:r>
              <a:rPr lang="uk-UA" dirty="0" err="1"/>
              <a:t>Symbol.prototype.description</a:t>
            </a:r>
            <a:endParaRPr lang="uk-UA" dirty="0"/>
          </a:p>
          <a:p>
            <a:r>
              <a:rPr lang="uk-UA" dirty="0" err="1"/>
              <a:t>When</a:t>
            </a:r>
            <a:r>
              <a:rPr lang="uk-UA" dirty="0"/>
              <a:t> </a:t>
            </a:r>
            <a:r>
              <a:rPr lang="uk-UA" dirty="0" err="1"/>
              <a:t>creating</a:t>
            </a:r>
            <a:r>
              <a:rPr lang="uk-UA" dirty="0"/>
              <a:t> a </a:t>
            </a:r>
            <a:r>
              <a:rPr lang="uk-UA" dirty="0" err="1"/>
              <a:t>symbol</a:t>
            </a:r>
            <a:r>
              <a:rPr lang="uk-UA" dirty="0"/>
              <a:t> </a:t>
            </a:r>
            <a:r>
              <a:rPr lang="uk-UA" dirty="0" err="1"/>
              <a:t>via</a:t>
            </a:r>
            <a:r>
              <a:rPr lang="uk-UA" dirty="0"/>
              <a:t> </a:t>
            </a:r>
            <a:r>
              <a:rPr lang="uk-UA" dirty="0" err="1"/>
              <a:t>the</a:t>
            </a:r>
            <a:r>
              <a:rPr lang="uk-UA" dirty="0"/>
              <a:t> </a:t>
            </a:r>
            <a:r>
              <a:rPr lang="uk-UA" dirty="0" err="1"/>
              <a:t>factory</a:t>
            </a:r>
            <a:r>
              <a:rPr lang="uk-UA" dirty="0"/>
              <a:t> </a:t>
            </a:r>
            <a:r>
              <a:rPr lang="uk-UA" dirty="0" err="1"/>
              <a:t>function</a:t>
            </a:r>
            <a:r>
              <a:rPr lang="uk-UA" dirty="0"/>
              <a:t> </a:t>
            </a:r>
            <a:r>
              <a:rPr lang="uk-UA" dirty="0" err="1"/>
              <a:t>Symbol</a:t>
            </a:r>
            <a:r>
              <a:rPr lang="uk-UA" dirty="0"/>
              <a:t>(), </a:t>
            </a:r>
            <a:r>
              <a:rPr lang="uk-UA" dirty="0" err="1"/>
              <a:t>you</a:t>
            </a:r>
            <a:r>
              <a:rPr lang="uk-UA" dirty="0"/>
              <a:t> </a:t>
            </a:r>
            <a:r>
              <a:rPr lang="uk-UA" dirty="0" err="1"/>
              <a:t>can</a:t>
            </a:r>
            <a:r>
              <a:rPr lang="uk-UA" dirty="0"/>
              <a:t> </a:t>
            </a:r>
            <a:r>
              <a:rPr lang="uk-UA" dirty="0" err="1"/>
              <a:t>choose</a:t>
            </a:r>
            <a:r>
              <a:rPr lang="uk-UA" dirty="0"/>
              <a:t> </a:t>
            </a:r>
            <a:r>
              <a:rPr lang="uk-UA" dirty="0" err="1"/>
              <a:t>to</a:t>
            </a:r>
            <a:r>
              <a:rPr lang="uk-UA" dirty="0"/>
              <a:t> </a:t>
            </a:r>
            <a:r>
              <a:rPr lang="uk-UA" dirty="0" err="1"/>
              <a:t>provide</a:t>
            </a:r>
            <a:r>
              <a:rPr lang="uk-UA" dirty="0"/>
              <a:t> a </a:t>
            </a:r>
            <a:r>
              <a:rPr lang="uk-UA" dirty="0" err="1"/>
              <a:t>string</a:t>
            </a:r>
            <a:r>
              <a:rPr lang="uk-UA" dirty="0"/>
              <a:t> </a:t>
            </a:r>
            <a:r>
              <a:rPr lang="uk-UA" dirty="0" err="1"/>
              <a:t>as</a:t>
            </a:r>
            <a:r>
              <a:rPr lang="uk-UA" dirty="0"/>
              <a:t> a </a:t>
            </a:r>
            <a:r>
              <a:rPr lang="uk-UA" dirty="0" err="1"/>
              <a:t>description</a:t>
            </a:r>
            <a:r>
              <a:rPr lang="uk-UA" dirty="0"/>
              <a:t> </a:t>
            </a:r>
            <a:r>
              <a:rPr lang="uk-UA" dirty="0" err="1"/>
              <a:t>via</a:t>
            </a:r>
            <a:r>
              <a:rPr lang="uk-UA" dirty="0"/>
              <a:t> </a:t>
            </a:r>
            <a:r>
              <a:rPr lang="uk-UA" dirty="0" err="1"/>
              <a:t>the</a:t>
            </a:r>
            <a:r>
              <a:rPr lang="uk-UA" dirty="0"/>
              <a:t> </a:t>
            </a:r>
            <a:r>
              <a:rPr lang="uk-UA" dirty="0" err="1"/>
              <a:t>parameter</a:t>
            </a:r>
            <a:r>
              <a:rPr lang="uk-UA" dirty="0"/>
              <a:t>:</a:t>
            </a:r>
          </a:p>
        </p:txBody>
      </p:sp>
      <p:sp>
        <p:nvSpPr>
          <p:cNvPr id="6" name="Прямокутник 5"/>
          <p:cNvSpPr/>
          <p:nvPr/>
        </p:nvSpPr>
        <p:spPr>
          <a:xfrm>
            <a:off x="537713" y="2445529"/>
            <a:ext cx="10968486" cy="1477328"/>
          </a:xfrm>
          <a:prstGeom prst="rect">
            <a:avLst/>
          </a:prstGeom>
        </p:spPr>
        <p:txBody>
          <a:bodyPr wrap="square">
            <a:spAutoFit/>
          </a:bodyPr>
          <a:lstStyle/>
          <a:p>
            <a:r>
              <a:rPr lang="uk-UA" dirty="0" err="1"/>
              <a:t>String.prototype.matchAll</a:t>
            </a:r>
            <a:endParaRPr lang="uk-UA" dirty="0"/>
          </a:p>
          <a:p>
            <a:r>
              <a:rPr lang="uk-UA" dirty="0" err="1"/>
              <a:t>matchAll</a:t>
            </a:r>
            <a:r>
              <a:rPr lang="uk-UA" dirty="0"/>
              <a:t>() </a:t>
            </a:r>
            <a:r>
              <a:rPr lang="uk-UA" dirty="0" err="1"/>
              <a:t>The</a:t>
            </a:r>
            <a:r>
              <a:rPr lang="uk-UA" dirty="0"/>
              <a:t> </a:t>
            </a:r>
            <a:r>
              <a:rPr lang="uk-UA" dirty="0" err="1"/>
              <a:t>method</a:t>
            </a:r>
            <a:r>
              <a:rPr lang="uk-UA" dirty="0"/>
              <a:t> </a:t>
            </a:r>
            <a:r>
              <a:rPr lang="uk-UA" dirty="0" err="1"/>
              <a:t>returns</a:t>
            </a:r>
            <a:r>
              <a:rPr lang="uk-UA" dirty="0"/>
              <a:t> </a:t>
            </a:r>
            <a:r>
              <a:rPr lang="uk-UA" dirty="0" err="1"/>
              <a:t>an</a:t>
            </a:r>
            <a:r>
              <a:rPr lang="uk-UA" dirty="0"/>
              <a:t> </a:t>
            </a:r>
            <a:r>
              <a:rPr lang="uk-UA" dirty="0" err="1"/>
              <a:t>iterator</a:t>
            </a:r>
            <a:r>
              <a:rPr lang="uk-UA" dirty="0"/>
              <a:t> </a:t>
            </a:r>
            <a:r>
              <a:rPr lang="uk-UA" dirty="0" err="1"/>
              <a:t>containing</a:t>
            </a:r>
            <a:r>
              <a:rPr lang="uk-UA" dirty="0"/>
              <a:t> </a:t>
            </a:r>
            <a:r>
              <a:rPr lang="uk-UA" dirty="0" err="1"/>
              <a:t>all</a:t>
            </a:r>
            <a:r>
              <a:rPr lang="uk-UA" dirty="0"/>
              <a:t> </a:t>
            </a:r>
            <a:r>
              <a:rPr lang="uk-UA" dirty="0" err="1"/>
              <a:t>the</a:t>
            </a:r>
            <a:r>
              <a:rPr lang="uk-UA" dirty="0"/>
              <a:t> </a:t>
            </a:r>
            <a:r>
              <a:rPr lang="uk-UA" dirty="0" err="1"/>
              <a:t>matching</a:t>
            </a:r>
            <a:r>
              <a:rPr lang="uk-UA" dirty="0"/>
              <a:t> </a:t>
            </a:r>
            <a:r>
              <a:rPr lang="uk-UA" dirty="0" err="1"/>
              <a:t>regular</a:t>
            </a:r>
            <a:r>
              <a:rPr lang="uk-UA" dirty="0"/>
              <a:t> </a:t>
            </a:r>
            <a:r>
              <a:rPr lang="uk-UA" dirty="0" err="1"/>
              <a:t>expressions</a:t>
            </a:r>
            <a:r>
              <a:rPr lang="uk-UA" dirty="0"/>
              <a:t> </a:t>
            </a:r>
            <a:r>
              <a:rPr lang="uk-UA" dirty="0" err="1"/>
              <a:t>and</a:t>
            </a:r>
            <a:r>
              <a:rPr lang="uk-UA" dirty="0"/>
              <a:t> </a:t>
            </a:r>
            <a:r>
              <a:rPr lang="uk-UA" dirty="0" err="1"/>
              <a:t>the</a:t>
            </a:r>
            <a:r>
              <a:rPr lang="uk-UA" dirty="0"/>
              <a:t> </a:t>
            </a:r>
            <a:r>
              <a:rPr lang="uk-UA" dirty="0" err="1"/>
              <a:t>result</a:t>
            </a:r>
            <a:r>
              <a:rPr lang="uk-UA" dirty="0"/>
              <a:t> </a:t>
            </a:r>
            <a:r>
              <a:rPr lang="uk-UA" dirty="0" err="1"/>
              <a:t>of</a:t>
            </a:r>
            <a:r>
              <a:rPr lang="uk-UA" dirty="0"/>
              <a:t> </a:t>
            </a:r>
            <a:r>
              <a:rPr lang="uk-UA" dirty="0" err="1"/>
              <a:t>the</a:t>
            </a:r>
            <a:r>
              <a:rPr lang="uk-UA" dirty="0"/>
              <a:t> </a:t>
            </a:r>
            <a:r>
              <a:rPr lang="uk-UA" dirty="0" err="1"/>
              <a:t>group</a:t>
            </a:r>
            <a:r>
              <a:rPr lang="uk-UA" dirty="0"/>
              <a:t> </a:t>
            </a:r>
            <a:r>
              <a:rPr lang="uk-UA" dirty="0" err="1"/>
              <a:t>capture</a:t>
            </a:r>
            <a:r>
              <a:rPr lang="uk-UA" dirty="0"/>
              <a:t>. </a:t>
            </a:r>
            <a:r>
              <a:rPr lang="uk-UA" dirty="0" err="1"/>
              <a:t>Before</a:t>
            </a:r>
            <a:r>
              <a:rPr lang="uk-UA" dirty="0"/>
              <a:t> </a:t>
            </a:r>
            <a:r>
              <a:rPr lang="uk-UA" dirty="0" err="1"/>
              <a:t>matchAll</a:t>
            </a:r>
            <a:r>
              <a:rPr lang="uk-UA" dirty="0"/>
              <a:t> </a:t>
            </a:r>
            <a:r>
              <a:rPr lang="uk-UA" dirty="0" err="1"/>
              <a:t>appears</a:t>
            </a:r>
            <a:r>
              <a:rPr lang="uk-UA" dirty="0"/>
              <a:t>, </a:t>
            </a:r>
            <a:r>
              <a:rPr lang="uk-UA" dirty="0" err="1"/>
              <a:t>all</a:t>
            </a:r>
            <a:r>
              <a:rPr lang="uk-UA" dirty="0"/>
              <a:t> </a:t>
            </a:r>
            <a:r>
              <a:rPr lang="uk-UA" dirty="0" err="1"/>
              <a:t>the</a:t>
            </a:r>
            <a:r>
              <a:rPr lang="uk-UA" dirty="0"/>
              <a:t> </a:t>
            </a:r>
            <a:r>
              <a:rPr lang="uk-UA" dirty="0" err="1"/>
              <a:t>matching</a:t>
            </a:r>
            <a:r>
              <a:rPr lang="uk-UA" dirty="0"/>
              <a:t> </a:t>
            </a:r>
            <a:r>
              <a:rPr lang="uk-UA" dirty="0" err="1"/>
              <a:t>information</a:t>
            </a:r>
            <a:r>
              <a:rPr lang="uk-UA" dirty="0"/>
              <a:t> </a:t>
            </a:r>
            <a:r>
              <a:rPr lang="uk-UA" dirty="0" err="1"/>
              <a:t>is</a:t>
            </a:r>
            <a:r>
              <a:rPr lang="uk-UA" dirty="0"/>
              <a:t> </a:t>
            </a:r>
            <a:r>
              <a:rPr lang="uk-UA" dirty="0" err="1"/>
              <a:t>obtained</a:t>
            </a:r>
            <a:r>
              <a:rPr lang="uk-UA" dirty="0"/>
              <a:t> </a:t>
            </a:r>
            <a:r>
              <a:rPr lang="uk-UA" dirty="0" err="1"/>
              <a:t>by</a:t>
            </a:r>
            <a:r>
              <a:rPr lang="uk-UA" dirty="0"/>
              <a:t> </a:t>
            </a:r>
            <a:r>
              <a:rPr lang="uk-UA" dirty="0" err="1"/>
              <a:t>calling</a:t>
            </a:r>
            <a:r>
              <a:rPr lang="uk-UA" dirty="0"/>
              <a:t> </a:t>
            </a:r>
            <a:r>
              <a:rPr lang="uk-UA" dirty="0" err="1"/>
              <a:t>regexp.exec</a:t>
            </a:r>
            <a:r>
              <a:rPr lang="uk-UA" dirty="0"/>
              <a:t> </a:t>
            </a:r>
            <a:r>
              <a:rPr lang="uk-UA" dirty="0" err="1"/>
              <a:t>in</a:t>
            </a:r>
            <a:r>
              <a:rPr lang="uk-UA" dirty="0"/>
              <a:t> </a:t>
            </a:r>
            <a:r>
              <a:rPr lang="uk-UA" dirty="0" err="1"/>
              <a:t>the</a:t>
            </a:r>
            <a:r>
              <a:rPr lang="uk-UA" dirty="0"/>
              <a:t> </a:t>
            </a:r>
            <a:r>
              <a:rPr lang="uk-UA" dirty="0" err="1"/>
              <a:t>loop</a:t>
            </a:r>
            <a:r>
              <a:rPr lang="uk-UA" dirty="0"/>
              <a:t> (</a:t>
            </a:r>
            <a:r>
              <a:rPr lang="uk-UA" dirty="0" err="1"/>
              <a:t>regexp</a:t>
            </a:r>
            <a:r>
              <a:rPr lang="uk-UA" dirty="0"/>
              <a:t> </a:t>
            </a:r>
            <a:r>
              <a:rPr lang="uk-UA" dirty="0" err="1"/>
              <a:t>needs</a:t>
            </a:r>
            <a:r>
              <a:rPr lang="uk-UA" dirty="0"/>
              <a:t> </a:t>
            </a:r>
            <a:r>
              <a:rPr lang="uk-UA" dirty="0" err="1"/>
              <a:t>to</a:t>
            </a:r>
            <a:r>
              <a:rPr lang="uk-UA" dirty="0"/>
              <a:t> </a:t>
            </a:r>
            <a:r>
              <a:rPr lang="uk-UA" dirty="0" err="1"/>
              <a:t>use</a:t>
            </a:r>
            <a:r>
              <a:rPr lang="uk-UA" dirty="0"/>
              <a:t> </a:t>
            </a:r>
            <a:r>
              <a:rPr lang="uk-UA" dirty="0" err="1"/>
              <a:t>the</a:t>
            </a:r>
            <a:r>
              <a:rPr lang="uk-UA" dirty="0"/>
              <a:t> /g </a:t>
            </a:r>
            <a:r>
              <a:rPr lang="uk-UA" dirty="0" err="1"/>
              <a:t>flag</a:t>
            </a:r>
            <a:r>
              <a:rPr lang="uk-UA" dirty="0"/>
              <a:t>:</a:t>
            </a:r>
          </a:p>
          <a:p>
            <a:endParaRPr lang="uk-UA" dirty="0"/>
          </a:p>
        </p:txBody>
      </p:sp>
      <p:pic>
        <p:nvPicPr>
          <p:cNvPr id="7" name="Рисунок 6"/>
          <p:cNvPicPr>
            <a:picLocks noChangeAspect="1"/>
          </p:cNvPicPr>
          <p:nvPr/>
        </p:nvPicPr>
        <p:blipFill>
          <a:blip r:embed="rId3"/>
          <a:stretch>
            <a:fillRect/>
          </a:stretch>
        </p:blipFill>
        <p:spPr>
          <a:xfrm>
            <a:off x="3233338" y="3841786"/>
            <a:ext cx="5725324" cy="1533739"/>
          </a:xfrm>
          <a:prstGeom prst="rect">
            <a:avLst/>
          </a:prstGeom>
        </p:spPr>
      </p:pic>
    </p:spTree>
    <p:extLst>
      <p:ext uri="{BB962C8B-B14F-4D97-AF65-F5344CB8AC3E}">
        <p14:creationId xmlns:p14="http://schemas.microsoft.com/office/powerpoint/2010/main" val="220074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abrastorage.org/getpro/habr/post_images/13c/855/1cd/13c8551cd817dbe3486dd8fcce579d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334" y="244829"/>
            <a:ext cx="6867036" cy="128327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кутник 1"/>
          <p:cNvSpPr/>
          <p:nvPr/>
        </p:nvSpPr>
        <p:spPr>
          <a:xfrm>
            <a:off x="359833" y="1674327"/>
            <a:ext cx="3855414" cy="1231106"/>
          </a:xfrm>
          <a:prstGeom prst="rect">
            <a:avLst/>
          </a:prstGeom>
        </p:spPr>
        <p:txBody>
          <a:bodyPr wrap="none">
            <a:spAutoFit/>
          </a:bodyPr>
          <a:lstStyle/>
          <a:p>
            <a:pPr marL="285750" indent="-285750">
              <a:buFont typeface="Arial" panose="020B0604020202020204" pitchFamily="34" charset="0"/>
              <a:buChar char="•"/>
            </a:pPr>
            <a:r>
              <a:rPr lang="en-US" sz="2800" dirty="0" err="1"/>
              <a:t>Array.prototype.includes</a:t>
            </a:r>
            <a:r>
              <a:rPr lang="en-US" sz="2800" dirty="0"/>
              <a:t>()</a:t>
            </a:r>
          </a:p>
          <a:p>
            <a:pPr marL="285750" indent="-285750">
              <a:buFont typeface="Arial" panose="020B0604020202020204" pitchFamily="34" charset="0"/>
              <a:buChar char="•"/>
            </a:pPr>
            <a:r>
              <a:rPr lang="en-US" sz="2800" dirty="0"/>
              <a:t>Index operator</a:t>
            </a:r>
          </a:p>
          <a:p>
            <a:endParaRPr lang="en-US" b="1" i="0" dirty="0">
              <a:solidFill>
                <a:srgbClr val="4F4F4F"/>
              </a:solidFill>
              <a:effectLst/>
              <a:latin typeface="fontawesome"/>
            </a:endParaRPr>
          </a:p>
        </p:txBody>
      </p:sp>
    </p:spTree>
    <p:extLst>
      <p:ext uri="{BB962C8B-B14F-4D97-AF65-F5344CB8AC3E}">
        <p14:creationId xmlns:p14="http://schemas.microsoft.com/office/powerpoint/2010/main" val="174434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p:txBody>
          <a:bodyPr/>
          <a:lstStyle/>
          <a:p>
            <a:endParaRPr lang="uk-UA" dirty="0"/>
          </a:p>
        </p:txBody>
      </p:sp>
      <p:sp>
        <p:nvSpPr>
          <p:cNvPr id="4" name="Прямокутник 3"/>
          <p:cNvSpPr/>
          <p:nvPr/>
        </p:nvSpPr>
        <p:spPr>
          <a:xfrm>
            <a:off x="563591" y="586922"/>
            <a:ext cx="11013057" cy="369332"/>
          </a:xfrm>
          <a:prstGeom prst="rect">
            <a:avLst/>
          </a:prstGeom>
        </p:spPr>
        <p:txBody>
          <a:bodyPr wrap="square">
            <a:spAutoFit/>
          </a:bodyPr>
          <a:lstStyle/>
          <a:p>
            <a:r>
              <a:rPr lang="uk-UA" dirty="0" err="1"/>
              <a:t>Function.prototype.toString</a:t>
            </a:r>
            <a:r>
              <a:rPr lang="uk-UA" dirty="0"/>
              <a:t>() </a:t>
            </a:r>
            <a:r>
              <a:rPr lang="uk-UA" dirty="0" err="1"/>
              <a:t>now</a:t>
            </a:r>
            <a:r>
              <a:rPr lang="uk-UA" dirty="0"/>
              <a:t> </a:t>
            </a:r>
            <a:r>
              <a:rPr lang="uk-UA" dirty="0" err="1"/>
              <a:t>returns</a:t>
            </a:r>
            <a:r>
              <a:rPr lang="uk-UA" dirty="0"/>
              <a:t> </a:t>
            </a:r>
            <a:r>
              <a:rPr lang="uk-UA" dirty="0" err="1"/>
              <a:t>exact</a:t>
            </a:r>
            <a:r>
              <a:rPr lang="uk-UA" dirty="0"/>
              <a:t> </a:t>
            </a:r>
            <a:r>
              <a:rPr lang="uk-UA" dirty="0" err="1"/>
              <a:t>characters</a:t>
            </a:r>
            <a:r>
              <a:rPr lang="uk-UA" dirty="0"/>
              <a:t>, </a:t>
            </a:r>
            <a:r>
              <a:rPr lang="uk-UA" dirty="0" err="1"/>
              <a:t>including</a:t>
            </a:r>
            <a:r>
              <a:rPr lang="uk-UA" dirty="0"/>
              <a:t> </a:t>
            </a:r>
            <a:r>
              <a:rPr lang="uk-UA" dirty="0" err="1"/>
              <a:t>spaces</a:t>
            </a:r>
            <a:r>
              <a:rPr lang="uk-UA" dirty="0"/>
              <a:t> </a:t>
            </a:r>
            <a:r>
              <a:rPr lang="uk-UA" dirty="0" err="1"/>
              <a:t>and</a:t>
            </a:r>
            <a:r>
              <a:rPr lang="uk-UA" dirty="0"/>
              <a:t> </a:t>
            </a:r>
            <a:r>
              <a:rPr lang="uk-UA" dirty="0" err="1"/>
              <a:t>comments</a:t>
            </a:r>
            <a:endParaRPr lang="uk-UA" dirty="0"/>
          </a:p>
        </p:txBody>
      </p:sp>
      <p:pic>
        <p:nvPicPr>
          <p:cNvPr id="5" name="Рисунок 4"/>
          <p:cNvPicPr>
            <a:picLocks noChangeAspect="1"/>
          </p:cNvPicPr>
          <p:nvPr/>
        </p:nvPicPr>
        <p:blipFill>
          <a:blip r:embed="rId2"/>
          <a:stretch>
            <a:fillRect/>
          </a:stretch>
        </p:blipFill>
        <p:spPr>
          <a:xfrm>
            <a:off x="2757021" y="956254"/>
            <a:ext cx="6677957" cy="2438740"/>
          </a:xfrm>
          <a:prstGeom prst="rect">
            <a:avLst/>
          </a:prstGeom>
        </p:spPr>
      </p:pic>
    </p:spTree>
    <p:extLst>
      <p:ext uri="{BB962C8B-B14F-4D97-AF65-F5344CB8AC3E}">
        <p14:creationId xmlns:p14="http://schemas.microsoft.com/office/powerpoint/2010/main" val="93811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4" name="Прямокутник 3"/>
          <p:cNvSpPr/>
          <p:nvPr/>
        </p:nvSpPr>
        <p:spPr>
          <a:xfrm>
            <a:off x="606724" y="560339"/>
            <a:ext cx="10899475" cy="1200329"/>
          </a:xfrm>
          <a:prstGeom prst="rect">
            <a:avLst/>
          </a:prstGeom>
        </p:spPr>
        <p:txBody>
          <a:bodyPr wrap="square">
            <a:spAutoFit/>
          </a:bodyPr>
          <a:lstStyle/>
          <a:p>
            <a:r>
              <a:rPr lang="uk-UA" dirty="0" err="1"/>
              <a:t>Modify</a:t>
            </a:r>
            <a:r>
              <a:rPr lang="uk-UA" dirty="0"/>
              <a:t> </a:t>
            </a:r>
            <a:r>
              <a:rPr lang="uk-UA" dirty="0" err="1"/>
              <a:t>the</a:t>
            </a:r>
            <a:r>
              <a:rPr lang="uk-UA" dirty="0"/>
              <a:t> </a:t>
            </a:r>
            <a:r>
              <a:rPr lang="uk-UA" dirty="0" err="1"/>
              <a:t>catch</a:t>
            </a:r>
            <a:r>
              <a:rPr lang="uk-UA" dirty="0"/>
              <a:t> </a:t>
            </a:r>
            <a:r>
              <a:rPr lang="uk-UA" dirty="0" err="1"/>
              <a:t>binding</a:t>
            </a:r>
            <a:endParaRPr lang="uk-UA" dirty="0"/>
          </a:p>
          <a:p>
            <a:r>
              <a:rPr lang="uk-UA" dirty="0" err="1"/>
              <a:t>Prior</a:t>
            </a:r>
            <a:r>
              <a:rPr lang="uk-UA" dirty="0"/>
              <a:t> </a:t>
            </a:r>
            <a:r>
              <a:rPr lang="uk-UA" dirty="0" err="1"/>
              <a:t>to</a:t>
            </a:r>
            <a:r>
              <a:rPr lang="uk-UA" dirty="0"/>
              <a:t> ES10, </a:t>
            </a:r>
            <a:r>
              <a:rPr lang="uk-UA" dirty="0" err="1"/>
              <a:t>we</a:t>
            </a:r>
            <a:r>
              <a:rPr lang="uk-UA" dirty="0"/>
              <a:t> </a:t>
            </a:r>
            <a:r>
              <a:rPr lang="uk-UA" dirty="0" err="1"/>
              <a:t>had</a:t>
            </a:r>
            <a:r>
              <a:rPr lang="uk-UA" dirty="0"/>
              <a:t> </a:t>
            </a:r>
            <a:r>
              <a:rPr lang="uk-UA" dirty="0" err="1"/>
              <a:t>to</a:t>
            </a:r>
            <a:r>
              <a:rPr lang="uk-UA" dirty="0"/>
              <a:t> </a:t>
            </a:r>
            <a:r>
              <a:rPr lang="uk-UA" dirty="0" err="1"/>
              <a:t>bind</a:t>
            </a:r>
            <a:r>
              <a:rPr lang="uk-UA" dirty="0"/>
              <a:t> </a:t>
            </a:r>
            <a:r>
              <a:rPr lang="uk-UA" dirty="0" err="1"/>
              <a:t>exception</a:t>
            </a:r>
            <a:r>
              <a:rPr lang="uk-UA" dirty="0"/>
              <a:t> </a:t>
            </a:r>
            <a:r>
              <a:rPr lang="uk-UA" dirty="0" err="1"/>
              <a:t>variables</a:t>
            </a:r>
            <a:r>
              <a:rPr lang="uk-UA" dirty="0"/>
              <a:t> </a:t>
            </a:r>
            <a:r>
              <a:rPr lang="uk-UA" dirty="0" err="1"/>
              <a:t>to</a:t>
            </a:r>
            <a:r>
              <a:rPr lang="uk-UA" dirty="0"/>
              <a:t> </a:t>
            </a:r>
            <a:r>
              <a:rPr lang="uk-UA" dirty="0" err="1"/>
              <a:t>the</a:t>
            </a:r>
            <a:r>
              <a:rPr lang="uk-UA" dirty="0"/>
              <a:t> </a:t>
            </a:r>
            <a:r>
              <a:rPr lang="uk-UA" dirty="0" err="1"/>
              <a:t>catch</a:t>
            </a:r>
            <a:r>
              <a:rPr lang="uk-UA" dirty="0"/>
              <a:t> </a:t>
            </a:r>
            <a:r>
              <a:rPr lang="uk-UA" dirty="0" err="1"/>
              <a:t>clause</a:t>
            </a:r>
            <a:r>
              <a:rPr lang="uk-UA" dirty="0"/>
              <a:t> </a:t>
            </a:r>
            <a:r>
              <a:rPr lang="uk-UA" dirty="0" err="1"/>
              <a:t>by</a:t>
            </a:r>
            <a:r>
              <a:rPr lang="uk-UA" dirty="0"/>
              <a:t> </a:t>
            </a:r>
            <a:r>
              <a:rPr lang="uk-UA" dirty="0" err="1"/>
              <a:t>syntax</a:t>
            </a:r>
            <a:r>
              <a:rPr lang="uk-UA" dirty="0"/>
              <a:t>, </a:t>
            </a:r>
            <a:r>
              <a:rPr lang="uk-UA" dirty="0" err="1"/>
              <a:t>whether</a:t>
            </a:r>
            <a:r>
              <a:rPr lang="uk-UA" dirty="0"/>
              <a:t> </a:t>
            </a:r>
            <a:r>
              <a:rPr lang="uk-UA" dirty="0" err="1"/>
              <a:t>or</a:t>
            </a:r>
            <a:r>
              <a:rPr lang="uk-UA" dirty="0"/>
              <a:t> </a:t>
            </a:r>
            <a:r>
              <a:rPr lang="uk-UA" dirty="0" err="1"/>
              <a:t>not</a:t>
            </a:r>
            <a:r>
              <a:rPr lang="uk-UA" dirty="0"/>
              <a:t> </a:t>
            </a:r>
            <a:r>
              <a:rPr lang="uk-UA" dirty="0" err="1"/>
              <a:t>it</a:t>
            </a:r>
            <a:r>
              <a:rPr lang="uk-UA" dirty="0"/>
              <a:t> </a:t>
            </a:r>
            <a:r>
              <a:rPr lang="uk-UA" dirty="0" err="1"/>
              <a:t>was</a:t>
            </a:r>
            <a:r>
              <a:rPr lang="uk-UA" dirty="0"/>
              <a:t> </a:t>
            </a:r>
            <a:r>
              <a:rPr lang="uk-UA" dirty="0" err="1"/>
              <a:t>necessary</a:t>
            </a:r>
            <a:r>
              <a:rPr lang="uk-UA" dirty="0"/>
              <a:t>. </a:t>
            </a:r>
            <a:r>
              <a:rPr lang="uk-UA" dirty="0" err="1"/>
              <a:t>Many</a:t>
            </a:r>
            <a:r>
              <a:rPr lang="uk-UA" dirty="0"/>
              <a:t> </a:t>
            </a:r>
            <a:r>
              <a:rPr lang="uk-UA" dirty="0" err="1"/>
              <a:t>times</a:t>
            </a:r>
            <a:r>
              <a:rPr lang="uk-UA" dirty="0"/>
              <a:t> </a:t>
            </a:r>
            <a:r>
              <a:rPr lang="uk-UA" dirty="0" err="1"/>
              <a:t>catch</a:t>
            </a:r>
            <a:r>
              <a:rPr lang="uk-UA" dirty="0"/>
              <a:t> </a:t>
            </a:r>
            <a:r>
              <a:rPr lang="uk-UA" dirty="0" err="1"/>
              <a:t>blocks</a:t>
            </a:r>
            <a:r>
              <a:rPr lang="uk-UA" dirty="0"/>
              <a:t> </a:t>
            </a:r>
            <a:r>
              <a:rPr lang="uk-UA" dirty="0" err="1"/>
              <a:t>are</a:t>
            </a:r>
            <a:r>
              <a:rPr lang="uk-UA" dirty="0"/>
              <a:t> </a:t>
            </a:r>
            <a:r>
              <a:rPr lang="uk-UA" dirty="0" err="1"/>
              <a:t>redundant</a:t>
            </a:r>
            <a:r>
              <a:rPr lang="uk-UA" dirty="0"/>
              <a:t>. </a:t>
            </a:r>
            <a:r>
              <a:rPr lang="uk-UA" dirty="0" err="1"/>
              <a:t>The</a:t>
            </a:r>
            <a:r>
              <a:rPr lang="uk-UA" dirty="0"/>
              <a:t> ES10 </a:t>
            </a:r>
            <a:r>
              <a:rPr lang="uk-UA" dirty="0" err="1"/>
              <a:t>proposal</a:t>
            </a:r>
            <a:r>
              <a:rPr lang="uk-UA" dirty="0"/>
              <a:t> </a:t>
            </a:r>
            <a:r>
              <a:rPr lang="uk-UA" dirty="0" err="1"/>
              <a:t>allows</a:t>
            </a:r>
            <a:r>
              <a:rPr lang="uk-UA" dirty="0"/>
              <a:t> </a:t>
            </a:r>
            <a:r>
              <a:rPr lang="uk-UA" dirty="0" err="1"/>
              <a:t>us</a:t>
            </a:r>
            <a:r>
              <a:rPr lang="uk-UA" dirty="0"/>
              <a:t> </a:t>
            </a:r>
            <a:r>
              <a:rPr lang="uk-UA" dirty="0" err="1"/>
              <a:t>to</a:t>
            </a:r>
            <a:r>
              <a:rPr lang="uk-UA" dirty="0"/>
              <a:t> </a:t>
            </a:r>
            <a:r>
              <a:rPr lang="uk-UA" dirty="0" err="1"/>
              <a:t>simply</a:t>
            </a:r>
            <a:r>
              <a:rPr lang="uk-UA" dirty="0"/>
              <a:t> </a:t>
            </a:r>
            <a:r>
              <a:rPr lang="uk-UA" dirty="0" err="1"/>
              <a:t>omit</a:t>
            </a:r>
            <a:r>
              <a:rPr lang="uk-UA" dirty="0"/>
              <a:t> </a:t>
            </a:r>
            <a:r>
              <a:rPr lang="uk-UA" dirty="0" err="1"/>
              <a:t>variables</a:t>
            </a:r>
            <a:r>
              <a:rPr lang="uk-UA" dirty="0" smtClean="0"/>
              <a:t>.</a:t>
            </a:r>
            <a:endParaRPr lang="uk-UA" dirty="0"/>
          </a:p>
          <a:p>
            <a:r>
              <a:rPr lang="uk-UA" dirty="0" err="1"/>
              <a:t>Not</a:t>
            </a:r>
            <a:r>
              <a:rPr lang="uk-UA" dirty="0"/>
              <a:t> a </a:t>
            </a:r>
            <a:r>
              <a:rPr lang="uk-UA" dirty="0" err="1"/>
              <a:t>big</a:t>
            </a:r>
            <a:r>
              <a:rPr lang="uk-UA" dirty="0"/>
              <a:t> </a:t>
            </a:r>
            <a:r>
              <a:rPr lang="uk-UA" dirty="0" err="1"/>
              <a:t>change</a:t>
            </a:r>
            <a:r>
              <a:rPr lang="uk-UA" dirty="0" smtClean="0"/>
              <a:t>.</a:t>
            </a:r>
            <a:endParaRPr lang="uk-UA" dirty="0"/>
          </a:p>
        </p:txBody>
      </p:sp>
      <p:pic>
        <p:nvPicPr>
          <p:cNvPr id="5" name="Рисунок 4"/>
          <p:cNvPicPr>
            <a:picLocks noChangeAspect="1"/>
          </p:cNvPicPr>
          <p:nvPr/>
        </p:nvPicPr>
        <p:blipFill>
          <a:blip r:embed="rId2"/>
          <a:stretch>
            <a:fillRect/>
          </a:stretch>
        </p:blipFill>
        <p:spPr>
          <a:xfrm>
            <a:off x="5280065" y="1760668"/>
            <a:ext cx="1552792" cy="876422"/>
          </a:xfrm>
          <a:prstGeom prst="rect">
            <a:avLst/>
          </a:prstGeom>
        </p:spPr>
      </p:pic>
      <p:sp>
        <p:nvSpPr>
          <p:cNvPr id="6" name="Місце для тексту 5"/>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2409755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C0E98AF-C5CD-4FAB-A01E-D24E37D15F8E}"/>
              </a:ext>
            </a:extLst>
          </p:cNvPr>
          <p:cNvSpPr>
            <a:spLocks noGrp="1"/>
          </p:cNvSpPr>
          <p:nvPr>
            <p:ph type="title"/>
          </p:nvPr>
        </p:nvSpPr>
        <p:spPr/>
        <p:txBody>
          <a:bodyPr/>
          <a:lstStyle/>
          <a:p>
            <a:r>
              <a:rPr lang="en-US" b="1" dirty="0" err="1"/>
              <a:t>Array.prototype.includes</a:t>
            </a:r>
            <a:r>
              <a:rPr lang="en-US" b="1" dirty="0"/>
              <a:t>()</a:t>
            </a:r>
            <a:br>
              <a:rPr lang="en-US" b="1" dirty="0"/>
            </a:br>
            <a:endParaRPr lang="uk-UA" dirty="0"/>
          </a:p>
        </p:txBody>
      </p:sp>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p:txBody>
          <a:bodyPr/>
          <a:lstStyle/>
          <a:p>
            <a:endParaRPr lang="uk-UA" dirty="0"/>
          </a:p>
        </p:txBody>
      </p:sp>
      <p:pic>
        <p:nvPicPr>
          <p:cNvPr id="2" name="Рисунок 1"/>
          <p:cNvPicPr>
            <a:picLocks noChangeAspect="1"/>
          </p:cNvPicPr>
          <p:nvPr/>
        </p:nvPicPr>
        <p:blipFill>
          <a:blip r:embed="rId2"/>
          <a:stretch>
            <a:fillRect/>
          </a:stretch>
        </p:blipFill>
        <p:spPr>
          <a:xfrm>
            <a:off x="342900" y="2712098"/>
            <a:ext cx="5140356" cy="2119604"/>
          </a:xfrm>
          <a:prstGeom prst="rect">
            <a:avLst/>
          </a:prstGeom>
        </p:spPr>
      </p:pic>
      <p:pic>
        <p:nvPicPr>
          <p:cNvPr id="3" name="Рисунок 2"/>
          <p:cNvPicPr>
            <a:picLocks noChangeAspect="1"/>
          </p:cNvPicPr>
          <p:nvPr/>
        </p:nvPicPr>
        <p:blipFill>
          <a:blip r:embed="rId3"/>
          <a:stretch>
            <a:fillRect/>
          </a:stretch>
        </p:blipFill>
        <p:spPr>
          <a:xfrm>
            <a:off x="5952584" y="2479280"/>
            <a:ext cx="5896516" cy="2497347"/>
          </a:xfrm>
          <a:prstGeom prst="rect">
            <a:avLst/>
          </a:prstGeom>
        </p:spPr>
      </p:pic>
      <p:sp>
        <p:nvSpPr>
          <p:cNvPr id="7" name="Прямокутник 6"/>
          <p:cNvSpPr/>
          <p:nvPr/>
        </p:nvSpPr>
        <p:spPr>
          <a:xfrm>
            <a:off x="5952584" y="1555950"/>
            <a:ext cx="6131180" cy="923330"/>
          </a:xfrm>
          <a:prstGeom prst="rect">
            <a:avLst/>
          </a:prstGeom>
        </p:spPr>
        <p:txBody>
          <a:bodyPr wrap="square">
            <a:spAutoFit/>
          </a:bodyPr>
          <a:lstStyle/>
          <a:p>
            <a:r>
              <a:rPr lang="uk-UA" dirty="0" err="1"/>
              <a:t>Using</a:t>
            </a:r>
            <a:r>
              <a:rPr lang="uk-UA" dirty="0"/>
              <a:t> </a:t>
            </a:r>
            <a:r>
              <a:rPr lang="uk-UA" dirty="0" err="1"/>
              <a:t>includes</a:t>
            </a:r>
            <a:r>
              <a:rPr lang="uk-UA" dirty="0"/>
              <a:t>() </a:t>
            </a:r>
            <a:r>
              <a:rPr lang="uk-UA" dirty="0" err="1"/>
              <a:t>to</a:t>
            </a:r>
            <a:r>
              <a:rPr lang="uk-UA" dirty="0"/>
              <a:t> </a:t>
            </a:r>
            <a:r>
              <a:rPr lang="uk-UA" dirty="0" err="1"/>
              <a:t>verify</a:t>
            </a:r>
            <a:r>
              <a:rPr lang="uk-UA" dirty="0"/>
              <a:t> </a:t>
            </a:r>
            <a:r>
              <a:rPr lang="uk-UA" dirty="0" err="1"/>
              <a:t>that</a:t>
            </a:r>
            <a:r>
              <a:rPr lang="uk-UA" dirty="0"/>
              <a:t> </a:t>
            </a:r>
            <a:r>
              <a:rPr lang="uk-UA" dirty="0" err="1"/>
              <a:t>an</a:t>
            </a:r>
            <a:r>
              <a:rPr lang="uk-UA" dirty="0"/>
              <a:t> </a:t>
            </a:r>
            <a:r>
              <a:rPr lang="uk-UA" dirty="0" err="1"/>
              <a:t>element</a:t>
            </a:r>
            <a:r>
              <a:rPr lang="uk-UA" dirty="0"/>
              <a:t> </a:t>
            </a:r>
            <a:r>
              <a:rPr lang="uk-UA" dirty="0" err="1"/>
              <a:t>exists</a:t>
            </a:r>
            <a:r>
              <a:rPr lang="uk-UA" dirty="0"/>
              <a:t> </a:t>
            </a:r>
            <a:r>
              <a:rPr lang="uk-UA" dirty="0" err="1"/>
              <a:t>in</a:t>
            </a:r>
            <a:r>
              <a:rPr lang="uk-UA" dirty="0"/>
              <a:t> </a:t>
            </a:r>
            <a:r>
              <a:rPr lang="uk-UA" dirty="0" err="1"/>
              <a:t>the</a:t>
            </a:r>
            <a:r>
              <a:rPr lang="uk-UA" dirty="0"/>
              <a:t> </a:t>
            </a:r>
            <a:r>
              <a:rPr lang="uk-UA" dirty="0" err="1"/>
              <a:t>array</a:t>
            </a:r>
            <a:r>
              <a:rPr lang="uk-UA" dirty="0"/>
              <a:t> </a:t>
            </a:r>
            <a:r>
              <a:rPr lang="uk-UA" dirty="0" err="1"/>
              <a:t>is</a:t>
            </a:r>
            <a:r>
              <a:rPr lang="uk-UA" dirty="0"/>
              <a:t> </a:t>
            </a:r>
            <a:r>
              <a:rPr lang="uk-UA" dirty="0" err="1"/>
              <a:t>more</a:t>
            </a:r>
            <a:r>
              <a:rPr lang="uk-UA" dirty="0"/>
              <a:t> </a:t>
            </a:r>
            <a:r>
              <a:rPr lang="uk-UA" dirty="0" err="1"/>
              <a:t>intuitive</a:t>
            </a:r>
            <a:r>
              <a:rPr lang="uk-UA" dirty="0"/>
              <a:t> </a:t>
            </a:r>
            <a:r>
              <a:rPr lang="uk-UA" dirty="0" err="1"/>
              <a:t>and</a:t>
            </a:r>
            <a:r>
              <a:rPr lang="uk-UA" dirty="0"/>
              <a:t> </a:t>
            </a:r>
            <a:r>
              <a:rPr lang="uk-UA" dirty="0" err="1"/>
              <a:t>simple</a:t>
            </a:r>
            <a:r>
              <a:rPr lang="uk-UA" dirty="0"/>
              <a:t>:</a:t>
            </a:r>
          </a:p>
          <a:p>
            <a:endParaRPr lang="uk-UA" dirty="0"/>
          </a:p>
        </p:txBody>
      </p:sp>
      <p:sp>
        <p:nvSpPr>
          <p:cNvPr id="8" name="Прямокутник 7"/>
          <p:cNvSpPr/>
          <p:nvPr/>
        </p:nvSpPr>
        <p:spPr>
          <a:xfrm>
            <a:off x="342900" y="1555950"/>
            <a:ext cx="5140356" cy="646331"/>
          </a:xfrm>
          <a:prstGeom prst="rect">
            <a:avLst/>
          </a:prstGeom>
        </p:spPr>
        <p:txBody>
          <a:bodyPr wrap="square">
            <a:spAutoFit/>
          </a:bodyPr>
          <a:lstStyle/>
          <a:p>
            <a:r>
              <a:rPr lang="en-US" dirty="0" smtClean="0"/>
              <a:t>U</a:t>
            </a:r>
            <a:r>
              <a:rPr lang="uk-UA" dirty="0" err="1" smtClean="0"/>
              <a:t>se</a:t>
            </a:r>
            <a:r>
              <a:rPr lang="en-US" dirty="0" smtClean="0"/>
              <a:t> </a:t>
            </a:r>
            <a:r>
              <a:rPr lang="uk-UA" dirty="0" err="1" smtClean="0"/>
              <a:t>indexOf</a:t>
            </a:r>
            <a:r>
              <a:rPr lang="uk-UA" dirty="0" smtClean="0"/>
              <a:t>()</a:t>
            </a:r>
            <a:r>
              <a:rPr lang="en-US" dirty="0" smtClean="0"/>
              <a:t> </a:t>
            </a:r>
            <a:r>
              <a:rPr lang="en-US" dirty="0"/>
              <a:t>t</a:t>
            </a:r>
            <a:r>
              <a:rPr lang="uk-UA" dirty="0" smtClean="0"/>
              <a:t>o </a:t>
            </a:r>
            <a:r>
              <a:rPr lang="uk-UA" dirty="0" err="1"/>
              <a:t>verify</a:t>
            </a:r>
            <a:r>
              <a:rPr lang="uk-UA" dirty="0"/>
              <a:t> </a:t>
            </a:r>
            <a:r>
              <a:rPr lang="uk-UA" dirty="0" err="1"/>
              <a:t>if</a:t>
            </a:r>
            <a:r>
              <a:rPr lang="uk-UA" dirty="0"/>
              <a:t> </a:t>
            </a:r>
            <a:r>
              <a:rPr lang="uk-UA" dirty="0" err="1"/>
              <a:t>an</a:t>
            </a:r>
            <a:r>
              <a:rPr lang="uk-UA" dirty="0"/>
              <a:t> </a:t>
            </a:r>
            <a:r>
              <a:rPr lang="uk-UA" dirty="0" err="1"/>
              <a:t>element</a:t>
            </a:r>
            <a:r>
              <a:rPr lang="uk-UA" dirty="0"/>
              <a:t> </a:t>
            </a:r>
            <a:r>
              <a:rPr lang="uk-UA" dirty="0" err="1"/>
              <a:t>exists</a:t>
            </a:r>
            <a:r>
              <a:rPr lang="uk-UA" dirty="0"/>
              <a:t> </a:t>
            </a:r>
            <a:r>
              <a:rPr lang="uk-UA" dirty="0" err="1"/>
              <a:t>in</a:t>
            </a:r>
            <a:r>
              <a:rPr lang="uk-UA" dirty="0"/>
              <a:t> </a:t>
            </a:r>
            <a:r>
              <a:rPr lang="uk-UA" dirty="0" err="1"/>
              <a:t>the</a:t>
            </a:r>
            <a:r>
              <a:rPr lang="uk-UA" dirty="0"/>
              <a:t> </a:t>
            </a:r>
            <a:r>
              <a:rPr lang="uk-UA" dirty="0" err="1"/>
              <a:t>array</a:t>
            </a:r>
            <a:r>
              <a:rPr lang="uk-UA" dirty="0"/>
              <a:t>, </a:t>
            </a:r>
            <a:r>
              <a:rPr lang="uk-UA" dirty="0" err="1"/>
              <a:t>you</a:t>
            </a:r>
            <a:r>
              <a:rPr lang="uk-UA" dirty="0"/>
              <a:t> </a:t>
            </a:r>
            <a:r>
              <a:rPr lang="uk-UA" dirty="0" err="1"/>
              <a:t>need</a:t>
            </a:r>
            <a:r>
              <a:rPr lang="uk-UA" dirty="0"/>
              <a:t> </a:t>
            </a:r>
            <a:r>
              <a:rPr lang="uk-UA" dirty="0" err="1"/>
              <a:t>to</a:t>
            </a:r>
            <a:r>
              <a:rPr lang="uk-UA" dirty="0"/>
              <a:t> </a:t>
            </a:r>
            <a:r>
              <a:rPr lang="uk-UA" dirty="0" err="1"/>
              <a:t>judge</a:t>
            </a:r>
            <a:r>
              <a:rPr lang="uk-UA" dirty="0"/>
              <a:t> </a:t>
            </a:r>
            <a:r>
              <a:rPr lang="uk-UA" dirty="0" err="1"/>
              <a:t>whether</a:t>
            </a:r>
            <a:r>
              <a:rPr lang="uk-UA" dirty="0"/>
              <a:t> </a:t>
            </a:r>
            <a:r>
              <a:rPr lang="uk-UA" dirty="0" err="1"/>
              <a:t>the</a:t>
            </a:r>
            <a:r>
              <a:rPr lang="uk-UA" dirty="0"/>
              <a:t> </a:t>
            </a:r>
            <a:r>
              <a:rPr lang="uk-UA" dirty="0" err="1"/>
              <a:t>return</a:t>
            </a:r>
            <a:r>
              <a:rPr lang="uk-UA" dirty="0"/>
              <a:t> </a:t>
            </a:r>
            <a:r>
              <a:rPr lang="uk-UA" dirty="0" err="1"/>
              <a:t>value</a:t>
            </a:r>
            <a:r>
              <a:rPr lang="uk-UA" dirty="0"/>
              <a:t> </a:t>
            </a:r>
            <a:r>
              <a:rPr lang="uk-UA" dirty="0" err="1"/>
              <a:t>is</a:t>
            </a:r>
            <a:r>
              <a:rPr lang="uk-UA" dirty="0"/>
              <a:t> -1 </a:t>
            </a:r>
            <a:r>
              <a:rPr lang="uk-UA" dirty="0" err="1"/>
              <a:t>or</a:t>
            </a:r>
            <a:r>
              <a:rPr lang="uk-UA" dirty="0"/>
              <a:t> </a:t>
            </a:r>
            <a:r>
              <a:rPr lang="uk-UA" dirty="0" err="1"/>
              <a:t>not</a:t>
            </a:r>
            <a:endParaRPr lang="uk-UA" dirty="0"/>
          </a:p>
        </p:txBody>
      </p:sp>
    </p:spTree>
    <p:extLst>
      <p:ext uri="{BB962C8B-B14F-4D97-AF65-F5344CB8AC3E}">
        <p14:creationId xmlns:p14="http://schemas.microsoft.com/office/powerpoint/2010/main" val="148390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Index operator</a:t>
            </a:r>
            <a:br>
              <a:rPr lang="en-US" b="1" dirty="0"/>
            </a:br>
            <a:endParaRPr lang="uk-UA" dirty="0"/>
          </a:p>
        </p:txBody>
      </p:sp>
      <p:sp>
        <p:nvSpPr>
          <p:cNvPr id="3" name="Місце для тексту 2"/>
          <p:cNvSpPr>
            <a:spLocks noGrp="1"/>
          </p:cNvSpPr>
          <p:nvPr>
            <p:ph type="body" sz="quarter" idx="10"/>
          </p:nvPr>
        </p:nvSpPr>
        <p:spPr/>
        <p:txBody>
          <a:bodyPr/>
          <a:lstStyle/>
          <a:p>
            <a:r>
              <a:rPr lang="en-US" dirty="0"/>
              <a:t>Introduced the exponent operator in </a:t>
            </a:r>
            <a:r>
              <a:rPr lang="en-US" dirty="0" smtClean="0"/>
              <a:t>ES7</a:t>
            </a:r>
            <a:r>
              <a:rPr lang="en-US" dirty="0"/>
              <a:t> </a:t>
            </a:r>
            <a:r>
              <a:rPr lang="en-US" dirty="0" smtClean="0"/>
              <a:t>** and </a:t>
            </a:r>
            <a:r>
              <a:rPr lang="en-US" dirty="0" err="1" smtClean="0"/>
              <a:t>Math.pow</a:t>
            </a:r>
            <a:r>
              <a:rPr lang="en-US" dirty="0" smtClean="0"/>
              <a:t>(..) have</a:t>
            </a:r>
            <a:r>
              <a:rPr lang="uk-UA" dirty="0" smtClean="0"/>
              <a:t> </a:t>
            </a:r>
            <a:r>
              <a:rPr lang="en-US" dirty="0" smtClean="0"/>
              <a:t>equivalent </a:t>
            </a:r>
            <a:r>
              <a:rPr lang="en-US" dirty="0"/>
              <a:t>calculation result.</a:t>
            </a:r>
            <a:endParaRPr lang="uk-UA" dirty="0"/>
          </a:p>
        </p:txBody>
      </p:sp>
      <p:pic>
        <p:nvPicPr>
          <p:cNvPr id="4" name="Рисунок 3"/>
          <p:cNvPicPr>
            <a:picLocks noChangeAspect="1"/>
          </p:cNvPicPr>
          <p:nvPr/>
        </p:nvPicPr>
        <p:blipFill>
          <a:blip r:embed="rId2"/>
          <a:stretch>
            <a:fillRect/>
          </a:stretch>
        </p:blipFill>
        <p:spPr>
          <a:xfrm>
            <a:off x="2563741" y="3386081"/>
            <a:ext cx="2734057" cy="771633"/>
          </a:xfrm>
          <a:prstGeom prst="rect">
            <a:avLst/>
          </a:prstGeom>
        </p:spPr>
      </p:pic>
      <p:pic>
        <p:nvPicPr>
          <p:cNvPr id="5" name="Рисунок 4"/>
          <p:cNvPicPr>
            <a:picLocks noChangeAspect="1"/>
          </p:cNvPicPr>
          <p:nvPr/>
        </p:nvPicPr>
        <p:blipFill>
          <a:blip r:embed="rId3"/>
          <a:stretch>
            <a:fillRect/>
          </a:stretch>
        </p:blipFill>
        <p:spPr>
          <a:xfrm>
            <a:off x="8046650" y="3519449"/>
            <a:ext cx="704948" cy="504895"/>
          </a:xfrm>
          <a:prstGeom prst="rect">
            <a:avLst/>
          </a:prstGeom>
        </p:spPr>
      </p:pic>
    </p:spTree>
    <p:extLst>
      <p:ext uri="{BB962C8B-B14F-4D97-AF65-F5344CB8AC3E}">
        <p14:creationId xmlns:p14="http://schemas.microsoft.com/office/powerpoint/2010/main" val="201156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Місце для тексту 2"/>
          <p:cNvSpPr>
            <a:spLocks noGrp="1"/>
          </p:cNvSpPr>
          <p:nvPr>
            <p:ph type="body" sz="quarter" idx="10"/>
          </p:nvPr>
        </p:nvSpPr>
        <p:spPr>
          <a:xfrm>
            <a:off x="685800" y="2057399"/>
            <a:ext cx="10820400" cy="3774057"/>
          </a:xfrm>
        </p:spPr>
        <p:txBody>
          <a:bodyPr/>
          <a:lstStyle/>
          <a:p>
            <a:pPr marL="342900" indent="-342900">
              <a:buFont typeface="Arial" panose="020B0604020202020204" pitchFamily="34" charset="0"/>
              <a:buChar char="•"/>
            </a:pPr>
            <a:r>
              <a:rPr lang="en-US" dirty="0" err="1"/>
              <a:t>async</a:t>
            </a:r>
            <a:r>
              <a:rPr lang="en-US" dirty="0"/>
              <a:t>/await</a:t>
            </a:r>
          </a:p>
          <a:p>
            <a:pPr marL="342900" indent="-342900">
              <a:buFont typeface="Arial" panose="020B0604020202020204" pitchFamily="34" charset="0"/>
              <a:buChar char="•"/>
            </a:pPr>
            <a:r>
              <a:rPr lang="en-US" dirty="0" err="1"/>
              <a:t>Object.values</a:t>
            </a:r>
            <a:r>
              <a:rPr lang="en-US" dirty="0"/>
              <a:t>()</a:t>
            </a:r>
          </a:p>
          <a:p>
            <a:pPr marL="342900" indent="-342900">
              <a:buFont typeface="Arial" panose="020B0604020202020204" pitchFamily="34" charset="0"/>
              <a:buChar char="•"/>
            </a:pPr>
            <a:r>
              <a:rPr lang="en-US" dirty="0" err="1"/>
              <a:t>Object.entries</a:t>
            </a:r>
            <a:r>
              <a:rPr lang="en-US" dirty="0"/>
              <a:t>()</a:t>
            </a:r>
          </a:p>
          <a:p>
            <a:pPr marL="342900" indent="-342900">
              <a:buFont typeface="Arial" panose="020B0604020202020204" pitchFamily="34" charset="0"/>
              <a:buChar char="•"/>
            </a:pPr>
            <a:r>
              <a:rPr lang="en-US" dirty="0"/>
              <a:t>String padding: </a:t>
            </a:r>
            <a:r>
              <a:rPr lang="en-US" dirty="0" err="1"/>
              <a:t>padStart</a:t>
            </a:r>
            <a:r>
              <a:rPr lang="en-US" dirty="0"/>
              <a:t>()</a:t>
            </a:r>
            <a:r>
              <a:rPr lang="en-US" dirty="0" err="1"/>
              <a:t>withpadEnd</a:t>
            </a:r>
            <a:r>
              <a:rPr lang="en-US" dirty="0"/>
              <a:t>(), fill the string to the current length</a:t>
            </a:r>
          </a:p>
          <a:p>
            <a:pPr marL="342900" indent="-342900">
              <a:buFont typeface="Arial" panose="020B0604020202020204" pitchFamily="34" charset="0"/>
              <a:buChar char="•"/>
            </a:pPr>
            <a:r>
              <a:rPr lang="en-US" dirty="0"/>
              <a:t>Allow commas at the end of the function argument list</a:t>
            </a:r>
          </a:p>
          <a:p>
            <a:pPr marL="342900" indent="-342900">
              <a:buFont typeface="Arial" panose="020B0604020202020204" pitchFamily="34" charset="0"/>
              <a:buChar char="•"/>
            </a:pPr>
            <a:r>
              <a:rPr lang="en-US" dirty="0" err="1"/>
              <a:t>Object.getOwnPropertyDescriptors</a:t>
            </a:r>
            <a:r>
              <a:rPr lang="en-US" dirty="0"/>
              <a:t>()</a:t>
            </a:r>
          </a:p>
          <a:p>
            <a:pPr marL="342900" indent="-342900">
              <a:buFont typeface="Arial" panose="020B0604020202020204" pitchFamily="34" charset="0"/>
              <a:buChar char="•"/>
            </a:pPr>
            <a:r>
              <a:rPr lang="en-US" dirty="0" err="1"/>
              <a:t>ShareArrayBufferwithAtomicsObject</a:t>
            </a:r>
            <a:r>
              <a:rPr lang="en-US" dirty="0"/>
              <a:t> for reading and writing from shared memory locations</a:t>
            </a:r>
            <a:endParaRPr lang="uk-UA" dirty="0"/>
          </a:p>
        </p:txBody>
      </p:sp>
      <p:pic>
        <p:nvPicPr>
          <p:cNvPr id="3076" name="Picture 4" descr="https://habrastorage.org/getpro/habr/post_images/d45/8e9/a93/d458e9a93c6bd2b745291aa59de013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062" y="171631"/>
            <a:ext cx="6865875" cy="146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71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728932" y="349370"/>
            <a:ext cx="10820400" cy="3429000"/>
          </a:xfrm>
        </p:spPr>
        <p:txBody>
          <a:bodyPr/>
          <a:lstStyle/>
          <a:p>
            <a:r>
              <a:rPr lang="en-US" dirty="0"/>
              <a:t>The ES2018 introduces asynchronous iterators, just like regular iterators, </a:t>
            </a:r>
            <a:r>
              <a:rPr lang="en-US" dirty="0" err="1"/>
              <a:t>exceptnext</a:t>
            </a:r>
            <a:r>
              <a:rPr lang="en-US" dirty="0" smtClean="0"/>
              <a:t>(). The </a:t>
            </a:r>
            <a:r>
              <a:rPr lang="en-US" dirty="0"/>
              <a:t>method returns a Promise. </a:t>
            </a:r>
            <a:r>
              <a:rPr lang="en-US" dirty="0" smtClean="0"/>
              <a:t>Therefore await can be inside for</a:t>
            </a:r>
            <a:r>
              <a:rPr lang="en-US" dirty="0"/>
              <a:t>...</a:t>
            </a:r>
            <a:r>
              <a:rPr lang="en-US" dirty="0" smtClean="0"/>
              <a:t>of loops and </a:t>
            </a:r>
            <a:r>
              <a:rPr lang="en-US" dirty="0" err="1" smtClean="0"/>
              <a:t>thay</a:t>
            </a:r>
            <a:r>
              <a:rPr lang="en-US" dirty="0" smtClean="0"/>
              <a:t> </a:t>
            </a:r>
            <a:r>
              <a:rPr lang="en-US" dirty="0"/>
              <a:t>are used together to run asynchronous </a:t>
            </a:r>
            <a:r>
              <a:rPr lang="en-US" dirty="0" smtClean="0"/>
              <a:t>operations.</a:t>
            </a:r>
            <a:endParaRPr lang="uk-UA" dirty="0"/>
          </a:p>
        </p:txBody>
      </p:sp>
      <p:pic>
        <p:nvPicPr>
          <p:cNvPr id="5" name="Рисунок 4"/>
          <p:cNvPicPr>
            <a:picLocks noChangeAspect="1"/>
          </p:cNvPicPr>
          <p:nvPr/>
        </p:nvPicPr>
        <p:blipFill>
          <a:blip r:embed="rId2"/>
          <a:stretch>
            <a:fillRect/>
          </a:stretch>
        </p:blipFill>
        <p:spPr>
          <a:xfrm>
            <a:off x="4685581" y="1382754"/>
            <a:ext cx="2572109" cy="1133633"/>
          </a:xfrm>
          <a:prstGeom prst="rect">
            <a:avLst/>
          </a:prstGeom>
        </p:spPr>
      </p:pic>
      <p:sp>
        <p:nvSpPr>
          <p:cNvPr id="7" name="Прямокутник 6"/>
          <p:cNvSpPr/>
          <p:nvPr/>
        </p:nvSpPr>
        <p:spPr>
          <a:xfrm>
            <a:off x="728932" y="3063185"/>
            <a:ext cx="10485408" cy="369332"/>
          </a:xfrm>
          <a:prstGeom prst="rect">
            <a:avLst/>
          </a:prstGeom>
        </p:spPr>
        <p:txBody>
          <a:bodyPr wrap="square">
            <a:spAutoFit/>
          </a:bodyPr>
          <a:lstStyle/>
          <a:p>
            <a:r>
              <a:rPr lang="uk-UA" dirty="0" err="1"/>
              <a:t>Object.values</a:t>
            </a:r>
            <a:r>
              <a:rPr lang="uk-UA" dirty="0" smtClean="0"/>
              <a:t>()</a:t>
            </a:r>
            <a:r>
              <a:rPr lang="en-US" dirty="0"/>
              <a:t> </a:t>
            </a:r>
            <a:r>
              <a:rPr lang="uk-UA" dirty="0" err="1" smtClean="0"/>
              <a:t>returns</a:t>
            </a:r>
            <a:r>
              <a:rPr lang="uk-UA" dirty="0" smtClean="0"/>
              <a:t> </a:t>
            </a:r>
            <a:r>
              <a:rPr lang="uk-UA" dirty="0" err="1"/>
              <a:t>all</a:t>
            </a:r>
            <a:r>
              <a:rPr lang="uk-UA" dirty="0"/>
              <a:t> </a:t>
            </a:r>
            <a:r>
              <a:rPr lang="uk-UA" dirty="0" err="1"/>
              <a:t>values</a:t>
            </a:r>
            <a:r>
              <a:rPr lang="uk-UA" dirty="0"/>
              <a:t> ​​</a:t>
            </a:r>
            <a:r>
              <a:rPr lang="uk-UA" dirty="0" err="1"/>
              <a:t>of</a:t>
            </a:r>
            <a:r>
              <a:rPr lang="uk-UA" dirty="0"/>
              <a:t> </a:t>
            </a:r>
            <a:r>
              <a:rPr lang="uk-UA" dirty="0" err="1"/>
              <a:t>the</a:t>
            </a:r>
            <a:r>
              <a:rPr lang="uk-UA" dirty="0"/>
              <a:t> </a:t>
            </a:r>
            <a:r>
              <a:rPr lang="uk-UA" dirty="0" err="1"/>
              <a:t>Object's</a:t>
            </a:r>
            <a:r>
              <a:rPr lang="uk-UA" dirty="0"/>
              <a:t> </a:t>
            </a:r>
            <a:r>
              <a:rPr lang="uk-UA" dirty="0" err="1"/>
              <a:t>own</a:t>
            </a:r>
            <a:r>
              <a:rPr lang="uk-UA" dirty="0"/>
              <a:t> </a:t>
            </a:r>
            <a:r>
              <a:rPr lang="uk-UA" dirty="0" err="1"/>
              <a:t>properties</a:t>
            </a:r>
            <a:r>
              <a:rPr lang="uk-UA" dirty="0"/>
              <a:t>, </a:t>
            </a:r>
            <a:r>
              <a:rPr lang="uk-UA" dirty="0" err="1"/>
              <a:t>excluding</a:t>
            </a:r>
            <a:r>
              <a:rPr lang="uk-UA" dirty="0"/>
              <a:t> </a:t>
            </a:r>
            <a:r>
              <a:rPr lang="uk-UA" dirty="0" err="1"/>
              <a:t>the</a:t>
            </a:r>
            <a:r>
              <a:rPr lang="uk-UA" dirty="0"/>
              <a:t> </a:t>
            </a:r>
            <a:r>
              <a:rPr lang="uk-UA" dirty="0" err="1"/>
              <a:t>inherited</a:t>
            </a:r>
            <a:r>
              <a:rPr lang="uk-UA" dirty="0"/>
              <a:t> </a:t>
            </a:r>
            <a:r>
              <a:rPr lang="uk-UA" dirty="0" err="1"/>
              <a:t>values</a:t>
            </a:r>
            <a:r>
              <a:rPr lang="uk-UA" dirty="0"/>
              <a:t>.</a:t>
            </a:r>
          </a:p>
        </p:txBody>
      </p:sp>
      <p:pic>
        <p:nvPicPr>
          <p:cNvPr id="8" name="Рисунок 7"/>
          <p:cNvPicPr>
            <a:picLocks noChangeAspect="1"/>
          </p:cNvPicPr>
          <p:nvPr/>
        </p:nvPicPr>
        <p:blipFill>
          <a:blip r:embed="rId3"/>
          <a:stretch>
            <a:fillRect/>
          </a:stretch>
        </p:blipFill>
        <p:spPr>
          <a:xfrm>
            <a:off x="3880092" y="4056953"/>
            <a:ext cx="4184318" cy="1006753"/>
          </a:xfrm>
          <a:prstGeom prst="rect">
            <a:avLst/>
          </a:prstGeom>
        </p:spPr>
      </p:pic>
    </p:spTree>
    <p:extLst>
      <p:ext uri="{BB962C8B-B14F-4D97-AF65-F5344CB8AC3E}">
        <p14:creationId xmlns:p14="http://schemas.microsoft.com/office/powerpoint/2010/main" val="138404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703053" y="625415"/>
            <a:ext cx="10820400" cy="3429000"/>
          </a:xfrm>
        </p:spPr>
        <p:txBody>
          <a:bodyPr/>
          <a:lstStyle/>
          <a:p>
            <a:r>
              <a:rPr lang="en-US" dirty="0" err="1"/>
              <a:t>Object.entries</a:t>
            </a:r>
            <a:r>
              <a:rPr lang="en-US" dirty="0" smtClean="0"/>
              <a:t>() method returns </a:t>
            </a:r>
            <a:r>
              <a:rPr lang="en-US" dirty="0"/>
              <a:t>an array of key-value pairs for a given object's enumerable property.</a:t>
            </a:r>
            <a:endParaRPr lang="uk-UA" dirty="0"/>
          </a:p>
        </p:txBody>
      </p:sp>
      <p:pic>
        <p:nvPicPr>
          <p:cNvPr id="4" name="Рисунок 3"/>
          <p:cNvPicPr>
            <a:picLocks noChangeAspect="1"/>
          </p:cNvPicPr>
          <p:nvPr/>
        </p:nvPicPr>
        <p:blipFill>
          <a:blip r:embed="rId2"/>
          <a:stretch>
            <a:fillRect/>
          </a:stretch>
        </p:blipFill>
        <p:spPr>
          <a:xfrm>
            <a:off x="4327066" y="1107639"/>
            <a:ext cx="3572374" cy="657317"/>
          </a:xfrm>
          <a:prstGeom prst="rect">
            <a:avLst/>
          </a:prstGeom>
        </p:spPr>
      </p:pic>
      <p:sp>
        <p:nvSpPr>
          <p:cNvPr id="5" name="TextBox 4"/>
          <p:cNvSpPr txBox="1"/>
          <p:nvPr/>
        </p:nvSpPr>
        <p:spPr>
          <a:xfrm>
            <a:off x="573657" y="1897812"/>
            <a:ext cx="4779034" cy="4801314"/>
          </a:xfrm>
          <a:prstGeom prst="rect">
            <a:avLst/>
          </a:prstGeom>
          <a:noFill/>
        </p:spPr>
        <p:txBody>
          <a:bodyPr wrap="square" rtlCol="0">
            <a:spAutoFit/>
          </a:bodyPr>
          <a:lstStyle/>
          <a:p>
            <a:r>
              <a:rPr lang="en-US" dirty="0"/>
              <a:t>Added two instance functions to String in </a:t>
            </a:r>
            <a:r>
              <a:rPr lang="en-US" dirty="0" smtClean="0"/>
              <a:t>ES8 </a:t>
            </a:r>
            <a:r>
              <a:rPr lang="en-US" dirty="0" err="1" smtClean="0"/>
              <a:t>String.prototype.padStart</a:t>
            </a:r>
            <a:r>
              <a:rPr lang="en-US" dirty="0" smtClean="0"/>
              <a:t> with </a:t>
            </a:r>
            <a:r>
              <a:rPr lang="en-US" dirty="0" err="1" smtClean="0"/>
              <a:t>String.prototype.padEndAllows</a:t>
            </a:r>
            <a:r>
              <a:rPr lang="en-US" dirty="0" smtClean="0"/>
              <a:t> </a:t>
            </a:r>
            <a:r>
              <a:rPr lang="en-US" dirty="0"/>
              <a:t>an empty string or other string to be added to the beginning or end of the original string.</a:t>
            </a:r>
          </a:p>
          <a:p>
            <a:endParaRPr lang="en-US" dirty="0"/>
          </a:p>
          <a:p>
            <a:r>
              <a:rPr lang="en-US" dirty="0" err="1"/>
              <a:t>String.padStart</a:t>
            </a:r>
            <a:r>
              <a:rPr lang="en-US" dirty="0"/>
              <a:t>(</a:t>
            </a:r>
            <a:r>
              <a:rPr lang="en-US" dirty="0" err="1"/>
              <a:t>targetLength</a:t>
            </a:r>
            <a:r>
              <a:rPr lang="en-US" dirty="0"/>
              <a:t>,[</a:t>
            </a:r>
            <a:r>
              <a:rPr lang="en-US" dirty="0" err="1"/>
              <a:t>padString</a:t>
            </a:r>
            <a:r>
              <a:rPr lang="en-US" dirty="0"/>
              <a:t>])</a:t>
            </a:r>
          </a:p>
          <a:p>
            <a:endParaRPr lang="en-US" dirty="0"/>
          </a:p>
          <a:p>
            <a:pPr marL="285750" indent="-285750">
              <a:buFont typeface="Arial" panose="020B0604020202020204" pitchFamily="34" charset="0"/>
              <a:buChar char="•"/>
            </a:pPr>
            <a:r>
              <a:rPr lang="en-US" dirty="0" err="1"/>
              <a:t>targetLength</a:t>
            </a:r>
            <a:r>
              <a:rPr lang="en-US" dirty="0"/>
              <a:t>: The target length to which the current string needs to be filled. If this value is less than the length of the current string, the current string itself is returned.</a:t>
            </a:r>
          </a:p>
          <a:p>
            <a:pPr marL="285750" indent="-285750">
              <a:buFont typeface="Arial" panose="020B0604020202020204" pitchFamily="34" charset="0"/>
              <a:buChar char="•"/>
            </a:pPr>
            <a:r>
              <a:rPr lang="en-US" dirty="0" err="1"/>
              <a:t>padString</a:t>
            </a:r>
            <a:r>
              <a:rPr lang="en-US" dirty="0"/>
              <a:t>: (Optional) Populates the string. If the string is too long, so that the length of the filled string exceeds the target length, only the leftmost part is retained, and the rest is truncated. The default value of this parameter is " ".</a:t>
            </a:r>
            <a:endParaRPr lang="uk-UA" dirty="0"/>
          </a:p>
        </p:txBody>
      </p:sp>
      <p:pic>
        <p:nvPicPr>
          <p:cNvPr id="7" name="Рисунок 6"/>
          <p:cNvPicPr>
            <a:picLocks noChangeAspect="1"/>
          </p:cNvPicPr>
          <p:nvPr/>
        </p:nvPicPr>
        <p:blipFill>
          <a:blip r:embed="rId3"/>
          <a:stretch>
            <a:fillRect/>
          </a:stretch>
        </p:blipFill>
        <p:spPr>
          <a:xfrm>
            <a:off x="5986037" y="3830546"/>
            <a:ext cx="3515216" cy="447737"/>
          </a:xfrm>
          <a:prstGeom prst="rect">
            <a:avLst/>
          </a:prstGeom>
        </p:spPr>
      </p:pic>
    </p:spTree>
    <p:extLst>
      <p:ext uri="{BB962C8B-B14F-4D97-AF65-F5344CB8AC3E}">
        <p14:creationId xmlns:p14="http://schemas.microsoft.com/office/powerpoint/2010/main" val="398396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80358"/>
            <a:ext cx="10820400" cy="3429000"/>
          </a:xfrm>
        </p:spPr>
        <p:txBody>
          <a:bodyPr/>
          <a:lstStyle/>
          <a:p>
            <a:r>
              <a:rPr lang="en-US" dirty="0" err="1"/>
              <a:t>String.padEnd</a:t>
            </a:r>
            <a:r>
              <a:rPr lang="en-US" dirty="0"/>
              <a:t>(</a:t>
            </a:r>
            <a:r>
              <a:rPr lang="en-US" dirty="0" err="1"/>
              <a:t>targetLength,padString</a:t>
            </a:r>
            <a:r>
              <a:rPr lang="en-US" dirty="0" smtClean="0"/>
              <a:t>])</a:t>
            </a:r>
            <a:endParaRPr lang="en-US" dirty="0"/>
          </a:p>
          <a:p>
            <a:pPr marL="342900" indent="-342900">
              <a:buFont typeface="Arial" panose="020B0604020202020204" pitchFamily="34" charset="0"/>
              <a:buChar char="•"/>
            </a:pPr>
            <a:r>
              <a:rPr lang="en-US" dirty="0" err="1"/>
              <a:t>targetLength</a:t>
            </a:r>
            <a:r>
              <a:rPr lang="en-US" dirty="0"/>
              <a:t>: The target length to which the current string needs to be filled. If this value is less than the length of the current string, the current string itself is returned.</a:t>
            </a:r>
          </a:p>
          <a:p>
            <a:pPr marL="342900" indent="-342900">
              <a:buFont typeface="Arial" panose="020B0604020202020204" pitchFamily="34" charset="0"/>
              <a:buChar char="•"/>
            </a:pPr>
            <a:r>
              <a:rPr lang="en-US" dirty="0" err="1"/>
              <a:t>padString</a:t>
            </a:r>
            <a:r>
              <a:rPr lang="en-US" dirty="0"/>
              <a:t>: (optional) Fills the string. If the string is too long, so that the length of the filled string exceeds the target length, only the leftmost part is retained, and the other parts are truncated. The default value of this parameter is " ";</a:t>
            </a:r>
            <a:endParaRPr lang="uk-UA" dirty="0"/>
          </a:p>
        </p:txBody>
      </p:sp>
      <p:pic>
        <p:nvPicPr>
          <p:cNvPr id="4" name="Рисунок 3"/>
          <p:cNvPicPr>
            <a:picLocks noChangeAspect="1"/>
          </p:cNvPicPr>
          <p:nvPr/>
        </p:nvPicPr>
        <p:blipFill>
          <a:blip r:embed="rId2"/>
          <a:stretch>
            <a:fillRect/>
          </a:stretch>
        </p:blipFill>
        <p:spPr>
          <a:xfrm>
            <a:off x="4271708" y="2487603"/>
            <a:ext cx="3648584" cy="571580"/>
          </a:xfrm>
          <a:prstGeom prst="rect">
            <a:avLst/>
          </a:prstGeom>
        </p:spPr>
      </p:pic>
      <p:sp>
        <p:nvSpPr>
          <p:cNvPr id="5" name="Прямокутник 4"/>
          <p:cNvSpPr/>
          <p:nvPr/>
        </p:nvSpPr>
        <p:spPr>
          <a:xfrm>
            <a:off x="682924" y="3188579"/>
            <a:ext cx="10823276" cy="1200329"/>
          </a:xfrm>
          <a:prstGeom prst="rect">
            <a:avLst/>
          </a:prstGeom>
        </p:spPr>
        <p:txBody>
          <a:bodyPr wrap="square">
            <a:spAutoFit/>
          </a:bodyPr>
          <a:lstStyle/>
          <a:p>
            <a:r>
              <a:rPr lang="uk-UA" dirty="0" err="1"/>
              <a:t>Object.getOwnPropertyDescriptors</a:t>
            </a:r>
            <a:r>
              <a:rPr lang="uk-UA" dirty="0"/>
              <a:t>()</a:t>
            </a:r>
            <a:r>
              <a:rPr lang="uk-UA" dirty="0" err="1"/>
              <a:t>The</a:t>
            </a:r>
            <a:r>
              <a:rPr lang="uk-UA" dirty="0"/>
              <a:t> </a:t>
            </a:r>
            <a:r>
              <a:rPr lang="uk-UA" dirty="0" err="1"/>
              <a:t>function</a:t>
            </a:r>
            <a:r>
              <a:rPr lang="uk-UA" dirty="0"/>
              <a:t> </a:t>
            </a:r>
            <a:r>
              <a:rPr lang="uk-UA" dirty="0" err="1"/>
              <a:t>is</a:t>
            </a:r>
            <a:r>
              <a:rPr lang="uk-UA" dirty="0"/>
              <a:t> </a:t>
            </a:r>
            <a:r>
              <a:rPr lang="uk-UA" dirty="0" err="1"/>
              <a:t>used</a:t>
            </a:r>
            <a:r>
              <a:rPr lang="uk-UA" dirty="0"/>
              <a:t> </a:t>
            </a:r>
            <a:r>
              <a:rPr lang="uk-UA" dirty="0" err="1"/>
              <a:t>to</a:t>
            </a:r>
            <a:r>
              <a:rPr lang="uk-UA" dirty="0"/>
              <a:t> </a:t>
            </a:r>
            <a:r>
              <a:rPr lang="uk-UA" dirty="0" err="1"/>
              <a:t>get</a:t>
            </a:r>
            <a:r>
              <a:rPr lang="uk-UA" dirty="0"/>
              <a:t> </a:t>
            </a:r>
            <a:r>
              <a:rPr lang="uk-UA" dirty="0" err="1"/>
              <a:t>the</a:t>
            </a:r>
            <a:r>
              <a:rPr lang="uk-UA" dirty="0"/>
              <a:t> </a:t>
            </a:r>
            <a:r>
              <a:rPr lang="uk-UA" dirty="0" err="1"/>
              <a:t>descriptor</a:t>
            </a:r>
            <a:r>
              <a:rPr lang="uk-UA" dirty="0"/>
              <a:t> </a:t>
            </a:r>
            <a:r>
              <a:rPr lang="uk-UA" dirty="0" err="1"/>
              <a:t>of</a:t>
            </a:r>
            <a:r>
              <a:rPr lang="uk-UA" dirty="0"/>
              <a:t> </a:t>
            </a:r>
            <a:r>
              <a:rPr lang="uk-UA" dirty="0" err="1"/>
              <a:t>all</a:t>
            </a:r>
            <a:r>
              <a:rPr lang="uk-UA" dirty="0"/>
              <a:t> </a:t>
            </a:r>
            <a:r>
              <a:rPr lang="uk-UA" dirty="0" err="1"/>
              <a:t>the</a:t>
            </a:r>
            <a:r>
              <a:rPr lang="uk-UA" dirty="0"/>
              <a:t> </a:t>
            </a:r>
            <a:r>
              <a:rPr lang="uk-UA" dirty="0" err="1"/>
              <a:t>properties</a:t>
            </a:r>
            <a:r>
              <a:rPr lang="uk-UA" dirty="0"/>
              <a:t> </a:t>
            </a:r>
            <a:r>
              <a:rPr lang="uk-UA" dirty="0" err="1"/>
              <a:t>of</a:t>
            </a:r>
            <a:r>
              <a:rPr lang="uk-UA" dirty="0"/>
              <a:t> </a:t>
            </a:r>
            <a:r>
              <a:rPr lang="uk-UA" dirty="0" err="1"/>
              <a:t>an</a:t>
            </a:r>
            <a:r>
              <a:rPr lang="uk-UA" dirty="0"/>
              <a:t> </a:t>
            </a:r>
            <a:r>
              <a:rPr lang="uk-UA" dirty="0" err="1"/>
              <a:t>object</a:t>
            </a:r>
            <a:r>
              <a:rPr lang="uk-UA" dirty="0"/>
              <a:t>. </a:t>
            </a:r>
            <a:r>
              <a:rPr lang="uk-UA" dirty="0" err="1"/>
              <a:t>If</a:t>
            </a:r>
            <a:r>
              <a:rPr lang="uk-UA" dirty="0"/>
              <a:t> </a:t>
            </a:r>
            <a:r>
              <a:rPr lang="uk-UA" dirty="0" err="1"/>
              <a:t>there</a:t>
            </a:r>
            <a:r>
              <a:rPr lang="uk-UA" dirty="0"/>
              <a:t> </a:t>
            </a:r>
            <a:r>
              <a:rPr lang="uk-UA" dirty="0" err="1"/>
              <a:t>is</a:t>
            </a:r>
            <a:r>
              <a:rPr lang="uk-UA" dirty="0"/>
              <a:t> </a:t>
            </a:r>
            <a:r>
              <a:rPr lang="uk-UA" dirty="0" err="1"/>
              <a:t>no</a:t>
            </a:r>
            <a:r>
              <a:rPr lang="uk-UA" dirty="0"/>
              <a:t> </a:t>
            </a:r>
            <a:r>
              <a:rPr lang="uk-UA" dirty="0" err="1"/>
              <a:t>self</a:t>
            </a:r>
            <a:r>
              <a:rPr lang="uk-UA" dirty="0"/>
              <a:t> </a:t>
            </a:r>
            <a:r>
              <a:rPr lang="uk-UA" dirty="0" err="1"/>
              <a:t>property</a:t>
            </a:r>
            <a:r>
              <a:rPr lang="uk-UA" dirty="0"/>
              <a:t>, </a:t>
            </a:r>
            <a:r>
              <a:rPr lang="uk-UA" dirty="0" err="1"/>
              <a:t>it</a:t>
            </a:r>
            <a:r>
              <a:rPr lang="uk-UA" dirty="0"/>
              <a:t> </a:t>
            </a:r>
            <a:r>
              <a:rPr lang="uk-UA" dirty="0" err="1"/>
              <a:t>returns</a:t>
            </a:r>
            <a:r>
              <a:rPr lang="uk-UA" dirty="0"/>
              <a:t> </a:t>
            </a:r>
            <a:r>
              <a:rPr lang="uk-UA" dirty="0" err="1"/>
              <a:t>an</a:t>
            </a:r>
            <a:r>
              <a:rPr lang="uk-UA" dirty="0"/>
              <a:t> </a:t>
            </a:r>
            <a:r>
              <a:rPr lang="uk-UA" dirty="0" err="1"/>
              <a:t>empty</a:t>
            </a:r>
            <a:r>
              <a:rPr lang="uk-UA" dirty="0"/>
              <a:t> </a:t>
            </a:r>
            <a:r>
              <a:rPr lang="uk-UA" dirty="0" err="1"/>
              <a:t>object</a:t>
            </a:r>
            <a:r>
              <a:rPr lang="uk-UA" dirty="0"/>
              <a:t>.</a:t>
            </a:r>
          </a:p>
          <a:p>
            <a:r>
              <a:rPr lang="uk-UA" dirty="0" err="1" smtClean="0"/>
              <a:t>returnobjA</a:t>
            </a:r>
            <a:r>
              <a:rPr lang="uk-UA" dirty="0" smtClean="0"/>
              <a:t> </a:t>
            </a:r>
            <a:r>
              <a:rPr lang="uk-UA" dirty="0" err="1"/>
              <a:t>descriptor</a:t>
            </a:r>
            <a:r>
              <a:rPr lang="uk-UA" dirty="0"/>
              <a:t> </a:t>
            </a:r>
            <a:r>
              <a:rPr lang="uk-UA" dirty="0" err="1"/>
              <a:t>for</a:t>
            </a:r>
            <a:r>
              <a:rPr lang="uk-UA" dirty="0"/>
              <a:t> </a:t>
            </a:r>
            <a:r>
              <a:rPr lang="uk-UA" dirty="0" err="1"/>
              <a:t>all</a:t>
            </a:r>
            <a:r>
              <a:rPr lang="uk-UA" dirty="0"/>
              <a:t> </a:t>
            </a:r>
            <a:r>
              <a:rPr lang="uk-UA" dirty="0" err="1"/>
              <a:t>of</a:t>
            </a:r>
            <a:r>
              <a:rPr lang="uk-UA" dirty="0"/>
              <a:t> </a:t>
            </a:r>
            <a:r>
              <a:rPr lang="uk-UA" dirty="0" err="1"/>
              <a:t>its</a:t>
            </a:r>
            <a:r>
              <a:rPr lang="uk-UA" dirty="0"/>
              <a:t> </a:t>
            </a:r>
            <a:r>
              <a:rPr lang="uk-UA" dirty="0" err="1"/>
              <a:t>own</a:t>
            </a:r>
            <a:r>
              <a:rPr lang="uk-UA" dirty="0"/>
              <a:t> </a:t>
            </a:r>
            <a:r>
              <a:rPr lang="uk-UA" dirty="0" err="1"/>
              <a:t>properties</a:t>
            </a:r>
            <a:r>
              <a:rPr lang="uk-UA" dirty="0"/>
              <a:t>, </a:t>
            </a:r>
            <a:r>
              <a:rPr lang="uk-UA" dirty="0" err="1"/>
              <a:t>or</a:t>
            </a:r>
            <a:r>
              <a:rPr lang="uk-UA" dirty="0"/>
              <a:t> </a:t>
            </a:r>
            <a:r>
              <a:rPr lang="uk-UA" dirty="0" err="1"/>
              <a:t>an</a:t>
            </a:r>
            <a:r>
              <a:rPr lang="uk-UA" dirty="0"/>
              <a:t> </a:t>
            </a:r>
            <a:r>
              <a:rPr lang="uk-UA" dirty="0" err="1"/>
              <a:t>empty</a:t>
            </a:r>
            <a:r>
              <a:rPr lang="uk-UA" dirty="0"/>
              <a:t> </a:t>
            </a:r>
            <a:r>
              <a:rPr lang="uk-UA" dirty="0" err="1"/>
              <a:t>object</a:t>
            </a:r>
            <a:r>
              <a:rPr lang="uk-UA" dirty="0"/>
              <a:t> </a:t>
            </a:r>
            <a:r>
              <a:rPr lang="uk-UA" dirty="0" err="1"/>
              <a:t>if</a:t>
            </a:r>
            <a:r>
              <a:rPr lang="uk-UA" dirty="0"/>
              <a:t> </a:t>
            </a:r>
            <a:r>
              <a:rPr lang="uk-UA" dirty="0" err="1"/>
              <a:t>there</a:t>
            </a:r>
            <a:r>
              <a:rPr lang="uk-UA" dirty="0"/>
              <a:t> </a:t>
            </a:r>
            <a:r>
              <a:rPr lang="uk-UA" dirty="0" err="1"/>
              <a:t>are</a:t>
            </a:r>
            <a:r>
              <a:rPr lang="uk-UA" dirty="0"/>
              <a:t> </a:t>
            </a:r>
            <a:r>
              <a:rPr lang="uk-UA" dirty="0" err="1"/>
              <a:t>no</a:t>
            </a:r>
            <a:r>
              <a:rPr lang="uk-UA" dirty="0"/>
              <a:t> </a:t>
            </a:r>
            <a:r>
              <a:rPr lang="uk-UA" dirty="0" err="1"/>
              <a:t>properties</a:t>
            </a:r>
            <a:r>
              <a:rPr lang="uk-UA" dirty="0"/>
              <a:t> </a:t>
            </a:r>
            <a:r>
              <a:rPr lang="uk-UA" dirty="0" err="1"/>
              <a:t>of</a:t>
            </a:r>
            <a:r>
              <a:rPr lang="uk-UA" dirty="0"/>
              <a:t> </a:t>
            </a:r>
            <a:r>
              <a:rPr lang="uk-UA" dirty="0" err="1"/>
              <a:t>its</a:t>
            </a:r>
            <a:r>
              <a:rPr lang="uk-UA" dirty="0"/>
              <a:t> </a:t>
            </a:r>
            <a:r>
              <a:rPr lang="uk-UA" dirty="0" err="1"/>
              <a:t>own</a:t>
            </a:r>
            <a:r>
              <a:rPr lang="uk-UA" dirty="0"/>
              <a:t>.</a:t>
            </a:r>
          </a:p>
          <a:p>
            <a:endParaRPr lang="uk-UA" dirty="0"/>
          </a:p>
        </p:txBody>
      </p:sp>
      <p:pic>
        <p:nvPicPr>
          <p:cNvPr id="6" name="Рисунок 5"/>
          <p:cNvPicPr>
            <a:picLocks noChangeAspect="1"/>
          </p:cNvPicPr>
          <p:nvPr/>
        </p:nvPicPr>
        <p:blipFill>
          <a:blip r:embed="rId3"/>
          <a:stretch>
            <a:fillRect/>
          </a:stretch>
        </p:blipFill>
        <p:spPr>
          <a:xfrm>
            <a:off x="3582550" y="4388908"/>
            <a:ext cx="5024023" cy="1674675"/>
          </a:xfrm>
          <a:prstGeom prst="rect">
            <a:avLst/>
          </a:prstGeom>
        </p:spPr>
      </p:pic>
    </p:spTree>
    <p:extLst>
      <p:ext uri="{BB962C8B-B14F-4D97-AF65-F5344CB8AC3E}">
        <p14:creationId xmlns:p14="http://schemas.microsoft.com/office/powerpoint/2010/main" val="18377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тексту 2"/>
          <p:cNvSpPr>
            <a:spLocks noGrp="1"/>
          </p:cNvSpPr>
          <p:nvPr>
            <p:ph type="body" sz="quarter" idx="10"/>
          </p:nvPr>
        </p:nvSpPr>
        <p:spPr>
          <a:xfrm>
            <a:off x="685800" y="2352813"/>
            <a:ext cx="10820400" cy="3429000"/>
          </a:xfrm>
        </p:spPr>
        <p:txBody>
          <a:bodyPr/>
          <a:lstStyle/>
          <a:p>
            <a:pPr marL="342900" indent="-342900">
              <a:buFont typeface="Arial" panose="020B0604020202020204" pitchFamily="34" charset="0"/>
              <a:buChar char="•"/>
            </a:pPr>
            <a:r>
              <a:rPr lang="en-US" dirty="0" smtClean="0"/>
              <a:t>Asynchronous </a:t>
            </a:r>
            <a:r>
              <a:rPr lang="en-US" dirty="0"/>
              <a:t>iteration</a:t>
            </a:r>
          </a:p>
          <a:p>
            <a:pPr marL="342900" indent="-342900">
              <a:buFont typeface="Arial" panose="020B0604020202020204" pitchFamily="34" charset="0"/>
              <a:buChar char="•"/>
            </a:pPr>
            <a:r>
              <a:rPr lang="en-US" dirty="0" err="1"/>
              <a:t>Promise.finally</a:t>
            </a:r>
            <a:r>
              <a:rPr lang="en-US" dirty="0"/>
              <a:t>()</a:t>
            </a:r>
          </a:p>
          <a:p>
            <a:pPr marL="342900" indent="-342900">
              <a:buFont typeface="Arial" panose="020B0604020202020204" pitchFamily="34" charset="0"/>
              <a:buChar char="•"/>
            </a:pPr>
            <a:r>
              <a:rPr lang="en-US" dirty="0"/>
              <a:t>Rest/Spread property</a:t>
            </a:r>
          </a:p>
          <a:p>
            <a:pPr marL="342900" indent="-342900">
              <a:buFont typeface="Arial" panose="020B0604020202020204" pitchFamily="34" charset="0"/>
              <a:buChar char="•"/>
            </a:pPr>
            <a:r>
              <a:rPr lang="en-US" dirty="0"/>
              <a:t>Regular expression named capture </a:t>
            </a:r>
            <a:r>
              <a:rPr lang="en-US" dirty="0" err="1"/>
              <a:t>group（Regular</a:t>
            </a:r>
            <a:r>
              <a:rPr lang="en-US" dirty="0"/>
              <a:t> Expression Named Capture Groups）</a:t>
            </a:r>
          </a:p>
          <a:p>
            <a:pPr marL="342900" indent="-342900">
              <a:buFont typeface="Arial" panose="020B0604020202020204" pitchFamily="34" charset="0"/>
              <a:buChar char="•"/>
            </a:pPr>
            <a:r>
              <a:rPr lang="en-US" dirty="0"/>
              <a:t>Regular expression reverse </a:t>
            </a:r>
            <a:r>
              <a:rPr lang="en-US" dirty="0" err="1"/>
              <a:t>assertion（lookbehind</a:t>
            </a:r>
            <a:r>
              <a:rPr lang="en-US" dirty="0"/>
              <a:t>）</a:t>
            </a:r>
          </a:p>
          <a:p>
            <a:pPr marL="342900" indent="-342900">
              <a:buFont typeface="Arial" panose="020B0604020202020204" pitchFamily="34" charset="0"/>
              <a:buChar char="•"/>
            </a:pPr>
            <a:r>
              <a:rPr lang="en-US" dirty="0"/>
              <a:t>Regular expression </a:t>
            </a:r>
            <a:r>
              <a:rPr lang="en-US" dirty="0" err="1"/>
              <a:t>dotAll</a:t>
            </a:r>
            <a:r>
              <a:rPr lang="en-US" dirty="0"/>
              <a:t> mode</a:t>
            </a:r>
          </a:p>
          <a:p>
            <a:pPr marL="342900" indent="-342900">
              <a:buFont typeface="Arial" panose="020B0604020202020204" pitchFamily="34" charset="0"/>
              <a:buChar char="•"/>
            </a:pPr>
            <a:r>
              <a:rPr lang="en-US" dirty="0"/>
              <a:t>Regular expression Unicode escape</a:t>
            </a:r>
          </a:p>
          <a:p>
            <a:pPr marL="342900" indent="-342900">
              <a:buFont typeface="Arial" panose="020B0604020202020204" pitchFamily="34" charset="0"/>
              <a:buChar char="•"/>
            </a:pPr>
            <a:r>
              <a:rPr lang="en-US" dirty="0"/>
              <a:t>Template string for non-escaped sequences</a:t>
            </a:r>
            <a:endParaRPr lang="uk-UA" dirty="0"/>
          </a:p>
        </p:txBody>
      </p:sp>
      <p:pic>
        <p:nvPicPr>
          <p:cNvPr id="5" name="Рисунок 4"/>
          <p:cNvPicPr>
            <a:picLocks noChangeAspect="1"/>
          </p:cNvPicPr>
          <p:nvPr/>
        </p:nvPicPr>
        <p:blipFill>
          <a:blip r:embed="rId2"/>
          <a:stretch>
            <a:fillRect/>
          </a:stretch>
        </p:blipFill>
        <p:spPr>
          <a:xfrm>
            <a:off x="4400313" y="390389"/>
            <a:ext cx="3391373" cy="1962424"/>
          </a:xfrm>
          <a:prstGeom prst="rect">
            <a:avLst/>
          </a:prstGeom>
        </p:spPr>
      </p:pic>
    </p:spTree>
    <p:extLst>
      <p:ext uri="{BB962C8B-B14F-4D97-AF65-F5344CB8AC3E}">
        <p14:creationId xmlns:p14="http://schemas.microsoft.com/office/powerpoint/2010/main" val="3787358105"/>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312</TotalTime>
  <Words>1456</Words>
  <Application>Microsoft Office PowerPoint</Application>
  <PresentationFormat>Широкий екран</PresentationFormat>
  <Paragraphs>91</Paragraphs>
  <Slides>22</Slides>
  <Notes>0</Notes>
  <HiddenSlides>0</HiddenSlides>
  <MMClips>0</MMClips>
  <ScaleCrop>false</ScaleCrop>
  <HeadingPairs>
    <vt:vector size="6" baseType="variant">
      <vt:variant>
        <vt:lpstr>Використані шрифти</vt:lpstr>
      </vt:variant>
      <vt:variant>
        <vt:i4>6</vt:i4>
      </vt:variant>
      <vt:variant>
        <vt:lpstr>Тема</vt:lpstr>
      </vt:variant>
      <vt:variant>
        <vt:i4>3</vt:i4>
      </vt:variant>
      <vt:variant>
        <vt:lpstr>Заголовки слайдів</vt:lpstr>
      </vt:variant>
      <vt:variant>
        <vt:i4>22</vt:i4>
      </vt:variant>
    </vt:vector>
  </HeadingPairs>
  <TitlesOfParts>
    <vt:vector size="31" baseType="lpstr">
      <vt:lpstr>Arial</vt:lpstr>
      <vt:lpstr>Calibri</vt:lpstr>
      <vt:lpstr>fontawesome</vt:lpstr>
      <vt:lpstr>Open Sans</vt:lpstr>
      <vt:lpstr>Open Sans Regular</vt:lpstr>
      <vt:lpstr>Proxima Nova Black</vt:lpstr>
      <vt:lpstr>1_GRADIENT THEME</vt:lpstr>
      <vt:lpstr>2_GRADIENT THEME</vt:lpstr>
      <vt:lpstr>2_DARK THEME</vt:lpstr>
      <vt:lpstr>JavaScript ES7, ES8, ES9, ES10</vt:lpstr>
      <vt:lpstr>Презентація PowerPoint</vt:lpstr>
      <vt:lpstr>Array.prototype.includes() </vt:lpstr>
      <vt:lpstr>Index operator </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Roman Romaniv</cp:lastModifiedBy>
  <cp:revision>9</cp:revision>
  <dcterms:created xsi:type="dcterms:W3CDTF">2018-11-02T13:55:27Z</dcterms:created>
  <dcterms:modified xsi:type="dcterms:W3CDTF">2020-11-16T18:26:32Z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