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8"/>
  </p:notesMasterIdLst>
  <p:sldIdLst>
    <p:sldId id="1234" r:id="rId7"/>
    <p:sldId id="1239" r:id="rId8"/>
    <p:sldId id="1236" r:id="rId9"/>
    <p:sldId id="1240" r:id="rId10"/>
    <p:sldId id="1241" r:id="rId11"/>
    <p:sldId id="1242" r:id="rId12"/>
    <p:sldId id="1243" r:id="rId13"/>
    <p:sldId id="1246" r:id="rId14"/>
    <p:sldId id="1244" r:id="rId15"/>
    <p:sldId id="1245" r:id="rId16"/>
    <p:sldId id="120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9"/>
            <p14:sldId id="1236"/>
            <p14:sldId id="1240"/>
            <p14:sldId id="1241"/>
            <p14:sldId id="1242"/>
            <p14:sldId id="1243"/>
            <p14:sldId id="1246"/>
            <p14:sldId id="1244"/>
            <p14:sldId id="124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23/11/2020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C2C01860-88AA-4983-9D84-DB6CD67B99FA}"/>
              </a:ext>
            </a:extLst>
          </p:cNvPr>
          <p:cNvSpPr>
            <a:spLocks noGrp="1"/>
          </p:cNvSpPr>
          <p:nvPr>
            <p:ph type="title"/>
          </p:nvPr>
        </p:nvSpPr>
        <p:spPr>
          <a:xfrm>
            <a:off x="0" y="703385"/>
            <a:ext cx="10820400" cy="4800601"/>
          </a:xfrm>
        </p:spPr>
        <p:txBody>
          <a:bodyPr/>
          <a:lstStyle/>
          <a:p>
            <a:r>
              <a:rPr lang="en-US" sz="21600" dirty="0" err="1" smtClean="0"/>
              <a:t>Webpack</a:t>
            </a:r>
            <a:endParaRPr lang="uk-UA" sz="21600" dirty="0"/>
          </a:p>
        </p:txBody>
      </p:sp>
      <p:sp>
        <p:nvSpPr>
          <p:cNvPr id="11" name="Text Placeholder 10">
            <a:extLst>
              <a:ext uri="{FF2B5EF4-FFF2-40B4-BE49-F238E27FC236}">
                <a16:creationId xmlns="" xmlns:a16="http://schemas.microsoft.com/office/drawing/2014/main" id="{CF3D1018-5EBF-47E8-BCA9-73CE5FFDDFC4}"/>
              </a:ext>
            </a:extLst>
          </p:cNvPr>
          <p:cNvSpPr>
            <a:spLocks noGrp="1"/>
          </p:cNvSpPr>
          <p:nvPr>
            <p:ph type="body" sz="quarter" idx="10"/>
          </p:nvPr>
        </p:nvSpPr>
        <p:spPr/>
        <p:txBody>
          <a:bodyPr/>
          <a:lstStyle/>
          <a:p>
            <a:r>
              <a:rPr lang="en-US" dirty="0" smtClean="0"/>
              <a:t>By Roman Romaniv</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85800" y="685801"/>
            <a:ext cx="10820400" cy="3429000"/>
          </a:xfrm>
        </p:spPr>
        <p:txBody>
          <a:bodyPr/>
          <a:lstStyle/>
          <a:p>
            <a:r>
              <a:rPr lang="en-US" sz="2800" dirty="0" smtClean="0"/>
              <a:t>My projects:</a:t>
            </a:r>
          </a:p>
          <a:p>
            <a:pPr marL="342900" indent="-342900">
              <a:buFont typeface="Arial" panose="020B0604020202020204" pitchFamily="34" charset="0"/>
              <a:buChar char="•"/>
            </a:pPr>
            <a:r>
              <a:rPr lang="en-US" dirty="0"/>
              <a:t>https://</a:t>
            </a:r>
            <a:r>
              <a:rPr lang="en-US" dirty="0" smtClean="0"/>
              <a:t>github.com/moran711/EXCEL</a:t>
            </a:r>
          </a:p>
          <a:p>
            <a:pPr marL="342900" indent="-342900">
              <a:buFont typeface="Arial" panose="020B0604020202020204" pitchFamily="34" charset="0"/>
              <a:buChar char="•"/>
            </a:pPr>
            <a:r>
              <a:rPr lang="en-US" dirty="0"/>
              <a:t>https://github.com/moran711/SoftServe-homework</a:t>
            </a:r>
            <a:endParaRPr lang="uk-UA" dirty="0"/>
          </a:p>
        </p:txBody>
      </p:sp>
    </p:spTree>
    <p:extLst>
      <p:ext uri="{BB962C8B-B14F-4D97-AF65-F5344CB8AC3E}">
        <p14:creationId xmlns:p14="http://schemas.microsoft.com/office/powerpoint/2010/main" val="408834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endParaRPr lang="uk-UA" dirty="0"/>
          </a:p>
        </p:txBody>
      </p:sp>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685799" y="336430"/>
            <a:ext cx="10632058" cy="5814204"/>
          </a:xfrm>
        </p:spPr>
        <p:txBody>
          <a:bodyPr/>
          <a:lstStyle/>
          <a:p>
            <a:r>
              <a:rPr lang="en-US" dirty="0" err="1"/>
              <a:t>Webpack</a:t>
            </a:r>
            <a:r>
              <a:rPr lang="en-US" dirty="0"/>
              <a:t> is a static module bundler for JavaScript applications — it takes all the code from your application and makes it usable in a web browser. Modules are reusable chunks of code built from your app’s JavaScript, </a:t>
            </a:r>
            <a:r>
              <a:rPr lang="en-US" dirty="0" err="1"/>
              <a:t>node_modules</a:t>
            </a:r>
            <a:r>
              <a:rPr lang="en-US" dirty="0"/>
              <a:t>, images, and the CSS styles which are packaged to be easily used in your website. </a:t>
            </a:r>
            <a:r>
              <a:rPr lang="en-US" dirty="0" err="1"/>
              <a:t>Webpack</a:t>
            </a:r>
            <a:r>
              <a:rPr lang="en-US" dirty="0"/>
              <a:t> separates the code based on how it is used in your app, and with this modular breakdown of responsibilities, it becomes much easier to manage, debug, verify, and test your code.</a:t>
            </a:r>
          </a:p>
        </p:txBody>
      </p:sp>
      <p:pic>
        <p:nvPicPr>
          <p:cNvPr id="1028" name="Picture 4" descr="How Webpack 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8966" y="2246058"/>
            <a:ext cx="7028615" cy="42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649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2D815465-9810-4297-B7C7-CB93EFFC3510}"/>
              </a:ext>
            </a:extLst>
          </p:cNvPr>
          <p:cNvSpPr>
            <a:spLocks noGrp="1"/>
          </p:cNvSpPr>
          <p:nvPr>
            <p:ph type="body" sz="quarter" idx="10"/>
          </p:nvPr>
        </p:nvSpPr>
        <p:spPr>
          <a:xfrm>
            <a:off x="659920" y="288985"/>
            <a:ext cx="10820400" cy="1928004"/>
          </a:xfrm>
        </p:spPr>
        <p:txBody>
          <a:bodyPr/>
          <a:lstStyle/>
          <a:p>
            <a:r>
              <a:rPr lang="en-US" dirty="0"/>
              <a:t>An entry point indicates which module </a:t>
            </a:r>
            <a:r>
              <a:rPr lang="en-US" dirty="0" err="1"/>
              <a:t>webpack</a:t>
            </a:r>
            <a:r>
              <a:rPr lang="en-US" dirty="0"/>
              <a:t> should use to begin building out its internal dependency graph. </a:t>
            </a:r>
            <a:r>
              <a:rPr lang="en-US" dirty="0" err="1"/>
              <a:t>webpack</a:t>
            </a:r>
            <a:r>
              <a:rPr lang="en-US" dirty="0"/>
              <a:t> will figure out which other modules and libraries that entry point depends on (directly and indirectly</a:t>
            </a:r>
            <a:r>
              <a:rPr lang="en-US" dirty="0" smtClean="0"/>
              <a:t>).</a:t>
            </a:r>
            <a:endParaRPr lang="en-US" dirty="0"/>
          </a:p>
          <a:p>
            <a:r>
              <a:rPr lang="en-US" dirty="0"/>
              <a:t>By default its value is ./</a:t>
            </a:r>
            <a:r>
              <a:rPr lang="en-US" dirty="0" err="1"/>
              <a:t>src</a:t>
            </a:r>
            <a:r>
              <a:rPr lang="en-US" dirty="0"/>
              <a:t>/index.js, but you can specify a different (or multiple entry points) by setting an entry property in the </a:t>
            </a:r>
            <a:r>
              <a:rPr lang="en-US" dirty="0" err="1"/>
              <a:t>webpack</a:t>
            </a:r>
            <a:r>
              <a:rPr lang="en-US" dirty="0"/>
              <a:t> configuration. For example:</a:t>
            </a:r>
            <a:endParaRPr lang="en-US" dirty="0" smtClean="0"/>
          </a:p>
        </p:txBody>
      </p:sp>
      <p:pic>
        <p:nvPicPr>
          <p:cNvPr id="6" name="Рисунок 5"/>
          <p:cNvPicPr>
            <a:picLocks noChangeAspect="1"/>
          </p:cNvPicPr>
          <p:nvPr/>
        </p:nvPicPr>
        <p:blipFill>
          <a:blip r:embed="rId2"/>
          <a:stretch>
            <a:fillRect/>
          </a:stretch>
        </p:blipFill>
        <p:spPr>
          <a:xfrm>
            <a:off x="3277503" y="3336855"/>
            <a:ext cx="5585234" cy="1088496"/>
          </a:xfrm>
          <a:prstGeom prst="rect">
            <a:avLst/>
          </a:prstGeom>
        </p:spPr>
      </p:pic>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383875"/>
            <a:ext cx="10820400" cy="3429000"/>
          </a:xfrm>
        </p:spPr>
        <p:txBody>
          <a:bodyPr/>
          <a:lstStyle/>
          <a:p>
            <a:r>
              <a:rPr lang="en-US" dirty="0" smtClean="0"/>
              <a:t>The </a:t>
            </a:r>
            <a:r>
              <a:rPr lang="en-US" dirty="0"/>
              <a:t>output property tells </a:t>
            </a:r>
            <a:r>
              <a:rPr lang="en-US" dirty="0" err="1"/>
              <a:t>webpack</a:t>
            </a:r>
            <a:r>
              <a:rPr lang="en-US" dirty="0"/>
              <a:t> where to emit the bundles it creates and how to name these files. It defaults to ./</a:t>
            </a:r>
            <a:r>
              <a:rPr lang="en-US" dirty="0" err="1"/>
              <a:t>dist</a:t>
            </a:r>
            <a:r>
              <a:rPr lang="en-US" dirty="0"/>
              <a:t>/main.js for the main output file and to the ./</a:t>
            </a:r>
            <a:r>
              <a:rPr lang="en-US" dirty="0" err="1"/>
              <a:t>dist</a:t>
            </a:r>
            <a:r>
              <a:rPr lang="en-US" dirty="0"/>
              <a:t> folder for any other generated file</a:t>
            </a:r>
            <a:r>
              <a:rPr lang="en-US" dirty="0" smtClean="0"/>
              <a:t>.</a:t>
            </a:r>
            <a:endParaRPr lang="en-US" dirty="0"/>
          </a:p>
          <a:p>
            <a:r>
              <a:rPr lang="en-US" dirty="0"/>
              <a:t>You can configure this part of the process by specifying an output field in your configuration</a:t>
            </a:r>
            <a:r>
              <a:rPr lang="en-US" dirty="0" smtClean="0"/>
              <a:t>:</a:t>
            </a:r>
            <a:endParaRPr lang="en-US" dirty="0"/>
          </a:p>
          <a:p>
            <a:r>
              <a:rPr lang="en-US" dirty="0"/>
              <a:t>webpack.config.js</a:t>
            </a:r>
            <a:endParaRPr lang="uk-UA" dirty="0"/>
          </a:p>
        </p:txBody>
      </p:sp>
      <p:pic>
        <p:nvPicPr>
          <p:cNvPr id="4" name="Рисунок 3"/>
          <p:cNvPicPr>
            <a:picLocks noChangeAspect="1"/>
          </p:cNvPicPr>
          <p:nvPr/>
        </p:nvPicPr>
        <p:blipFill>
          <a:blip r:embed="rId2"/>
          <a:stretch>
            <a:fillRect/>
          </a:stretch>
        </p:blipFill>
        <p:spPr>
          <a:xfrm>
            <a:off x="4366971" y="2461814"/>
            <a:ext cx="3458058" cy="1848108"/>
          </a:xfrm>
          <a:prstGeom prst="rect">
            <a:avLst/>
          </a:prstGeom>
        </p:spPr>
      </p:pic>
    </p:spTree>
    <p:extLst>
      <p:ext uri="{BB962C8B-B14F-4D97-AF65-F5344CB8AC3E}">
        <p14:creationId xmlns:p14="http://schemas.microsoft.com/office/powerpoint/2010/main" val="88275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521898"/>
            <a:ext cx="10820400" cy="3429000"/>
          </a:xfrm>
        </p:spPr>
        <p:txBody>
          <a:bodyPr/>
          <a:lstStyle/>
          <a:p>
            <a:r>
              <a:rPr lang="en-US" dirty="0" smtClean="0"/>
              <a:t>By </a:t>
            </a:r>
            <a:r>
              <a:rPr lang="en-US" dirty="0"/>
              <a:t>setting the mode parameter to either development, production or none, you can enable </a:t>
            </a:r>
            <a:r>
              <a:rPr lang="en-US" dirty="0" err="1"/>
              <a:t>webpack's</a:t>
            </a:r>
            <a:r>
              <a:rPr lang="en-US" dirty="0"/>
              <a:t> built-in optimizations that correspond to each environment. The default value is production.</a:t>
            </a:r>
            <a:endParaRPr lang="uk-UA" dirty="0"/>
          </a:p>
        </p:txBody>
      </p:sp>
      <p:pic>
        <p:nvPicPr>
          <p:cNvPr id="4" name="Рисунок 3"/>
          <p:cNvPicPr>
            <a:picLocks noChangeAspect="1"/>
          </p:cNvPicPr>
          <p:nvPr/>
        </p:nvPicPr>
        <p:blipFill>
          <a:blip r:embed="rId2"/>
          <a:stretch>
            <a:fillRect/>
          </a:stretch>
        </p:blipFill>
        <p:spPr>
          <a:xfrm>
            <a:off x="3040675" y="2945639"/>
            <a:ext cx="5592973" cy="2540761"/>
          </a:xfrm>
          <a:prstGeom prst="rect">
            <a:avLst/>
          </a:prstGeom>
        </p:spPr>
      </p:pic>
    </p:spTree>
    <p:extLst>
      <p:ext uri="{BB962C8B-B14F-4D97-AF65-F5344CB8AC3E}">
        <p14:creationId xmlns:p14="http://schemas.microsoft.com/office/powerpoint/2010/main" val="15000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314864"/>
            <a:ext cx="7845725" cy="3429000"/>
          </a:xfrm>
        </p:spPr>
        <p:txBody>
          <a:bodyPr/>
          <a:lstStyle/>
          <a:p>
            <a:r>
              <a:rPr lang="en-US" dirty="0"/>
              <a:t>Loaders</a:t>
            </a:r>
          </a:p>
          <a:p>
            <a:r>
              <a:rPr lang="en-US" dirty="0"/>
              <a:t>Out of the box, </a:t>
            </a:r>
            <a:r>
              <a:rPr lang="en-US" dirty="0" err="1"/>
              <a:t>webpack</a:t>
            </a:r>
            <a:r>
              <a:rPr lang="en-US" dirty="0"/>
              <a:t> only understands JavaScript and JSON files. Loaders allow </a:t>
            </a:r>
            <a:r>
              <a:rPr lang="en-US" dirty="0" err="1"/>
              <a:t>webpack</a:t>
            </a:r>
            <a:r>
              <a:rPr lang="en-US" dirty="0"/>
              <a:t> to process other types of files and convert them into valid modules that can be consumed by your application and added to the dependency graph</a:t>
            </a:r>
            <a:r>
              <a:rPr lang="en-US" dirty="0" smtClean="0"/>
              <a:t>.</a:t>
            </a:r>
            <a:endParaRPr lang="en-US" dirty="0"/>
          </a:p>
          <a:p>
            <a:r>
              <a:rPr lang="en-US" dirty="0"/>
              <a:t>Note that the ability to import any type of module, e.g. .</a:t>
            </a:r>
            <a:r>
              <a:rPr lang="en-US" dirty="0" err="1"/>
              <a:t>css</a:t>
            </a:r>
            <a:r>
              <a:rPr lang="en-US" dirty="0"/>
              <a:t> files, is a feature specific to </a:t>
            </a:r>
            <a:r>
              <a:rPr lang="en-US" dirty="0" err="1"/>
              <a:t>webpack</a:t>
            </a:r>
            <a:r>
              <a:rPr lang="en-US" dirty="0"/>
              <a:t> and may not be supported by other bundlers or task runners. We feel this extension of the language is warranted as it allows developers to build a more accurate dependency graph</a:t>
            </a:r>
            <a:r>
              <a:rPr lang="en-US" dirty="0" smtClean="0"/>
              <a:t>.</a:t>
            </a:r>
            <a:endParaRPr lang="en-US" dirty="0"/>
          </a:p>
          <a:p>
            <a:r>
              <a:rPr lang="en-US" dirty="0"/>
              <a:t>At a high level, loaders have two properties in your </a:t>
            </a:r>
            <a:r>
              <a:rPr lang="en-US" dirty="0" err="1"/>
              <a:t>webpack</a:t>
            </a:r>
            <a:r>
              <a:rPr lang="en-US" dirty="0"/>
              <a:t> configuration</a:t>
            </a:r>
            <a:r>
              <a:rPr lang="en-US" dirty="0" smtClean="0"/>
              <a:t>:</a:t>
            </a:r>
            <a:endParaRPr lang="en-US" dirty="0"/>
          </a:p>
          <a:p>
            <a:pPr marL="342900" indent="-342900">
              <a:buFont typeface="Arial" panose="020B0604020202020204" pitchFamily="34" charset="0"/>
              <a:buChar char="•"/>
            </a:pPr>
            <a:r>
              <a:rPr lang="en-US" dirty="0"/>
              <a:t>The test property identifies which file or files should be transformed.</a:t>
            </a:r>
          </a:p>
          <a:p>
            <a:pPr marL="342900" indent="-342900">
              <a:buFont typeface="Arial" panose="020B0604020202020204" pitchFamily="34" charset="0"/>
              <a:buChar char="•"/>
            </a:pPr>
            <a:r>
              <a:rPr lang="en-US" dirty="0"/>
              <a:t>The use property indicates which loader should be used to do the transforming.</a:t>
            </a:r>
            <a:endParaRPr lang="uk-UA" dirty="0"/>
          </a:p>
        </p:txBody>
      </p:sp>
      <p:sp>
        <p:nvSpPr>
          <p:cNvPr id="4" name="Прямокутник 3"/>
          <p:cNvSpPr/>
          <p:nvPr/>
        </p:nvSpPr>
        <p:spPr>
          <a:xfrm>
            <a:off x="770626" y="5046301"/>
            <a:ext cx="8537276" cy="646331"/>
          </a:xfrm>
          <a:prstGeom prst="rect">
            <a:avLst/>
          </a:prstGeom>
        </p:spPr>
        <p:txBody>
          <a:bodyPr wrap="square">
            <a:spAutoFit/>
          </a:bodyPr>
          <a:lstStyle/>
          <a:p>
            <a:r>
              <a:rPr lang="uk-UA" i="1" dirty="0"/>
              <a:t>"</a:t>
            </a:r>
            <a:r>
              <a:rPr lang="uk-UA" i="1" dirty="0" err="1"/>
              <a:t>Hey</a:t>
            </a:r>
            <a:r>
              <a:rPr lang="uk-UA" i="1" dirty="0"/>
              <a:t> </a:t>
            </a:r>
            <a:r>
              <a:rPr lang="uk-UA" i="1" dirty="0" err="1"/>
              <a:t>webpack</a:t>
            </a:r>
            <a:r>
              <a:rPr lang="uk-UA" i="1" dirty="0"/>
              <a:t> </a:t>
            </a:r>
            <a:r>
              <a:rPr lang="uk-UA" i="1" dirty="0" err="1"/>
              <a:t>compiler</a:t>
            </a:r>
            <a:r>
              <a:rPr lang="uk-UA" i="1" dirty="0"/>
              <a:t>, </a:t>
            </a:r>
            <a:r>
              <a:rPr lang="uk-UA" i="1" dirty="0" err="1"/>
              <a:t>when</a:t>
            </a:r>
            <a:r>
              <a:rPr lang="uk-UA" i="1" dirty="0"/>
              <a:t> </a:t>
            </a:r>
            <a:r>
              <a:rPr lang="uk-UA" i="1" dirty="0" err="1"/>
              <a:t>you</a:t>
            </a:r>
            <a:r>
              <a:rPr lang="uk-UA" i="1" dirty="0"/>
              <a:t> </a:t>
            </a:r>
            <a:r>
              <a:rPr lang="uk-UA" i="1" dirty="0" err="1"/>
              <a:t>come</a:t>
            </a:r>
            <a:r>
              <a:rPr lang="uk-UA" i="1" dirty="0"/>
              <a:t> </a:t>
            </a:r>
            <a:r>
              <a:rPr lang="uk-UA" i="1" dirty="0" err="1"/>
              <a:t>across</a:t>
            </a:r>
            <a:r>
              <a:rPr lang="uk-UA" i="1" dirty="0"/>
              <a:t> a </a:t>
            </a:r>
            <a:r>
              <a:rPr lang="uk-UA" i="1" dirty="0" err="1"/>
              <a:t>path</a:t>
            </a:r>
            <a:r>
              <a:rPr lang="uk-UA" i="1" dirty="0"/>
              <a:t> </a:t>
            </a:r>
            <a:r>
              <a:rPr lang="uk-UA" i="1" dirty="0" err="1"/>
              <a:t>that</a:t>
            </a:r>
            <a:r>
              <a:rPr lang="uk-UA" i="1" dirty="0"/>
              <a:t> </a:t>
            </a:r>
            <a:r>
              <a:rPr lang="uk-UA" i="1" dirty="0" err="1"/>
              <a:t>resolves</a:t>
            </a:r>
            <a:r>
              <a:rPr lang="uk-UA" i="1" dirty="0"/>
              <a:t> </a:t>
            </a:r>
            <a:r>
              <a:rPr lang="uk-UA" i="1" dirty="0" err="1"/>
              <a:t>to</a:t>
            </a:r>
            <a:r>
              <a:rPr lang="uk-UA" i="1" dirty="0"/>
              <a:t> a '.</a:t>
            </a:r>
            <a:r>
              <a:rPr lang="uk-UA" i="1" dirty="0" err="1"/>
              <a:t>txt</a:t>
            </a:r>
            <a:r>
              <a:rPr lang="uk-UA" i="1" dirty="0"/>
              <a:t>' </a:t>
            </a:r>
            <a:r>
              <a:rPr lang="uk-UA" i="1" dirty="0" err="1"/>
              <a:t>file</a:t>
            </a:r>
            <a:r>
              <a:rPr lang="uk-UA" i="1" dirty="0"/>
              <a:t> </a:t>
            </a:r>
            <a:r>
              <a:rPr lang="uk-UA" i="1" dirty="0" err="1"/>
              <a:t>inside</a:t>
            </a:r>
            <a:r>
              <a:rPr lang="uk-UA" i="1" dirty="0"/>
              <a:t> </a:t>
            </a:r>
            <a:r>
              <a:rPr lang="uk-UA" i="1" dirty="0" err="1"/>
              <a:t>of</a:t>
            </a:r>
            <a:r>
              <a:rPr lang="uk-UA" i="1" dirty="0"/>
              <a:t> a </a:t>
            </a:r>
            <a:r>
              <a:rPr lang="uk-UA" i="1" dirty="0" err="1"/>
              <a:t>require</a:t>
            </a:r>
            <a:r>
              <a:rPr lang="uk-UA" i="1" dirty="0"/>
              <a:t>()/</a:t>
            </a:r>
            <a:r>
              <a:rPr lang="uk-UA" i="1" dirty="0" err="1"/>
              <a:t>import</a:t>
            </a:r>
            <a:r>
              <a:rPr lang="uk-UA" i="1" dirty="0"/>
              <a:t> </a:t>
            </a:r>
            <a:r>
              <a:rPr lang="uk-UA" i="1" dirty="0" err="1"/>
              <a:t>statement</a:t>
            </a:r>
            <a:r>
              <a:rPr lang="uk-UA" i="1" dirty="0"/>
              <a:t>, </a:t>
            </a:r>
            <a:r>
              <a:rPr lang="uk-UA" i="1" dirty="0" err="1"/>
              <a:t>use</a:t>
            </a:r>
            <a:r>
              <a:rPr lang="uk-UA" i="1" dirty="0"/>
              <a:t> </a:t>
            </a:r>
            <a:r>
              <a:rPr lang="uk-UA" i="1" dirty="0" err="1"/>
              <a:t>the</a:t>
            </a:r>
            <a:r>
              <a:rPr lang="uk-UA" i="1" dirty="0"/>
              <a:t> </a:t>
            </a:r>
            <a:r>
              <a:rPr lang="uk-UA" i="1" dirty="0" err="1"/>
              <a:t>raw-loader</a:t>
            </a:r>
            <a:r>
              <a:rPr lang="uk-UA" i="1" dirty="0"/>
              <a:t> </a:t>
            </a:r>
            <a:r>
              <a:rPr lang="uk-UA" i="1" dirty="0" err="1"/>
              <a:t>to</a:t>
            </a:r>
            <a:r>
              <a:rPr lang="uk-UA" i="1" dirty="0"/>
              <a:t> </a:t>
            </a:r>
            <a:r>
              <a:rPr lang="uk-UA" i="1" dirty="0" err="1"/>
              <a:t>transform</a:t>
            </a:r>
            <a:r>
              <a:rPr lang="uk-UA" i="1" dirty="0"/>
              <a:t> </a:t>
            </a:r>
            <a:r>
              <a:rPr lang="uk-UA" i="1" dirty="0" err="1"/>
              <a:t>it</a:t>
            </a:r>
            <a:r>
              <a:rPr lang="uk-UA" i="1" dirty="0"/>
              <a:t> </a:t>
            </a:r>
            <a:r>
              <a:rPr lang="uk-UA" i="1" dirty="0" err="1"/>
              <a:t>before</a:t>
            </a:r>
            <a:r>
              <a:rPr lang="uk-UA" i="1" dirty="0"/>
              <a:t> </a:t>
            </a:r>
            <a:r>
              <a:rPr lang="uk-UA" i="1" dirty="0" err="1"/>
              <a:t>you</a:t>
            </a:r>
            <a:r>
              <a:rPr lang="uk-UA" i="1" dirty="0"/>
              <a:t> </a:t>
            </a:r>
            <a:r>
              <a:rPr lang="uk-UA" i="1" dirty="0" err="1"/>
              <a:t>add</a:t>
            </a:r>
            <a:r>
              <a:rPr lang="uk-UA" i="1" dirty="0"/>
              <a:t> </a:t>
            </a:r>
            <a:r>
              <a:rPr lang="uk-UA" i="1" dirty="0" err="1"/>
              <a:t>it</a:t>
            </a:r>
            <a:r>
              <a:rPr lang="uk-UA" i="1" dirty="0"/>
              <a:t> </a:t>
            </a:r>
            <a:r>
              <a:rPr lang="uk-UA" i="1" dirty="0" err="1"/>
              <a:t>to</a:t>
            </a:r>
            <a:r>
              <a:rPr lang="uk-UA" i="1" dirty="0"/>
              <a:t> </a:t>
            </a:r>
            <a:r>
              <a:rPr lang="uk-UA" i="1" dirty="0" err="1"/>
              <a:t>the</a:t>
            </a:r>
            <a:r>
              <a:rPr lang="uk-UA" i="1" dirty="0"/>
              <a:t> </a:t>
            </a:r>
            <a:r>
              <a:rPr lang="uk-UA" i="1" dirty="0" err="1"/>
              <a:t>bundle</a:t>
            </a:r>
            <a:r>
              <a:rPr lang="uk-UA" i="1" dirty="0"/>
              <a:t>."</a:t>
            </a:r>
          </a:p>
        </p:txBody>
      </p:sp>
      <p:pic>
        <p:nvPicPr>
          <p:cNvPr id="5" name="Рисунок 4"/>
          <p:cNvPicPr>
            <a:picLocks noChangeAspect="1"/>
          </p:cNvPicPr>
          <p:nvPr/>
        </p:nvPicPr>
        <p:blipFill>
          <a:blip r:embed="rId2"/>
          <a:stretch>
            <a:fillRect/>
          </a:stretch>
        </p:blipFill>
        <p:spPr>
          <a:xfrm>
            <a:off x="9159195" y="314864"/>
            <a:ext cx="2783179" cy="5443268"/>
          </a:xfrm>
          <a:prstGeom prst="rect">
            <a:avLst/>
          </a:prstGeom>
        </p:spPr>
      </p:pic>
    </p:spTree>
    <p:extLst>
      <p:ext uri="{BB962C8B-B14F-4D97-AF65-F5344CB8AC3E}">
        <p14:creationId xmlns:p14="http://schemas.microsoft.com/office/powerpoint/2010/main" val="401133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763438" y="444261"/>
            <a:ext cx="5335437" cy="3429000"/>
          </a:xfrm>
        </p:spPr>
        <p:txBody>
          <a:bodyPr/>
          <a:lstStyle/>
          <a:p>
            <a:r>
              <a:rPr lang="en-US" dirty="0"/>
              <a:t>Plugins</a:t>
            </a:r>
          </a:p>
          <a:p>
            <a:r>
              <a:rPr lang="en-US" dirty="0"/>
              <a:t>While loaders are used to transform certain types of modules, plugins can be leveraged to perform a wider range of tasks like bundle optimization, asset management and injection of environment variables</a:t>
            </a:r>
            <a:r>
              <a:rPr lang="en-US" dirty="0" smtClean="0"/>
              <a:t>.</a:t>
            </a:r>
            <a:endParaRPr lang="en-US" dirty="0"/>
          </a:p>
          <a:p>
            <a:r>
              <a:rPr lang="en-US" dirty="0"/>
              <a:t>Check out the plugin interface and how to use it to extend </a:t>
            </a:r>
            <a:r>
              <a:rPr lang="en-US" dirty="0" err="1"/>
              <a:t>webpack's</a:t>
            </a:r>
            <a:r>
              <a:rPr lang="en-US" dirty="0"/>
              <a:t> capabilities</a:t>
            </a:r>
            <a:r>
              <a:rPr lang="en-US" dirty="0" smtClean="0"/>
              <a:t>.</a:t>
            </a:r>
            <a:endParaRPr lang="en-US" dirty="0"/>
          </a:p>
          <a:p>
            <a:r>
              <a:rPr lang="en-US" dirty="0"/>
              <a:t>In order to use a plugin, you need to require() it and add it to the plugins array. Most plugins are customizable through options. Since you can use a plugin multiple times in a configuration for different purposes, you need to create an instance of it by calling it with the new operator.</a:t>
            </a:r>
            <a:endParaRPr lang="uk-UA" dirty="0"/>
          </a:p>
        </p:txBody>
      </p:sp>
      <p:pic>
        <p:nvPicPr>
          <p:cNvPr id="6" name="Рисунок 5"/>
          <p:cNvPicPr>
            <a:picLocks noChangeAspect="1"/>
          </p:cNvPicPr>
          <p:nvPr/>
        </p:nvPicPr>
        <p:blipFill>
          <a:blip r:embed="rId2"/>
          <a:stretch>
            <a:fillRect/>
          </a:stretch>
        </p:blipFill>
        <p:spPr>
          <a:xfrm>
            <a:off x="7652384" y="767751"/>
            <a:ext cx="3853816" cy="4546796"/>
          </a:xfrm>
          <a:prstGeom prst="rect">
            <a:avLst/>
          </a:prstGeom>
        </p:spPr>
      </p:pic>
    </p:spTree>
    <p:extLst>
      <p:ext uri="{BB962C8B-B14F-4D97-AF65-F5344CB8AC3E}">
        <p14:creationId xmlns:p14="http://schemas.microsoft.com/office/powerpoint/2010/main" val="21994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81354"/>
            <a:ext cx="10820400" cy="685800"/>
          </a:xfrm>
        </p:spPr>
        <p:txBody>
          <a:bodyPr/>
          <a:lstStyle/>
          <a:p>
            <a:r>
              <a:rPr lang="en-US" dirty="0" smtClean="0"/>
              <a:t>SASS</a:t>
            </a:r>
            <a:endParaRPr lang="uk-UA" dirty="0"/>
          </a:p>
        </p:txBody>
      </p:sp>
      <p:sp>
        <p:nvSpPr>
          <p:cNvPr id="3" name="Місце для тексту 2"/>
          <p:cNvSpPr>
            <a:spLocks noGrp="1"/>
          </p:cNvSpPr>
          <p:nvPr>
            <p:ph type="body" sz="quarter" idx="10"/>
          </p:nvPr>
        </p:nvSpPr>
        <p:spPr>
          <a:xfrm>
            <a:off x="685800" y="967154"/>
            <a:ext cx="10820400" cy="3429000"/>
          </a:xfrm>
        </p:spPr>
        <p:txBody>
          <a:bodyPr/>
          <a:lstStyle/>
          <a:p>
            <a:r>
              <a:rPr lang="en-US" dirty="0"/>
              <a:t>To begin, you'll need to install sass-loader</a:t>
            </a:r>
            <a:r>
              <a:rPr lang="en-US" dirty="0" smtClean="0"/>
              <a:t>:</a:t>
            </a:r>
            <a:endParaRPr lang="en-US" dirty="0"/>
          </a:p>
          <a:p>
            <a:r>
              <a:rPr lang="en-US" dirty="0" err="1">
                <a:solidFill>
                  <a:schemeClr val="bg2">
                    <a:lumMod val="50000"/>
                    <a:lumOff val="50000"/>
                  </a:schemeClr>
                </a:solidFill>
              </a:rPr>
              <a:t>npm</a:t>
            </a:r>
            <a:r>
              <a:rPr lang="en-US" dirty="0">
                <a:solidFill>
                  <a:schemeClr val="bg2">
                    <a:lumMod val="50000"/>
                    <a:lumOff val="50000"/>
                  </a:schemeClr>
                </a:solidFill>
              </a:rPr>
              <a:t> install sass-loader sass </a:t>
            </a:r>
            <a:r>
              <a:rPr lang="en-US" dirty="0" err="1">
                <a:solidFill>
                  <a:schemeClr val="bg2">
                    <a:lumMod val="50000"/>
                    <a:lumOff val="50000"/>
                  </a:schemeClr>
                </a:solidFill>
              </a:rPr>
              <a:t>webpack</a:t>
            </a:r>
            <a:r>
              <a:rPr lang="en-US" dirty="0">
                <a:solidFill>
                  <a:schemeClr val="bg2">
                    <a:lumMod val="50000"/>
                    <a:lumOff val="50000"/>
                  </a:schemeClr>
                </a:solidFill>
              </a:rPr>
              <a:t> --save-</a:t>
            </a:r>
            <a:r>
              <a:rPr lang="en-US" dirty="0" err="1">
                <a:solidFill>
                  <a:schemeClr val="bg2">
                    <a:lumMod val="50000"/>
                    <a:lumOff val="50000"/>
                  </a:schemeClr>
                </a:solidFill>
              </a:rPr>
              <a:t>dev</a:t>
            </a:r>
            <a:endParaRPr lang="en-US" dirty="0">
              <a:solidFill>
                <a:schemeClr val="bg2">
                  <a:lumMod val="50000"/>
                  <a:lumOff val="50000"/>
                </a:schemeClr>
              </a:solidFill>
            </a:endParaRPr>
          </a:p>
          <a:p>
            <a:r>
              <a:rPr lang="en-US" dirty="0"/>
              <a:t>sass-loader requires you to install either Dart Sass or Node Sass on your own (more documentation can be found below</a:t>
            </a:r>
            <a:r>
              <a:rPr lang="en-US" dirty="0" smtClean="0"/>
              <a:t>).</a:t>
            </a:r>
            <a:endParaRPr lang="en-US" dirty="0"/>
          </a:p>
          <a:p>
            <a:r>
              <a:rPr lang="en-US" dirty="0"/>
              <a:t>This allows you to </a:t>
            </a:r>
            <a:r>
              <a:rPr lang="en-US" dirty="0" smtClean="0"/>
              <a:t>control </a:t>
            </a:r>
            <a:r>
              <a:rPr lang="en-US" dirty="0"/>
              <a:t>the versions of all your dependencies, and to choose which Sass implementation to use</a:t>
            </a:r>
            <a:r>
              <a:rPr lang="en-US" dirty="0" smtClean="0"/>
              <a:t>.</a:t>
            </a:r>
          </a:p>
          <a:p>
            <a:r>
              <a:rPr lang="en-US" dirty="0"/>
              <a:t>Chain the sass-loader with the </a:t>
            </a:r>
            <a:r>
              <a:rPr lang="en-US" dirty="0" err="1"/>
              <a:t>css</a:t>
            </a:r>
            <a:r>
              <a:rPr lang="en-US" dirty="0"/>
              <a:t>-loader and the style-loader to immediately apply all styles to the DOM or the mini-</a:t>
            </a:r>
            <a:r>
              <a:rPr lang="en-US" dirty="0" err="1"/>
              <a:t>css</a:t>
            </a:r>
            <a:r>
              <a:rPr lang="en-US" dirty="0"/>
              <a:t>-extract-plugin to extract it into a separate file</a:t>
            </a:r>
            <a:r>
              <a:rPr lang="en-US" dirty="0" smtClean="0"/>
              <a:t>.</a:t>
            </a:r>
            <a:endParaRPr lang="en-US" dirty="0"/>
          </a:p>
          <a:p>
            <a:r>
              <a:rPr lang="en-US" dirty="0"/>
              <a:t>Then add the loader to your </a:t>
            </a:r>
            <a:r>
              <a:rPr lang="en-US" dirty="0" err="1"/>
              <a:t>Webpack</a:t>
            </a:r>
            <a:r>
              <a:rPr lang="en-US" dirty="0"/>
              <a:t> configuration. For example:</a:t>
            </a:r>
            <a:endParaRPr lang="uk-UA" dirty="0"/>
          </a:p>
        </p:txBody>
      </p:sp>
      <p:pic>
        <p:nvPicPr>
          <p:cNvPr id="6" name="Рисунок 5"/>
          <p:cNvPicPr>
            <a:picLocks noChangeAspect="1"/>
          </p:cNvPicPr>
          <p:nvPr/>
        </p:nvPicPr>
        <p:blipFill>
          <a:blip r:embed="rId2"/>
          <a:stretch>
            <a:fillRect/>
          </a:stretch>
        </p:blipFill>
        <p:spPr>
          <a:xfrm>
            <a:off x="1081456" y="4396154"/>
            <a:ext cx="3103591" cy="2242741"/>
          </a:xfrm>
          <a:prstGeom prst="rect">
            <a:avLst/>
          </a:prstGeom>
        </p:spPr>
      </p:pic>
      <p:pic>
        <p:nvPicPr>
          <p:cNvPr id="7" name="Рисунок 6"/>
          <p:cNvPicPr>
            <a:picLocks noChangeAspect="1"/>
          </p:cNvPicPr>
          <p:nvPr/>
        </p:nvPicPr>
        <p:blipFill>
          <a:blip r:embed="rId3"/>
          <a:stretch>
            <a:fillRect/>
          </a:stretch>
        </p:blipFill>
        <p:spPr>
          <a:xfrm>
            <a:off x="4580703" y="4653232"/>
            <a:ext cx="4843957" cy="1664500"/>
          </a:xfrm>
          <a:prstGeom prst="rect">
            <a:avLst/>
          </a:prstGeom>
        </p:spPr>
      </p:pic>
    </p:spTree>
    <p:extLst>
      <p:ext uri="{BB962C8B-B14F-4D97-AF65-F5344CB8AC3E}">
        <p14:creationId xmlns:p14="http://schemas.microsoft.com/office/powerpoint/2010/main" val="210030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685801"/>
            <a:ext cx="10820400" cy="3429000"/>
          </a:xfrm>
        </p:spPr>
        <p:txBody>
          <a:bodyPr/>
          <a:lstStyle/>
          <a:p>
            <a:r>
              <a:rPr lang="en-US" sz="2800" dirty="0" smtClean="0"/>
              <a:t>Useful links</a:t>
            </a:r>
            <a:r>
              <a:rPr lang="en-US" dirty="0" smtClean="0"/>
              <a:t>:</a:t>
            </a:r>
          </a:p>
          <a:p>
            <a:pPr marL="342900" indent="-342900">
              <a:buFont typeface="Arial" panose="020B0604020202020204" pitchFamily="34" charset="0"/>
              <a:buChar char="•"/>
            </a:pPr>
            <a:r>
              <a:rPr lang="en-US" dirty="0"/>
              <a:t>https://webpack.js.org/</a:t>
            </a:r>
            <a:endParaRPr lang="en-US" dirty="0" smtClean="0"/>
          </a:p>
          <a:p>
            <a:endParaRPr lang="uk-UA" dirty="0"/>
          </a:p>
        </p:txBody>
      </p:sp>
    </p:spTree>
    <p:extLst>
      <p:ext uri="{BB962C8B-B14F-4D97-AF65-F5344CB8AC3E}">
        <p14:creationId xmlns:p14="http://schemas.microsoft.com/office/powerpoint/2010/main" val="2925461309"/>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120</TotalTime>
  <Words>665</Words>
  <Application>Microsoft Office PowerPoint</Application>
  <PresentationFormat>Широкий екран</PresentationFormat>
  <Paragraphs>32</Paragraphs>
  <Slides>11</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11</vt:i4>
      </vt:variant>
    </vt:vector>
  </HeadingPairs>
  <TitlesOfParts>
    <vt:vector size="19" baseType="lpstr">
      <vt:lpstr>Arial</vt:lpstr>
      <vt:lpstr>Calibri</vt:lpstr>
      <vt:lpstr>Open Sans</vt:lpstr>
      <vt:lpstr>Open Sans Regular</vt:lpstr>
      <vt:lpstr>Proxima Nova Black</vt:lpstr>
      <vt:lpstr>1_GRADIENT THEME</vt:lpstr>
      <vt:lpstr>2_GRADIENT THEME</vt:lpstr>
      <vt:lpstr>2_DARK THEME</vt:lpstr>
      <vt:lpstr>Webpack</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SASS</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17</cp:revision>
  <dcterms:created xsi:type="dcterms:W3CDTF">2018-11-02T13:55:27Z</dcterms:created>
  <dcterms:modified xsi:type="dcterms:W3CDTF">2020-11-23T12:03:30Z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