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56" r:id="rId3"/>
    <p:sldId id="258" r:id="rId4"/>
    <p:sldId id="271" r:id="rId5"/>
    <p:sldId id="260" r:id="rId6"/>
    <p:sldId id="261" r:id="rId7"/>
    <p:sldId id="262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73" r:id="rId17"/>
    <p:sldId id="263" r:id="rId18"/>
    <p:sldId id="268" r:id="rId19"/>
    <p:sldId id="270" r:id="rId20"/>
    <p:sldId id="269" r:id="rId21"/>
    <p:sldId id="275" r:id="rId22"/>
    <p:sldId id="264" r:id="rId23"/>
    <p:sldId id="272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767"/>
    <a:srgbClr val="516482"/>
    <a:srgbClr val="FFC000"/>
    <a:srgbClr val="F2F2F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0437" autoAdjust="0"/>
  </p:normalViewPr>
  <p:slideViewPr>
    <p:cSldViewPr snapToGrid="0">
      <p:cViewPr varScale="1">
        <p:scale>
          <a:sx n="131" d="100"/>
          <a:sy n="131" d="100"/>
        </p:scale>
        <p:origin x="1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F9C5E-042E-4FF9-A5BF-F4A1F8C11F25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9BD64-6773-4301-9309-AFF26FD34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8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 간 통신을 매우 간편하게 설정 가능 </a:t>
            </a:r>
            <a:r>
              <a:rPr lang="en-US" altLang="ko-KR" dirty="0"/>
              <a:t>(TCP/IP </a:t>
            </a:r>
            <a:r>
              <a:rPr lang="ko-KR" altLang="en-US" dirty="0"/>
              <a:t>등의 통신 소켓 관리가 필요 없이 추상적인 개념으로 구현 가능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하드웨어 드라이버 패키지 </a:t>
            </a:r>
            <a:r>
              <a:rPr lang="en-US" altLang="ko-KR" dirty="0"/>
              <a:t>(Camera, LIDAR, </a:t>
            </a:r>
            <a:r>
              <a:rPr lang="en-US" altLang="ko-KR" dirty="0" err="1"/>
              <a:t>Dynamixel</a:t>
            </a:r>
            <a:r>
              <a:rPr lang="en-US" altLang="ko-KR" dirty="0"/>
              <a:t> </a:t>
            </a:r>
            <a:r>
              <a:rPr lang="ko-KR" altLang="en-US" dirty="0"/>
              <a:t>등 다양한 하드웨어 인터페이스 존재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다양한 필수 </a:t>
            </a:r>
            <a:r>
              <a:rPr lang="en-US" altLang="ko-KR" dirty="0"/>
              <a:t>+ </a:t>
            </a:r>
            <a:r>
              <a:rPr lang="ko-KR" altLang="en-US" dirty="0"/>
              <a:t>유용한 라이브러리 포함 </a:t>
            </a:r>
            <a:r>
              <a:rPr lang="en-US" altLang="ko-KR" dirty="0"/>
              <a:t>(OpenCV </a:t>
            </a:r>
            <a:r>
              <a:rPr lang="ko-KR" altLang="en-US" dirty="0"/>
              <a:t>영상처리 라이브러리</a:t>
            </a:r>
            <a:r>
              <a:rPr lang="en-US" altLang="ko-KR" dirty="0"/>
              <a:t>, Eigen </a:t>
            </a:r>
            <a:r>
              <a:rPr lang="ko-KR" altLang="en-US" dirty="0"/>
              <a:t>선형대수 라이브러리 등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모니터링 </a:t>
            </a:r>
            <a:r>
              <a:rPr lang="en-US" altLang="ko-KR" dirty="0"/>
              <a:t>/ </a:t>
            </a:r>
            <a:r>
              <a:rPr lang="ko-KR" altLang="en-US" dirty="0"/>
              <a:t>디버깅 도구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BD64-6773-4301-9309-AFF26FD34D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0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BD64-6773-4301-9309-AFF26FD34D2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BD64-6773-4301-9309-AFF26FD34D2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BD64-6773-4301-9309-AFF26FD34D2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2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9BD64-6773-4301-9309-AFF26FD34D2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2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3BB77B7-73C8-426D-9193-A76E0D7FD9C4}"/>
              </a:ext>
            </a:extLst>
          </p:cNvPr>
          <p:cNvSpPr/>
          <p:nvPr userDrawn="1"/>
        </p:nvSpPr>
        <p:spPr>
          <a:xfrm>
            <a:off x="160249" y="171438"/>
            <a:ext cx="11871502" cy="651512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817218-AC92-4B53-B230-D77DCA6E97D1}"/>
              </a:ext>
            </a:extLst>
          </p:cNvPr>
          <p:cNvCxnSpPr>
            <a:cxnSpLocks/>
          </p:cNvCxnSpPr>
          <p:nvPr userDrawn="1"/>
        </p:nvCxnSpPr>
        <p:spPr>
          <a:xfrm>
            <a:off x="499715" y="863382"/>
            <a:ext cx="11192570" cy="0"/>
          </a:xfrm>
          <a:prstGeom prst="line">
            <a:avLst/>
          </a:prstGeom>
          <a:ln w="19050">
            <a:solidFill>
              <a:srgbClr val="5164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>
            <a:extLst>
              <a:ext uri="{FF2B5EF4-FFF2-40B4-BE49-F238E27FC236}">
                <a16:creationId xmlns:a16="http://schemas.microsoft.com/office/drawing/2014/main" id="{7A5AB4CE-4157-4B64-8775-AF42B142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67" y="365126"/>
            <a:ext cx="10900833" cy="41804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51648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905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928C9-D283-4E93-A21B-A6E0FBAE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92EE9-963F-4D1C-937B-EC77EAE88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236E6-C5C0-4D6D-8CE3-38E323DF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5C8A5-0C00-4600-9296-928E28AE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71D95-0B7C-499F-A498-817E2B5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3DF374-A81D-424F-8118-D4FE7471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ED8055-7FD3-42C3-A323-D8BD4402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A756B-2A52-4ED8-B125-A9D817BF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1EDD4-33DB-4ACA-B57D-6A847B50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B7C90-7B81-4EFC-A65A-3BFF2EE0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4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5F46-4CD4-4DE1-8965-E8DEF62C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6A2CE-7666-4AC5-B2FD-E46B55D9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8A64A-7D47-4145-A8C8-760261A9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1BAB9-86CC-4BCF-91AE-88A2B11A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D0FBD-1580-483D-90FC-E70FEADD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810C2-C2EC-4876-93B5-00A3934A5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A9019-D065-4587-80E8-8D2BF56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6CE68-8E16-4D99-B587-A03F3F0E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28A95-83AD-4BD0-A8D4-EB06BC6B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7424F1-AB07-4984-859A-8DA41F688382}"/>
              </a:ext>
            </a:extLst>
          </p:cNvPr>
          <p:cNvGrpSpPr/>
          <p:nvPr userDrawn="1"/>
        </p:nvGrpSpPr>
        <p:grpSpPr>
          <a:xfrm>
            <a:off x="2646328" y="2386272"/>
            <a:ext cx="6899343" cy="809767"/>
            <a:chOff x="2095990" y="2146879"/>
            <a:chExt cx="6899343" cy="809767"/>
          </a:xfrm>
        </p:grpSpPr>
        <p:sp>
          <p:nvSpPr>
            <p:cNvPr id="10" name="제목 1">
              <a:extLst>
                <a:ext uri="{FF2B5EF4-FFF2-40B4-BE49-F238E27FC236}">
                  <a16:creationId xmlns:a16="http://schemas.microsoft.com/office/drawing/2014/main" id="{B2B4FFA9-6127-4C7C-A2D6-4F25822DEC8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209800" y="2268537"/>
              <a:ext cx="6785533" cy="688109"/>
            </a:xfrm>
            <a:prstGeom prst="rect">
              <a:avLst/>
            </a:prstGeom>
            <a:solidFill>
              <a:srgbClr val="516482"/>
            </a:solidFill>
            <a:ln w="38100"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3600"/>
                <a:t>마스터 제목 스타일 편집</a:t>
              </a:r>
            </a:p>
          </p:txBody>
        </p: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6B355F97-9897-40D7-8141-15658770E8A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95990" y="2146879"/>
              <a:ext cx="6785533" cy="688109"/>
            </a:xfrm>
            <a:prstGeom prst="rect">
              <a:avLst/>
            </a:prstGeom>
            <a:solidFill>
              <a:srgbClr val="516482"/>
            </a:solidFill>
            <a:ln w="38100"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ko-KR" sz="3600" dirty="0"/>
                <a:t>ROS </a:t>
              </a:r>
              <a:r>
                <a:rPr lang="ko-KR" altLang="en-US" sz="3600" dirty="0"/>
                <a:t>실습과 </a:t>
              </a:r>
              <a:r>
                <a:rPr lang="en-US" altLang="ko-KR" sz="3600" dirty="0"/>
                <a:t>ROS2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55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082A-DF85-403F-8002-BE4289FF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F6F80-A8BC-4920-BF8C-E9352540D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29E46-7C3E-45EA-95EB-C7C5DF84A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6C68D-E8F5-4AAB-AAF4-A7898975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AC3E9-5856-42E4-82C4-47EC81B5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380796-C3FD-4651-9E0D-D86028FE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6B761-30B7-445C-A50F-5DA8B673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31080-DE5D-4A64-B164-CFC3D059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BC015-6BE6-4E28-A2BE-015A4E90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E4CD6-1736-4251-808F-E5DAAD949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BFA2BF-0282-4A74-BBAF-552AA77AD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AA0F4-AED1-48D0-9C73-D2A9664D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3CDBBF-5591-4E60-B0A7-81C35414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F65861-E49B-488D-8FB1-8BFD1ED5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83558-C6CB-4BCE-AEDF-F17415B7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703734-1C4E-4FAE-BF1C-D572D508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7141F3-931F-4C07-9728-E46D43F8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12462-701B-4C3E-92B7-95ABF7A3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2A316C-FDAA-4131-9AB5-1944C29F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18091-C654-40F8-B325-CF3026C5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42ABC-CC57-4285-A623-50CFB493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63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B615B-9ED2-40A9-9E2C-8875E452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16801-C2B0-4D11-B384-F14823250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7053B-CED2-4519-9901-0C2C863E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CA7F4-B2D2-4301-AF59-B45FCC14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FC90B-1F43-47CC-AAD3-3E2C66D4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D637D-ACCA-40BC-8F58-96FB8837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6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92419-1CB2-4A53-BF99-DE9553C0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F80C3-EA85-4CEF-85B5-CC2D0599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5D9DD1-8B92-44A1-9D33-59A57429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D9526-D936-4C4C-BAC2-3D634DD4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BF9DA-474A-41B2-BD5E-2547DEFA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767991-42CC-4B1E-8322-C4CCF9A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9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7616A2-C28D-4AD0-8C6F-A6B9224E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BC47D-D502-4E55-A8C3-3288C0AB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77DB0-BD73-40F8-AE13-4CAFF6B07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3FCD-31CD-42DC-9194-CF15C2C7BCBC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9078D-CAF9-4B2C-89FC-CE745568F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9A275-A564-44ED-A112-6ABD094F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D510-C4C7-428D-965C-2A075231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D0377-4F66-4B96-A24F-116E0F37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한국전자통신연구원 </a:t>
            </a:r>
            <a:r>
              <a:rPr lang="en-US" altLang="ko-KR" dirty="0"/>
              <a:t>2022 </a:t>
            </a:r>
            <a:r>
              <a:rPr lang="ko-KR" altLang="en-US" dirty="0"/>
              <a:t>하계 연구연수</a:t>
            </a:r>
            <a:endParaRPr lang="en-US" altLang="ko-KR" dirty="0"/>
          </a:p>
          <a:p>
            <a:pPr algn="r"/>
            <a:r>
              <a:rPr lang="ko-KR" altLang="en-US" dirty="0"/>
              <a:t>시각지능연구실</a:t>
            </a:r>
            <a:endParaRPr lang="en-US" altLang="ko-KR" dirty="0"/>
          </a:p>
          <a:p>
            <a:pPr algn="r"/>
            <a:r>
              <a:rPr lang="ko-KR" altLang="en-US" dirty="0"/>
              <a:t>박재선</a:t>
            </a:r>
            <a:endParaRPr lang="en-US" altLang="ko-KR" dirty="0"/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71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rostopic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567817" y="1277481"/>
            <a:ext cx="983248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1, 2, 3: publisher &amp; subscriber </a:t>
            </a:r>
            <a:r>
              <a:rPr lang="ko-KR" altLang="en-US" dirty="0">
                <a:solidFill>
                  <a:schemeClr val="bg1"/>
                </a:solidFill>
              </a:rPr>
              <a:t>예제 실행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rostopic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현재 등록된 </a:t>
            </a:r>
            <a:r>
              <a:rPr lang="en-US" altLang="ko-KR" dirty="0">
                <a:solidFill>
                  <a:schemeClr val="bg1"/>
                </a:solidFill>
              </a:rPr>
              <a:t>topic list)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rosout_agg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4: $ </a:t>
            </a:r>
            <a:r>
              <a:rPr lang="en-US" altLang="ko-KR" dirty="0" err="1">
                <a:solidFill>
                  <a:schemeClr val="bg1"/>
                </a:solidFill>
              </a:rPr>
              <a:t>rostopic</a:t>
            </a:r>
            <a:r>
              <a:rPr lang="en-US" altLang="ko-KR" dirty="0">
                <a:solidFill>
                  <a:schemeClr val="bg1"/>
                </a:solidFill>
              </a:rPr>
              <a:t> echo 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해당 토픽으로 전달되는 메시지 내용 </a:t>
            </a:r>
            <a:r>
              <a:rPr lang="en-US" altLang="ko-KR" dirty="0">
                <a:solidFill>
                  <a:schemeClr val="bg1"/>
                </a:solidFill>
              </a:rPr>
              <a:t>(int32) </a:t>
            </a:r>
            <a:r>
              <a:rPr lang="ko-KR" altLang="en-US" dirty="0">
                <a:solidFill>
                  <a:schemeClr val="bg1"/>
                </a:solidFill>
              </a:rPr>
              <a:t>보기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data: 104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---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data: 105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...</a:t>
            </a:r>
          </a:p>
          <a:p>
            <a:endParaRPr lang="it-IT" altLang="ko-KR" dirty="0">
              <a:solidFill>
                <a:schemeClr val="bg1"/>
              </a:solidFill>
            </a:endParaRPr>
          </a:p>
          <a:p>
            <a:r>
              <a:rPr lang="it-IT" altLang="ko-KR" dirty="0">
                <a:solidFill>
                  <a:schemeClr val="bg1"/>
                </a:solidFill>
              </a:rPr>
              <a:t>Teriminal 4: $ rostopic pub -1 /helloros_topic std_msgs/Int32 ‘’data: 99999’’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Terminal 3 </a:t>
            </a:r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(Terminal 4</a:t>
            </a:r>
            <a:r>
              <a:rPr lang="ko-KR" altLang="en-US" dirty="0">
                <a:solidFill>
                  <a:schemeClr val="bg1"/>
                </a:solidFill>
              </a:rPr>
              <a:t>에서 전송한 </a:t>
            </a:r>
            <a:r>
              <a:rPr lang="en-US" altLang="ko-KR" dirty="0">
                <a:solidFill>
                  <a:schemeClr val="bg1"/>
                </a:solidFill>
              </a:rPr>
              <a:t>99999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subscriber</a:t>
            </a:r>
            <a:r>
              <a:rPr lang="ko-KR" altLang="en-US" dirty="0">
                <a:solidFill>
                  <a:schemeClr val="bg1"/>
                </a:solidFill>
              </a:rPr>
              <a:t>가 수신하고 </a:t>
            </a:r>
            <a:r>
              <a:rPr lang="ko-KR" altLang="en-US" dirty="0" err="1">
                <a:solidFill>
                  <a:schemeClr val="bg1"/>
                </a:solidFill>
              </a:rPr>
              <a:t>콜백</a:t>
            </a:r>
            <a:r>
              <a:rPr lang="ko-KR" altLang="en-US" dirty="0">
                <a:solidFill>
                  <a:schemeClr val="bg1"/>
                </a:solidFill>
              </a:rPr>
              <a:t> 호출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it-IT" altLang="ko-KR" dirty="0">
                <a:solidFill>
                  <a:schemeClr val="bg1"/>
                </a:solidFill>
              </a:rPr>
              <a:t>[ INFO] [1657529970.385813361]: Hello ROS 428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[ INFO] [1657529971.333259946]: Hello ROS 99999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[ INFO] [1657529971.386006040]: Hello ROS 429</a:t>
            </a:r>
          </a:p>
        </p:txBody>
      </p:sp>
    </p:spTree>
    <p:extLst>
      <p:ext uri="{BB962C8B-B14F-4D97-AF65-F5344CB8AC3E}">
        <p14:creationId xmlns:p14="http://schemas.microsoft.com/office/powerpoint/2010/main" val="247575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rosservice</a:t>
            </a:r>
            <a:r>
              <a:rPr lang="en-US" altLang="ko-KR" dirty="0">
                <a:solidFill>
                  <a:schemeClr val="accent1"/>
                </a:solidFill>
              </a:rPr>
              <a:t> list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567817" y="1335849"/>
            <a:ext cx="9832489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1, 2: Server &amp; Client </a:t>
            </a:r>
            <a:r>
              <a:rPr lang="ko-KR" altLang="en-US" dirty="0">
                <a:solidFill>
                  <a:schemeClr val="bg1"/>
                </a:solidFill>
              </a:rPr>
              <a:t>예제 실행 </a:t>
            </a:r>
            <a:r>
              <a:rPr lang="en-US" altLang="ko-KR" dirty="0">
                <a:solidFill>
                  <a:schemeClr val="bg1"/>
                </a:solidFill>
              </a:rPr>
              <a:t>(Server</a:t>
            </a:r>
            <a:r>
              <a:rPr lang="ko-KR" altLang="en-US" dirty="0">
                <a:solidFill>
                  <a:schemeClr val="bg1"/>
                </a:solidFill>
              </a:rPr>
              <a:t>만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rosservice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현재 등록된 </a:t>
            </a:r>
            <a:r>
              <a:rPr lang="en-US" altLang="ko-KR" dirty="0">
                <a:solidFill>
                  <a:schemeClr val="bg1"/>
                </a:solidFill>
              </a:rPr>
              <a:t>service list)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cosine_calc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dyros_server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get_loggers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dyros_server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set_logger_level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get_loggers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set_logger_level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3: $ </a:t>
            </a:r>
            <a:r>
              <a:rPr lang="en-US" altLang="ko-KR" dirty="0" err="1">
                <a:solidFill>
                  <a:schemeClr val="bg1"/>
                </a:solidFill>
              </a:rPr>
              <a:t>rosservice</a:t>
            </a:r>
            <a:r>
              <a:rPr lang="en-US" altLang="ko-KR" dirty="0">
                <a:solidFill>
                  <a:schemeClr val="bg1"/>
                </a:solidFill>
              </a:rPr>
              <a:t> info /</a:t>
            </a:r>
            <a:r>
              <a:rPr lang="en-US" altLang="ko-KR" dirty="0" err="1">
                <a:solidFill>
                  <a:schemeClr val="bg1"/>
                </a:solidFill>
              </a:rPr>
              <a:t>cosine_calc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Node: /</a:t>
            </a:r>
            <a:r>
              <a:rPr lang="en-US" altLang="ko-KR" dirty="0" err="1">
                <a:solidFill>
                  <a:schemeClr val="bg1"/>
                </a:solidFill>
              </a:rPr>
              <a:t>dyros_server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URI: rosrpc://david-Z690-AORUS-PRO-DDR4:49465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Type: dyros_practice_2/</a:t>
            </a:r>
            <a:r>
              <a:rPr lang="en-US" altLang="ko-KR" dirty="0" err="1">
                <a:solidFill>
                  <a:schemeClr val="bg1"/>
                </a:solidFill>
              </a:rPr>
              <a:t>ABAngle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Args</a:t>
            </a:r>
            <a:r>
              <a:rPr lang="en-US" altLang="ko-KR" dirty="0">
                <a:solidFill>
                  <a:schemeClr val="bg1"/>
                </a:solidFill>
              </a:rPr>
              <a:t>: a b angle</a:t>
            </a:r>
            <a:endParaRPr lang="it-IT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3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rosservice</a:t>
            </a:r>
            <a:r>
              <a:rPr lang="en-US" altLang="ko-KR" dirty="0">
                <a:solidFill>
                  <a:schemeClr val="accent1"/>
                </a:solidFill>
              </a:rPr>
              <a:t> list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567817" y="1335849"/>
            <a:ext cx="983248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1, 2: Server &amp; Client </a:t>
            </a:r>
            <a:r>
              <a:rPr lang="ko-KR" altLang="en-US" dirty="0">
                <a:solidFill>
                  <a:schemeClr val="bg1"/>
                </a:solidFill>
              </a:rPr>
              <a:t>예제 실행 </a:t>
            </a:r>
            <a:r>
              <a:rPr lang="en-US" altLang="ko-KR" dirty="0">
                <a:solidFill>
                  <a:schemeClr val="bg1"/>
                </a:solidFill>
              </a:rPr>
              <a:t>(Server</a:t>
            </a:r>
            <a:r>
              <a:rPr lang="ko-KR" altLang="en-US" dirty="0">
                <a:solidFill>
                  <a:schemeClr val="bg1"/>
                </a:solidFill>
              </a:rPr>
              <a:t>만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rosservice</a:t>
            </a:r>
            <a:r>
              <a:rPr lang="en-US" altLang="ko-KR" dirty="0">
                <a:solidFill>
                  <a:schemeClr val="bg1"/>
                </a:solidFill>
              </a:rPr>
              <a:t> call /</a:t>
            </a:r>
            <a:r>
              <a:rPr lang="en-US" altLang="ko-KR" dirty="0" err="1">
                <a:solidFill>
                  <a:schemeClr val="bg1"/>
                </a:solidFill>
              </a:rPr>
              <a:t>cosine_calc</a:t>
            </a:r>
            <a:r>
              <a:rPr lang="en-US" altLang="ko-KR" dirty="0">
                <a:solidFill>
                  <a:schemeClr val="bg1"/>
                </a:solidFill>
              </a:rPr>
              <a:t> "a: 8 b: 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angle: 1.0467"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해당 서비스가 제공하는 기능을 요청한 결과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c: 6.92621302557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3: $ </a:t>
            </a:r>
            <a:r>
              <a:rPr lang="en-US" altLang="ko-KR" dirty="0" err="1">
                <a:solidFill>
                  <a:schemeClr val="bg1"/>
                </a:solidFill>
              </a:rPr>
              <a:t>rosservice</a:t>
            </a:r>
            <a:r>
              <a:rPr lang="en-US" altLang="ko-KR" dirty="0">
                <a:solidFill>
                  <a:schemeClr val="bg1"/>
                </a:solidFill>
              </a:rPr>
              <a:t> find dyros_practice_2/</a:t>
            </a:r>
            <a:r>
              <a:rPr lang="en-US" altLang="ko-KR" dirty="0" err="1">
                <a:solidFill>
                  <a:schemeClr val="bg1"/>
                </a:solidFill>
              </a:rPr>
              <a:t>ABAngle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특정 서비스 타입을 입력으로 받는 서비스를 찾는 명령어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cosine_calc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6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416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rqt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sz="1050" dirty="0">
                <a:solidFill>
                  <a:schemeClr val="accent1"/>
                </a:solidFill>
              </a:rPr>
              <a:t>menu tab → Plugins → Visualization → TF Tree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4E9292-5269-416C-9260-341B2F3C0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39"/>
          <a:stretch/>
        </p:blipFill>
        <p:spPr>
          <a:xfrm>
            <a:off x="567817" y="1316941"/>
            <a:ext cx="4076910" cy="20313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76A8AC-7921-4B20-A1E0-17F767A11222}"/>
              </a:ext>
            </a:extLst>
          </p:cNvPr>
          <p:cNvSpPr/>
          <p:nvPr/>
        </p:nvSpPr>
        <p:spPr>
          <a:xfrm>
            <a:off x="747423" y="2495772"/>
            <a:ext cx="3681454" cy="222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4BED0-F4D1-46DF-99C7-91C5622C2436}"/>
              </a:ext>
            </a:extLst>
          </p:cNvPr>
          <p:cNvSpPr txBox="1"/>
          <p:nvPr/>
        </p:nvSpPr>
        <p:spPr>
          <a:xfrm>
            <a:off x="5688665" y="947608"/>
            <a:ext cx="49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roslaunch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07AAB-D1EA-49EB-A96C-0FC8327CAFD9}"/>
              </a:ext>
            </a:extLst>
          </p:cNvPr>
          <p:cNvSpPr txBox="1"/>
          <p:nvPr/>
        </p:nvSpPr>
        <p:spPr>
          <a:xfrm>
            <a:off x="4985468" y="1316940"/>
            <a:ext cx="6750657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&lt;launch&gt;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&lt;node pkg="dyros_practice_1"     type="</a:t>
            </a:r>
            <a:r>
              <a:rPr lang="en-US" altLang="ko-KR" dirty="0" err="1">
                <a:solidFill>
                  <a:schemeClr val="bg1"/>
                </a:solidFill>
              </a:rPr>
              <a:t>publisher_cpp_node</a:t>
            </a:r>
            <a:r>
              <a:rPr lang="en-US" altLang="ko-KR" dirty="0">
                <a:solidFill>
                  <a:schemeClr val="bg1"/>
                </a:solidFill>
              </a:rPr>
              <a:t>" name="</a:t>
            </a:r>
            <a:r>
              <a:rPr lang="en-US" altLang="ko-KR" dirty="0" err="1">
                <a:solidFill>
                  <a:schemeClr val="bg1"/>
                </a:solidFill>
              </a:rPr>
              <a:t>dyros_publisher_node</a:t>
            </a:r>
            <a:r>
              <a:rPr lang="en-US" altLang="ko-KR" dirty="0">
                <a:solidFill>
                  <a:schemeClr val="bg1"/>
                </a:solidFill>
              </a:rPr>
              <a:t>" </a:t>
            </a:r>
            <a:r>
              <a:rPr lang="en-US" altLang="ko-KR" dirty="0">
                <a:solidFill>
                  <a:srgbClr val="C00000"/>
                </a:solidFill>
              </a:rPr>
              <a:t>respawn="true"</a:t>
            </a:r>
            <a:r>
              <a:rPr lang="en-US" altLang="ko-KR" dirty="0">
                <a:solidFill>
                  <a:schemeClr val="bg1"/>
                </a:solidFill>
              </a:rPr>
              <a:t>/&gt;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&lt;node pkg="dyros_practice_1" type="</a:t>
            </a:r>
            <a:r>
              <a:rPr lang="en-US" altLang="ko-KR" dirty="0" err="1">
                <a:solidFill>
                  <a:schemeClr val="bg1"/>
                </a:solidFill>
              </a:rPr>
              <a:t>subscriber_cpp_node</a:t>
            </a:r>
            <a:r>
              <a:rPr lang="en-US" altLang="ko-KR" dirty="0">
                <a:solidFill>
                  <a:schemeClr val="bg1"/>
                </a:solidFill>
              </a:rPr>
              <a:t>" name="</a:t>
            </a:r>
            <a:r>
              <a:rPr lang="en-US" altLang="ko-KR" dirty="0" err="1">
                <a:solidFill>
                  <a:schemeClr val="bg1"/>
                </a:solidFill>
              </a:rPr>
              <a:t>dyros_subscriber_node</a:t>
            </a:r>
            <a:r>
              <a:rPr lang="en-US" altLang="ko-KR" dirty="0">
                <a:solidFill>
                  <a:schemeClr val="bg1"/>
                </a:solidFill>
              </a:rPr>
              <a:t>" output="screen"/&gt;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&lt;/launch&gt;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roslaunch</a:t>
            </a:r>
            <a:r>
              <a:rPr lang="en-US" altLang="ko-KR" dirty="0">
                <a:solidFill>
                  <a:schemeClr val="bg1"/>
                </a:solidFill>
              </a:rPr>
              <a:t> dyros_practice_1 </a:t>
            </a:r>
            <a:r>
              <a:rPr lang="en-US" altLang="ko-KR" dirty="0" err="1">
                <a:solidFill>
                  <a:schemeClr val="bg1"/>
                </a:solidFill>
              </a:rPr>
              <a:t>pub_sub_respawn.launch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rosnode</a:t>
            </a:r>
            <a:r>
              <a:rPr lang="en-US" altLang="ko-KR" dirty="0">
                <a:solidFill>
                  <a:schemeClr val="bg1"/>
                </a:solidFill>
              </a:rPr>
              <a:t> kill /</a:t>
            </a:r>
            <a:r>
              <a:rPr lang="en-US" altLang="ko-KR" dirty="0" err="1">
                <a:solidFill>
                  <a:schemeClr val="bg1"/>
                </a:solidFill>
              </a:rPr>
              <a:t>dyros_publisher_node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99C9D-9026-457A-99E2-DA813CB48612}"/>
              </a:ext>
            </a:extLst>
          </p:cNvPr>
          <p:cNvSpPr txBox="1"/>
          <p:nvPr/>
        </p:nvSpPr>
        <p:spPr>
          <a:xfrm>
            <a:off x="475331" y="3897240"/>
            <a:ext cx="113624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출력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 INFO] [1657530881.281219653]: Hello ROS 6</a:t>
            </a:r>
          </a:p>
          <a:p>
            <a:r>
              <a:rPr lang="en-US" altLang="ko-KR" sz="1600" dirty="0">
                <a:solidFill>
                  <a:srgbClr val="E36767"/>
                </a:solidFill>
              </a:rPr>
              <a:t>[ WARN] [1657530881.317139199]: Shutdown request received.</a:t>
            </a:r>
          </a:p>
          <a:p>
            <a:r>
              <a:rPr lang="en-US" altLang="ko-KR" sz="1600" dirty="0">
                <a:solidFill>
                  <a:srgbClr val="E36767"/>
                </a:solidFill>
              </a:rPr>
              <a:t>[ WARN] [1657530881.317787708]: Reason given for shutdown: [user request]</a:t>
            </a:r>
          </a:p>
          <a:p>
            <a:r>
              <a:rPr lang="en-US" altLang="ko-KR" sz="1600" dirty="0">
                <a:solidFill>
                  <a:srgbClr val="E36767"/>
                </a:solidFill>
              </a:rPr>
              <a:t>[dyros_publisher_node-1] process has finished cleanly</a:t>
            </a:r>
          </a:p>
          <a:p>
            <a:r>
              <a:rPr lang="en-US" altLang="ko-KR" sz="1600" dirty="0">
                <a:solidFill>
                  <a:srgbClr val="E36767"/>
                </a:solidFill>
              </a:rPr>
              <a:t>log file: /root/.</a:t>
            </a:r>
            <a:r>
              <a:rPr lang="en-US" altLang="ko-KR" sz="1600" dirty="0" err="1">
                <a:solidFill>
                  <a:srgbClr val="E36767"/>
                </a:solidFill>
              </a:rPr>
              <a:t>ros</a:t>
            </a:r>
            <a:r>
              <a:rPr lang="en-US" altLang="ko-KR" sz="1600" dirty="0">
                <a:solidFill>
                  <a:srgbClr val="E36767"/>
                </a:solidFill>
              </a:rPr>
              <a:t>/log/82b618c0-00f4-11ed-996b-d85ed3a0a47a/dyros_publisher_node-1*.log</a:t>
            </a:r>
          </a:p>
          <a:p>
            <a:r>
              <a:rPr lang="en-US" altLang="ko-KR" sz="1600" dirty="0">
                <a:solidFill>
                  <a:srgbClr val="E36767"/>
                </a:solidFill>
              </a:rPr>
              <a:t>[dyros_publisher_node-1] restarting process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process[dyros_publisher_node-1]: started with </a:t>
            </a:r>
            <a:r>
              <a:rPr lang="en-US" altLang="ko-KR" sz="1600" dirty="0" err="1">
                <a:solidFill>
                  <a:schemeClr val="bg1"/>
                </a:solidFill>
              </a:rPr>
              <a:t>pid</a:t>
            </a:r>
            <a:r>
              <a:rPr lang="en-US" altLang="ko-KR" sz="1600" dirty="0">
                <a:solidFill>
                  <a:schemeClr val="bg1"/>
                </a:solidFill>
              </a:rPr>
              <a:t> [41931] </a:t>
            </a:r>
            <a:r>
              <a:rPr lang="ko-KR" altLang="en-US" sz="1600" dirty="0">
                <a:solidFill>
                  <a:srgbClr val="E36767"/>
                </a:solidFill>
              </a:rPr>
              <a:t>부활</a:t>
            </a:r>
            <a:r>
              <a:rPr lang="en-US" altLang="ko-KR" sz="1600" dirty="0">
                <a:solidFill>
                  <a:srgbClr val="E36767"/>
                </a:solidFill>
              </a:rPr>
              <a:t>!!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 INFO] [1657530883.375041992]: Hello ROS 1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[ INFO] [1657530884.375085166]: Hello ROS 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9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rosparam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567817" y="1335849"/>
            <a:ext cx="983248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1: $ </a:t>
            </a:r>
            <a:r>
              <a:rPr lang="pt-BR" altLang="ko-KR" dirty="0">
                <a:solidFill>
                  <a:schemeClr val="bg1"/>
                </a:solidFill>
              </a:rPr>
              <a:t>rosrun dyros_practice_rosparam param_py_test.py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2: $ </a:t>
            </a:r>
            <a:r>
              <a:rPr lang="en-US" altLang="ko-KR" dirty="0" err="1">
                <a:solidFill>
                  <a:schemeClr val="bg1"/>
                </a:solidFill>
              </a:rPr>
              <a:t>rosparam</a:t>
            </a:r>
            <a:r>
              <a:rPr lang="en-US" altLang="ko-KR" dirty="0">
                <a:solidFill>
                  <a:schemeClr val="bg1"/>
                </a:solidFill>
              </a:rPr>
              <a:t> list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현재 등록된 </a:t>
            </a:r>
            <a:r>
              <a:rPr lang="en-US" altLang="ko-KR" dirty="0">
                <a:solidFill>
                  <a:schemeClr val="bg1"/>
                </a:solidFill>
              </a:rPr>
              <a:t>parameter 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bool_true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dyros_param_test_node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private_int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/gains/d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/gains/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/gains/p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list_of_floats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rosdistro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roslaunch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uris</a:t>
            </a:r>
            <a:r>
              <a:rPr lang="en-US" altLang="ko-KR" dirty="0">
                <a:solidFill>
                  <a:schemeClr val="bg1"/>
                </a:solidFill>
              </a:rPr>
              <a:t>/host_david_z690_aorus_pro_ddr4__38011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roslaunch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uris</a:t>
            </a:r>
            <a:r>
              <a:rPr lang="en-US" altLang="ko-KR" dirty="0">
                <a:solidFill>
                  <a:schemeClr val="bg1"/>
                </a:solidFill>
              </a:rPr>
              <a:t>/host_david_z690_aorus_pro_ddr4__41623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rosversion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run_id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some_name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rosparam</a:t>
            </a:r>
            <a:r>
              <a:rPr lang="en-US" altLang="ko-KR" dirty="0">
                <a:solidFill>
                  <a:schemeClr val="bg1"/>
                </a:solidFill>
              </a:rPr>
              <a:t> set /</a:t>
            </a:r>
            <a:r>
              <a:rPr lang="en-US" altLang="ko-KR" dirty="0" err="1">
                <a:solidFill>
                  <a:schemeClr val="bg1"/>
                </a:solidFill>
              </a:rPr>
              <a:t>some_name</a:t>
            </a:r>
            <a:r>
              <a:rPr lang="en-US" altLang="ko-KR" dirty="0">
                <a:solidFill>
                  <a:schemeClr val="bg1"/>
                </a:solidFill>
              </a:rPr>
              <a:t> 'bootcamp’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rosparam</a:t>
            </a:r>
            <a:r>
              <a:rPr lang="en-US" altLang="ko-KR" dirty="0">
                <a:solidFill>
                  <a:schemeClr val="bg1"/>
                </a:solidFill>
              </a:rPr>
              <a:t> get /</a:t>
            </a:r>
            <a:r>
              <a:rPr lang="en-US" altLang="ko-KR" dirty="0" err="1">
                <a:solidFill>
                  <a:schemeClr val="bg1"/>
                </a:solidFill>
              </a:rPr>
              <a:t>list_of_floats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67817" y="947608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rosbag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567817" y="1306665"/>
            <a:ext cx="9832489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1: $  </a:t>
            </a:r>
            <a:r>
              <a:rPr lang="en-US" altLang="ko-KR" dirty="0" err="1">
                <a:solidFill>
                  <a:schemeClr val="bg1"/>
                </a:solidFill>
              </a:rPr>
              <a:t>roslaunch</a:t>
            </a:r>
            <a:r>
              <a:rPr lang="en-US" altLang="ko-KR" dirty="0">
                <a:solidFill>
                  <a:schemeClr val="bg1"/>
                </a:solidFill>
              </a:rPr>
              <a:t> dyros_practice_1 </a:t>
            </a:r>
            <a:r>
              <a:rPr lang="en-US" altLang="ko-KR" dirty="0" err="1">
                <a:solidFill>
                  <a:schemeClr val="bg1"/>
                </a:solidFill>
              </a:rPr>
              <a:t>pub_sub.launch</a:t>
            </a:r>
            <a:r>
              <a:rPr lang="en-US" altLang="ko-KR" dirty="0">
                <a:solidFill>
                  <a:schemeClr val="bg1"/>
                </a:solidFill>
              </a:rPr>
              <a:t> (Topic</a:t>
            </a:r>
            <a:r>
              <a:rPr lang="ko-KR" altLang="en-US" dirty="0">
                <a:solidFill>
                  <a:schemeClr val="bg1"/>
                </a:solidFill>
              </a:rPr>
              <a:t> 예제 실행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Terminal 2: $  </a:t>
            </a:r>
            <a:r>
              <a:rPr lang="en-US" altLang="ko-KR" dirty="0" err="1">
                <a:solidFill>
                  <a:schemeClr val="bg1"/>
                </a:solidFill>
              </a:rPr>
              <a:t>rosbag</a:t>
            </a:r>
            <a:r>
              <a:rPr lang="en-US" altLang="ko-KR" dirty="0">
                <a:solidFill>
                  <a:schemeClr val="bg1"/>
                </a:solidFill>
              </a:rPr>
              <a:t> record -O </a:t>
            </a:r>
            <a:r>
              <a:rPr lang="en-US" altLang="ko-KR" dirty="0" err="1">
                <a:solidFill>
                  <a:schemeClr val="bg1"/>
                </a:solidFill>
              </a:rPr>
              <a:t>saved_numbers.bag</a:t>
            </a:r>
            <a:r>
              <a:rPr lang="en-US" altLang="ko-KR" dirty="0">
                <a:solidFill>
                  <a:schemeClr val="bg1"/>
                </a:solidFill>
              </a:rPr>
              <a:t> 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2: $ </a:t>
            </a:r>
            <a:r>
              <a:rPr lang="en-US" altLang="ko-KR" dirty="0" err="1">
                <a:solidFill>
                  <a:schemeClr val="bg1"/>
                </a:solidFill>
              </a:rPr>
              <a:t>rosbag</a:t>
            </a:r>
            <a:r>
              <a:rPr lang="en-US" altLang="ko-KR" dirty="0">
                <a:solidFill>
                  <a:schemeClr val="bg1"/>
                </a:solidFill>
              </a:rPr>
              <a:t> info </a:t>
            </a:r>
            <a:r>
              <a:rPr lang="en-US" altLang="ko-KR" dirty="0" err="1">
                <a:solidFill>
                  <a:schemeClr val="bg1"/>
                </a:solidFill>
              </a:rPr>
              <a:t>saved_numbers.bag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path:        </a:t>
            </a:r>
            <a:r>
              <a:rPr lang="en-US" altLang="ko-KR" dirty="0" err="1">
                <a:solidFill>
                  <a:schemeClr val="bg1"/>
                </a:solidFill>
              </a:rPr>
              <a:t>saved_numbers.bag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version:     2.0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duration:    3.0s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start:       Jul 11 2022 09:24:36.14 (1657531476.14)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end:         Jul 11 2022 09:24:39.14 (1657531479.14)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size:        4.9 KB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messages:    4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compression: none [1/1 chunks]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types:       </a:t>
            </a:r>
            <a:r>
              <a:rPr lang="en-US" altLang="ko-KR" dirty="0" err="1">
                <a:solidFill>
                  <a:schemeClr val="bg1"/>
                </a:solidFill>
              </a:rPr>
              <a:t>std_msgs</a:t>
            </a:r>
            <a:r>
              <a:rPr lang="en-US" altLang="ko-KR" dirty="0">
                <a:solidFill>
                  <a:schemeClr val="bg1"/>
                </a:solidFill>
              </a:rPr>
              <a:t>/Int32 [da5909fbe378aeaf85e547e830cc1bb7]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topics:      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r>
              <a:rPr lang="en-US" altLang="ko-KR" dirty="0">
                <a:solidFill>
                  <a:schemeClr val="bg1"/>
                </a:solidFill>
              </a:rPr>
              <a:t>   4 </a:t>
            </a:r>
            <a:r>
              <a:rPr lang="en-US" altLang="ko-KR" dirty="0" err="1">
                <a:solidFill>
                  <a:schemeClr val="bg1"/>
                </a:solidFill>
              </a:rPr>
              <a:t>msgs</a:t>
            </a:r>
            <a:r>
              <a:rPr lang="en-US" altLang="ko-KR" dirty="0">
                <a:solidFill>
                  <a:schemeClr val="bg1"/>
                </a:solidFill>
              </a:rPr>
              <a:t>    : </a:t>
            </a:r>
            <a:r>
              <a:rPr lang="en-US" altLang="ko-KR" dirty="0" err="1">
                <a:solidFill>
                  <a:schemeClr val="bg1"/>
                </a:solidFill>
              </a:rPr>
              <a:t>std_msgs</a:t>
            </a:r>
            <a:r>
              <a:rPr lang="en-US" altLang="ko-KR" dirty="0">
                <a:solidFill>
                  <a:schemeClr val="bg1"/>
                </a:solidFill>
              </a:rPr>
              <a:t>/Int32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1: $ </a:t>
            </a:r>
            <a:r>
              <a:rPr lang="en-US" altLang="ko-KR" dirty="0" err="1">
                <a:solidFill>
                  <a:schemeClr val="bg1"/>
                </a:solidFill>
              </a:rPr>
              <a:t>rosrun</a:t>
            </a:r>
            <a:r>
              <a:rPr lang="en-US" altLang="ko-KR" dirty="0">
                <a:solidFill>
                  <a:schemeClr val="bg1"/>
                </a:solidFill>
              </a:rPr>
              <a:t> dyros_practice_1 subscriber_py_node.py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Teriminal</a:t>
            </a:r>
            <a:r>
              <a:rPr lang="en-US" altLang="ko-KR" dirty="0">
                <a:solidFill>
                  <a:schemeClr val="bg1"/>
                </a:solidFill>
              </a:rPr>
              <a:t> 2: $ </a:t>
            </a:r>
            <a:r>
              <a:rPr lang="en-US" altLang="ko-KR" dirty="0" err="1">
                <a:solidFill>
                  <a:schemeClr val="bg1"/>
                </a:solidFill>
              </a:rPr>
              <a:t>rosbag</a:t>
            </a:r>
            <a:r>
              <a:rPr lang="en-US" altLang="ko-KR" dirty="0">
                <a:solidFill>
                  <a:schemeClr val="bg1"/>
                </a:solidFill>
              </a:rPr>
              <a:t> play </a:t>
            </a:r>
            <a:r>
              <a:rPr lang="en-US" altLang="ko-KR" dirty="0" err="1">
                <a:solidFill>
                  <a:schemeClr val="bg1"/>
                </a:solidFill>
              </a:rPr>
              <a:t>saved_numbers.bag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저장된 메시지들이 </a:t>
            </a:r>
            <a:r>
              <a:rPr lang="en-US" altLang="ko-KR" dirty="0" err="1">
                <a:solidFill>
                  <a:schemeClr val="bg1"/>
                </a:solidFill>
              </a:rPr>
              <a:t>subscrib</a:t>
            </a:r>
            <a:r>
              <a:rPr lang="ko-KR" altLang="en-US" dirty="0">
                <a:solidFill>
                  <a:schemeClr val="bg1"/>
                </a:solidFill>
              </a:rPr>
              <a:t>에 전달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상황재연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[INFO] [1546866981.269527]: Hello ROS 44 …</a:t>
            </a:r>
          </a:p>
        </p:txBody>
      </p:sp>
    </p:spTree>
    <p:extLst>
      <p:ext uri="{BB962C8B-B14F-4D97-AF65-F5344CB8AC3E}">
        <p14:creationId xmlns:p14="http://schemas.microsoft.com/office/powerpoint/2010/main" val="423807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5448B-D97D-6A5E-2428-186EE39A0DEB}"/>
              </a:ext>
            </a:extLst>
          </p:cNvPr>
          <p:cNvSpPr/>
          <p:nvPr/>
        </p:nvSpPr>
        <p:spPr>
          <a:xfrm>
            <a:off x="2752324" y="2438400"/>
            <a:ext cx="6545112" cy="563880"/>
          </a:xfrm>
          <a:prstGeom prst="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Development Environment Setting</a:t>
            </a:r>
            <a:endParaRPr lang="ko-KR" altLang="en-US" sz="2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65F7BA-7FB4-C15B-40BD-2A91A36A3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6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0" y="415106"/>
            <a:ext cx="11221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Development Environment Setting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EB871-183E-FEC8-54DE-CAA86A1E293F}"/>
              </a:ext>
            </a:extLst>
          </p:cNvPr>
          <p:cNvSpPr txBox="1"/>
          <p:nvPr/>
        </p:nvSpPr>
        <p:spPr>
          <a:xfrm>
            <a:off x="699247" y="1061437"/>
            <a:ext cx="9445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ROS </a:t>
            </a:r>
            <a:r>
              <a:rPr lang="ko-KR" altLang="en-US" dirty="0">
                <a:solidFill>
                  <a:schemeClr val="bg1"/>
                </a:solidFill>
              </a:rPr>
              <a:t>환경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도커</a:t>
            </a:r>
            <a:r>
              <a:rPr lang="ko-KR" altLang="en-US" dirty="0">
                <a:solidFill>
                  <a:schemeClr val="bg1"/>
                </a:solidFill>
              </a:rPr>
              <a:t> 이미지 다운받기 </a:t>
            </a:r>
            <a:r>
              <a:rPr lang="en-US" altLang="ko-KR" dirty="0">
                <a:solidFill>
                  <a:schemeClr val="bg1"/>
                </a:solidFill>
              </a:rPr>
              <a:t>(ubuntu </a:t>
            </a:r>
            <a:r>
              <a:rPr lang="ko-KR" altLang="en-US" dirty="0">
                <a:solidFill>
                  <a:schemeClr val="bg1"/>
                </a:solidFill>
              </a:rPr>
              <a:t>환경에 </a:t>
            </a:r>
            <a:r>
              <a:rPr lang="en-US" altLang="ko-KR" dirty="0" err="1">
                <a:solidFill>
                  <a:schemeClr val="bg1"/>
                </a:solidFill>
              </a:rPr>
              <a:t>ros</a:t>
            </a:r>
            <a:r>
              <a:rPr lang="ko-KR" altLang="en-US" dirty="0">
                <a:solidFill>
                  <a:schemeClr val="bg1"/>
                </a:solidFill>
              </a:rPr>
              <a:t>를 설치한 </a:t>
            </a:r>
            <a:r>
              <a:rPr lang="ko-KR" altLang="en-US" dirty="0" err="1">
                <a:solidFill>
                  <a:schemeClr val="bg1"/>
                </a:solidFill>
              </a:rPr>
              <a:t>도커</a:t>
            </a:r>
            <a:r>
              <a:rPr lang="ko-KR" altLang="en-US" dirty="0">
                <a:solidFill>
                  <a:schemeClr val="bg1"/>
                </a:solidFill>
              </a:rPr>
              <a:t> 이미지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solidFill>
                  <a:schemeClr val="bg1"/>
                </a:solidFill>
              </a:rPr>
              <a:t>도커</a:t>
            </a:r>
            <a:r>
              <a:rPr lang="ko-KR" altLang="en-US" dirty="0">
                <a:solidFill>
                  <a:schemeClr val="bg1"/>
                </a:solidFill>
              </a:rPr>
              <a:t> 컨테이너 생성 및 실행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EB1D7-F72F-1C72-28FD-4175EAACA7C3}"/>
              </a:ext>
            </a:extLst>
          </p:cNvPr>
          <p:cNvSpPr txBox="1"/>
          <p:nvPr/>
        </p:nvSpPr>
        <p:spPr>
          <a:xfrm>
            <a:off x="910470" y="1707768"/>
            <a:ext cx="858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docker pull </a:t>
            </a:r>
            <a:r>
              <a:rPr lang="en-US" altLang="ko-KR" dirty="0" err="1">
                <a:solidFill>
                  <a:schemeClr val="bg1"/>
                </a:solidFill>
              </a:rPr>
              <a:t>osrf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ros:melodic-desktop-full-bionic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DFF42-2E10-2C38-3CAA-736A22356145}"/>
              </a:ext>
            </a:extLst>
          </p:cNvPr>
          <p:cNvSpPr txBox="1"/>
          <p:nvPr/>
        </p:nvSpPr>
        <p:spPr>
          <a:xfrm>
            <a:off x="7067774" y="2538765"/>
            <a:ext cx="462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docker exec -it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-e DISPLAY=</a:t>
            </a:r>
            <a:r>
              <a:rPr lang="en-US" altLang="ko-KR" dirty="0" err="1">
                <a:solidFill>
                  <a:schemeClr val="bg1"/>
                </a:solidFill>
              </a:rPr>
              <a:t>unix$DISPLAY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-e USER=$USER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-e XDG_RUNTIME_DIR=/</a:t>
            </a:r>
            <a:r>
              <a:rPr lang="en-US" altLang="ko-KR" dirty="0" err="1">
                <a:solidFill>
                  <a:schemeClr val="bg1"/>
                </a:solidFill>
              </a:rPr>
              <a:t>tmp</a:t>
            </a:r>
            <a:r>
              <a:rPr lang="en-US" altLang="ko-KR" dirty="0">
                <a:solidFill>
                  <a:schemeClr val="bg1"/>
                </a:solidFill>
              </a:rPr>
              <a:t>  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ros_melodic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/bin/bash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2D281BA-3152-AFFE-7004-ADBBE434B9DB}"/>
              </a:ext>
            </a:extLst>
          </p:cNvPr>
          <p:cNvGrpSpPr/>
          <p:nvPr/>
        </p:nvGrpSpPr>
        <p:grpSpPr>
          <a:xfrm>
            <a:off x="699247" y="2611076"/>
            <a:ext cx="5604734" cy="3416320"/>
            <a:chOff x="699247" y="2943211"/>
            <a:chExt cx="5604734" cy="34163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DFFB9F3-D645-B6C1-318D-13477BA9B379}"/>
                </a:ext>
              </a:extLst>
            </p:cNvPr>
            <p:cNvSpPr/>
            <p:nvPr/>
          </p:nvSpPr>
          <p:spPr>
            <a:xfrm>
              <a:off x="699247" y="3571539"/>
              <a:ext cx="5604734" cy="1398494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GUI </a:t>
              </a:r>
              <a:r>
                <a:rPr lang="ko-KR" altLang="en-US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1D8B2BA-3340-3A12-59A2-264B12C56582}"/>
                </a:ext>
              </a:extLst>
            </p:cNvPr>
            <p:cNvSpPr/>
            <p:nvPr/>
          </p:nvSpPr>
          <p:spPr>
            <a:xfrm>
              <a:off x="699247" y="4974516"/>
              <a:ext cx="5604734" cy="27521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>
                  <a:solidFill>
                    <a:schemeClr val="bg1"/>
                  </a:solidFill>
                </a:rPr>
                <a:t>그래픽 툴 사용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A4960A-24A7-C2AA-15DC-DB4CCDC5EA57}"/>
                </a:ext>
              </a:extLst>
            </p:cNvPr>
            <p:cNvSpPr txBox="1"/>
            <p:nvPr/>
          </p:nvSpPr>
          <p:spPr>
            <a:xfrm>
              <a:off x="699247" y="2943211"/>
              <a:ext cx="46288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$ docker run -it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-v ~/</a:t>
              </a:r>
              <a:r>
                <a:rPr lang="en-US" altLang="ko-KR" dirty="0" err="1">
                  <a:solidFill>
                    <a:schemeClr val="bg1"/>
                  </a:solidFill>
                </a:rPr>
                <a:t>ros_melodic</a:t>
              </a:r>
              <a:r>
                <a:rPr lang="en-US" altLang="ko-KR" dirty="0">
                  <a:solidFill>
                    <a:schemeClr val="bg1"/>
                  </a:solidFill>
                </a:rPr>
                <a:t>:/</a:t>
              </a:r>
              <a:r>
                <a:rPr lang="en-US" altLang="ko-KR" dirty="0" err="1">
                  <a:solidFill>
                    <a:schemeClr val="bg1"/>
                  </a:solidFill>
                </a:rPr>
                <a:t>mnt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-e DISPLAY=</a:t>
              </a:r>
              <a:r>
                <a:rPr lang="en-US" altLang="ko-KR" dirty="0" err="1">
                  <a:solidFill>
                    <a:schemeClr val="bg1"/>
                  </a:solidFill>
                </a:rPr>
                <a:t>unix$DISPLAY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-e USER=$USER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-e XDG_RUNTIME_DIR=/</a:t>
              </a:r>
              <a:r>
                <a:rPr lang="en-US" altLang="ko-KR" dirty="0" err="1">
                  <a:solidFill>
                    <a:schemeClr val="bg1"/>
                  </a:solidFill>
                </a:rPr>
                <a:t>tmp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-v /root/.</a:t>
              </a:r>
              <a:r>
                <a:rPr lang="en-US" altLang="ko-KR" dirty="0" err="1">
                  <a:solidFill>
                    <a:schemeClr val="bg1"/>
                  </a:solidFill>
                </a:rPr>
                <a:t>Xauthority</a:t>
              </a:r>
              <a:r>
                <a:rPr lang="en-US" altLang="ko-KR" dirty="0">
                  <a:solidFill>
                    <a:schemeClr val="bg1"/>
                  </a:solidFill>
                </a:rPr>
                <a:t>:/root/.</a:t>
              </a:r>
              <a:r>
                <a:rPr lang="en-US" altLang="ko-KR" dirty="0" err="1">
                  <a:solidFill>
                    <a:schemeClr val="bg1"/>
                  </a:solidFill>
                </a:rPr>
                <a:t>Xauthority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-v /</a:t>
              </a:r>
              <a:r>
                <a:rPr lang="en-US" altLang="ko-KR" dirty="0" err="1">
                  <a:solidFill>
                    <a:schemeClr val="bg1"/>
                  </a:solidFill>
                </a:rPr>
                <a:t>tmp</a:t>
              </a:r>
              <a:r>
                <a:rPr lang="en-US" altLang="ko-KR" dirty="0">
                  <a:solidFill>
                    <a:schemeClr val="bg1"/>
                  </a:solidFill>
                </a:rPr>
                <a:t>/.X11-unix:/temp/.X11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--privileged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--</a:t>
              </a:r>
              <a:r>
                <a:rPr lang="en-US" altLang="ko-KR" dirty="0" err="1">
                  <a:solidFill>
                    <a:schemeClr val="bg1"/>
                  </a:solidFill>
                </a:rPr>
                <a:t>gpus</a:t>
              </a:r>
              <a:r>
                <a:rPr lang="en-US" altLang="ko-KR" dirty="0">
                  <a:solidFill>
                    <a:schemeClr val="bg1"/>
                  </a:solidFill>
                </a:rPr>
                <a:t> all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--net=host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--name </a:t>
              </a:r>
              <a:r>
                <a:rPr lang="en-US" altLang="ko-KR" dirty="0" err="1">
                  <a:solidFill>
                    <a:schemeClr val="bg1"/>
                  </a:solidFill>
                </a:rPr>
                <a:t>ros_melodic</a:t>
              </a:r>
              <a:r>
                <a:rPr lang="en-US" altLang="ko-KR" dirty="0">
                  <a:solidFill>
                    <a:schemeClr val="bg1"/>
                  </a:solidFill>
                </a:rPr>
                <a:t>  </a:t>
              </a:r>
            </a:p>
            <a:p>
              <a:r>
                <a:rPr lang="en-US" altLang="ko-KR" dirty="0" err="1">
                  <a:solidFill>
                    <a:schemeClr val="bg1"/>
                  </a:solidFill>
                </a:rPr>
                <a:t>osrf</a:t>
              </a:r>
              <a:r>
                <a:rPr lang="en-US" altLang="ko-KR" dirty="0">
                  <a:solidFill>
                    <a:schemeClr val="bg1"/>
                  </a:solidFill>
                </a:rPr>
                <a:t>/</a:t>
              </a:r>
              <a:r>
                <a:rPr lang="en-US" altLang="ko-KR" dirty="0" err="1">
                  <a:solidFill>
                    <a:schemeClr val="bg1"/>
                  </a:solidFill>
                </a:rPr>
                <a:t>ros:melodic-desktop-full-bionic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629375-BC72-C56B-EC56-369FEA17C86D}"/>
              </a:ext>
            </a:extLst>
          </p:cNvPr>
          <p:cNvGrpSpPr/>
          <p:nvPr/>
        </p:nvGrpSpPr>
        <p:grpSpPr>
          <a:xfrm>
            <a:off x="7067773" y="4637898"/>
            <a:ext cx="4628892" cy="407438"/>
            <a:chOff x="7067773" y="4637898"/>
            <a:chExt cx="4628892" cy="40743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109E29-EAA4-7CAF-D347-E2E26C3A2659}"/>
                </a:ext>
              </a:extLst>
            </p:cNvPr>
            <p:cNvSpPr/>
            <p:nvPr/>
          </p:nvSpPr>
          <p:spPr>
            <a:xfrm>
              <a:off x="7067774" y="4637898"/>
              <a:ext cx="4628891" cy="40743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>
                  <a:solidFill>
                    <a:schemeClr val="bg1"/>
                  </a:solidFill>
                </a:rPr>
                <a:t>GUI </a:t>
              </a:r>
              <a:r>
                <a:rPr lang="ko-KR" altLang="en-US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E9B97E-C47D-0084-35E8-75A5579947B0}"/>
                </a:ext>
              </a:extLst>
            </p:cNvPr>
            <p:cNvSpPr txBox="1"/>
            <p:nvPr/>
          </p:nvSpPr>
          <p:spPr>
            <a:xfrm>
              <a:off x="7067773" y="4637898"/>
              <a:ext cx="4628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$  </a:t>
              </a:r>
              <a:r>
                <a:rPr lang="en-US" altLang="ko-KR" dirty="0" err="1">
                  <a:solidFill>
                    <a:schemeClr val="bg1"/>
                  </a:solidFill>
                </a:rPr>
                <a:t>xhost</a:t>
              </a:r>
              <a:r>
                <a:rPr lang="en-US" altLang="ko-KR" dirty="0">
                  <a:solidFill>
                    <a:schemeClr val="bg1"/>
                  </a:solidFill>
                </a:rPr>
                <a:t> +</a:t>
              </a:r>
              <a:r>
                <a:rPr lang="en-US" altLang="ko-KR" dirty="0" err="1">
                  <a:solidFill>
                    <a:schemeClr val="bg1"/>
                  </a:solidFill>
                </a:rPr>
                <a:t>local:docker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80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0" y="415106"/>
            <a:ext cx="10712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Development Environment Setting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EB871-183E-FEC8-54DE-CAA86A1E293F}"/>
              </a:ext>
            </a:extLst>
          </p:cNvPr>
          <p:cNvSpPr txBox="1"/>
          <p:nvPr/>
        </p:nvSpPr>
        <p:spPr>
          <a:xfrm>
            <a:off x="699247" y="1061437"/>
            <a:ext cx="9445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ROS </a:t>
            </a:r>
            <a:r>
              <a:rPr lang="ko-KR" altLang="en-US" dirty="0">
                <a:solidFill>
                  <a:schemeClr val="bg1"/>
                </a:solidFill>
              </a:rPr>
              <a:t>환경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컨테이너 내부 환경 설정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원하는 워크스페이스 디렉토리에 만들고 아래 명령어 실행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아래 두 </a:t>
            </a:r>
            <a:r>
              <a:rPr lang="en-US" altLang="ko-KR" dirty="0">
                <a:solidFill>
                  <a:schemeClr val="bg1"/>
                </a:solidFill>
              </a:rPr>
              <a:t>source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~/.</a:t>
            </a:r>
            <a:r>
              <a:rPr lang="en-US" altLang="ko-KR" dirty="0" err="1">
                <a:solidFill>
                  <a:schemeClr val="bg1"/>
                </a:solidFill>
              </a:rPr>
              <a:t>bashrc</a:t>
            </a:r>
            <a:r>
              <a:rPr lang="ko-KR" altLang="en-US" dirty="0">
                <a:solidFill>
                  <a:schemeClr val="bg1"/>
                </a:solidFill>
              </a:rPr>
              <a:t>에 등록하자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B602-7F66-51BE-5B82-737B5ECDD0DA}"/>
              </a:ext>
            </a:extLst>
          </p:cNvPr>
          <p:cNvSpPr txBox="1"/>
          <p:nvPr/>
        </p:nvSpPr>
        <p:spPr>
          <a:xfrm>
            <a:off x="699247" y="2261766"/>
            <a:ext cx="510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catkin_make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source /opt/</a:t>
            </a:r>
            <a:r>
              <a:rPr lang="en-US" altLang="ko-KR" dirty="0" err="1">
                <a:solidFill>
                  <a:schemeClr val="bg1"/>
                </a:solidFill>
              </a:rPr>
              <a:t>ros</a:t>
            </a:r>
            <a:r>
              <a:rPr lang="en-US" altLang="ko-KR" dirty="0">
                <a:solidFill>
                  <a:schemeClr val="bg1"/>
                </a:solidFill>
              </a:rPr>
              <a:t>/melodic/</a:t>
            </a:r>
            <a:r>
              <a:rPr lang="en-US" altLang="ko-KR" dirty="0" err="1">
                <a:solidFill>
                  <a:schemeClr val="bg1"/>
                </a:solidFill>
              </a:rPr>
              <a:t>setup.bash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$ source ~/</a:t>
            </a:r>
            <a:r>
              <a:rPr lang="en-US" altLang="ko-KR" dirty="0" err="1">
                <a:solidFill>
                  <a:schemeClr val="bg1"/>
                </a:solidFill>
              </a:rPr>
              <a:t>catkin_ws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devel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setup.bash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86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0" y="415106"/>
            <a:ext cx="1146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Development Environment Setting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EB871-183E-FEC8-54DE-CAA86A1E293F}"/>
              </a:ext>
            </a:extLst>
          </p:cNvPr>
          <p:cNvSpPr txBox="1"/>
          <p:nvPr/>
        </p:nvSpPr>
        <p:spPr>
          <a:xfrm>
            <a:off x="699247" y="1061437"/>
            <a:ext cx="9445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원격개발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환경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SSH Configure </a:t>
            </a:r>
            <a:r>
              <a:rPr lang="ko-KR" altLang="en-US" dirty="0">
                <a:solidFill>
                  <a:schemeClr val="bg1"/>
                </a:solidFill>
              </a:rPr>
              <a:t>등록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등록한 후에는 </a:t>
            </a:r>
            <a:r>
              <a:rPr lang="en-US" altLang="ko-KR" dirty="0" err="1">
                <a:solidFill>
                  <a:schemeClr val="bg1"/>
                </a:solidFill>
              </a:rPr>
              <a:t>ssh</a:t>
            </a:r>
            <a:r>
              <a:rPr lang="ko-KR" altLang="en-US" dirty="0">
                <a:solidFill>
                  <a:schemeClr val="bg1"/>
                </a:solidFill>
              </a:rPr>
              <a:t>에 접속할 때 비밀번호를 입력하지 않아도 된다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E217AE-56A6-C2D8-71EF-EFD509FC55A6}"/>
              </a:ext>
            </a:extLst>
          </p:cNvPr>
          <p:cNvSpPr/>
          <p:nvPr/>
        </p:nvSpPr>
        <p:spPr>
          <a:xfrm>
            <a:off x="6552302" y="2008990"/>
            <a:ext cx="4940451" cy="41605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~/.</a:t>
            </a:r>
            <a:r>
              <a:rPr lang="en-US" altLang="ko-KR" dirty="0" err="1">
                <a:solidFill>
                  <a:schemeClr val="bg1"/>
                </a:solidFill>
              </a:rPr>
              <a:t>ssh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authorized_keys</a:t>
            </a:r>
            <a:r>
              <a:rPr lang="ko-KR" altLang="en-US" dirty="0">
                <a:solidFill>
                  <a:schemeClr val="bg1"/>
                </a:solidFill>
              </a:rPr>
              <a:t>에 호스트의 공개키 복사한 값을 붙여넣기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solidFill>
                  <a:schemeClr val="bg1"/>
                </a:solidFill>
              </a:rPr>
              <a:t>authorized_keys</a:t>
            </a:r>
            <a:r>
              <a:rPr lang="ko-KR" altLang="en-US" dirty="0">
                <a:solidFill>
                  <a:schemeClr val="bg1"/>
                </a:solidFill>
              </a:rPr>
              <a:t>파일의 권한 </a:t>
            </a:r>
            <a:r>
              <a:rPr lang="en-US" altLang="ko-KR" dirty="0">
                <a:solidFill>
                  <a:schemeClr val="bg1"/>
                </a:solidFill>
              </a:rPr>
              <a:t>644</a:t>
            </a:r>
            <a:r>
              <a:rPr lang="ko-KR" altLang="en-US" dirty="0">
                <a:solidFill>
                  <a:schemeClr val="bg1"/>
                </a:solidFill>
              </a:rPr>
              <a:t>로 변경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E88928-33EC-62AC-8C01-3068517F0128}"/>
              </a:ext>
            </a:extLst>
          </p:cNvPr>
          <p:cNvGrpSpPr/>
          <p:nvPr/>
        </p:nvGrpSpPr>
        <p:grpSpPr>
          <a:xfrm>
            <a:off x="990598" y="2008990"/>
            <a:ext cx="5270352" cy="4196348"/>
            <a:chOff x="990598" y="2148840"/>
            <a:chExt cx="5270352" cy="41963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44D644-A2A4-6E9F-688F-EB951CD456AF}"/>
                </a:ext>
              </a:extLst>
            </p:cNvPr>
            <p:cNvSpPr/>
            <p:nvPr/>
          </p:nvSpPr>
          <p:spPr>
            <a:xfrm>
              <a:off x="990599" y="2148840"/>
              <a:ext cx="5270351" cy="416052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1"/>
                  </a:solidFill>
                </a:rPr>
                <a:t>SSH </a:t>
              </a:r>
              <a:r>
                <a:rPr lang="ko-KR" altLang="en-US" dirty="0">
                  <a:solidFill>
                    <a:schemeClr val="bg1"/>
                  </a:solidFill>
                </a:rPr>
                <a:t>키 발급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발급받은 공개키 복사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1"/>
                  </a:solidFill>
                </a:rPr>
                <a:t>서버와의 </a:t>
              </a:r>
              <a:r>
                <a:rPr lang="en-US" altLang="ko-KR" dirty="0">
                  <a:solidFill>
                    <a:schemeClr val="bg1"/>
                  </a:solidFill>
                </a:rPr>
                <a:t>SSH </a:t>
              </a:r>
              <a:r>
                <a:rPr lang="ko-KR" altLang="en-US" dirty="0">
                  <a:solidFill>
                    <a:schemeClr val="bg1"/>
                  </a:solidFill>
                </a:rPr>
                <a:t>통신 저장하기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1748-3CE1-91CC-9F19-F24DC8227A55}"/>
                </a:ext>
              </a:extLst>
            </p:cNvPr>
            <p:cNvSpPr txBox="1"/>
            <p:nvPr/>
          </p:nvSpPr>
          <p:spPr>
            <a:xfrm>
              <a:off x="990599" y="2623569"/>
              <a:ext cx="5270351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altLang="ko-KR" b="0" i="0" dirty="0">
                  <a:solidFill>
                    <a:schemeClr val="bg1"/>
                  </a:solidFill>
                  <a:effectLst/>
                </a:rPr>
                <a:t>$ ssh-keygen -t rsa -b 4096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</a:rPr>
                <a:t>(</a:t>
              </a:r>
              <a:r>
                <a:rPr lang="ko-KR" altLang="en-US" sz="1400" dirty="0">
                  <a:solidFill>
                    <a:schemeClr val="bg1"/>
                  </a:solidFill>
                </a:rPr>
                <a:t>모든 질문에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엔터</a:t>
              </a:r>
              <a:r>
                <a:rPr lang="en-US" altLang="ko-KR" sz="1400" dirty="0">
                  <a:solidFill>
                    <a:schemeClr val="bg1"/>
                  </a:solidFill>
                </a:rPr>
                <a:t>)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CD2B76-B22D-E8C7-4C98-B54DDCE2455B}"/>
                </a:ext>
              </a:extLst>
            </p:cNvPr>
            <p:cNvSpPr txBox="1"/>
            <p:nvPr/>
          </p:nvSpPr>
          <p:spPr>
            <a:xfrm>
              <a:off x="990599" y="3474994"/>
              <a:ext cx="5270351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altLang="ko-KR" b="0" i="0" dirty="0">
                  <a:solidFill>
                    <a:schemeClr val="bg1"/>
                  </a:solidFill>
                  <a:effectLst/>
                </a:rPr>
                <a:t>(</a:t>
              </a:r>
              <a:r>
                <a:rPr lang="en-US" altLang="ko-KR" dirty="0">
                  <a:solidFill>
                    <a:schemeClr val="bg1"/>
                  </a:solidFill>
                </a:rPr>
                <a:t>win) </a:t>
              </a:r>
              <a:r>
                <a:rPr lang="de-DE" altLang="ko-KR" b="0" i="0" dirty="0">
                  <a:solidFill>
                    <a:schemeClr val="bg1"/>
                  </a:solidFill>
                  <a:effectLst/>
                </a:rPr>
                <a:t>$ Get-Content .\.ssh\id_rsa.pub</a:t>
              </a:r>
            </a:p>
            <a:p>
              <a:r>
                <a:rPr lang="de-DE" altLang="ko-KR" dirty="0">
                  <a:solidFill>
                    <a:schemeClr val="bg1"/>
                  </a:solidFill>
                </a:rPr>
                <a:t>(ubuntu) $ cat ~/.ssh/id_rsa.pub</a:t>
              </a:r>
            </a:p>
            <a:p>
              <a:r>
                <a:rPr lang="ko-KR" altLang="en-US" dirty="0">
                  <a:solidFill>
                    <a:schemeClr val="bg1"/>
                  </a:solidFill>
                </a:rPr>
                <a:t>출력 내용 복사</a:t>
              </a:r>
              <a:endParaRPr lang="de-DE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B22949-C07F-C5BF-455C-44F7BE3FF579}"/>
                </a:ext>
              </a:extLst>
            </p:cNvPr>
            <p:cNvSpPr txBox="1"/>
            <p:nvPr/>
          </p:nvSpPr>
          <p:spPr>
            <a:xfrm>
              <a:off x="990598" y="4867860"/>
              <a:ext cx="5270351" cy="14773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altLang="ko-KR" dirty="0">
                  <a:solidFill>
                    <a:schemeClr val="bg1"/>
                  </a:solidFill>
                </a:rPr>
                <a:t>C:\Users\{</a:t>
              </a:r>
              <a:r>
                <a:rPr lang="ko-KR" altLang="en-US" dirty="0">
                  <a:solidFill>
                    <a:schemeClr val="bg1"/>
                  </a:solidFill>
                </a:rPr>
                <a:t>이름</a:t>
              </a:r>
              <a:r>
                <a:rPr lang="de-DE" altLang="ko-KR" dirty="0">
                  <a:solidFill>
                    <a:schemeClr val="bg1"/>
                  </a:solidFill>
                </a:rPr>
                <a:t>}\.ssh\config </a:t>
              </a:r>
              <a:r>
                <a:rPr lang="ko-KR" altLang="en-US" dirty="0">
                  <a:solidFill>
                    <a:schemeClr val="bg1"/>
                  </a:solidFill>
                </a:rPr>
                <a:t>파일에 내용 추가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Host </a:t>
              </a:r>
              <a:r>
                <a:rPr lang="ko-KR" altLang="en-US" dirty="0">
                  <a:solidFill>
                    <a:schemeClr val="bg1"/>
                  </a:solidFill>
                </a:rPr>
                <a:t>서버이름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</a:t>
              </a:r>
              <a:r>
                <a:rPr lang="en-US" altLang="ko-KR" dirty="0" err="1">
                  <a:solidFill>
                    <a:schemeClr val="bg1"/>
                  </a:solidFill>
                </a:rPr>
                <a:t>HostName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</a:rPr>
                <a:t>서버</a:t>
              </a:r>
              <a:r>
                <a:rPr lang="en-US" altLang="ko-KR" dirty="0" err="1">
                  <a:solidFill>
                    <a:schemeClr val="bg1"/>
                  </a:solidFill>
                </a:rPr>
                <a:t>ip</a:t>
              </a:r>
              <a:r>
                <a:rPr lang="ko-KR" altLang="en-US" dirty="0">
                  <a:solidFill>
                    <a:schemeClr val="bg1"/>
                  </a:solidFill>
                </a:rPr>
                <a:t>주소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User </a:t>
              </a:r>
              <a:r>
                <a:rPr lang="ko-KR" altLang="en-US" dirty="0">
                  <a:solidFill>
                    <a:schemeClr val="bg1"/>
                  </a:solidFill>
                </a:rPr>
                <a:t>서버에 로그인할 사용자 이름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</a:t>
              </a:r>
              <a:r>
                <a:rPr lang="en-US" altLang="ko-KR" dirty="0" err="1">
                  <a:solidFill>
                    <a:schemeClr val="bg1"/>
                  </a:solidFill>
                </a:rPr>
                <a:t>IdentityFile</a:t>
              </a:r>
              <a:r>
                <a:rPr lang="en-US" altLang="ko-KR" dirty="0">
                  <a:solidFill>
                    <a:schemeClr val="bg1"/>
                  </a:solidFill>
                </a:rPr>
                <a:t> ~/.</a:t>
              </a:r>
              <a:r>
                <a:rPr lang="en-US" altLang="ko-KR" dirty="0" err="1">
                  <a:solidFill>
                    <a:schemeClr val="bg1"/>
                  </a:solidFill>
                </a:rPr>
                <a:t>ssh</a:t>
              </a:r>
              <a:r>
                <a:rPr lang="en-US" altLang="ko-KR" dirty="0">
                  <a:solidFill>
                    <a:schemeClr val="bg1"/>
                  </a:solidFill>
                </a:rPr>
                <a:t>/</a:t>
              </a:r>
              <a:r>
                <a:rPr lang="en-US" altLang="ko-KR" dirty="0" err="1">
                  <a:solidFill>
                    <a:schemeClr val="bg1"/>
                  </a:solidFill>
                </a:rPr>
                <a:t>id_rsa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9533BF-B5E1-E332-52F4-FDB90FA62858}"/>
              </a:ext>
            </a:extLst>
          </p:cNvPr>
          <p:cNvSpPr txBox="1"/>
          <p:nvPr/>
        </p:nvSpPr>
        <p:spPr>
          <a:xfrm>
            <a:off x="2700615" y="1680610"/>
            <a:ext cx="1850315" cy="37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Host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3EF34F-ED5D-0789-1136-A6CDF21FFB67}"/>
              </a:ext>
            </a:extLst>
          </p:cNvPr>
          <p:cNvSpPr txBox="1"/>
          <p:nvPr/>
        </p:nvSpPr>
        <p:spPr>
          <a:xfrm>
            <a:off x="8097369" y="1634430"/>
            <a:ext cx="1850315" cy="37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7E0A3E-0EF7-B583-61A0-A3E201EE1F8E}"/>
              </a:ext>
            </a:extLst>
          </p:cNvPr>
          <p:cNvSpPr/>
          <p:nvPr/>
        </p:nvSpPr>
        <p:spPr>
          <a:xfrm>
            <a:off x="6552302" y="4559696"/>
            <a:ext cx="4940451" cy="374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chmod</a:t>
            </a:r>
            <a:r>
              <a:rPr lang="en-US" altLang="ko-KR" dirty="0">
                <a:solidFill>
                  <a:schemeClr val="bg1"/>
                </a:solidFill>
              </a:rPr>
              <a:t> 644 ~/.</a:t>
            </a:r>
            <a:r>
              <a:rPr lang="en-US" altLang="ko-KR" dirty="0" err="1">
                <a:solidFill>
                  <a:schemeClr val="bg1"/>
                </a:solidFill>
              </a:rPr>
              <a:t>ssh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authorized_keys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5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00A15-8B4C-401B-9487-7F0523499059}"/>
              </a:ext>
            </a:extLst>
          </p:cNvPr>
          <p:cNvSpPr txBox="1"/>
          <p:nvPr/>
        </p:nvSpPr>
        <p:spPr>
          <a:xfrm>
            <a:off x="537633" y="325967"/>
            <a:ext cx="272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516482"/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2C9AE-8851-40F2-86E6-C48B793F2E1C}"/>
              </a:ext>
            </a:extLst>
          </p:cNvPr>
          <p:cNvSpPr txBox="1"/>
          <p:nvPr/>
        </p:nvSpPr>
        <p:spPr>
          <a:xfrm>
            <a:off x="639233" y="1087967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516482"/>
                </a:solidFill>
              </a:rPr>
              <a:t>ROS Bootcamp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0847E-589B-4D33-9C8E-42C93A1DAD82}"/>
              </a:ext>
            </a:extLst>
          </p:cNvPr>
          <p:cNvSpPr txBox="1"/>
          <p:nvPr/>
        </p:nvSpPr>
        <p:spPr>
          <a:xfrm>
            <a:off x="639233" y="2947080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516482"/>
                </a:solidFill>
              </a:rPr>
              <a:t>Development Environment Setting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88E86-C61D-46F0-8E41-4F97E44FF569}"/>
              </a:ext>
            </a:extLst>
          </p:cNvPr>
          <p:cNvSpPr txBox="1"/>
          <p:nvPr/>
        </p:nvSpPr>
        <p:spPr>
          <a:xfrm>
            <a:off x="639233" y="4508500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rgbClr val="516482"/>
                </a:solidFill>
              </a:rPr>
              <a:t>ROS2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9EC1-C332-4531-BCBF-E5C5858F5921}"/>
              </a:ext>
            </a:extLst>
          </p:cNvPr>
          <p:cNvSpPr txBox="1"/>
          <p:nvPr/>
        </p:nvSpPr>
        <p:spPr>
          <a:xfrm>
            <a:off x="1083735" y="1533726"/>
            <a:ext cx="593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516482"/>
                </a:solidFill>
              </a:rPr>
              <a:t>ROS </a:t>
            </a:r>
            <a:r>
              <a:rPr lang="ko-KR" altLang="en-US" dirty="0">
                <a:solidFill>
                  <a:srgbClr val="516482"/>
                </a:solidFill>
              </a:rPr>
              <a:t>통신</a:t>
            </a:r>
            <a:endParaRPr lang="en-US" altLang="ko-KR" dirty="0">
              <a:solidFill>
                <a:srgbClr val="516482"/>
              </a:solidFill>
            </a:endParaRPr>
          </a:p>
          <a:p>
            <a:r>
              <a:rPr lang="en-US" altLang="ko-KR" dirty="0">
                <a:solidFill>
                  <a:srgbClr val="516482"/>
                </a:solidFill>
              </a:rPr>
              <a:t>ROS </a:t>
            </a:r>
            <a:r>
              <a:rPr lang="ko-KR" altLang="en-US" dirty="0">
                <a:solidFill>
                  <a:srgbClr val="516482"/>
                </a:solidFill>
              </a:rPr>
              <a:t>명령어</a:t>
            </a:r>
            <a:endParaRPr lang="en-US" altLang="ko-KR" dirty="0">
              <a:solidFill>
                <a:srgbClr val="516482"/>
              </a:solidFill>
            </a:endParaRPr>
          </a:p>
          <a:p>
            <a:r>
              <a:rPr lang="ko-KR" altLang="en-US" dirty="0">
                <a:solidFill>
                  <a:srgbClr val="516482"/>
                </a:solidFill>
              </a:rPr>
              <a:t>실습 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88B67-9360-4D4B-BBD4-5A379485C8C0}"/>
              </a:ext>
            </a:extLst>
          </p:cNvPr>
          <p:cNvSpPr txBox="1"/>
          <p:nvPr/>
        </p:nvSpPr>
        <p:spPr>
          <a:xfrm>
            <a:off x="1083735" y="3262748"/>
            <a:ext cx="5935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516482"/>
                </a:solidFill>
              </a:rPr>
              <a:t>도커</a:t>
            </a:r>
            <a:r>
              <a:rPr lang="ko-KR" altLang="en-US" dirty="0">
                <a:solidFill>
                  <a:srgbClr val="516482"/>
                </a:solidFill>
              </a:rPr>
              <a:t> 컨테이너 설정</a:t>
            </a:r>
            <a:endParaRPr lang="en-US" altLang="ko-KR" dirty="0">
              <a:solidFill>
                <a:srgbClr val="516482"/>
              </a:solidFill>
            </a:endParaRPr>
          </a:p>
          <a:p>
            <a:r>
              <a:rPr lang="ko-KR" altLang="en-US" dirty="0">
                <a:solidFill>
                  <a:srgbClr val="516482"/>
                </a:solidFill>
              </a:rPr>
              <a:t>원격 개발환경 설정</a:t>
            </a:r>
            <a:endParaRPr lang="en-US" altLang="ko-KR" dirty="0">
              <a:solidFill>
                <a:srgbClr val="51648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E3B43-F1A0-4975-9875-3ED05E62D0F0}"/>
              </a:ext>
            </a:extLst>
          </p:cNvPr>
          <p:cNvSpPr txBox="1"/>
          <p:nvPr/>
        </p:nvSpPr>
        <p:spPr>
          <a:xfrm>
            <a:off x="1083735" y="490883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516482"/>
                </a:solidFill>
              </a:rPr>
              <a:t>ㄴㅇㄹ</a:t>
            </a:r>
            <a:endParaRPr lang="ko-KR" altLang="en-US" dirty="0">
              <a:solidFill>
                <a:srgbClr val="5164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0" y="415106"/>
            <a:ext cx="10917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Development Environment Setting</a:t>
            </a:r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EB871-183E-FEC8-54DE-CAA86A1E293F}"/>
              </a:ext>
            </a:extLst>
          </p:cNvPr>
          <p:cNvSpPr txBox="1"/>
          <p:nvPr/>
        </p:nvSpPr>
        <p:spPr>
          <a:xfrm>
            <a:off x="699247" y="1061437"/>
            <a:ext cx="9445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원격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환경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VS Code</a:t>
            </a:r>
            <a:r>
              <a:rPr lang="ko-KR" altLang="en-US" dirty="0">
                <a:solidFill>
                  <a:schemeClr val="bg1"/>
                </a:solidFill>
              </a:rPr>
              <a:t>에서 원격에 있는 컨테이너 접속하기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E721C-CB4E-959C-CDAE-5C929013E4AF}"/>
              </a:ext>
            </a:extLst>
          </p:cNvPr>
          <p:cNvSpPr txBox="1"/>
          <p:nvPr/>
        </p:nvSpPr>
        <p:spPr>
          <a:xfrm>
            <a:off x="699247" y="2097741"/>
            <a:ext cx="11005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VS Code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extension </a:t>
            </a:r>
            <a:r>
              <a:rPr lang="ko-KR" altLang="en-US" dirty="0">
                <a:solidFill>
                  <a:schemeClr val="bg1"/>
                </a:solidFill>
              </a:rPr>
              <a:t>중 </a:t>
            </a:r>
            <a:r>
              <a:rPr lang="en-US" altLang="ko-KR" dirty="0">
                <a:solidFill>
                  <a:schemeClr val="bg1"/>
                </a:solidFill>
              </a:rPr>
              <a:t>Remote Development </a:t>
            </a:r>
            <a:r>
              <a:rPr lang="ko-KR" altLang="en-US" dirty="0">
                <a:solidFill>
                  <a:schemeClr val="bg1"/>
                </a:solidFill>
              </a:rPr>
              <a:t>설치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F1 </a:t>
            </a:r>
            <a:r>
              <a:rPr lang="ko-KR" altLang="en-US" dirty="0">
                <a:solidFill>
                  <a:schemeClr val="bg1"/>
                </a:solidFill>
              </a:rPr>
              <a:t>누르고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Remote-SSH:Connect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 to Host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+mn-ea"/>
              </a:rPr>
              <a:t>검색</a:t>
            </a:r>
            <a:endParaRPr lang="en-US" altLang="ko-KR" i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+mn-ea"/>
              </a:rPr>
              <a:t>이전에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ssh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configure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등록한 서버의 이름을 클릭하면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vscode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에서 원격에 접속 완료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원격에 있는 컨테이너에 접속하려면 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F1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을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누르고 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Noto Serif KR"/>
              </a:rPr>
              <a:t>Remote-Containers: Attach to Running Container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검색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실행 중인 컨테이너를 선택하거나 생성된 컨테이너 중에서 시작할 컨테이너를 고를 수도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8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5448B-D97D-6A5E-2428-186EE39A0DEB}"/>
              </a:ext>
            </a:extLst>
          </p:cNvPr>
          <p:cNvSpPr/>
          <p:nvPr/>
        </p:nvSpPr>
        <p:spPr>
          <a:xfrm>
            <a:off x="2752324" y="2438400"/>
            <a:ext cx="6545112" cy="563880"/>
          </a:xfrm>
          <a:prstGeom prst="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ROS2</a:t>
            </a:r>
            <a:endParaRPr lang="ko-KR" altLang="en-US" sz="2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65F7BA-7FB4-C15B-40BD-2A91A36A3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4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ROS2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96E-36ED-559D-96E3-ECF4FC76644C}"/>
              </a:ext>
            </a:extLst>
          </p:cNvPr>
          <p:cNvSpPr txBox="1"/>
          <p:nvPr/>
        </p:nvSpPr>
        <p:spPr>
          <a:xfrm>
            <a:off x="591671" y="1161826"/>
            <a:ext cx="11005073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멀티플랫폼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Window</a:t>
            </a:r>
            <a:r>
              <a:rPr lang="ko-KR" altLang="en-US" sz="2000" dirty="0">
                <a:solidFill>
                  <a:schemeClr val="bg1"/>
                </a:solidFill>
              </a:rPr>
              <a:t>용 패키지들이 정식으로 배포됨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Real-time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정식 제공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통신방식을 </a:t>
            </a:r>
            <a:r>
              <a:rPr lang="en-US" altLang="ko-KR" sz="2000" dirty="0">
                <a:solidFill>
                  <a:schemeClr val="bg1"/>
                </a:solidFill>
              </a:rPr>
              <a:t>TCP</a:t>
            </a:r>
            <a:r>
              <a:rPr lang="ko-KR" altLang="en-US" sz="2000" dirty="0">
                <a:solidFill>
                  <a:schemeClr val="bg1"/>
                </a:solidFill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</a:rPr>
              <a:t>Data Distribution Service (DDS)</a:t>
            </a:r>
            <a:r>
              <a:rPr lang="ko-KR" altLang="en-US" sz="2000" dirty="0">
                <a:solidFill>
                  <a:schemeClr val="bg1"/>
                </a:solidFill>
              </a:rPr>
              <a:t>로 바꿈</a:t>
            </a:r>
            <a:r>
              <a:rPr lang="en-US" altLang="ko-KR" sz="2000" dirty="0">
                <a:solidFill>
                  <a:schemeClr val="bg1"/>
                </a:solidFill>
              </a:rPr>
              <a:t>, Real-time</a:t>
            </a:r>
            <a:r>
              <a:rPr lang="ko-KR" altLang="en-US" sz="2000" dirty="0">
                <a:solidFill>
                  <a:schemeClr val="bg1"/>
                </a:solidFill>
              </a:rPr>
              <a:t>용 </a:t>
            </a:r>
            <a:r>
              <a:rPr lang="en-US" altLang="ko-KR" sz="2000" dirty="0">
                <a:solidFill>
                  <a:schemeClr val="bg1"/>
                </a:solidFill>
              </a:rPr>
              <a:t>publisher </a:t>
            </a:r>
            <a:r>
              <a:rPr lang="ko-KR" altLang="en-US" sz="2000" dirty="0">
                <a:solidFill>
                  <a:schemeClr val="bg1"/>
                </a:solidFill>
              </a:rPr>
              <a:t>정식 지원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보안 이슈 해결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en-US" altLang="ko-KR" sz="2000" dirty="0" err="1">
                <a:solidFill>
                  <a:schemeClr val="bg1"/>
                </a:solidFill>
              </a:rPr>
              <a:t>ros</a:t>
            </a:r>
            <a:r>
              <a:rPr lang="en-US" altLang="ko-KR" sz="2000" dirty="0">
                <a:solidFill>
                  <a:schemeClr val="bg1"/>
                </a:solidFill>
              </a:rPr>
              <a:t> master</a:t>
            </a:r>
            <a:r>
              <a:rPr lang="ko-KR" altLang="en-US" sz="2000" dirty="0">
                <a:solidFill>
                  <a:schemeClr val="bg1"/>
                </a:solidFill>
              </a:rPr>
              <a:t>의 </a:t>
            </a:r>
            <a:r>
              <a:rPr lang="en-US" altLang="ko-KR" sz="2000" dirty="0">
                <a:solidFill>
                  <a:schemeClr val="bg1"/>
                </a:solidFill>
              </a:rPr>
              <a:t>IP</a:t>
            </a:r>
            <a:r>
              <a:rPr lang="ko-KR" altLang="en-US" sz="2000" dirty="0">
                <a:solidFill>
                  <a:schemeClr val="bg1"/>
                </a:solidFill>
              </a:rPr>
              <a:t>가 노출되면 쉽게 </a:t>
            </a:r>
            <a:r>
              <a:rPr lang="ko-KR" altLang="en-US" sz="2000" dirty="0" err="1">
                <a:solidFill>
                  <a:schemeClr val="bg1"/>
                </a:solidFill>
              </a:rPr>
              <a:t>해킹당할</a:t>
            </a:r>
            <a:r>
              <a:rPr lang="ko-KR" altLang="en-US" sz="2000" dirty="0">
                <a:solidFill>
                  <a:schemeClr val="bg1"/>
                </a:solidFill>
              </a:rPr>
              <a:t> 수 있었으나 </a:t>
            </a:r>
            <a:r>
              <a:rPr lang="en-US" altLang="ko-KR" sz="2000" dirty="0">
                <a:solidFill>
                  <a:schemeClr val="bg1"/>
                </a:solidFill>
              </a:rPr>
              <a:t>DDS</a:t>
            </a:r>
            <a:r>
              <a:rPr lang="ko-KR" altLang="en-US" sz="2000" dirty="0">
                <a:solidFill>
                  <a:schemeClr val="bg1"/>
                </a:solidFill>
              </a:rPr>
              <a:t>기반의 통신 프로토콜은 보안 이슈를 해결함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>
                <a:solidFill>
                  <a:schemeClr val="bg1"/>
                </a:solidFill>
              </a:rPr>
              <a:t>roscore</a:t>
            </a:r>
            <a:r>
              <a:rPr lang="ko-KR" altLang="en-US" sz="2000" b="1" dirty="0">
                <a:solidFill>
                  <a:schemeClr val="bg1"/>
                </a:solidFill>
              </a:rPr>
              <a:t>가 없어짐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 각 노드들이 독립적으로 통신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하나의 프로세서도 여러 노드 실행 가능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>
                <a:solidFill>
                  <a:schemeClr val="bg1"/>
                </a:solidFill>
              </a:rPr>
              <a:t>cmake</a:t>
            </a:r>
            <a:r>
              <a:rPr lang="ko-KR" altLang="en-US" sz="2000" dirty="0">
                <a:solidFill>
                  <a:schemeClr val="bg1"/>
                </a:solidFill>
              </a:rPr>
              <a:t>를 사용하지 않는 패키지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패키지를 개별적으로 빌드 가능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빌드시간</a:t>
            </a:r>
            <a:r>
              <a:rPr lang="ko-KR" altLang="en-US" sz="2000" dirty="0">
                <a:solidFill>
                  <a:schemeClr val="bg1"/>
                </a:solidFill>
              </a:rPr>
              <a:t> 단축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패키지 종속성의 중요도가 낮아짐</a:t>
            </a:r>
            <a:r>
              <a:rPr lang="en-US" altLang="ko-KR" sz="20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74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 dirty="0"/>
              <a:t>ROS2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96E-36ED-559D-96E3-ECF4FC76644C}"/>
              </a:ext>
            </a:extLst>
          </p:cNvPr>
          <p:cNvSpPr txBox="1"/>
          <p:nvPr/>
        </p:nvSpPr>
        <p:spPr>
          <a:xfrm>
            <a:off x="591671" y="1161826"/>
            <a:ext cx="11005073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8. </a:t>
            </a:r>
            <a:r>
              <a:rPr lang="ko-KR" altLang="en-US" sz="2000" dirty="0">
                <a:solidFill>
                  <a:schemeClr val="bg1"/>
                </a:solidFill>
              </a:rPr>
              <a:t>언어</a:t>
            </a:r>
            <a:r>
              <a:rPr lang="en-US" altLang="ko-KR" sz="2000" dirty="0">
                <a:solidFill>
                  <a:schemeClr val="bg1"/>
                </a:solidFill>
              </a:rPr>
              <a:t>: C++14</a:t>
            </a:r>
            <a:r>
              <a:rPr lang="ko-KR" altLang="en-US" sz="2000" dirty="0">
                <a:solidFill>
                  <a:schemeClr val="bg1"/>
                </a:solidFill>
              </a:rPr>
              <a:t>와 </a:t>
            </a:r>
            <a:r>
              <a:rPr lang="en-US" altLang="ko-KR" sz="2000" dirty="0">
                <a:solidFill>
                  <a:schemeClr val="bg1"/>
                </a:solidFill>
              </a:rPr>
              <a:t>Python 3.7</a:t>
            </a:r>
            <a:r>
              <a:rPr lang="ko-KR" altLang="en-US" sz="2000" dirty="0">
                <a:solidFill>
                  <a:schemeClr val="bg1"/>
                </a:solidFill>
              </a:rPr>
              <a:t>을 공식으로 지원한다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9. </a:t>
            </a:r>
            <a:r>
              <a:rPr lang="ko-KR" altLang="en-US" sz="2000" dirty="0">
                <a:solidFill>
                  <a:schemeClr val="bg1"/>
                </a:solidFill>
              </a:rPr>
              <a:t>다중 워크스페이스</a:t>
            </a:r>
            <a:r>
              <a:rPr lang="en-US" altLang="ko-KR" sz="2000" dirty="0">
                <a:solidFill>
                  <a:schemeClr val="bg1"/>
                </a:solidFill>
              </a:rPr>
              <a:t>: ~/</a:t>
            </a:r>
            <a:r>
              <a:rPr lang="en-US" altLang="ko-KR" sz="2000" dirty="0" err="1">
                <a:solidFill>
                  <a:schemeClr val="bg1"/>
                </a:solidFill>
              </a:rPr>
              <a:t>catkin_ws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외에도 여러 작업영역 지정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10. State Machine Life Cycle: </a:t>
            </a:r>
            <a:r>
              <a:rPr lang="ko-KR" altLang="en-US" sz="2000" dirty="0">
                <a:solidFill>
                  <a:schemeClr val="bg1"/>
                </a:solidFill>
              </a:rPr>
              <a:t>각 노드의 현재 상태를 모니터링하고 제어하는 라이브러리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3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D0377-4F66-4B96-A24F-116E0F37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한국전자통신연구원 </a:t>
            </a:r>
            <a:r>
              <a:rPr lang="en-US" altLang="ko-KR" dirty="0"/>
              <a:t>2022 </a:t>
            </a:r>
            <a:r>
              <a:rPr lang="ko-KR" altLang="en-US" dirty="0"/>
              <a:t>하계 연구연수</a:t>
            </a:r>
            <a:endParaRPr lang="en-US" altLang="ko-KR" dirty="0"/>
          </a:p>
          <a:p>
            <a:pPr algn="r"/>
            <a:r>
              <a:rPr lang="ko-KR" altLang="en-US" dirty="0"/>
              <a:t>시각지능연구실</a:t>
            </a:r>
            <a:endParaRPr lang="en-US" altLang="ko-KR" dirty="0"/>
          </a:p>
          <a:p>
            <a:pPr algn="r"/>
            <a:r>
              <a:rPr lang="ko-KR" altLang="en-US" dirty="0"/>
              <a:t>박재선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A5448B-D97D-6A5E-2428-186EE39A0DEB}"/>
              </a:ext>
            </a:extLst>
          </p:cNvPr>
          <p:cNvSpPr/>
          <p:nvPr/>
        </p:nvSpPr>
        <p:spPr>
          <a:xfrm>
            <a:off x="3992880" y="2438400"/>
            <a:ext cx="4064000" cy="563880"/>
          </a:xfrm>
          <a:prstGeom prst="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22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</a:t>
            </a:r>
            <a:r>
              <a:rPr lang="en-US" altLang="ko-KR"/>
              <a:t>– ROS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12549-3684-CE8D-F066-730924547F71}"/>
              </a:ext>
            </a:extLst>
          </p:cNvPr>
          <p:cNvSpPr txBox="1"/>
          <p:nvPr/>
        </p:nvSpPr>
        <p:spPr>
          <a:xfrm>
            <a:off x="579407" y="1460519"/>
            <a:ext cx="11033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Plumbing</a:t>
            </a:r>
            <a:r>
              <a:rPr lang="en-US" altLang="ko-KR" sz="2400" dirty="0">
                <a:solidFill>
                  <a:schemeClr val="bg1"/>
                </a:solidFill>
              </a:rPr>
              <a:t>: publish-subscribe messaging infrastructure design</a:t>
            </a:r>
            <a:r>
              <a:rPr lang="ko-KR" altLang="en-US" sz="2400" dirty="0">
                <a:solidFill>
                  <a:schemeClr val="bg1"/>
                </a:solidFill>
              </a:rPr>
              <a:t>을 제공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배포 가능한 모듈형 시스템을 빠르고 간편하게 구현 가능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Tools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실행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중단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관측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디버깅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로깅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테스팅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400" dirty="0" err="1">
                <a:solidFill>
                  <a:schemeClr val="bg1"/>
                </a:solidFill>
              </a:rPr>
              <a:t>비주얼라이징</a:t>
            </a:r>
            <a:r>
              <a:rPr lang="ko-KR" altLang="en-US" sz="2400" dirty="0">
                <a:solidFill>
                  <a:schemeClr val="bg1"/>
                </a:solidFill>
              </a:rPr>
              <a:t> 가능한 기본 도구를 제공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Capabilities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로봇 개발에 필요한 다양한 </a:t>
            </a:r>
            <a:r>
              <a:rPr lang="en-US" altLang="ko-KR" sz="2400" dirty="0">
                <a:solidFill>
                  <a:schemeClr val="bg1"/>
                </a:solidFill>
              </a:rPr>
              <a:t>libraries</a:t>
            </a:r>
            <a:r>
              <a:rPr lang="ko-KR" altLang="en-US" sz="2400" dirty="0">
                <a:solidFill>
                  <a:schemeClr val="bg1"/>
                </a:solidFill>
              </a:rPr>
              <a:t>를 제공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Ecosystem</a:t>
            </a:r>
            <a:r>
              <a:rPr lang="en-US" altLang="ko-KR" sz="2400" dirty="0">
                <a:solidFill>
                  <a:schemeClr val="bg1"/>
                </a:solidFill>
              </a:rPr>
              <a:t>: </a:t>
            </a:r>
            <a:r>
              <a:rPr lang="ko-KR" altLang="en-US" sz="2400" dirty="0">
                <a:solidFill>
                  <a:schemeClr val="bg1"/>
                </a:solidFill>
              </a:rPr>
              <a:t>개발 부터 </a:t>
            </a:r>
            <a:r>
              <a:rPr lang="en-US" altLang="ko-KR" sz="2400" dirty="0">
                <a:solidFill>
                  <a:schemeClr val="bg1"/>
                </a:solidFill>
              </a:rPr>
              <a:t>integration</a:t>
            </a:r>
            <a:r>
              <a:rPr lang="ko-KR" altLang="en-US" sz="2400" dirty="0">
                <a:solidFill>
                  <a:schemeClr val="bg1"/>
                </a:solidFill>
              </a:rPr>
              <a:t>과 </a:t>
            </a:r>
            <a:r>
              <a:rPr lang="en-US" altLang="ko-KR" sz="2400" dirty="0">
                <a:solidFill>
                  <a:schemeClr val="bg1"/>
                </a:solidFill>
              </a:rPr>
              <a:t>documentation</a:t>
            </a:r>
            <a:r>
              <a:rPr lang="ko-KR" altLang="en-US" sz="2400" dirty="0">
                <a:solidFill>
                  <a:schemeClr val="bg1"/>
                </a:solidFill>
              </a:rPr>
              <a:t>을 강조함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전 세계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거대한 커뮤니티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accent1"/>
                </a:solidFill>
              </a:rPr>
              <a:t>https://answers.ros.org/questions/)</a:t>
            </a:r>
            <a:r>
              <a:rPr lang="ko-KR" altLang="en-US" sz="2400" dirty="0">
                <a:solidFill>
                  <a:schemeClr val="bg1"/>
                </a:solidFill>
              </a:rPr>
              <a:t>에 의해 생태계가 형성됨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코드 재사용성이 높아지고 로봇 개발자들의 빠른 발전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8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통신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12549-3684-CE8D-F066-730924547F71}"/>
              </a:ext>
            </a:extLst>
          </p:cNvPr>
          <p:cNvSpPr txBox="1"/>
          <p:nvPr/>
        </p:nvSpPr>
        <p:spPr>
          <a:xfrm>
            <a:off x="690113" y="1319842"/>
            <a:ext cx="110331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토픽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Publisher – message -&gt; Subscriber (</a:t>
            </a:r>
            <a:r>
              <a:rPr lang="ko-KR" altLang="en-US" sz="2400" dirty="0">
                <a:solidFill>
                  <a:schemeClr val="bg1"/>
                </a:solidFill>
              </a:rPr>
              <a:t>수신 시 </a:t>
            </a:r>
            <a:r>
              <a:rPr lang="en-US" altLang="ko-KR" sz="2400" dirty="0">
                <a:solidFill>
                  <a:schemeClr val="bg1"/>
                </a:solidFill>
              </a:rPr>
              <a:t>Callback </a:t>
            </a:r>
            <a:r>
              <a:rPr lang="ko-KR" altLang="en-US" sz="2400" dirty="0">
                <a:solidFill>
                  <a:schemeClr val="bg1"/>
                </a:solidFill>
              </a:rPr>
              <a:t>호출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서비스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Client – service request -&gt; Server (</a:t>
            </a:r>
            <a:r>
              <a:rPr lang="ko-KR" altLang="en-US" sz="2400" dirty="0">
                <a:solidFill>
                  <a:schemeClr val="bg1"/>
                </a:solidFill>
              </a:rPr>
              <a:t>요청 처리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Server – respond -&gt; Client (</a:t>
            </a:r>
            <a:r>
              <a:rPr lang="ko-KR" altLang="en-US" sz="2400" dirty="0">
                <a:solidFill>
                  <a:schemeClr val="bg1"/>
                </a:solidFill>
              </a:rPr>
              <a:t>처리결과 응답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액션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혼합형태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요청과 응답이 존재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요청을 처리하고 응답을 보내는데 지연시간 발생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로봇의 움직임 등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client</a:t>
            </a:r>
            <a:r>
              <a:rPr lang="ko-KR" altLang="en-US" sz="2400" dirty="0">
                <a:solidFill>
                  <a:schemeClr val="bg1"/>
                </a:solidFill>
              </a:rPr>
              <a:t>는 응답을 대기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bg1"/>
                </a:solidFill>
              </a:rPr>
              <a:t>client</a:t>
            </a:r>
            <a:r>
              <a:rPr lang="ko-KR" altLang="en-US" sz="2400" dirty="0">
                <a:solidFill>
                  <a:schemeClr val="bg1"/>
                </a:solidFill>
              </a:rPr>
              <a:t>가 대기하다가 요청을 취소하기도 함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</a:rPr>
              <a:t>피드백 제어가 가능함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통신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CB712-328E-1885-AAE4-53DC2A1555D9}"/>
              </a:ext>
            </a:extLst>
          </p:cNvPr>
          <p:cNvSpPr txBox="1"/>
          <p:nvPr/>
        </p:nvSpPr>
        <p:spPr>
          <a:xfrm>
            <a:off x="271173" y="2195885"/>
            <a:ext cx="4877669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Goal </a:t>
            </a:r>
            <a:r>
              <a:rPr lang="ko-KR" altLang="en-US" dirty="0">
                <a:solidFill>
                  <a:schemeClr val="bg1"/>
                </a:solidFill>
              </a:rPr>
              <a:t>전송 함수 호출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Goal </a:t>
            </a:r>
            <a:r>
              <a:rPr lang="ko-KR" altLang="en-US" dirty="0">
                <a:solidFill>
                  <a:schemeClr val="bg1"/>
                </a:solidFill>
              </a:rPr>
              <a:t>을 실행하는 </a:t>
            </a:r>
            <a:r>
              <a:rPr lang="en-US" altLang="ko-KR" dirty="0">
                <a:solidFill>
                  <a:schemeClr val="bg1"/>
                </a:solidFill>
              </a:rPr>
              <a:t>Callback </a:t>
            </a:r>
            <a:r>
              <a:rPr lang="ko-KR" altLang="en-US" dirty="0">
                <a:solidFill>
                  <a:schemeClr val="bg1"/>
                </a:solidFill>
              </a:rPr>
              <a:t>함수 호출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Feedback </a:t>
            </a:r>
            <a:r>
              <a:rPr lang="ko-KR" altLang="en-US" dirty="0">
                <a:solidFill>
                  <a:schemeClr val="bg1"/>
                </a:solidFill>
              </a:rPr>
              <a:t>전송 함수 호출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Feedback Callback </a:t>
            </a:r>
            <a:r>
              <a:rPr lang="ko-KR" altLang="en-US" dirty="0">
                <a:solidFill>
                  <a:schemeClr val="bg1"/>
                </a:solidFill>
              </a:rPr>
              <a:t>함수 호출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action </a:t>
            </a:r>
            <a:r>
              <a:rPr lang="ko-KR" altLang="en-US" dirty="0">
                <a:solidFill>
                  <a:schemeClr val="bg1"/>
                </a:solidFill>
              </a:rPr>
              <a:t>완료 후 </a:t>
            </a:r>
            <a:r>
              <a:rPr lang="en-US" altLang="ko-KR" dirty="0">
                <a:solidFill>
                  <a:schemeClr val="bg1"/>
                </a:solidFill>
              </a:rPr>
              <a:t>result </a:t>
            </a:r>
            <a:r>
              <a:rPr lang="ko-KR" altLang="en-US" dirty="0">
                <a:solidFill>
                  <a:schemeClr val="bg1"/>
                </a:solidFill>
              </a:rPr>
              <a:t>전송 함수 호출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Result Callback </a:t>
            </a:r>
            <a:r>
              <a:rPr lang="ko-KR" altLang="en-US" dirty="0">
                <a:solidFill>
                  <a:schemeClr val="bg1"/>
                </a:solidFill>
              </a:rPr>
              <a:t>함수 호출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A1CE16-088B-D2BF-94C0-71FB110E8BA9}"/>
              </a:ext>
            </a:extLst>
          </p:cNvPr>
          <p:cNvGrpSpPr/>
          <p:nvPr/>
        </p:nvGrpSpPr>
        <p:grpSpPr>
          <a:xfrm>
            <a:off x="4922298" y="1825253"/>
            <a:ext cx="6936688" cy="2902415"/>
            <a:chOff x="4773371" y="2381419"/>
            <a:chExt cx="6936688" cy="290241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4EF7F8-B627-370B-C345-7A3EBF48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3371" y="2381419"/>
              <a:ext cx="6936688" cy="2902415"/>
            </a:xfrm>
            <a:prstGeom prst="rect">
              <a:avLst/>
            </a:prstGeom>
          </p:spPr>
        </p:pic>
        <p:sp>
          <p:nvSpPr>
            <p:cNvPr id="9" name="화살표: U자형 8">
              <a:extLst>
                <a:ext uri="{FF2B5EF4-FFF2-40B4-BE49-F238E27FC236}">
                  <a16:creationId xmlns:a16="http://schemas.microsoft.com/office/drawing/2014/main" id="{616D6E57-7BEC-94FB-0507-65D813B1137F}"/>
                </a:ext>
              </a:extLst>
            </p:cNvPr>
            <p:cNvSpPr/>
            <p:nvPr/>
          </p:nvSpPr>
          <p:spPr>
            <a:xfrm rot="5400000">
              <a:off x="7566287" y="1478366"/>
              <a:ext cx="1577401" cy="4673215"/>
            </a:xfrm>
            <a:prstGeom prst="uturnArrow">
              <a:avLst>
                <a:gd name="adj1" fmla="val 9259"/>
                <a:gd name="adj2" fmla="val 15394"/>
                <a:gd name="adj3" fmla="val 32639"/>
                <a:gd name="adj4" fmla="val 43750"/>
                <a:gd name="adj5" fmla="val 98135"/>
              </a:avLst>
            </a:prstGeom>
            <a:solidFill>
              <a:srgbClr val="E3676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47B8B5BB-C6BC-8C07-B3C3-6D2CDB970F22}"/>
                </a:ext>
              </a:extLst>
            </p:cNvPr>
            <p:cNvSpPr/>
            <p:nvPr/>
          </p:nvSpPr>
          <p:spPr>
            <a:xfrm rot="10800000">
              <a:off x="6144767" y="4746354"/>
              <a:ext cx="4546827" cy="285360"/>
            </a:xfrm>
            <a:prstGeom prst="rightArrow">
              <a:avLst>
                <a:gd name="adj1" fmla="val 50000"/>
                <a:gd name="adj2" fmla="val 170979"/>
              </a:avLst>
            </a:prstGeom>
            <a:solidFill>
              <a:srgbClr val="E367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B2539D1-8AF1-7155-2FC1-2AC03AE1F74C}"/>
                </a:ext>
              </a:extLst>
            </p:cNvPr>
            <p:cNvGrpSpPr/>
            <p:nvPr/>
          </p:nvGrpSpPr>
          <p:grpSpPr>
            <a:xfrm>
              <a:off x="6349564" y="2938514"/>
              <a:ext cx="3773951" cy="2093201"/>
              <a:chOff x="2990626" y="2447674"/>
              <a:chExt cx="6022487" cy="2761868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BD9DF65-4E6D-04ED-E6AA-B3D11891C0B0}"/>
                  </a:ext>
                </a:extLst>
              </p:cNvPr>
              <p:cNvGrpSpPr/>
              <p:nvPr/>
            </p:nvGrpSpPr>
            <p:grpSpPr>
              <a:xfrm>
                <a:off x="2990626" y="2447674"/>
                <a:ext cx="6022487" cy="2008832"/>
                <a:chOff x="2990626" y="2447674"/>
                <a:chExt cx="6022487" cy="2008832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0F30C3A-312B-074F-C5F9-2C05229D1F91}"/>
                    </a:ext>
                  </a:extLst>
                </p:cNvPr>
                <p:cNvSpPr/>
                <p:nvPr/>
              </p:nvSpPr>
              <p:spPr>
                <a:xfrm>
                  <a:off x="2990626" y="2447674"/>
                  <a:ext cx="376517" cy="37651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5A7A7465-BB4D-472F-7CAE-7C1FC716DDAD}"/>
                    </a:ext>
                  </a:extLst>
                </p:cNvPr>
                <p:cNvSpPr/>
                <p:nvPr/>
              </p:nvSpPr>
              <p:spPr>
                <a:xfrm>
                  <a:off x="8636596" y="2447674"/>
                  <a:ext cx="376517" cy="376517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2</a:t>
                  </a:r>
                  <a:endParaRPr lang="ko-KR" altLang="en-US" dirty="0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15B4E18C-57BE-BB4C-65E7-574E7659F039}"/>
                    </a:ext>
                  </a:extLst>
                </p:cNvPr>
                <p:cNvSpPr/>
                <p:nvPr/>
              </p:nvSpPr>
              <p:spPr>
                <a:xfrm>
                  <a:off x="8636596" y="4079990"/>
                  <a:ext cx="376517" cy="37651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</a:t>
                  </a:r>
                  <a:endParaRPr lang="ko-KR" altLang="en-US" dirty="0"/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C03FD0D-CE39-4809-9E43-DB411D5FCC7E}"/>
                  </a:ext>
                </a:extLst>
              </p:cNvPr>
              <p:cNvSpPr/>
              <p:nvPr/>
            </p:nvSpPr>
            <p:spPr>
              <a:xfrm>
                <a:off x="3070651" y="4087990"/>
                <a:ext cx="376517" cy="376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5713EC9-CBE0-39D5-858B-2A3DA5BBB489}"/>
                  </a:ext>
                </a:extLst>
              </p:cNvPr>
              <p:cNvSpPr/>
              <p:nvPr/>
            </p:nvSpPr>
            <p:spPr>
              <a:xfrm>
                <a:off x="8636596" y="4833025"/>
                <a:ext cx="376517" cy="376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6ABE92A-AAA6-2BDD-DCD5-2FA2D17E779C}"/>
                  </a:ext>
                </a:extLst>
              </p:cNvPr>
              <p:cNvSpPr/>
              <p:nvPr/>
            </p:nvSpPr>
            <p:spPr>
              <a:xfrm>
                <a:off x="3070651" y="4833025"/>
                <a:ext cx="376517" cy="37651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040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명령어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96A812E-8AB4-7880-0CBD-FEDBB7D58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78548"/>
              </p:ext>
            </p:extLst>
          </p:nvPr>
        </p:nvGraphicFramePr>
        <p:xfrm>
          <a:off x="842360" y="1168100"/>
          <a:ext cx="10206066" cy="4942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50340">
                  <a:extLst>
                    <a:ext uri="{9D8B030D-6E8A-4147-A177-3AD203B41FA5}">
                      <a16:colId xmlns:a16="http://schemas.microsoft.com/office/drawing/2014/main" val="2927771711"/>
                    </a:ext>
                  </a:extLst>
                </a:gridCol>
                <a:gridCol w="7855726">
                  <a:extLst>
                    <a:ext uri="{9D8B030D-6E8A-4147-A177-3AD203B41FA5}">
                      <a16:colId xmlns:a16="http://schemas.microsoft.com/office/drawing/2014/main" val="3033092957"/>
                    </a:ext>
                  </a:extLst>
                </a:gridCol>
              </a:tblGrid>
              <a:tr h="494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명령어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3489139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roscore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Master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와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Parameter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서버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rosout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노드를 실행시켜주는 도구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8387565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rosrun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패키지 내부의 노드를 실행시켜주는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3109438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roslaunch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다수의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노드를 일괄적으로 실행시켜주는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074079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roscd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해당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패키지의 디렉토리로 이동하는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726795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rostopic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메시지에 관한 조작 및 관측을 가능하게 하는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426901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rosnode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node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들을 관리할 수 있게 해주는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5188792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rosservice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서비스에 관한 조작 및 관측을 가능하게 하는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1245823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rosparam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 Master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parameter 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서버를 관리할 수 있게 해주는 도구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889728"/>
                  </a:ext>
                </a:extLst>
              </a:tr>
              <a:tr h="49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bg1"/>
                          </a:solidFill>
                        </a:rPr>
                        <a:t>rosbag</a:t>
                      </a:r>
                      <a:endParaRPr lang="ko-KR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ROS</a:t>
                      </a:r>
                      <a:r>
                        <a:rPr lang="ko-KR" altLang="en-US" sz="2000" dirty="0">
                          <a:solidFill>
                            <a:schemeClr val="bg1"/>
                          </a:solidFill>
                        </a:rPr>
                        <a:t>의 각종 데이터를 로깅해주는 도구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817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6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91671" y="1194099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Topic: Publisher &amp; Subscriber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1D651-0D06-4689-93B7-1A99443B0599}"/>
              </a:ext>
            </a:extLst>
          </p:cNvPr>
          <p:cNvSpPr txBox="1"/>
          <p:nvPr/>
        </p:nvSpPr>
        <p:spPr>
          <a:xfrm>
            <a:off x="591671" y="1640031"/>
            <a:ext cx="79672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1: $ </a:t>
            </a:r>
            <a:r>
              <a:rPr lang="en-US" altLang="ko-KR" dirty="0" err="1">
                <a:solidFill>
                  <a:schemeClr val="bg1"/>
                </a:solidFill>
              </a:rPr>
              <a:t>roscore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2: $ </a:t>
            </a:r>
            <a:r>
              <a:rPr lang="en-US" altLang="ko-KR" dirty="0" err="1">
                <a:solidFill>
                  <a:schemeClr val="bg1"/>
                </a:solidFill>
              </a:rPr>
              <a:t>rosrun</a:t>
            </a:r>
            <a:r>
              <a:rPr lang="en-US" altLang="ko-KR" dirty="0">
                <a:solidFill>
                  <a:schemeClr val="bg1"/>
                </a:solidFill>
              </a:rPr>
              <a:t> dyros_practice_1 </a:t>
            </a:r>
            <a:r>
              <a:rPr lang="en-US" altLang="ko-KR" dirty="0" err="1">
                <a:solidFill>
                  <a:schemeClr val="bg1"/>
                </a:solidFill>
              </a:rPr>
              <a:t>publisher_cpp_node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3: $ </a:t>
            </a:r>
            <a:r>
              <a:rPr lang="en-US" altLang="ko-KR" dirty="0" err="1">
                <a:solidFill>
                  <a:schemeClr val="bg1"/>
                </a:solidFill>
              </a:rPr>
              <a:t>rosrun</a:t>
            </a:r>
            <a:r>
              <a:rPr lang="en-US" altLang="ko-KR" dirty="0">
                <a:solidFill>
                  <a:schemeClr val="bg1"/>
                </a:solidFill>
              </a:rPr>
              <a:t> dyros_practice_1 </a:t>
            </a:r>
            <a:r>
              <a:rPr lang="en-US" altLang="ko-KR" dirty="0" err="1">
                <a:solidFill>
                  <a:schemeClr val="bg1"/>
                </a:solidFill>
              </a:rPr>
              <a:t>subscriber_cpp_node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</a:t>
            </a:r>
            <a:r>
              <a:rPr lang="ko-KR" altLang="en-US" dirty="0">
                <a:solidFill>
                  <a:schemeClr val="bg1"/>
                </a:solidFill>
              </a:rPr>
              <a:t>의 출력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INFO] [1657528612.572637540]: Hello ROS 20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INFO] [1657528613.572398246]: Hello ROS 21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INFO] [1657528614.572526221]: Hello ROS 22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INFO] [1657528615.572416291]: Hello ROS 23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AA4B55-DEE5-4CAC-80D7-2295866582BA}"/>
              </a:ext>
            </a:extLst>
          </p:cNvPr>
          <p:cNvSpPr/>
          <p:nvPr/>
        </p:nvSpPr>
        <p:spPr>
          <a:xfrm>
            <a:off x="397565" y="5120640"/>
            <a:ext cx="1884459" cy="1144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Publisher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FAB04-F0B5-4CD2-9A3D-99E28496BF50}"/>
              </a:ext>
            </a:extLst>
          </p:cNvPr>
          <p:cNvSpPr/>
          <p:nvPr/>
        </p:nvSpPr>
        <p:spPr>
          <a:xfrm>
            <a:off x="4460682" y="5120640"/>
            <a:ext cx="1884459" cy="1144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Subscriber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61F0179-90B5-4925-9BF9-02053F9485F2}"/>
              </a:ext>
            </a:extLst>
          </p:cNvPr>
          <p:cNvSpPr/>
          <p:nvPr/>
        </p:nvSpPr>
        <p:spPr>
          <a:xfrm>
            <a:off x="2395330" y="5597718"/>
            <a:ext cx="1952046" cy="1908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FD74A-7B0D-44B6-85A8-C5C3A88A2F36}"/>
              </a:ext>
            </a:extLst>
          </p:cNvPr>
          <p:cNvSpPr txBox="1"/>
          <p:nvPr/>
        </p:nvSpPr>
        <p:spPr>
          <a:xfrm>
            <a:off x="2663687" y="5210018"/>
            <a:ext cx="1542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초마다 </a:t>
            </a:r>
            <a:r>
              <a:rPr lang="en-US" altLang="ko-KR" dirty="0">
                <a:solidFill>
                  <a:schemeClr val="bg1"/>
                </a:solidFill>
              </a:rPr>
              <a:t>int32</a:t>
            </a:r>
            <a:r>
              <a:rPr lang="ko-KR" altLang="en-US" dirty="0">
                <a:solidFill>
                  <a:schemeClr val="bg1"/>
                </a:solidFill>
              </a:rPr>
              <a:t> 메시지 전송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F08841E-B4BD-43FF-8808-8AEBD51D1732}"/>
              </a:ext>
            </a:extLst>
          </p:cNvPr>
          <p:cNvSpPr/>
          <p:nvPr/>
        </p:nvSpPr>
        <p:spPr>
          <a:xfrm>
            <a:off x="6436120" y="5597718"/>
            <a:ext cx="827858" cy="1908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4CC3F3-E4CA-4D53-B9FE-838057951D9E}"/>
              </a:ext>
            </a:extLst>
          </p:cNvPr>
          <p:cNvSpPr/>
          <p:nvPr/>
        </p:nvSpPr>
        <p:spPr>
          <a:xfrm>
            <a:off x="7354957" y="5091407"/>
            <a:ext cx="1884459" cy="11449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Callback 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Hello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ROS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{</a:t>
            </a:r>
            <a:r>
              <a:rPr lang="ko-KR" altLang="en-US" dirty="0">
                <a:solidFill>
                  <a:schemeClr val="bg1"/>
                </a:solidFill>
              </a:rPr>
              <a:t>숫자</a:t>
            </a:r>
            <a:r>
              <a:rPr lang="en-US" altLang="ko-KR" dirty="0">
                <a:solidFill>
                  <a:schemeClr val="bg1"/>
                </a:solidFill>
              </a:rPr>
              <a:t>}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27298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91671" y="1194099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Service: Server &amp; Client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1DA68-049A-4C6C-90C9-EA0D3210C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2"/>
          <a:stretch/>
        </p:blipFill>
        <p:spPr>
          <a:xfrm>
            <a:off x="8781514" y="1378765"/>
            <a:ext cx="2908449" cy="1684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C6C8C-3AA4-4363-91A7-2D6E39ED896A}"/>
              </a:ext>
            </a:extLst>
          </p:cNvPr>
          <p:cNvSpPr txBox="1"/>
          <p:nvPr/>
        </p:nvSpPr>
        <p:spPr>
          <a:xfrm>
            <a:off x="591671" y="1640031"/>
            <a:ext cx="7967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1: $ </a:t>
            </a:r>
            <a:r>
              <a:rPr lang="en-US" altLang="ko-KR" dirty="0" err="1">
                <a:solidFill>
                  <a:schemeClr val="bg1"/>
                </a:solidFill>
              </a:rPr>
              <a:t>roscore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2: $ </a:t>
            </a:r>
            <a:r>
              <a:rPr lang="en-US" altLang="ko-KR" dirty="0" err="1">
                <a:solidFill>
                  <a:schemeClr val="bg1"/>
                </a:solidFill>
              </a:rPr>
              <a:t>rosrun</a:t>
            </a:r>
            <a:r>
              <a:rPr lang="en-US" altLang="ko-KR" dirty="0">
                <a:solidFill>
                  <a:schemeClr val="bg1"/>
                </a:solidFill>
              </a:rPr>
              <a:t> dyros_practice_2 </a:t>
            </a:r>
            <a:r>
              <a:rPr lang="en-US" altLang="ko-KR" dirty="0" err="1">
                <a:solidFill>
                  <a:schemeClr val="bg1"/>
                </a:solidFill>
              </a:rPr>
              <a:t>server_cpp_node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3: $ </a:t>
            </a:r>
            <a:r>
              <a:rPr lang="en-US" altLang="ko-KR" dirty="0" err="1">
                <a:solidFill>
                  <a:schemeClr val="bg1"/>
                </a:solidFill>
              </a:rPr>
              <a:t>rosrun</a:t>
            </a:r>
            <a:r>
              <a:rPr lang="en-US" altLang="ko-KR" dirty="0">
                <a:solidFill>
                  <a:schemeClr val="bg1"/>
                </a:solidFill>
              </a:rPr>
              <a:t> dyros_practice_2 </a:t>
            </a:r>
            <a:r>
              <a:rPr lang="en-US" altLang="ko-KR" dirty="0" err="1">
                <a:solidFill>
                  <a:schemeClr val="bg1"/>
                </a:solidFill>
              </a:rPr>
              <a:t>client_cpp_node</a:t>
            </a:r>
            <a:r>
              <a:rPr lang="en-US" altLang="ko-KR" dirty="0">
                <a:solidFill>
                  <a:schemeClr val="bg1"/>
                </a:solidFill>
              </a:rPr>
              <a:t> 8 4 60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3</a:t>
            </a:r>
            <a:r>
              <a:rPr lang="ko-KR" altLang="en-US" dirty="0">
                <a:solidFill>
                  <a:schemeClr val="bg1"/>
                </a:solidFill>
              </a:rPr>
              <a:t>의 출력</a:t>
            </a:r>
            <a:r>
              <a:rPr lang="en-US" altLang="ko-KR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[ INFO] [1657528999.698185707]: c = 6.928203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AED504-20D3-41A3-AC0D-F2D8F9A6C548}"/>
              </a:ext>
            </a:extLst>
          </p:cNvPr>
          <p:cNvSpPr/>
          <p:nvPr/>
        </p:nvSpPr>
        <p:spPr>
          <a:xfrm>
            <a:off x="591671" y="4518913"/>
            <a:ext cx="1884459" cy="1144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2AE59-C3D7-4554-A41B-CB653EC5FB25}"/>
              </a:ext>
            </a:extLst>
          </p:cNvPr>
          <p:cNvSpPr/>
          <p:nvPr/>
        </p:nvSpPr>
        <p:spPr>
          <a:xfrm>
            <a:off x="4654788" y="4518913"/>
            <a:ext cx="1884459" cy="1144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Node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1459D78-30EE-4192-AAE5-7FB13ED195E4}"/>
              </a:ext>
            </a:extLst>
          </p:cNvPr>
          <p:cNvSpPr/>
          <p:nvPr/>
        </p:nvSpPr>
        <p:spPr>
          <a:xfrm>
            <a:off x="2580490" y="4651193"/>
            <a:ext cx="1952046" cy="1908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B774A-9321-43F4-AE42-C25413A24E2E}"/>
              </a:ext>
            </a:extLst>
          </p:cNvPr>
          <p:cNvSpPr txBox="1"/>
          <p:nvPr/>
        </p:nvSpPr>
        <p:spPr>
          <a:xfrm>
            <a:off x="2660004" y="3903185"/>
            <a:ext cx="181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두 변의 길이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a, b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ko-KR" altLang="en-US" dirty="0" err="1">
                <a:solidFill>
                  <a:schemeClr val="bg1"/>
                </a:solidFill>
              </a:rPr>
              <a:t>사이각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angle </a:t>
            </a:r>
            <a:r>
              <a:rPr lang="ko-KR" altLang="en-US" dirty="0">
                <a:solidFill>
                  <a:schemeClr val="bg1"/>
                </a:solidFill>
              </a:rPr>
              <a:t>전달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2FD92B1-DBFA-46E8-89AD-0508F9CA1F50}"/>
              </a:ext>
            </a:extLst>
          </p:cNvPr>
          <p:cNvSpPr/>
          <p:nvPr/>
        </p:nvSpPr>
        <p:spPr>
          <a:xfrm>
            <a:off x="6630226" y="4995991"/>
            <a:ext cx="827858" cy="1908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29DF7E-6BCD-4628-86FA-80DEE0B02223}"/>
              </a:ext>
            </a:extLst>
          </p:cNvPr>
          <p:cNvSpPr/>
          <p:nvPr/>
        </p:nvSpPr>
        <p:spPr>
          <a:xfrm>
            <a:off x="7549063" y="4489680"/>
            <a:ext cx="2337683" cy="11449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Callback </a:t>
            </a:r>
            <a:r>
              <a:rPr lang="ko-KR" altLang="en-US" dirty="0">
                <a:solidFill>
                  <a:schemeClr val="bg1"/>
                </a:solidFill>
              </a:rPr>
              <a:t>함수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삼각형의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제</a:t>
            </a:r>
            <a:r>
              <a:rPr lang="en-US" altLang="ko-KR" dirty="0">
                <a:solidFill>
                  <a:schemeClr val="bg1"/>
                </a:solidFill>
              </a:rPr>
              <a:t>3 </a:t>
            </a:r>
            <a:r>
              <a:rPr lang="ko-KR" altLang="en-US" dirty="0">
                <a:solidFill>
                  <a:schemeClr val="bg1"/>
                </a:solidFill>
              </a:rPr>
              <a:t>변의 길이를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출력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A63959E-A1D2-4E15-9F8B-77805C0F16BB}"/>
              </a:ext>
            </a:extLst>
          </p:cNvPr>
          <p:cNvSpPr/>
          <p:nvPr/>
        </p:nvSpPr>
        <p:spPr>
          <a:xfrm rot="10800000">
            <a:off x="2589436" y="5388793"/>
            <a:ext cx="1952046" cy="190832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435074-56FF-4E08-A087-98315980EFD5}"/>
              </a:ext>
            </a:extLst>
          </p:cNvPr>
          <p:cNvSpPr txBox="1"/>
          <p:nvPr/>
        </p:nvSpPr>
        <p:spPr>
          <a:xfrm>
            <a:off x="2476130" y="5442243"/>
            <a:ext cx="230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Callback</a:t>
            </a:r>
            <a:r>
              <a:rPr lang="ko-KR" altLang="en-US" dirty="0">
                <a:solidFill>
                  <a:schemeClr val="bg1"/>
                </a:solidFill>
              </a:rPr>
              <a:t> 함수에서의 성공여부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True/False </a:t>
            </a:r>
            <a:r>
              <a:rPr lang="ko-KR" altLang="en-US" dirty="0">
                <a:solidFill>
                  <a:schemeClr val="bg1"/>
                </a:solidFill>
              </a:rPr>
              <a:t>전달</a:t>
            </a:r>
          </a:p>
        </p:txBody>
      </p:sp>
    </p:spTree>
    <p:extLst>
      <p:ext uri="{BB962C8B-B14F-4D97-AF65-F5344CB8AC3E}">
        <p14:creationId xmlns:p14="http://schemas.microsoft.com/office/powerpoint/2010/main" val="832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B002B-8610-80E8-D189-69501FECAC69}"/>
              </a:ext>
            </a:extLst>
          </p:cNvPr>
          <p:cNvSpPr txBox="1"/>
          <p:nvPr/>
        </p:nvSpPr>
        <p:spPr>
          <a:xfrm>
            <a:off x="475331" y="415106"/>
            <a:ext cx="59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b="1">
                <a:solidFill>
                  <a:srgbClr val="516482"/>
                </a:solidFill>
              </a:defRPr>
            </a:lvl1pPr>
          </a:lstStyle>
          <a:p>
            <a:r>
              <a:rPr lang="en-US" altLang="ko-KR"/>
              <a:t>ROS </a:t>
            </a:r>
            <a:r>
              <a:rPr lang="en-US" altLang="ko-KR" dirty="0"/>
              <a:t>Bootcamp – </a:t>
            </a:r>
            <a:r>
              <a:rPr lang="en-US" altLang="ko-KR"/>
              <a:t>ROS </a:t>
            </a:r>
            <a:r>
              <a:rPr lang="ko-KR" altLang="en-US"/>
              <a:t>실습내용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392D-A624-88CB-5164-B8685B485484}"/>
              </a:ext>
            </a:extLst>
          </p:cNvPr>
          <p:cNvSpPr txBox="1"/>
          <p:nvPr/>
        </p:nvSpPr>
        <p:spPr>
          <a:xfrm>
            <a:off x="591671" y="1194099"/>
            <a:ext cx="71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</a:rPr>
              <a:t>rostopic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901A-B49E-4265-BBEF-DF7CF32D9306}"/>
              </a:ext>
            </a:extLst>
          </p:cNvPr>
          <p:cNvSpPr txBox="1"/>
          <p:nvPr/>
        </p:nvSpPr>
        <p:spPr>
          <a:xfrm>
            <a:off x="652007" y="1733384"/>
            <a:ext cx="8555603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Terminal 1, 2, 3: publisher &amp; subscriber </a:t>
            </a:r>
            <a:r>
              <a:rPr lang="ko-KR" altLang="en-US" dirty="0">
                <a:solidFill>
                  <a:schemeClr val="bg1"/>
                </a:solidFill>
              </a:rPr>
              <a:t>예제 실행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4: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$ </a:t>
            </a:r>
            <a:r>
              <a:rPr lang="en-US" altLang="ko-KR" dirty="0" err="1">
                <a:solidFill>
                  <a:schemeClr val="bg1"/>
                </a:solidFill>
              </a:rPr>
              <a:t>rostopic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list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현재 등록된 </a:t>
            </a:r>
            <a:r>
              <a:rPr lang="en-US" altLang="ko-KR" dirty="0">
                <a:solidFill>
                  <a:schemeClr val="bg1"/>
                </a:solidFill>
              </a:rPr>
              <a:t>topic list)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rosout_agg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Terminal 4: $ </a:t>
            </a:r>
            <a:r>
              <a:rPr lang="en-US" altLang="ko-KR" dirty="0" err="1">
                <a:solidFill>
                  <a:schemeClr val="bg1"/>
                </a:solidFill>
              </a:rPr>
              <a:t>rostopic</a:t>
            </a:r>
            <a:r>
              <a:rPr lang="en-US" altLang="ko-KR" dirty="0">
                <a:solidFill>
                  <a:schemeClr val="bg1"/>
                </a:solidFill>
              </a:rPr>
              <a:t> echo /</a:t>
            </a:r>
            <a:r>
              <a:rPr lang="en-US" altLang="ko-KR" dirty="0" err="1">
                <a:solidFill>
                  <a:schemeClr val="bg1"/>
                </a:solidFill>
              </a:rPr>
              <a:t>helloros_topic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출력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해당 토픽으로 전달되는 메시지 내용 </a:t>
            </a:r>
            <a:r>
              <a:rPr lang="en-US" altLang="ko-KR" dirty="0">
                <a:solidFill>
                  <a:schemeClr val="bg1"/>
                </a:solidFill>
              </a:rPr>
              <a:t>(int32) </a:t>
            </a:r>
            <a:r>
              <a:rPr lang="ko-KR" altLang="en-US" dirty="0">
                <a:solidFill>
                  <a:schemeClr val="bg1"/>
                </a:solidFill>
              </a:rPr>
              <a:t>보기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data: 104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---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data: 105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---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data: 106</a:t>
            </a:r>
          </a:p>
          <a:p>
            <a:r>
              <a:rPr lang="it-IT" altLang="ko-KR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082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2058</Words>
  <Application>Microsoft Office PowerPoint</Application>
  <PresentationFormat>와이드스크린</PresentationFormat>
  <Paragraphs>344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clara2_intern1</dc:creator>
  <cp:lastModifiedBy>clara2_intern1</cp:lastModifiedBy>
  <cp:revision>31</cp:revision>
  <dcterms:created xsi:type="dcterms:W3CDTF">2022-07-08T08:12:16Z</dcterms:created>
  <dcterms:modified xsi:type="dcterms:W3CDTF">2022-07-11T00:31:09Z</dcterms:modified>
</cp:coreProperties>
</file>