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8"/>
  </p:notesMasterIdLst>
  <p:sldIdLst>
    <p:sldId id="262" r:id="rId5"/>
    <p:sldId id="285" r:id="rId6"/>
    <p:sldId id="269" r:id="rId7"/>
    <p:sldId id="270" r:id="rId8"/>
    <p:sldId id="287" r:id="rId9"/>
    <p:sldId id="271" r:id="rId10"/>
    <p:sldId id="272" r:id="rId11"/>
    <p:sldId id="288" r:id="rId12"/>
    <p:sldId id="289" r:id="rId13"/>
    <p:sldId id="290" r:id="rId14"/>
    <p:sldId id="29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3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443883" y="1069372"/>
            <a:ext cx="8211845" cy="941033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sz="2000" dirty="0"/>
              <a:t>Text Analytics</a:t>
            </a:r>
            <a:endParaRPr lang="en-IN" sz="32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4461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Sumit Kumar Yadav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4340072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Department of Management Studies</a:t>
            </a:r>
            <a:br>
              <a:rPr lang="en-US" dirty="0"/>
            </a:br>
            <a:r>
              <a:rPr lang="en-US" dirty="0"/>
              <a:t>Indian Institute of Technology, Roorkee - 247667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1B43-AAE5-43F2-82C0-512767E1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Summarize the news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FDC6-C6F9-4C19-8D9A-9F4955D980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Who had the knife?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138;p25">
            <a:extLst>
              <a:ext uri="{FF2B5EF4-FFF2-40B4-BE49-F238E27FC236}">
                <a16:creationId xmlns:a16="http://schemas.microsoft.com/office/drawing/2014/main" id="{2EE0DFC7-E525-4A00-9669-5BF3530C2D14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549" y="2328001"/>
            <a:ext cx="6954901" cy="2985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7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1B43-AAE5-43F2-82C0-512767E1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makes NLP so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FDC6-C6F9-4C19-8D9A-9F4955D980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Biggest problem  is that we humans use language efficiently by not saying most things</a:t>
            </a:r>
          </a:p>
          <a:p>
            <a:endParaRPr lang="en-US" dirty="0"/>
          </a:p>
          <a:p>
            <a:r>
              <a:rPr lang="en-US" dirty="0"/>
              <a:t>We leave out most details, and the user figures out the rest</a:t>
            </a:r>
          </a:p>
          <a:p>
            <a:endParaRPr lang="en-US" dirty="0"/>
          </a:p>
          <a:p>
            <a:r>
              <a:rPr lang="en-US" dirty="0"/>
              <a:t>Minimal messages transmitted, listener fills the rest using his world knowledge, common sense, contextual understanding</a:t>
            </a:r>
          </a:p>
          <a:p>
            <a:endParaRPr lang="en-US" dirty="0"/>
          </a:p>
          <a:p>
            <a:r>
              <a:rPr lang="en-US" dirty="0"/>
              <a:t>We keep a lot of ambiguities, which we assume the hearer/reader knows how to resolve.</a:t>
            </a:r>
          </a:p>
          <a:p>
            <a:pPr marL="0" indent="0">
              <a:buNone/>
            </a:pPr>
            <a:endParaRPr lang="en-IN" dirty="0">
              <a:sym typeface="Proxima Nova"/>
            </a:endParaRPr>
          </a:p>
          <a:p>
            <a:pPr marL="0" indent="0">
              <a:buNone/>
            </a:pPr>
            <a:r>
              <a:rPr lang="en-GB" sz="2400" b="1" dirty="0">
                <a:latin typeface="Proxima Nova"/>
                <a:ea typeface="Proxima Nova"/>
                <a:cs typeface="Proxima Nova"/>
                <a:sym typeface="Proxima Nova"/>
              </a:rPr>
              <a:t>Ambiguity is unambiguously problematic!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99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600" dirty="0"/>
              <a:t>Regex – sequence of characters</a:t>
            </a:r>
          </a:p>
          <a:p>
            <a:endParaRPr lang="en-IN" sz="1600" dirty="0"/>
          </a:p>
          <a:p>
            <a:r>
              <a:rPr lang="en-IN" sz="1600" dirty="0"/>
              <a:t>Points to a specific search pattern</a:t>
            </a:r>
          </a:p>
          <a:p>
            <a:endParaRPr lang="en-IN" sz="1600" dirty="0"/>
          </a:p>
          <a:p>
            <a:r>
              <a:rPr lang="en-IN" sz="1600" dirty="0"/>
              <a:t>Used to substitute or match patterns inside a text</a:t>
            </a:r>
          </a:p>
          <a:p>
            <a:endParaRPr lang="en-IN" sz="1600" dirty="0"/>
          </a:p>
          <a:p>
            <a:r>
              <a:rPr lang="en-IN" sz="1600" dirty="0"/>
              <a:t>Should not be too code intensive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Why to use?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For text processing, some patterns/characters need to be deleted or dealt with differently</a:t>
            </a:r>
          </a:p>
          <a:p>
            <a:r>
              <a:rPr lang="en-IN" sz="1600" dirty="0"/>
              <a:t>Example - </a:t>
            </a:r>
          </a:p>
          <a:p>
            <a:endParaRPr lang="en-IN" sz="1600" dirty="0"/>
          </a:p>
          <a:p>
            <a:r>
              <a:rPr lang="en-IN" sz="1600" dirty="0"/>
              <a:t>“Federer won his first grand slam in 2003”</a:t>
            </a:r>
          </a:p>
          <a:p>
            <a:endParaRPr lang="en-IN" sz="1600" dirty="0"/>
          </a:p>
          <a:p>
            <a:r>
              <a:rPr lang="en-IN" sz="1600" dirty="0"/>
              <a:t>How to remove the number??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3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use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800" dirty="0"/>
              <a:t>“Federer won his first grand slam in 2003”</a:t>
            </a:r>
          </a:p>
          <a:p>
            <a:r>
              <a:rPr lang="en-IN" sz="1800" dirty="0"/>
              <a:t>How to remove the number??</a:t>
            </a:r>
          </a:p>
          <a:p>
            <a:pPr lvl="1"/>
            <a:r>
              <a:rPr lang="en-IN" sz="1600" dirty="0"/>
              <a:t>Run a loop through entire sentence</a:t>
            </a:r>
          </a:p>
          <a:p>
            <a:pPr lvl="1"/>
            <a:r>
              <a:rPr lang="en-IN" sz="1600" dirty="0"/>
              <a:t>Check if the word/character is a number or not</a:t>
            </a:r>
          </a:p>
          <a:p>
            <a:pPr lvl="1"/>
            <a:r>
              <a:rPr lang="en-IN" sz="1600" dirty="0"/>
              <a:t>If yes, delete it</a:t>
            </a:r>
          </a:p>
          <a:p>
            <a:pPr marL="457200" lvl="1" indent="0">
              <a:buNone/>
            </a:pPr>
            <a:endParaRPr lang="en-IN" sz="1600" dirty="0"/>
          </a:p>
          <a:p>
            <a:r>
              <a:rPr lang="en-IN" sz="1800" dirty="0" err="1"/>
              <a:t>re.sub</a:t>
            </a:r>
            <a:r>
              <a:rPr lang="en-IN" sz="1800" dirty="0"/>
              <a:t>(r”\</a:t>
            </a:r>
            <a:r>
              <a:rPr lang="en-IN" sz="1800" dirty="0" err="1"/>
              <a:t>d”,””,sentence</a:t>
            </a:r>
            <a:r>
              <a:rPr lang="en-IN" sz="1800" dirty="0"/>
              <a:t>)</a:t>
            </a:r>
          </a:p>
          <a:p>
            <a:endParaRPr lang="en-IN" sz="1800" dirty="0"/>
          </a:p>
          <a:p>
            <a:r>
              <a:rPr lang="en-IN" sz="1800" dirty="0"/>
              <a:t>re – regular expression</a:t>
            </a:r>
          </a:p>
          <a:p>
            <a:r>
              <a:rPr lang="en-IN" sz="1800" dirty="0"/>
              <a:t>sub – method of substituting</a:t>
            </a:r>
          </a:p>
          <a:p>
            <a:r>
              <a:rPr lang="en-IN" sz="1800" dirty="0"/>
              <a:t>r is for regular expression, \d is for digit</a:t>
            </a:r>
          </a:p>
          <a:p>
            <a:r>
              <a:rPr lang="en-IN" sz="1800" dirty="0"/>
              <a:t>Replace it with empty string</a:t>
            </a:r>
          </a:p>
          <a:p>
            <a:endParaRPr lang="en-IN" sz="1800" dirty="0"/>
          </a:p>
          <a:p>
            <a:r>
              <a:rPr lang="en-IN" sz="1800" dirty="0"/>
              <a:t>Regular expressions are faster than normal python code – because they are optimized for handling text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65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Patterns in Text -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800" dirty="0"/>
              <a:t>import re</a:t>
            </a:r>
          </a:p>
          <a:p>
            <a:endParaRPr lang="en-IN" sz="1800" dirty="0"/>
          </a:p>
          <a:p>
            <a:r>
              <a:rPr lang="en-IN" sz="1800" dirty="0" err="1"/>
              <a:t>re.match</a:t>
            </a:r>
            <a:r>
              <a:rPr lang="en-IN" sz="1800" dirty="0"/>
              <a:t>(r”.*”,sentence)</a:t>
            </a:r>
          </a:p>
          <a:p>
            <a:endParaRPr lang="en-IN" sz="1800" dirty="0"/>
          </a:p>
          <a:p>
            <a:r>
              <a:rPr lang="en-IN" sz="1800" dirty="0"/>
              <a:t>. means any character, * means 0 or more</a:t>
            </a:r>
          </a:p>
          <a:p>
            <a:r>
              <a:rPr lang="en-IN" sz="1800" dirty="0"/>
              <a:t>This whole sequence matches sequence of characters of length 0 or more</a:t>
            </a:r>
          </a:p>
          <a:p>
            <a:endParaRPr lang="en-IN" sz="1800" dirty="0"/>
          </a:p>
          <a:p>
            <a:r>
              <a:rPr lang="en-IN" sz="1800" dirty="0" err="1"/>
              <a:t>re.match</a:t>
            </a:r>
            <a:r>
              <a:rPr lang="en-IN" sz="1800" dirty="0"/>
              <a:t>(</a:t>
            </a:r>
            <a:r>
              <a:rPr lang="en-IN" sz="1800" dirty="0" err="1"/>
              <a:t>r”.+”,sentence</a:t>
            </a:r>
            <a:r>
              <a:rPr lang="en-IN" sz="1800" dirty="0"/>
              <a:t>)</a:t>
            </a:r>
          </a:p>
          <a:p>
            <a:r>
              <a:rPr lang="en-IN" sz="1800" dirty="0"/>
              <a:t>+ means length 1 or more</a:t>
            </a:r>
          </a:p>
          <a:p>
            <a:endParaRPr lang="en-IN" sz="1800" dirty="0"/>
          </a:p>
          <a:p>
            <a:r>
              <a:rPr lang="en-IN" sz="1800" dirty="0" err="1"/>
              <a:t>re.match</a:t>
            </a:r>
            <a:r>
              <a:rPr lang="en-IN" sz="1800" dirty="0"/>
              <a:t>(r”[a-</a:t>
            </a:r>
            <a:r>
              <a:rPr lang="en-IN" sz="1800" dirty="0" err="1"/>
              <a:t>zA</a:t>
            </a:r>
            <a:r>
              <a:rPr lang="en-IN" sz="1800" dirty="0"/>
              <a:t>-Z]+”,sentence)</a:t>
            </a:r>
          </a:p>
          <a:p>
            <a:r>
              <a:rPr lang="en-IN" sz="1800" dirty="0"/>
              <a:t>Returns only the first sequence</a:t>
            </a:r>
          </a:p>
          <a:p>
            <a:endParaRPr lang="en-IN" sz="1800" dirty="0"/>
          </a:p>
          <a:p>
            <a:r>
              <a:rPr lang="en-IN" sz="1800" dirty="0" err="1"/>
              <a:t>re.match</a:t>
            </a:r>
            <a:r>
              <a:rPr lang="en-IN" sz="1800" dirty="0"/>
              <a:t>(</a:t>
            </a:r>
            <a:r>
              <a:rPr lang="en-IN" sz="1800" dirty="0" err="1"/>
              <a:t>r”ab?”,sentence</a:t>
            </a:r>
            <a:r>
              <a:rPr lang="en-IN" sz="1800" dirty="0"/>
              <a:t>)</a:t>
            </a:r>
          </a:p>
          <a:p>
            <a:endParaRPr lang="en-IN" sz="1800" dirty="0"/>
          </a:p>
          <a:p>
            <a:r>
              <a:rPr lang="en-IN" sz="1800" dirty="0"/>
              <a:t>b can be 0 or 1, a is fixed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51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Patterns in Text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Match only looks at the first pattern in the whole sentence</a:t>
            </a:r>
          </a:p>
          <a:p>
            <a:endParaRPr lang="en-IN" dirty="0"/>
          </a:p>
          <a:p>
            <a:r>
              <a:rPr lang="en-IN" dirty="0" err="1"/>
              <a:t>re.search</a:t>
            </a:r>
            <a:r>
              <a:rPr lang="en-IN" dirty="0"/>
              <a:t>(r”[a-</a:t>
            </a:r>
            <a:r>
              <a:rPr lang="en-IN" dirty="0" err="1"/>
              <a:t>zA</a:t>
            </a:r>
            <a:r>
              <a:rPr lang="en-IN" dirty="0"/>
              <a:t>-Z]+”,sentence)</a:t>
            </a:r>
          </a:p>
          <a:p>
            <a:endParaRPr lang="en-IN" dirty="0"/>
          </a:p>
          <a:p>
            <a:r>
              <a:rPr lang="en-IN" dirty="0"/>
              <a:t>Starts with – </a:t>
            </a:r>
          </a:p>
          <a:p>
            <a:r>
              <a:rPr lang="en-IN" dirty="0"/>
              <a:t>if </a:t>
            </a:r>
            <a:r>
              <a:rPr lang="en-IN" dirty="0" err="1"/>
              <a:t>re.match</a:t>
            </a:r>
            <a:r>
              <a:rPr lang="en-IN" dirty="0"/>
              <a:t>(</a:t>
            </a:r>
            <a:r>
              <a:rPr lang="en-IN" dirty="0" err="1"/>
              <a:t>r”^the</a:t>
            </a:r>
            <a:r>
              <a:rPr lang="en-IN" dirty="0"/>
              <a:t>”, sentence):</a:t>
            </a:r>
          </a:p>
          <a:p>
            <a:pPr lvl="1"/>
            <a:r>
              <a:rPr lang="en-IN" dirty="0"/>
              <a:t>Print(“Match”)</a:t>
            </a:r>
          </a:p>
          <a:p>
            <a:r>
              <a:rPr lang="en-IN" dirty="0"/>
              <a:t>Else:</a:t>
            </a:r>
          </a:p>
          <a:p>
            <a:pPr lvl="1"/>
            <a:r>
              <a:rPr lang="en-IN" dirty="0"/>
              <a:t>Print(“No match”)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036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800" dirty="0"/>
              <a:t>sentence = “Djokovic is the best”</a:t>
            </a:r>
          </a:p>
          <a:p>
            <a:r>
              <a:rPr lang="en-IN" sz="1800" dirty="0"/>
              <a:t>print(</a:t>
            </a:r>
            <a:r>
              <a:rPr lang="en-IN" sz="1800" dirty="0" err="1"/>
              <a:t>re.sub</a:t>
            </a:r>
            <a:r>
              <a:rPr lang="en-IN" sz="1800" dirty="0"/>
              <a:t>(</a:t>
            </a:r>
            <a:r>
              <a:rPr lang="en-IN" sz="1800" dirty="0" err="1"/>
              <a:t>r”Djokovic”,”Nadal”,sentence</a:t>
            </a:r>
            <a:r>
              <a:rPr lang="en-IN" sz="1800" dirty="0"/>
              <a:t>)</a:t>
            </a:r>
          </a:p>
          <a:p>
            <a:endParaRPr lang="en-IN" sz="1800" dirty="0"/>
          </a:p>
          <a:p>
            <a:r>
              <a:rPr lang="en-IN" sz="1800" dirty="0"/>
              <a:t>sentence = “Djokovic is the best among Djokovic”</a:t>
            </a:r>
          </a:p>
          <a:p>
            <a:r>
              <a:rPr lang="en-IN" sz="1800" dirty="0"/>
              <a:t>Global Search and a Global Substitution</a:t>
            </a:r>
          </a:p>
          <a:p>
            <a:endParaRPr lang="en-IN" sz="1800" dirty="0"/>
          </a:p>
          <a:p>
            <a:r>
              <a:rPr lang="en-IN" sz="1800" dirty="0"/>
              <a:t>print(</a:t>
            </a:r>
            <a:r>
              <a:rPr lang="en-IN" sz="1800" dirty="0" err="1"/>
              <a:t>re.sub</a:t>
            </a:r>
            <a:r>
              <a:rPr lang="en-IN" sz="1800" dirty="0"/>
              <a:t>(r”[a-z]”,”0”,sentence))</a:t>
            </a:r>
          </a:p>
          <a:p>
            <a:r>
              <a:rPr lang="en-IN" sz="1800" dirty="0"/>
              <a:t>print(</a:t>
            </a:r>
            <a:r>
              <a:rPr lang="en-IN" sz="1800" dirty="0" err="1"/>
              <a:t>re.sub</a:t>
            </a:r>
            <a:r>
              <a:rPr lang="en-IN" sz="1800" dirty="0"/>
              <a:t>(r”[a-z]”,”8”,sentence,flags=</a:t>
            </a:r>
            <a:r>
              <a:rPr lang="en-IN" sz="1800" dirty="0" err="1"/>
              <a:t>re.I</a:t>
            </a:r>
            <a:r>
              <a:rPr lang="en-IN" sz="1800" dirty="0"/>
              <a:t>))</a:t>
            </a:r>
          </a:p>
          <a:p>
            <a:r>
              <a:rPr lang="en-IN" sz="1800" dirty="0"/>
              <a:t>print(</a:t>
            </a:r>
            <a:r>
              <a:rPr lang="en-IN" sz="1800" dirty="0" err="1"/>
              <a:t>re.sub</a:t>
            </a:r>
            <a:r>
              <a:rPr lang="en-IN" sz="1800" dirty="0"/>
              <a:t>(r”[a-z]”,”8”,</a:t>
            </a:r>
            <a:r>
              <a:rPr lang="en-IN" sz="1800" dirty="0">
                <a:solidFill>
                  <a:srgbClr val="FF0000"/>
                </a:solidFill>
              </a:rPr>
              <a:t>1</a:t>
            </a:r>
            <a:r>
              <a:rPr lang="en-IN" sz="1800" dirty="0"/>
              <a:t>,sentence,flags=</a:t>
            </a:r>
            <a:r>
              <a:rPr lang="en-IN" sz="1800" dirty="0" err="1"/>
              <a:t>re.I</a:t>
            </a:r>
            <a:r>
              <a:rPr lang="en-IN" sz="1800" dirty="0"/>
              <a:t>))</a:t>
            </a:r>
          </a:p>
          <a:p>
            <a:endParaRPr lang="en-IN" sz="1800" dirty="0"/>
          </a:p>
          <a:p>
            <a:r>
              <a:rPr lang="en-IN" sz="1800" dirty="0"/>
              <a:t>Doesn’t distinguish between “d” and “D”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919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Character Classes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E82F7B-8442-4458-8007-A99A1F495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975" y="1568792"/>
            <a:ext cx="8767763" cy="4434790"/>
          </a:xfrm>
        </p:spPr>
      </p:pic>
    </p:spTree>
    <p:extLst>
      <p:ext uri="{BB962C8B-B14F-4D97-AF65-F5344CB8AC3E}">
        <p14:creationId xmlns:p14="http://schemas.microsoft.com/office/powerpoint/2010/main" val="291423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800" dirty="0"/>
              <a:t>sen1 = "</a:t>
            </a:r>
            <a:r>
              <a:rPr lang="en-IN" sz="1800" dirty="0" err="1"/>
              <a:t>Wecome</a:t>
            </a:r>
            <a:r>
              <a:rPr lang="en-IN" sz="1800" dirty="0"/>
              <a:t> to Text Analytics 1"</a:t>
            </a:r>
          </a:p>
          <a:p>
            <a:r>
              <a:rPr lang="en-IN" sz="1800" dirty="0"/>
              <a:t>sen2 = "Hopefully, we will. learn @@ ++ ~~ something in- 2day's session"</a:t>
            </a:r>
          </a:p>
          <a:p>
            <a:r>
              <a:rPr lang="en-IN" sz="1800" dirty="0"/>
              <a:t>sen3 = "I want     to play    tennis"</a:t>
            </a:r>
          </a:p>
          <a:p>
            <a:endParaRPr lang="en-IN" sz="1800" dirty="0"/>
          </a:p>
          <a:p>
            <a:r>
              <a:rPr lang="en-IN" sz="1800" dirty="0"/>
              <a:t>sen1_edit = </a:t>
            </a:r>
            <a:r>
              <a:rPr lang="en-IN" sz="1800" dirty="0" err="1"/>
              <a:t>re.sub</a:t>
            </a:r>
            <a:r>
              <a:rPr lang="en-IN" sz="1800" dirty="0"/>
              <a:t>(r"\d","",sen1)</a:t>
            </a:r>
          </a:p>
          <a:p>
            <a:r>
              <a:rPr lang="en-IN" sz="1800" dirty="0"/>
              <a:t>sen2_edit = </a:t>
            </a:r>
            <a:r>
              <a:rPr lang="en-IN" sz="1800" dirty="0" err="1"/>
              <a:t>re.sub</a:t>
            </a:r>
            <a:r>
              <a:rPr lang="en-IN" sz="1800" dirty="0"/>
              <a:t>(r"[@~+\-'\.]","",sen2)</a:t>
            </a:r>
          </a:p>
          <a:p>
            <a:r>
              <a:rPr lang="en-IN" sz="1800" dirty="0"/>
              <a:t>sen2_edit = </a:t>
            </a:r>
            <a:r>
              <a:rPr lang="en-IN" sz="1800" dirty="0" err="1"/>
              <a:t>re.sub</a:t>
            </a:r>
            <a:r>
              <a:rPr lang="en-IN" sz="1800" dirty="0"/>
              <a:t>(r"\w"," ",sen2) #a-zA-Z0-9</a:t>
            </a:r>
          </a:p>
          <a:p>
            <a:r>
              <a:rPr lang="en-IN" sz="1800" dirty="0"/>
              <a:t>sen2_edit = </a:t>
            </a:r>
            <a:r>
              <a:rPr lang="en-IN" sz="1800" dirty="0" err="1"/>
              <a:t>re.sub</a:t>
            </a:r>
            <a:r>
              <a:rPr lang="en-IN" sz="1800" dirty="0"/>
              <a:t>(r"\W"," ",sen2)</a:t>
            </a:r>
          </a:p>
          <a:p>
            <a:r>
              <a:rPr lang="en-IN" sz="1800" dirty="0"/>
              <a:t>sen2_edit1 = </a:t>
            </a:r>
            <a:r>
              <a:rPr lang="en-IN" sz="1800" dirty="0" err="1"/>
              <a:t>re.sub</a:t>
            </a:r>
            <a:r>
              <a:rPr lang="en-IN" sz="1800" dirty="0"/>
              <a:t>(r"\s+","-",sen2_edit)</a:t>
            </a:r>
          </a:p>
          <a:p>
            <a:r>
              <a:rPr lang="en-IN" sz="1800" dirty="0"/>
              <a:t>sen2_edit = </a:t>
            </a:r>
            <a:r>
              <a:rPr lang="en-IN" sz="1800" dirty="0" err="1"/>
              <a:t>re.sub</a:t>
            </a:r>
            <a:r>
              <a:rPr lang="en-IN" sz="1800" dirty="0"/>
              <a:t>(r"\s+[a-</a:t>
            </a:r>
            <a:r>
              <a:rPr lang="en-IN" sz="1800" dirty="0" err="1"/>
              <a:t>zA</a:t>
            </a:r>
            <a:r>
              <a:rPr lang="en-IN" sz="1800" dirty="0"/>
              <a:t>-Z]\s+"," ",sen2_edit)</a:t>
            </a:r>
          </a:p>
          <a:p>
            <a:r>
              <a:rPr lang="en-IN" sz="1800" dirty="0"/>
              <a:t>sen3_edit =</a:t>
            </a:r>
            <a:r>
              <a:rPr lang="en-IN" sz="1800" dirty="0" err="1"/>
              <a:t>re.sub</a:t>
            </a:r>
            <a:r>
              <a:rPr lang="en-IN" sz="1800" dirty="0"/>
              <a:t>(r"\s+"," ",sen3)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086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using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800" dirty="0"/>
              <a:t>wordlist=["There was a thirsty </a:t>
            </a:r>
            <a:r>
              <a:rPr lang="en-IN" sz="2800" dirty="0" err="1"/>
              <a:t>crow","Thirsty</a:t>
            </a:r>
            <a:r>
              <a:rPr lang="en-IN" sz="2800" dirty="0"/>
              <a:t> to learn Machine #Learning","It     liked     </a:t>
            </a:r>
            <a:r>
              <a:rPr lang="en-IN" sz="2800" dirty="0" err="1"/>
              <a:t>tennis","The</a:t>
            </a:r>
            <a:r>
              <a:rPr lang="en-IN" sz="2800" dirty="0"/>
              <a:t> name f was - Alien a Crow", "121314 random numbers"]</a:t>
            </a:r>
          </a:p>
          <a:p>
            <a:endParaRPr lang="en-IN" sz="2800" dirty="0"/>
          </a:p>
          <a:p>
            <a:r>
              <a:rPr lang="en-IN" sz="2800" dirty="0"/>
              <a:t>for </a:t>
            </a:r>
            <a:r>
              <a:rPr lang="en-IN" sz="2800" dirty="0" err="1"/>
              <a:t>i</a:t>
            </a:r>
            <a:r>
              <a:rPr lang="en-IN" sz="2800" dirty="0"/>
              <a:t> in range(0,len(wordlist)):</a:t>
            </a:r>
          </a:p>
          <a:p>
            <a:pPr marL="0" indent="0">
              <a:buNone/>
            </a:pPr>
            <a:r>
              <a:rPr lang="en-IN" sz="2800" dirty="0"/>
              <a:t>    wordlist[</a:t>
            </a:r>
            <a:r>
              <a:rPr lang="en-IN" sz="2800" dirty="0" err="1"/>
              <a:t>i</a:t>
            </a:r>
            <a:r>
              <a:rPr lang="en-IN" sz="2800" dirty="0"/>
              <a:t>] =</a:t>
            </a:r>
            <a:r>
              <a:rPr lang="en-IN" sz="2800" dirty="0" err="1"/>
              <a:t>re.sub</a:t>
            </a:r>
            <a:r>
              <a:rPr lang="en-IN" sz="2800" dirty="0"/>
              <a:t>(r"\W"," ",wordlist[</a:t>
            </a:r>
            <a:r>
              <a:rPr lang="en-IN" sz="2800" dirty="0" err="1"/>
              <a:t>i</a:t>
            </a:r>
            <a:r>
              <a:rPr lang="en-IN" sz="2800" dirty="0"/>
              <a:t>])</a:t>
            </a:r>
          </a:p>
          <a:p>
            <a:pPr marL="0" indent="0">
              <a:buNone/>
            </a:pPr>
            <a:r>
              <a:rPr lang="en-IN" sz="2800" dirty="0"/>
              <a:t>    wordlist[</a:t>
            </a:r>
            <a:r>
              <a:rPr lang="en-IN" sz="2800" dirty="0" err="1"/>
              <a:t>i</a:t>
            </a:r>
            <a:r>
              <a:rPr lang="en-IN" sz="2800" dirty="0"/>
              <a:t>] = </a:t>
            </a:r>
            <a:r>
              <a:rPr lang="en-IN" sz="2800" dirty="0" err="1"/>
              <a:t>re.sub</a:t>
            </a:r>
            <a:r>
              <a:rPr lang="en-IN" sz="2800" dirty="0"/>
              <a:t>(r"\d"," ",wordlist[</a:t>
            </a:r>
            <a:r>
              <a:rPr lang="en-IN" sz="2800" dirty="0" err="1"/>
              <a:t>i</a:t>
            </a:r>
            <a:r>
              <a:rPr lang="en-IN" sz="2800" dirty="0"/>
              <a:t>])</a:t>
            </a:r>
          </a:p>
          <a:p>
            <a:pPr marL="0" indent="0">
              <a:buNone/>
            </a:pPr>
            <a:r>
              <a:rPr lang="en-IN" sz="2800" dirty="0"/>
              <a:t>    wordlist[</a:t>
            </a:r>
            <a:r>
              <a:rPr lang="en-IN" sz="2800" dirty="0" err="1"/>
              <a:t>i</a:t>
            </a:r>
            <a:r>
              <a:rPr lang="en-IN" sz="2800" dirty="0"/>
              <a:t>] = </a:t>
            </a:r>
            <a:r>
              <a:rPr lang="en-IN" sz="2800" dirty="0" err="1"/>
              <a:t>re.sub</a:t>
            </a:r>
            <a:r>
              <a:rPr lang="en-IN" sz="2800" dirty="0"/>
              <a:t>(r"\s+"," ",wordlist[</a:t>
            </a:r>
            <a:r>
              <a:rPr lang="en-IN" sz="2800" dirty="0" err="1"/>
              <a:t>i</a:t>
            </a:r>
            <a:r>
              <a:rPr lang="en-IN" sz="2800" dirty="0"/>
              <a:t>])</a:t>
            </a:r>
          </a:p>
          <a:p>
            <a:pPr marL="0" indent="0">
              <a:buNone/>
            </a:pPr>
            <a:r>
              <a:rPr lang="en-IN" sz="2800" dirty="0"/>
              <a:t>    wordlist[</a:t>
            </a:r>
            <a:r>
              <a:rPr lang="en-IN" sz="2800" dirty="0" err="1"/>
              <a:t>i</a:t>
            </a:r>
            <a:r>
              <a:rPr lang="en-IN" sz="2800" dirty="0"/>
              <a:t>] = </a:t>
            </a:r>
            <a:r>
              <a:rPr lang="en-IN" sz="2800" dirty="0" err="1"/>
              <a:t>re.sub</a:t>
            </a:r>
            <a:r>
              <a:rPr lang="en-IN" sz="2800" dirty="0"/>
              <a:t>(r"^\</a:t>
            </a:r>
            <a:r>
              <a:rPr lang="en-IN" sz="2800" dirty="0" err="1"/>
              <a:t>s","",wordlist</a:t>
            </a:r>
            <a:r>
              <a:rPr lang="en-IN" sz="2800" dirty="0"/>
              <a:t>[</a:t>
            </a:r>
            <a:r>
              <a:rPr lang="en-IN" sz="2800" dirty="0" err="1"/>
              <a:t>i</a:t>
            </a:r>
            <a:r>
              <a:rPr lang="en-IN" sz="2800" dirty="0"/>
              <a:t>])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57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Text is the data present in the form of natural language</a:t>
            </a:r>
          </a:p>
          <a:p>
            <a:endParaRPr lang="en-IN" dirty="0"/>
          </a:p>
          <a:p>
            <a:r>
              <a:rPr lang="en-IN" dirty="0"/>
              <a:t>The data captured from the native natural language forms a collection of text corpuses</a:t>
            </a:r>
          </a:p>
          <a:p>
            <a:endParaRPr lang="en-IN" dirty="0"/>
          </a:p>
          <a:p>
            <a:r>
              <a:rPr lang="en-IN" dirty="0"/>
              <a:t>Text data can be represented as :</a:t>
            </a:r>
          </a:p>
          <a:p>
            <a:pPr lvl="1"/>
            <a:r>
              <a:rPr lang="en-IN" dirty="0"/>
              <a:t>Readable documents</a:t>
            </a:r>
          </a:p>
          <a:p>
            <a:pPr lvl="1"/>
            <a:r>
              <a:rPr lang="en-IN" dirty="0"/>
              <a:t>Audio files</a:t>
            </a:r>
          </a:p>
          <a:p>
            <a:pPr lvl="1"/>
            <a:r>
              <a:rPr lang="en-IN" dirty="0"/>
              <a:t>Image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550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Tokenizing Words and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nltk.sent_tokenize</a:t>
            </a:r>
            <a:r>
              <a:rPr lang="en-IN" dirty="0"/>
              <a:t>(paragraph)</a:t>
            </a:r>
          </a:p>
          <a:p>
            <a:r>
              <a:rPr lang="en-US" dirty="0"/>
              <a:t>words = </a:t>
            </a:r>
            <a:r>
              <a:rPr lang="en-US" dirty="0" err="1"/>
              <a:t>nltk.word_tokenize</a:t>
            </a:r>
            <a:r>
              <a:rPr lang="en-US" dirty="0"/>
              <a:t>(paragraph)</a:t>
            </a:r>
            <a:endParaRPr lang="en-IN" dirty="0"/>
          </a:p>
          <a:p>
            <a:endParaRPr lang="en-IN" dirty="0"/>
          </a:p>
          <a:p>
            <a:r>
              <a:rPr lang="en-IN" dirty="0"/>
              <a:t>Without using NLTK library</a:t>
            </a:r>
          </a:p>
          <a:p>
            <a:pPr lvl="1"/>
            <a:r>
              <a:rPr lang="en-IN" dirty="0" err="1"/>
              <a:t>str.split</a:t>
            </a:r>
            <a:r>
              <a:rPr lang="en-IN" dirty="0"/>
              <a:t>(“ “) or </a:t>
            </a:r>
            <a:r>
              <a:rPr lang="en-IN" dirty="0" err="1"/>
              <a:t>str.split</a:t>
            </a:r>
            <a:r>
              <a:rPr lang="en-IN" dirty="0"/>
              <a:t>(“.”)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91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Stemming and Lemmatization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stemming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process of reducing inflected (or sometimes derived) words to their </a:t>
            </a:r>
            <a:r>
              <a:rPr 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word stem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base or </a:t>
            </a:r>
            <a:r>
              <a:rPr 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form – Wikipedia</a:t>
            </a:r>
          </a:p>
          <a:p>
            <a:endParaRPr lang="en-US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“Milkha Singh </a:t>
            </a:r>
            <a:r>
              <a:rPr lang="en-US" sz="1800" b="1" i="1" dirty="0">
                <a:solidFill>
                  <a:srgbClr val="202122"/>
                </a:solidFill>
                <a:latin typeface="Arial" panose="020B0604020202020204" pitchFamily="34" charset="0"/>
              </a:rPr>
              <a:t>runs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 very fast”</a:t>
            </a:r>
          </a:p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“Milkha Singh is </a:t>
            </a:r>
            <a:r>
              <a:rPr lang="en-US" sz="1800" b="1" i="1" dirty="0">
                <a:solidFill>
                  <a:srgbClr val="202122"/>
                </a:solidFill>
                <a:latin typeface="Arial" panose="020B0604020202020204" pitchFamily="34" charset="0"/>
              </a:rPr>
              <a:t>running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 at a high speed”</a:t>
            </a:r>
          </a:p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“All you do is </a:t>
            </a:r>
            <a:r>
              <a:rPr lang="en-US" sz="1800" b="1" i="1" dirty="0">
                <a:solidFill>
                  <a:srgbClr val="202122"/>
                </a:solidFill>
                <a:latin typeface="Arial" panose="020B0604020202020204" pitchFamily="34" charset="0"/>
              </a:rPr>
              <a:t>run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 here and there”</a:t>
            </a:r>
          </a:p>
          <a:p>
            <a:endParaRPr lang="en-US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The representation might not have any meaning</a:t>
            </a:r>
          </a:p>
          <a:p>
            <a:endParaRPr lang="en-US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Lemmatization – the intermediate representation will have a meaning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593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Tag Meanings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F85F2-B7B6-489A-9EAF-7750F182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96" y="2066015"/>
            <a:ext cx="8185704" cy="30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4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Large amount of unstructured text data present almost everywhere</a:t>
            </a:r>
          </a:p>
          <a:p>
            <a:r>
              <a:rPr lang="en-IN" dirty="0"/>
              <a:t>Facebook posts, tweets, status message, etc.</a:t>
            </a:r>
          </a:p>
          <a:p>
            <a:r>
              <a:rPr lang="en-IN" dirty="0"/>
              <a:t>E-commerce websites like Amazon, Flipkart</a:t>
            </a:r>
          </a:p>
          <a:p>
            <a:r>
              <a:rPr lang="en-IN" dirty="0"/>
              <a:t>Customer reviews and Feedback</a:t>
            </a:r>
          </a:p>
          <a:p>
            <a:r>
              <a:rPr lang="en-IN" dirty="0" err="1"/>
              <a:t>Youtube</a:t>
            </a:r>
            <a:r>
              <a:rPr lang="en-IN" dirty="0"/>
              <a:t>, Instagram comments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oogle Shape;66;p15">
            <a:extLst>
              <a:ext uri="{FF2B5EF4-FFF2-40B4-BE49-F238E27FC236}">
                <a16:creationId xmlns:a16="http://schemas.microsoft.com/office/drawing/2014/main" id="{C62009B7-CE37-438A-933A-E87F6445EE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8800" y="2829600"/>
            <a:ext cx="3166343" cy="3567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Extracting meaningful information and insights from the large amount of text data</a:t>
            </a:r>
          </a:p>
          <a:p>
            <a:r>
              <a:rPr lang="en-IN" dirty="0"/>
              <a:t>Large number of machine learning and data analysis techniques available, but</a:t>
            </a:r>
          </a:p>
          <a:p>
            <a:r>
              <a:rPr lang="en-IN" dirty="0"/>
              <a:t>Mostly are originally designed for numerical data</a:t>
            </a:r>
          </a:p>
          <a:p>
            <a:endParaRPr lang="en-IN" dirty="0"/>
          </a:p>
          <a:p>
            <a:r>
              <a:rPr lang="en-IN" dirty="0"/>
              <a:t>Hence, need for specialized NLP techniques, models to interpret and analyse text data</a:t>
            </a:r>
          </a:p>
          <a:p>
            <a:endParaRPr lang="en-IN" dirty="0"/>
          </a:p>
          <a:p>
            <a:r>
              <a:rPr lang="en-IN" dirty="0"/>
              <a:t>NLP different from programming languages like Python, C++ which are easily understood by machines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7147-F14B-49C4-BDE2-74646596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of 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14F9-B779-4C2C-AA9C-3DF7E364D4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Sentiment analysis </a:t>
            </a:r>
          </a:p>
          <a:p>
            <a:r>
              <a:rPr lang="en-US" dirty="0"/>
              <a:t>Text Classification</a:t>
            </a:r>
          </a:p>
          <a:p>
            <a:r>
              <a:rPr lang="en-US" dirty="0"/>
              <a:t>Resume Screening</a:t>
            </a:r>
          </a:p>
          <a:p>
            <a:r>
              <a:rPr lang="en-US" dirty="0"/>
              <a:t>Cluster documents</a:t>
            </a:r>
          </a:p>
          <a:p>
            <a:r>
              <a:rPr lang="en-US" dirty="0"/>
              <a:t>Competitive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71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Natural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/>
              <a:t>Language developed by humans like Telegu, Hindi, Sanskrit, Chinese, English etc.</a:t>
            </a:r>
          </a:p>
          <a:p>
            <a:r>
              <a:rPr lang="en-IN" sz="2000" dirty="0"/>
              <a:t>evolved through communication and natural use</a:t>
            </a:r>
          </a:p>
          <a:p>
            <a:endParaRPr lang="en-IN" sz="2000" dirty="0"/>
          </a:p>
          <a:p>
            <a:r>
              <a:rPr lang="en-US" sz="2000" dirty="0"/>
              <a:t>Human language is a system specifically constructed to convey the speaker’s meaning</a:t>
            </a:r>
          </a:p>
          <a:p>
            <a:pPr lvl="1"/>
            <a:r>
              <a:rPr lang="en-US" sz="1800" dirty="0"/>
              <a:t>Not just an environmental signal, it is deliberate communication</a:t>
            </a:r>
          </a:p>
          <a:p>
            <a:pPr lvl="1"/>
            <a:r>
              <a:rPr lang="en-US" sz="1800" dirty="0"/>
              <a:t>Using an encoding which kids can learn very, very quickly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Human language is a discrete/symbolic/categorical signaling system</a:t>
            </a:r>
          </a:p>
          <a:p>
            <a:pPr lvl="1"/>
            <a:r>
              <a:rPr lang="en-US" sz="1800" dirty="0"/>
              <a:t>Signals communicate ideas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“Linguistics” is the science of language, and “linguists” are the scientists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Text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process to convert the unstructured text data into structured information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Libraries</a:t>
            </a:r>
          </a:p>
          <a:p>
            <a:r>
              <a:rPr lang="en-IN" dirty="0"/>
              <a:t>NLTK – Natural Language Tool Kit</a:t>
            </a:r>
          </a:p>
          <a:p>
            <a:r>
              <a:rPr lang="en-IN" dirty="0"/>
              <a:t>Regular Expressions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E6AA8FD-1045-4FDC-9D05-AC0BC4999F2F}"/>
              </a:ext>
            </a:extLst>
          </p:cNvPr>
          <p:cNvSpPr txBox="1">
            <a:spLocks/>
          </p:cNvSpPr>
          <p:nvPr/>
        </p:nvSpPr>
        <p:spPr>
          <a:xfrm>
            <a:off x="528353" y="1005167"/>
            <a:ext cx="7741161" cy="530957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Natural Language Processing or NLP gives the machines the ability to read, understand and derive meaning from human languages.</a:t>
            </a:r>
          </a:p>
          <a:p>
            <a:endParaRPr lang="en-US" sz="2400"/>
          </a:p>
          <a:p>
            <a:r>
              <a:rPr lang="en-US" sz="2400"/>
              <a:t>Text mining uses NLP to transform the free text documents into, structured numerical data suitable for analysis or to drive machine learning (ML) algorithms.</a:t>
            </a:r>
            <a:br>
              <a:rPr lang="en-US" sz="2400"/>
            </a:br>
            <a:endParaRPr lang="en-IN" sz="24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109F1CA1-B48E-4F69-AE5C-935EEE0D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54" y="358354"/>
            <a:ext cx="6550869" cy="369812"/>
          </a:xfrm>
        </p:spPr>
        <p:txBody>
          <a:bodyPr/>
          <a:lstStyle/>
          <a:p>
            <a:r>
              <a:rPr lang="en-IN" sz="2400" dirty="0"/>
              <a:t>What is NLP?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30317A-8364-4E74-B620-893E1B2B4475}"/>
              </a:ext>
            </a:extLst>
          </p:cNvPr>
          <p:cNvSpPr/>
          <p:nvPr/>
        </p:nvSpPr>
        <p:spPr>
          <a:xfrm>
            <a:off x="215087" y="3833624"/>
            <a:ext cx="2077916" cy="1102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Document-1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A9E6D-5C20-4028-B355-E39698CB96AE}"/>
              </a:ext>
            </a:extLst>
          </p:cNvPr>
          <p:cNvSpPr/>
          <p:nvPr/>
        </p:nvSpPr>
        <p:spPr>
          <a:xfrm>
            <a:off x="519887" y="4661654"/>
            <a:ext cx="2077916" cy="1102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Document-2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5205C-5265-479A-98A9-2569C0ACE3F9}"/>
              </a:ext>
            </a:extLst>
          </p:cNvPr>
          <p:cNvSpPr/>
          <p:nvPr/>
        </p:nvSpPr>
        <p:spPr>
          <a:xfrm>
            <a:off x="1146420" y="5489684"/>
            <a:ext cx="2077916" cy="1102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Document-3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074FAFF-7495-423F-B596-DEB1A262A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1151"/>
              </p:ext>
            </p:extLst>
          </p:nvPr>
        </p:nvGraphicFramePr>
        <p:xfrm>
          <a:off x="5202000" y="4139081"/>
          <a:ext cx="38919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980">
                  <a:extLst>
                    <a:ext uri="{9D8B030D-6E8A-4147-A177-3AD203B41FA5}">
                      <a16:colId xmlns:a16="http://schemas.microsoft.com/office/drawing/2014/main" val="1714546687"/>
                    </a:ext>
                  </a:extLst>
                </a:gridCol>
                <a:gridCol w="972980">
                  <a:extLst>
                    <a:ext uri="{9D8B030D-6E8A-4147-A177-3AD203B41FA5}">
                      <a16:colId xmlns:a16="http://schemas.microsoft.com/office/drawing/2014/main" val="2019778300"/>
                    </a:ext>
                  </a:extLst>
                </a:gridCol>
                <a:gridCol w="972980">
                  <a:extLst>
                    <a:ext uri="{9D8B030D-6E8A-4147-A177-3AD203B41FA5}">
                      <a16:colId xmlns:a16="http://schemas.microsoft.com/office/drawing/2014/main" val="1771422558"/>
                    </a:ext>
                  </a:extLst>
                </a:gridCol>
                <a:gridCol w="972980">
                  <a:extLst>
                    <a:ext uri="{9D8B030D-6E8A-4147-A177-3AD203B41FA5}">
                      <a16:colId xmlns:a16="http://schemas.microsoft.com/office/drawing/2014/main" val="1817433184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r>
                        <a:rPr lang="en-IN" dirty="0"/>
                        <a:t>Feature-1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Feature-2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Feature-3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Feature-4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999564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17358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14875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58402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3672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66260"/>
                  </a:ext>
                </a:extLst>
              </a:tr>
            </a:tbl>
          </a:graphicData>
        </a:graphic>
      </p:graphicFrame>
      <p:sp>
        <p:nvSpPr>
          <p:cNvPr id="20" name="Right Arrow 7">
            <a:extLst>
              <a:ext uri="{FF2B5EF4-FFF2-40B4-BE49-F238E27FC236}">
                <a16:creationId xmlns:a16="http://schemas.microsoft.com/office/drawing/2014/main" id="{D5B401EC-607A-4D96-A856-A78D35013138}"/>
              </a:ext>
            </a:extLst>
          </p:cNvPr>
          <p:cNvSpPr/>
          <p:nvPr/>
        </p:nvSpPr>
        <p:spPr>
          <a:xfrm>
            <a:off x="3432667" y="4809067"/>
            <a:ext cx="1592156" cy="1083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8420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1B43-AAE5-43F2-82C0-512767E1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NLP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FDC6-C6F9-4C19-8D9A-9F4955D980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Who does ‘he’ refer to in the following?</a:t>
            </a:r>
          </a:p>
          <a:p>
            <a:pPr lvl="1"/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Rahim helped Pooja. He was kind.</a:t>
            </a:r>
          </a:p>
          <a:p>
            <a:pPr lvl="1"/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Rahim helped Mohan. He was kind.</a:t>
            </a:r>
          </a:p>
          <a:p>
            <a:pPr lvl="1"/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Rahim helped Kiran. He was kind..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sz="2400" i="1" dirty="0">
                <a:latin typeface="Proxima Nova"/>
                <a:ea typeface="Proxima Nova"/>
                <a:cs typeface="Proxima Nova"/>
                <a:sym typeface="Proxima Nova"/>
              </a:rPr>
              <a:t>Conclusion : The Language we use to communicate is for our convenience. Its extremely ambiguous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127718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d9f4e1-5d0a-4c73-9eff-8a24f512afcc">
      <Terms xmlns="http://schemas.microsoft.com/office/infopath/2007/PartnerControls"/>
    </lcf76f155ced4ddcb4097134ff3c332f>
    <TaxCatchAll xmlns="c20c0559-4adb-4621-a3e5-1f55751dfa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2112BDF273864B945C29ECC211705C" ma:contentTypeVersion="9" ma:contentTypeDescription="Create a new document." ma:contentTypeScope="" ma:versionID="bc705f84b490d75a3739ab9f7d1261d5">
  <xsd:schema xmlns:xsd="http://www.w3.org/2001/XMLSchema" xmlns:xs="http://www.w3.org/2001/XMLSchema" xmlns:p="http://schemas.microsoft.com/office/2006/metadata/properties" xmlns:ns2="94d9f4e1-5d0a-4c73-9eff-8a24f512afcc" xmlns:ns3="c20c0559-4adb-4621-a3e5-1f55751dfad7" targetNamespace="http://schemas.microsoft.com/office/2006/metadata/properties" ma:root="true" ma:fieldsID="b080912778fc251377c41138a178b601" ns2:_="" ns3:_="">
    <xsd:import namespace="94d9f4e1-5d0a-4c73-9eff-8a24f512afcc"/>
    <xsd:import namespace="c20c0559-4adb-4621-a3e5-1f55751dfa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9f4e1-5d0a-4c73-9eff-8a24f512a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c0559-4adb-4621-a3e5-1f55751dfad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3f38015-1950-477e-a6ad-a456a3c1bab2}" ma:internalName="TaxCatchAll" ma:showField="CatchAllData" ma:web="c20c0559-4adb-4621-a3e5-1f55751dfa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3172A-0DB5-41D0-A035-B05A39949281}">
  <ds:schemaRefs>
    <ds:schemaRef ds:uri="http://schemas.microsoft.com/office/2006/metadata/properties"/>
    <ds:schemaRef ds:uri="http://schemas.microsoft.com/office/infopath/2007/PartnerControls"/>
    <ds:schemaRef ds:uri="10aee705-c7e9-4761-9749-f842d0c10afb"/>
    <ds:schemaRef ds:uri="65193ebb-c75a-4ea1-aa65-4d40b88b63a5"/>
  </ds:schemaRefs>
</ds:datastoreItem>
</file>

<file path=customXml/itemProps2.xml><?xml version="1.0" encoding="utf-8"?>
<ds:datastoreItem xmlns:ds="http://schemas.openxmlformats.org/officeDocument/2006/customXml" ds:itemID="{BDDB7EFD-E658-4750-8225-E0D54E0401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A24AD-450D-4C77-9113-835E68646BE2}"/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2876</TotalTime>
  <Words>1278</Words>
  <Application>Microsoft Office PowerPoint</Application>
  <PresentationFormat>On-screen Show (4:3)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Demi</vt:lpstr>
      <vt:lpstr>Proxima Nova</vt:lpstr>
      <vt:lpstr>IITR_PPT_Template</vt:lpstr>
      <vt:lpstr>Text Analytics</vt:lpstr>
      <vt:lpstr>What is text?</vt:lpstr>
      <vt:lpstr>Motivation</vt:lpstr>
      <vt:lpstr>Challenges</vt:lpstr>
      <vt:lpstr>Use Cases of Text analytics</vt:lpstr>
      <vt:lpstr>What is Natural Language?</vt:lpstr>
      <vt:lpstr>What is Text Analytics?</vt:lpstr>
      <vt:lpstr>What is NLP?</vt:lpstr>
      <vt:lpstr>Why NLP is Hard</vt:lpstr>
      <vt:lpstr>Summarize the news article</vt:lpstr>
      <vt:lpstr>What makes NLP so hard</vt:lpstr>
      <vt:lpstr>Regular Expressions</vt:lpstr>
      <vt:lpstr>Why to use Regular Expressions?</vt:lpstr>
      <vt:lpstr>Finding Patterns in Text - match</vt:lpstr>
      <vt:lpstr>Finding Patterns in Text - search</vt:lpstr>
      <vt:lpstr>Substitute Patterns</vt:lpstr>
      <vt:lpstr>Shorthand Character Classes</vt:lpstr>
      <vt:lpstr>Shorthand Character Classes</vt:lpstr>
      <vt:lpstr>Preprocessing using Regular Expression</vt:lpstr>
      <vt:lpstr>Tokenizing Words and Sentences</vt:lpstr>
      <vt:lpstr>Stemming and Lemmatization</vt:lpstr>
      <vt:lpstr>Parts of Speech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Sumit  Kumar Yadav</cp:lastModifiedBy>
  <cp:revision>83</cp:revision>
  <dcterms:created xsi:type="dcterms:W3CDTF">2015-07-18T13:17:54Z</dcterms:created>
  <dcterms:modified xsi:type="dcterms:W3CDTF">2023-04-18T02:09:45Z</dcterms:modified>
  <cp:version>v1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0x0101002E491F3A5480C048AEDC139D5B39B446</vt:lpwstr>
  </property>
</Properties>
</file>