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2" r:id="rId10"/>
    <p:sldId id="264" r:id="rId11"/>
    <p:sldId id="265" r:id="rId12"/>
    <p:sldId id="266" r:id="rId13"/>
    <p:sldId id="267" r:id="rId14"/>
    <p:sldId id="276" r:id="rId15"/>
    <p:sldId id="269" r:id="rId16"/>
    <p:sldId id="270" r:id="rId17"/>
    <p:sldId id="271" r:id="rId18"/>
    <p:sldId id="272" r:id="rId19"/>
    <p:sldId id="273" r:id="rId20"/>
    <p:sldId id="274"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2"/>
    <p:restoredTop sz="94624"/>
  </p:normalViewPr>
  <p:slideViewPr>
    <p:cSldViewPr showGuides="1">
      <p:cViewPr varScale="1">
        <p:scale>
          <a:sx n="79" d="100"/>
          <a:sy n="79" d="100"/>
        </p:scale>
        <p:origin x="-2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chemeClr val="bg1"/>
        </a:solidFill>
        <a:effectLst/>
      </p:bgPr>
    </p:bg>
    <p:spTree>
      <p:nvGrpSpPr>
        <p:cNvPr id="1" name=""/>
        <p:cNvGrpSpPr/>
        <p:nvPr/>
      </p:nvGrpSpPr>
      <p:grpSpPr/>
      <p:sp>
        <p:nvSpPr>
          <p:cNvPr id="51202" name="Title 51201"/>
          <p:cNvSpPr>
            <a:spLocks noGrp="1"/>
          </p:cNvSpPr>
          <p:nvPr>
            <p:ph type="ctrTitle"/>
          </p:nvPr>
        </p:nvSpPr>
        <p:spPr>
          <a:xfrm>
            <a:off x="2895600" y="1371600"/>
            <a:ext cx="5867400" cy="2286000"/>
          </a:xfrm>
          <a:prstGeom prst="rect">
            <a:avLst/>
          </a:prstGeom>
          <a:noFill/>
          <a:ln w="9525">
            <a:noFill/>
          </a:ln>
        </p:spPr>
        <p:txBody>
          <a:bodyPr anchor="ctr"/>
          <a:lstStyle>
            <a:lvl1pPr lvl="0">
              <a:buClrTx/>
              <a:buSzTx/>
              <a:buFontTx/>
              <a:defRPr sz="4500"/>
            </a:lvl1pPr>
          </a:lstStyle>
          <a:p>
            <a:pPr lvl="0"/>
            <a:r>
              <a:rPr dirty="0"/>
              <a:t>Click to edit Master title style</a:t>
            </a:r>
            <a:endParaRPr dirty="0"/>
          </a:p>
        </p:txBody>
      </p:sp>
      <p:sp>
        <p:nvSpPr>
          <p:cNvPr id="51203" name="Subtitle 51202"/>
          <p:cNvSpPr>
            <a:spLocks noGrp="1"/>
          </p:cNvSpPr>
          <p:nvPr>
            <p:ph type="subTitle" idx="1"/>
          </p:nvPr>
        </p:nvSpPr>
        <p:spPr>
          <a:xfrm>
            <a:off x="2971800" y="4267200"/>
            <a:ext cx="5791200" cy="1447800"/>
          </a:xfrm>
          <a:prstGeom prst="rect">
            <a:avLst/>
          </a:prstGeom>
          <a:noFill/>
          <a:ln w="9525">
            <a:noFill/>
          </a:ln>
        </p:spPr>
        <p:txBody>
          <a:bodyPr anchor="t"/>
          <a:lstStyle>
            <a:lvl1pPr marL="0" lvl="0" indent="0">
              <a:buClr>
                <a:schemeClr val="accent1"/>
              </a:buClr>
              <a:buSzPct val="85000"/>
              <a:buFont typeface="Wingdings" panose="05000000000000000000" pitchFamily="2" charset="2"/>
              <a:buNone/>
              <a:defRPr sz="2600" b="1"/>
            </a:lvl1pPr>
            <a:lvl2pPr marL="457200" lvl="1" indent="0" algn="ctr">
              <a:buClr>
                <a:schemeClr val="accent1"/>
              </a:buClr>
              <a:buSzPct val="70000"/>
              <a:buFont typeface="Wingdings" panose="05000000000000000000" pitchFamily="2" charset="2"/>
              <a:buNone/>
              <a:defRPr sz="2600" b="1"/>
            </a:lvl2pPr>
            <a:lvl3pPr marL="914400" lvl="2" indent="0" algn="ctr">
              <a:buClr>
                <a:schemeClr val="accent1"/>
              </a:buClr>
              <a:buSzPct val="70000"/>
              <a:buFont typeface="Wingdings" panose="05000000000000000000" pitchFamily="2" charset="2"/>
              <a:buNone/>
              <a:defRPr sz="2600" b="1"/>
            </a:lvl3pPr>
            <a:lvl4pPr marL="1371600" lvl="3" indent="0" algn="ctr">
              <a:buClr>
                <a:schemeClr val="accent1"/>
              </a:buClr>
              <a:buSzPct val="70000"/>
              <a:buFont typeface="Wingdings" panose="05000000000000000000" pitchFamily="2" charset="2"/>
              <a:buNone/>
              <a:defRPr sz="2600" b="1"/>
            </a:lvl4pPr>
            <a:lvl5pPr marL="1828800" lvl="4" indent="0" algn="ctr">
              <a:buClr>
                <a:schemeClr val="accent1"/>
              </a:buClr>
              <a:buSzPct val="70000"/>
              <a:buFont typeface="Wingdings" panose="05000000000000000000" pitchFamily="2" charset="2"/>
              <a:buNone/>
              <a:defRPr sz="2600" b="1"/>
            </a:lvl5pPr>
          </a:lstStyle>
          <a:p>
            <a:pPr lvl="0"/>
            <a:r>
              <a:rPr dirty="0"/>
              <a:t>Click to edit Master subtitle style</a:t>
            </a:r>
            <a:endParaRPr dirty="0"/>
          </a:p>
        </p:txBody>
      </p:sp>
      <p:sp>
        <p:nvSpPr>
          <p:cNvPr id="51204" name="Date Placeholder 51203"/>
          <p:cNvSpPr>
            <a:spLocks noGrp="1"/>
          </p:cNvSpPr>
          <p:nvPr>
            <p:ph type="dt" sz="half" idx="2"/>
          </p:nvPr>
        </p:nvSpPr>
        <p:spPr>
          <a:xfrm>
            <a:off x="457200" y="6248400"/>
            <a:ext cx="2133600" cy="457200"/>
          </a:xfrm>
          <a:prstGeom prst="rect">
            <a:avLst/>
          </a:prstGeom>
          <a:noFill/>
          <a:ln w="9525">
            <a:noFill/>
          </a:ln>
        </p:spPr>
        <p:txBody>
          <a:bodyPr anchor="t"/>
          <a:lstStyle>
            <a:lvl1pPr>
              <a:defRPr sz="1200">
                <a:solidFill>
                  <a:schemeClr val="tx2"/>
                </a:solidFill>
                <a:latin typeface="Arial" panose="020B0604020202020204" pitchFamily="34" charset="0"/>
              </a:defRPr>
            </a:lvl1pPr>
          </a:lstStyle>
          <a:p>
            <a:fld id="{BB962C8B-B14F-4D97-AF65-F5344CB8AC3E}" type="datetime1">
              <a:rPr lang="en-US" dirty="0"/>
            </a:fld>
            <a:endParaRPr lang="en-US" dirty="0">
              <a:latin typeface="Times New Roman" panose="02020603050405020304" charset="0"/>
            </a:endParaRPr>
          </a:p>
        </p:txBody>
      </p:sp>
      <p:sp>
        <p:nvSpPr>
          <p:cNvPr id="51205" name="Footer Placeholder 5120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200">
                <a:solidFill>
                  <a:schemeClr val="tx2"/>
                </a:solidFill>
                <a:latin typeface="Arial" panose="020B0604020202020204" pitchFamily="34" charset="0"/>
              </a:defRPr>
            </a:lvl1pPr>
          </a:lstStyle>
          <a:p>
            <a:endParaRPr lang="en-US" dirty="0"/>
          </a:p>
        </p:txBody>
      </p:sp>
      <p:sp>
        <p:nvSpPr>
          <p:cNvPr id="51206" name="Slide Number Placeholder 5120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200">
                <a:solidFill>
                  <a:schemeClr val="tx2"/>
                </a:solidFill>
                <a:latin typeface="Arial" panose="020B0604020202020204" pitchFamily="34" charset="0"/>
              </a:defRPr>
            </a:lvl1pPr>
          </a:lstStyle>
          <a:p>
            <a:fld id="{9A0DB2DC-4C9A-4742-B13C-FB6460FD3503}" type="slidenum">
              <a:rPr lang="en-US" dirty="0"/>
            </a:fld>
            <a:endParaRPr lang="en-US" dirty="0">
              <a:latin typeface="Times New Roman" panose="02020603050405020304" charset="0"/>
            </a:endParaRPr>
          </a:p>
        </p:txBody>
      </p:sp>
      <p:sp>
        <p:nvSpPr>
          <p:cNvPr id="51207" name="Straight Connector 51206"/>
          <p:cNvSpPr/>
          <p:nvPr/>
        </p:nvSpPr>
        <p:spPr>
          <a:xfrm>
            <a:off x="228600" y="990600"/>
            <a:ext cx="8610600" cy="0"/>
          </a:xfrm>
          <a:prstGeom prst="line">
            <a:avLst/>
          </a:prstGeom>
          <a:ln w="66675" cap="flat" cmpd="sng">
            <a:solidFill>
              <a:schemeClr val="tx2"/>
            </a:solidFill>
            <a:prstDash val="solid"/>
            <a:headEnd type="none" w="med" len="med"/>
            <a:tailEnd type="none" w="med" len="med"/>
          </a:ln>
        </p:spPr>
      </p:sp>
      <p:grpSp>
        <p:nvGrpSpPr>
          <p:cNvPr id="51208" name="Group 51207"/>
          <p:cNvGrpSpPr/>
          <p:nvPr/>
        </p:nvGrpSpPr>
        <p:grpSpPr>
          <a:xfrm>
            <a:off x="228600" y="1447800"/>
            <a:ext cx="2286000" cy="2514600"/>
            <a:chOff x="144" y="912"/>
            <a:chExt cx="1440" cy="1584"/>
          </a:xfrm>
        </p:grpSpPr>
        <p:sp>
          <p:nvSpPr>
            <p:cNvPr id="51209" name="Rectangles 51208"/>
            <p:cNvSpPr/>
            <p:nvPr/>
          </p:nvSpPr>
          <p:spPr>
            <a:xfrm>
              <a:off x="960" y="912"/>
              <a:ext cx="52" cy="979"/>
            </a:xfrm>
            <a:prstGeom prst="rect">
              <a:avLst/>
            </a:prstGeom>
            <a:solidFill>
              <a:schemeClr val="accent2"/>
            </a:solidFill>
            <a:ln w="9525">
              <a:noFill/>
            </a:ln>
          </p:spPr>
          <p:txBody>
            <a:bodyPr/>
            <a:p>
              <a:endParaRPr lang="en-US"/>
            </a:p>
          </p:txBody>
        </p:sp>
        <p:sp>
          <p:nvSpPr>
            <p:cNvPr id="51210" name="Rectangles 51209"/>
            <p:cNvSpPr/>
            <p:nvPr/>
          </p:nvSpPr>
          <p:spPr>
            <a:xfrm>
              <a:off x="844" y="912"/>
              <a:ext cx="52" cy="861"/>
            </a:xfrm>
            <a:prstGeom prst="rect">
              <a:avLst/>
            </a:prstGeom>
            <a:solidFill>
              <a:schemeClr val="bg2"/>
            </a:solidFill>
            <a:ln w="9525">
              <a:noFill/>
            </a:ln>
          </p:spPr>
          <p:txBody>
            <a:bodyPr/>
            <a:p>
              <a:endParaRPr lang="en-US"/>
            </a:p>
          </p:txBody>
        </p:sp>
        <p:sp>
          <p:nvSpPr>
            <p:cNvPr id="51211" name="Rectangles 51210"/>
            <p:cNvSpPr/>
            <p:nvPr/>
          </p:nvSpPr>
          <p:spPr>
            <a:xfrm>
              <a:off x="727" y="912"/>
              <a:ext cx="52" cy="736"/>
            </a:xfrm>
            <a:prstGeom prst="rect">
              <a:avLst/>
            </a:prstGeom>
            <a:solidFill>
              <a:schemeClr val="bg2"/>
            </a:solidFill>
            <a:ln w="9525">
              <a:noFill/>
            </a:ln>
          </p:spPr>
          <p:txBody>
            <a:bodyPr/>
            <a:p>
              <a:endParaRPr lang="en-US"/>
            </a:p>
          </p:txBody>
        </p:sp>
        <p:sp>
          <p:nvSpPr>
            <p:cNvPr id="51212" name="Rectangles 51211"/>
            <p:cNvSpPr/>
            <p:nvPr/>
          </p:nvSpPr>
          <p:spPr>
            <a:xfrm>
              <a:off x="610" y="912"/>
              <a:ext cx="52" cy="612"/>
            </a:xfrm>
            <a:prstGeom prst="rect">
              <a:avLst/>
            </a:prstGeom>
            <a:solidFill>
              <a:schemeClr val="bg2"/>
            </a:solidFill>
            <a:ln w="9525">
              <a:noFill/>
            </a:ln>
          </p:spPr>
          <p:txBody>
            <a:bodyPr/>
            <a:p>
              <a:endParaRPr lang="en-US"/>
            </a:p>
          </p:txBody>
        </p:sp>
        <p:sp>
          <p:nvSpPr>
            <p:cNvPr id="51213" name="Rectangles 51212"/>
            <p:cNvSpPr/>
            <p:nvPr/>
          </p:nvSpPr>
          <p:spPr>
            <a:xfrm>
              <a:off x="494" y="912"/>
              <a:ext cx="52" cy="493"/>
            </a:xfrm>
            <a:prstGeom prst="rect">
              <a:avLst/>
            </a:prstGeom>
            <a:solidFill>
              <a:schemeClr val="bg2"/>
            </a:solidFill>
            <a:ln w="9525">
              <a:noFill/>
            </a:ln>
          </p:spPr>
          <p:txBody>
            <a:bodyPr/>
            <a:p>
              <a:endParaRPr lang="en-US"/>
            </a:p>
          </p:txBody>
        </p:sp>
        <p:sp>
          <p:nvSpPr>
            <p:cNvPr id="51214" name="Rectangles 51213"/>
            <p:cNvSpPr/>
            <p:nvPr/>
          </p:nvSpPr>
          <p:spPr>
            <a:xfrm>
              <a:off x="377" y="912"/>
              <a:ext cx="52" cy="361"/>
            </a:xfrm>
            <a:prstGeom prst="rect">
              <a:avLst/>
            </a:prstGeom>
            <a:solidFill>
              <a:schemeClr val="bg2"/>
            </a:solidFill>
            <a:ln w="9525">
              <a:noFill/>
            </a:ln>
          </p:spPr>
          <p:txBody>
            <a:bodyPr/>
            <a:p>
              <a:endParaRPr lang="en-US"/>
            </a:p>
          </p:txBody>
        </p:sp>
        <p:sp>
          <p:nvSpPr>
            <p:cNvPr id="51215" name="Rectangles 51214"/>
            <p:cNvSpPr/>
            <p:nvPr/>
          </p:nvSpPr>
          <p:spPr>
            <a:xfrm>
              <a:off x="260" y="912"/>
              <a:ext cx="52" cy="249"/>
            </a:xfrm>
            <a:prstGeom prst="rect">
              <a:avLst/>
            </a:prstGeom>
            <a:solidFill>
              <a:schemeClr val="bg2"/>
            </a:solidFill>
            <a:ln w="9525">
              <a:noFill/>
            </a:ln>
          </p:spPr>
          <p:txBody>
            <a:bodyPr/>
            <a:p>
              <a:endParaRPr lang="en-US"/>
            </a:p>
          </p:txBody>
        </p:sp>
        <p:sp>
          <p:nvSpPr>
            <p:cNvPr id="51216" name="Rectangles 51215"/>
            <p:cNvSpPr/>
            <p:nvPr/>
          </p:nvSpPr>
          <p:spPr>
            <a:xfrm>
              <a:off x="144" y="912"/>
              <a:ext cx="52" cy="125"/>
            </a:xfrm>
            <a:prstGeom prst="rect">
              <a:avLst/>
            </a:prstGeom>
            <a:solidFill>
              <a:schemeClr val="bg2"/>
            </a:solidFill>
            <a:ln w="9525">
              <a:noFill/>
            </a:ln>
          </p:spPr>
          <p:txBody>
            <a:bodyPr/>
            <a:p>
              <a:endParaRPr lang="en-US"/>
            </a:p>
          </p:txBody>
        </p:sp>
        <p:sp>
          <p:nvSpPr>
            <p:cNvPr id="51217" name="Rectangles 51216"/>
            <p:cNvSpPr/>
            <p:nvPr/>
          </p:nvSpPr>
          <p:spPr>
            <a:xfrm>
              <a:off x="1077" y="912"/>
              <a:ext cx="49" cy="1098"/>
            </a:xfrm>
            <a:prstGeom prst="rect">
              <a:avLst/>
            </a:prstGeom>
            <a:solidFill>
              <a:schemeClr val="accent2"/>
            </a:solidFill>
            <a:ln w="9525">
              <a:noFill/>
            </a:ln>
          </p:spPr>
          <p:txBody>
            <a:bodyPr/>
            <a:p>
              <a:endParaRPr lang="en-US"/>
            </a:p>
          </p:txBody>
        </p:sp>
        <p:sp>
          <p:nvSpPr>
            <p:cNvPr id="51218" name="Rectangles 51217"/>
            <p:cNvSpPr/>
            <p:nvPr/>
          </p:nvSpPr>
          <p:spPr>
            <a:xfrm>
              <a:off x="1191" y="912"/>
              <a:ext cx="49" cy="1223"/>
            </a:xfrm>
            <a:prstGeom prst="rect">
              <a:avLst/>
            </a:prstGeom>
            <a:solidFill>
              <a:schemeClr val="accent2"/>
            </a:solidFill>
            <a:ln w="9525">
              <a:noFill/>
            </a:ln>
          </p:spPr>
          <p:txBody>
            <a:bodyPr/>
            <a:p>
              <a:endParaRPr lang="en-US"/>
            </a:p>
          </p:txBody>
        </p:sp>
        <p:sp>
          <p:nvSpPr>
            <p:cNvPr id="51219" name="Rectangles 51218"/>
            <p:cNvSpPr/>
            <p:nvPr/>
          </p:nvSpPr>
          <p:spPr>
            <a:xfrm>
              <a:off x="1304" y="912"/>
              <a:ext cx="49" cy="1341"/>
            </a:xfrm>
            <a:prstGeom prst="rect">
              <a:avLst/>
            </a:prstGeom>
            <a:solidFill>
              <a:schemeClr val="accent1"/>
            </a:solidFill>
            <a:ln w="9525">
              <a:noFill/>
            </a:ln>
          </p:spPr>
          <p:txBody>
            <a:bodyPr/>
            <a:p>
              <a:endParaRPr lang="en-US"/>
            </a:p>
          </p:txBody>
        </p:sp>
        <p:sp>
          <p:nvSpPr>
            <p:cNvPr id="51220" name="Rectangles 51219"/>
            <p:cNvSpPr/>
            <p:nvPr/>
          </p:nvSpPr>
          <p:spPr>
            <a:xfrm>
              <a:off x="1418" y="912"/>
              <a:ext cx="52" cy="1466"/>
            </a:xfrm>
            <a:prstGeom prst="rect">
              <a:avLst/>
            </a:prstGeom>
            <a:solidFill>
              <a:schemeClr val="accent1"/>
            </a:solidFill>
            <a:ln w="9525">
              <a:noFill/>
            </a:ln>
          </p:spPr>
          <p:txBody>
            <a:bodyPr/>
            <a:p>
              <a:endParaRPr lang="en-US"/>
            </a:p>
          </p:txBody>
        </p:sp>
        <p:sp>
          <p:nvSpPr>
            <p:cNvPr id="51221" name="Rectangles 51220"/>
            <p:cNvSpPr/>
            <p:nvPr/>
          </p:nvSpPr>
          <p:spPr>
            <a:xfrm>
              <a:off x="1535" y="912"/>
              <a:ext cx="49" cy="1584"/>
            </a:xfrm>
            <a:prstGeom prst="rect">
              <a:avLst/>
            </a:prstGeom>
            <a:solidFill>
              <a:schemeClr val="accent1"/>
            </a:solidFill>
            <a:ln w="9525">
              <a:noFill/>
            </a:ln>
          </p:spPr>
          <p:txBody>
            <a:bodyPr/>
            <a:p>
              <a:endParaRPr lang="en-US"/>
            </a:p>
          </p:txBody>
        </p:sp>
      </p:grpSp>
      <p:sp>
        <p:nvSpPr>
          <p:cNvPr id="51222" name="Straight Connector 51221"/>
          <p:cNvSpPr/>
          <p:nvPr/>
        </p:nvSpPr>
        <p:spPr>
          <a:xfrm>
            <a:off x="266700" y="6172200"/>
            <a:ext cx="8610600" cy="0"/>
          </a:xfrm>
          <a:prstGeom prst="line">
            <a:avLst/>
          </a:prstGeom>
          <a:ln w="12700" cap="flat" cmpd="sng">
            <a:solidFill>
              <a:schemeClr val="tx2"/>
            </a:solidFill>
            <a:prstDash val="solid"/>
            <a:headEnd type="none" w="med" len="med"/>
            <a:tailEnd type="none" w="med" len="med"/>
          </a:ln>
        </p:spPr>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latin typeface="Times New Roman" panose="020206030504050203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457200"/>
            <a:ext cx="17526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457200"/>
            <a:ext cx="5156200" cy="56388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latin typeface="Times New Roman" panose="020206030504050203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latin typeface="Times New Roman" panose="020206030504050203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dirty="0">
              <a:latin typeface="Times New Roman" panose="020206030504050203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981200"/>
            <a:ext cx="343509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251704" y="1981200"/>
            <a:ext cx="343509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dirty="0">
              <a:latin typeface="Times New Roman" panose="02020603050405020304" charset="0"/>
            </a:endParaRPr>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dirty="0">
              <a:latin typeface="Times New Roman" panose="02020603050405020304" charset="0"/>
            </a:endParaRPr>
          </a:p>
        </p:txBody>
      </p:sp>
      <p:sp>
        <p:nvSpPr>
          <p:cNvPr id="8" name="Footer Placeholder 7"/>
          <p:cNvSpPr>
            <a:spLocks noGrp="1"/>
          </p:cNvSpPr>
          <p:nvPr>
            <p:ph type="ftr" sz="quarter" idx="11"/>
          </p:nvPr>
        </p:nvSpPr>
        <p:spPr/>
        <p:txBody>
          <a:bodyPr/>
          <a:lstStyle/>
          <a:p>
            <a:pPr lvl="0"/>
            <a:endParaRPr lang="en-US" dirty="0"/>
          </a:p>
        </p:txBody>
      </p:sp>
      <p:sp>
        <p:nvSpPr>
          <p:cNvPr id="9" name="Slide Number Placeholder 8"/>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dirty="0">
              <a:latin typeface="Times New Roman" panose="02020603050405020304" charset="0"/>
            </a:endParaRPr>
          </a:p>
        </p:txBody>
      </p:sp>
      <p:sp>
        <p:nvSpPr>
          <p:cNvPr id="4" name="Footer Placeholder 3"/>
          <p:cNvSpPr>
            <a:spLocks noGrp="1"/>
          </p:cNvSpPr>
          <p:nvPr>
            <p:ph type="ftr" sz="quarter" idx="11"/>
          </p:nvPr>
        </p:nvSpPr>
        <p:spPr/>
        <p:txBody>
          <a:bodyPr/>
          <a:lstStyle/>
          <a:p>
            <a:pPr lvl="0"/>
            <a:endParaRPr lang="en-US" dirty="0"/>
          </a:p>
        </p:txBody>
      </p:sp>
      <p:sp>
        <p:nvSpPr>
          <p:cNvPr id="5" name="Slide Number Placeholder 4"/>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dirty="0">
              <a:latin typeface="Times New Roman" panose="02020603050405020304" charset="0"/>
            </a:endParaRPr>
          </a:p>
        </p:txBody>
      </p:sp>
      <p:sp>
        <p:nvSpPr>
          <p:cNvPr id="3" name="Footer Placeholder 2"/>
          <p:cNvSpPr>
            <a:spLocks noGrp="1"/>
          </p:cNvSpPr>
          <p:nvPr>
            <p:ph type="ftr" sz="quarter" idx="11"/>
          </p:nvPr>
        </p:nvSpPr>
        <p:spPr/>
        <p:txBody>
          <a:bodyPr/>
          <a:lstStyle/>
          <a:p>
            <a:pPr lvl="0"/>
            <a:endParaRPr lang="en-US" dirty="0"/>
          </a:p>
        </p:txBody>
      </p:sp>
      <p:sp>
        <p:nvSpPr>
          <p:cNvPr id="4" name="Slide Number Placeholder 3"/>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dirty="0">
              <a:latin typeface="Times New Roman" panose="02020603050405020304" charset="0"/>
            </a:endParaRPr>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dirty="0">
              <a:latin typeface="Times New Roman" panose="02020603050405020304" charset="0"/>
            </a:endParaRPr>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latin typeface="Times New Roman" panose="0202060305040502030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Title 50177"/>
          <p:cNvSpPr>
            <a:spLocks noGrp="1"/>
          </p:cNvSpPr>
          <p:nvPr>
            <p:ph type="title"/>
          </p:nvPr>
        </p:nvSpPr>
        <p:spPr>
          <a:xfrm>
            <a:off x="1676400" y="457200"/>
            <a:ext cx="7010400" cy="1295400"/>
          </a:xfrm>
          <a:prstGeom prst="rect">
            <a:avLst/>
          </a:prstGeom>
          <a:noFill/>
          <a:ln w="9525">
            <a:noFill/>
          </a:ln>
        </p:spPr>
        <p:txBody>
          <a:bodyPr anchor="ctr"/>
          <a:p>
            <a:pPr lvl="0"/>
            <a:r>
              <a:rPr dirty="0"/>
              <a:t>Click to edit Master title style</a:t>
            </a:r>
            <a:endParaRPr dirty="0"/>
          </a:p>
        </p:txBody>
      </p:sp>
      <p:sp>
        <p:nvSpPr>
          <p:cNvPr id="50179" name="Text Placeholder 50178"/>
          <p:cNvSpPr>
            <a:spLocks noGrp="1"/>
          </p:cNvSpPr>
          <p:nvPr>
            <p:ph type="body" idx="1"/>
          </p:nvPr>
        </p:nvSpPr>
        <p:spPr>
          <a:xfrm>
            <a:off x="1676400" y="1981200"/>
            <a:ext cx="7010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50180" name="Footer Placeholder 50179"/>
          <p:cNvSpPr>
            <a:spLocks noGrp="1"/>
          </p:cNvSpPr>
          <p:nvPr>
            <p:ph type="ftr" sz="quarter" idx="3"/>
          </p:nvPr>
        </p:nvSpPr>
        <p:spPr>
          <a:xfrm>
            <a:off x="3124200" y="6248400"/>
            <a:ext cx="2895600" cy="457200"/>
          </a:xfrm>
          <a:prstGeom prst="rect">
            <a:avLst/>
          </a:prstGeom>
          <a:noFill/>
          <a:ln w="9525">
            <a:noFill/>
          </a:ln>
        </p:spPr>
        <p:txBody>
          <a:bodyPr/>
          <a:lstStyle>
            <a:lvl1pPr algn="ctr">
              <a:defRPr sz="1200">
                <a:solidFill>
                  <a:schemeClr val="tx2"/>
                </a:solidFill>
                <a:latin typeface="Arial" panose="020B0604020202020204" pitchFamily="34" charset="0"/>
              </a:defRPr>
            </a:lvl1pPr>
          </a:lstStyle>
          <a:p>
            <a:pPr lvl="0"/>
            <a:endParaRPr lang="en-US" dirty="0"/>
          </a:p>
        </p:txBody>
      </p:sp>
      <p:sp>
        <p:nvSpPr>
          <p:cNvPr id="50181" name="Slide Number Placeholder 50180"/>
          <p:cNvSpPr>
            <a:spLocks noGrp="1"/>
          </p:cNvSpPr>
          <p:nvPr>
            <p:ph type="sldNum" sz="quarter" idx="4"/>
          </p:nvPr>
        </p:nvSpPr>
        <p:spPr>
          <a:xfrm>
            <a:off x="6553200" y="6248400"/>
            <a:ext cx="2133600" cy="457200"/>
          </a:xfrm>
          <a:prstGeom prst="rect">
            <a:avLst/>
          </a:prstGeom>
          <a:noFill/>
          <a:ln w="9525">
            <a:noFill/>
          </a:ln>
        </p:spPr>
        <p:txBody>
          <a:bodyPr/>
          <a:lstStyle>
            <a:lvl1pPr algn="r">
              <a:defRPr sz="1200">
                <a:solidFill>
                  <a:schemeClr val="tx2"/>
                </a:solidFill>
                <a:latin typeface="Arial" panose="020B0604020202020204" pitchFamily="34" charset="0"/>
              </a:defRPr>
            </a:lvl1pPr>
          </a:lstStyle>
          <a:p>
            <a:pPr lvl="0"/>
            <a:fld id="{9A0DB2DC-4C9A-4742-B13C-FB6460FD3503}" type="slidenum">
              <a:rPr lang="en-US" dirty="0"/>
            </a:fld>
            <a:endParaRPr lang="en-US" dirty="0">
              <a:latin typeface="Times New Roman" panose="02020603050405020304" charset="0"/>
            </a:endParaRPr>
          </a:p>
        </p:txBody>
      </p:sp>
      <p:sp>
        <p:nvSpPr>
          <p:cNvPr id="50182" name="Straight Connector 50181"/>
          <p:cNvSpPr/>
          <p:nvPr/>
        </p:nvSpPr>
        <p:spPr>
          <a:xfrm>
            <a:off x="266700" y="6172200"/>
            <a:ext cx="8610600" cy="0"/>
          </a:xfrm>
          <a:prstGeom prst="line">
            <a:avLst/>
          </a:prstGeom>
          <a:ln w="12700" cap="flat" cmpd="sng">
            <a:solidFill>
              <a:schemeClr val="tx2"/>
            </a:solidFill>
            <a:prstDash val="solid"/>
            <a:headEnd type="none" w="med" len="med"/>
            <a:tailEnd type="none" w="med" len="med"/>
          </a:ln>
        </p:spPr>
      </p:sp>
      <p:sp>
        <p:nvSpPr>
          <p:cNvPr id="50183" name="Straight Connector 50182"/>
          <p:cNvSpPr/>
          <p:nvPr/>
        </p:nvSpPr>
        <p:spPr>
          <a:xfrm>
            <a:off x="228600" y="304800"/>
            <a:ext cx="8610600" cy="0"/>
          </a:xfrm>
          <a:prstGeom prst="line">
            <a:avLst/>
          </a:prstGeom>
          <a:ln w="76200" cap="flat" cmpd="sng">
            <a:solidFill>
              <a:schemeClr val="tx2"/>
            </a:solidFill>
            <a:prstDash val="solid"/>
            <a:headEnd type="none" w="med" len="med"/>
            <a:tailEnd type="none" w="med" len="med"/>
          </a:ln>
        </p:spPr>
      </p:sp>
      <p:grpSp>
        <p:nvGrpSpPr>
          <p:cNvPr id="50184" name="Group 50183"/>
          <p:cNvGrpSpPr/>
          <p:nvPr/>
        </p:nvGrpSpPr>
        <p:grpSpPr>
          <a:xfrm>
            <a:off x="228600" y="457200"/>
            <a:ext cx="1246188" cy="1371600"/>
            <a:chOff x="144" y="288"/>
            <a:chExt cx="785" cy="864"/>
          </a:xfrm>
        </p:grpSpPr>
        <p:sp>
          <p:nvSpPr>
            <p:cNvPr id="50185" name="Rectangles 50184"/>
            <p:cNvSpPr/>
            <p:nvPr/>
          </p:nvSpPr>
          <p:spPr>
            <a:xfrm>
              <a:off x="589" y="288"/>
              <a:ext cx="28" cy="534"/>
            </a:xfrm>
            <a:prstGeom prst="rect">
              <a:avLst/>
            </a:prstGeom>
            <a:solidFill>
              <a:schemeClr val="accent2"/>
            </a:solidFill>
            <a:ln w="9525">
              <a:noFill/>
            </a:ln>
          </p:spPr>
          <p:txBody>
            <a:bodyPr/>
            <a:p>
              <a:endParaRPr lang="en-US"/>
            </a:p>
          </p:txBody>
        </p:sp>
        <p:sp>
          <p:nvSpPr>
            <p:cNvPr id="50186" name="Rectangles 50185"/>
            <p:cNvSpPr/>
            <p:nvPr/>
          </p:nvSpPr>
          <p:spPr>
            <a:xfrm>
              <a:off x="526" y="288"/>
              <a:ext cx="28" cy="470"/>
            </a:xfrm>
            <a:prstGeom prst="rect">
              <a:avLst/>
            </a:prstGeom>
            <a:solidFill>
              <a:schemeClr val="bg2"/>
            </a:solidFill>
            <a:ln w="9525">
              <a:noFill/>
            </a:ln>
          </p:spPr>
          <p:txBody>
            <a:bodyPr/>
            <a:p>
              <a:endParaRPr lang="en-US"/>
            </a:p>
          </p:txBody>
        </p:sp>
        <p:sp>
          <p:nvSpPr>
            <p:cNvPr id="50187" name="Rectangles 50186"/>
            <p:cNvSpPr/>
            <p:nvPr/>
          </p:nvSpPr>
          <p:spPr>
            <a:xfrm>
              <a:off x="462" y="288"/>
              <a:ext cx="28" cy="401"/>
            </a:xfrm>
            <a:prstGeom prst="rect">
              <a:avLst/>
            </a:prstGeom>
            <a:solidFill>
              <a:schemeClr val="bg2"/>
            </a:solidFill>
            <a:ln w="9525">
              <a:noFill/>
            </a:ln>
          </p:spPr>
          <p:txBody>
            <a:bodyPr/>
            <a:p>
              <a:endParaRPr lang="en-US"/>
            </a:p>
          </p:txBody>
        </p:sp>
        <p:sp>
          <p:nvSpPr>
            <p:cNvPr id="50188" name="Rectangles 50187"/>
            <p:cNvSpPr/>
            <p:nvPr/>
          </p:nvSpPr>
          <p:spPr>
            <a:xfrm>
              <a:off x="398" y="288"/>
              <a:ext cx="28" cy="334"/>
            </a:xfrm>
            <a:prstGeom prst="rect">
              <a:avLst/>
            </a:prstGeom>
            <a:solidFill>
              <a:schemeClr val="bg2"/>
            </a:solidFill>
            <a:ln w="9525">
              <a:noFill/>
            </a:ln>
          </p:spPr>
          <p:txBody>
            <a:bodyPr/>
            <a:p>
              <a:endParaRPr lang="en-US"/>
            </a:p>
          </p:txBody>
        </p:sp>
        <p:sp>
          <p:nvSpPr>
            <p:cNvPr id="50189" name="Rectangles 50188"/>
            <p:cNvSpPr/>
            <p:nvPr/>
          </p:nvSpPr>
          <p:spPr>
            <a:xfrm>
              <a:off x="335" y="288"/>
              <a:ext cx="28" cy="269"/>
            </a:xfrm>
            <a:prstGeom prst="rect">
              <a:avLst/>
            </a:prstGeom>
            <a:solidFill>
              <a:schemeClr val="bg2"/>
            </a:solidFill>
            <a:ln w="9525">
              <a:noFill/>
            </a:ln>
          </p:spPr>
          <p:txBody>
            <a:bodyPr/>
            <a:p>
              <a:endParaRPr lang="en-US"/>
            </a:p>
          </p:txBody>
        </p:sp>
        <p:sp>
          <p:nvSpPr>
            <p:cNvPr id="50190" name="Rectangles 50189"/>
            <p:cNvSpPr/>
            <p:nvPr/>
          </p:nvSpPr>
          <p:spPr>
            <a:xfrm>
              <a:off x="271" y="288"/>
              <a:ext cx="28" cy="197"/>
            </a:xfrm>
            <a:prstGeom prst="rect">
              <a:avLst/>
            </a:prstGeom>
            <a:solidFill>
              <a:schemeClr val="bg2"/>
            </a:solidFill>
            <a:ln w="9525">
              <a:noFill/>
            </a:ln>
          </p:spPr>
          <p:txBody>
            <a:bodyPr/>
            <a:p>
              <a:endParaRPr lang="en-US"/>
            </a:p>
          </p:txBody>
        </p:sp>
        <p:sp>
          <p:nvSpPr>
            <p:cNvPr id="50191" name="Rectangles 50190"/>
            <p:cNvSpPr/>
            <p:nvPr/>
          </p:nvSpPr>
          <p:spPr>
            <a:xfrm>
              <a:off x="207" y="288"/>
              <a:ext cx="29" cy="136"/>
            </a:xfrm>
            <a:prstGeom prst="rect">
              <a:avLst/>
            </a:prstGeom>
            <a:solidFill>
              <a:schemeClr val="bg2"/>
            </a:solidFill>
            <a:ln w="9525">
              <a:noFill/>
            </a:ln>
          </p:spPr>
          <p:txBody>
            <a:bodyPr/>
            <a:p>
              <a:endParaRPr lang="en-US"/>
            </a:p>
          </p:txBody>
        </p:sp>
        <p:sp>
          <p:nvSpPr>
            <p:cNvPr id="50192" name="Rectangles 50191"/>
            <p:cNvSpPr/>
            <p:nvPr/>
          </p:nvSpPr>
          <p:spPr>
            <a:xfrm>
              <a:off x="144" y="288"/>
              <a:ext cx="28" cy="68"/>
            </a:xfrm>
            <a:prstGeom prst="rect">
              <a:avLst/>
            </a:prstGeom>
            <a:solidFill>
              <a:schemeClr val="bg2"/>
            </a:solidFill>
            <a:ln w="9525">
              <a:noFill/>
            </a:ln>
          </p:spPr>
          <p:txBody>
            <a:bodyPr/>
            <a:p>
              <a:endParaRPr lang="en-US"/>
            </a:p>
          </p:txBody>
        </p:sp>
        <p:sp>
          <p:nvSpPr>
            <p:cNvPr id="50193" name="Rectangles 50192"/>
            <p:cNvSpPr/>
            <p:nvPr/>
          </p:nvSpPr>
          <p:spPr>
            <a:xfrm>
              <a:off x="653" y="288"/>
              <a:ext cx="26" cy="599"/>
            </a:xfrm>
            <a:prstGeom prst="rect">
              <a:avLst/>
            </a:prstGeom>
            <a:solidFill>
              <a:schemeClr val="accent2"/>
            </a:solidFill>
            <a:ln w="9525">
              <a:noFill/>
            </a:ln>
          </p:spPr>
          <p:txBody>
            <a:bodyPr/>
            <a:p>
              <a:endParaRPr lang="en-US"/>
            </a:p>
          </p:txBody>
        </p:sp>
        <p:sp>
          <p:nvSpPr>
            <p:cNvPr id="50194" name="Rectangles 50193"/>
            <p:cNvSpPr/>
            <p:nvPr/>
          </p:nvSpPr>
          <p:spPr>
            <a:xfrm>
              <a:off x="715" y="288"/>
              <a:ext cx="26" cy="667"/>
            </a:xfrm>
            <a:prstGeom prst="rect">
              <a:avLst/>
            </a:prstGeom>
            <a:solidFill>
              <a:schemeClr val="accent2"/>
            </a:solidFill>
            <a:ln w="9525">
              <a:noFill/>
            </a:ln>
          </p:spPr>
          <p:txBody>
            <a:bodyPr/>
            <a:p>
              <a:endParaRPr lang="en-US"/>
            </a:p>
          </p:txBody>
        </p:sp>
        <p:sp>
          <p:nvSpPr>
            <p:cNvPr id="50195" name="Rectangles 50194"/>
            <p:cNvSpPr/>
            <p:nvPr/>
          </p:nvSpPr>
          <p:spPr>
            <a:xfrm>
              <a:off x="776" y="288"/>
              <a:ext cx="27" cy="731"/>
            </a:xfrm>
            <a:prstGeom prst="rect">
              <a:avLst/>
            </a:prstGeom>
            <a:solidFill>
              <a:schemeClr val="accent1"/>
            </a:solidFill>
            <a:ln w="9525">
              <a:noFill/>
            </a:ln>
          </p:spPr>
          <p:txBody>
            <a:bodyPr/>
            <a:p>
              <a:endParaRPr lang="en-US"/>
            </a:p>
          </p:txBody>
        </p:sp>
        <p:sp>
          <p:nvSpPr>
            <p:cNvPr id="50196" name="Rectangles 50195"/>
            <p:cNvSpPr/>
            <p:nvPr/>
          </p:nvSpPr>
          <p:spPr>
            <a:xfrm>
              <a:off x="839" y="288"/>
              <a:ext cx="28" cy="800"/>
            </a:xfrm>
            <a:prstGeom prst="rect">
              <a:avLst/>
            </a:prstGeom>
            <a:solidFill>
              <a:schemeClr val="accent1"/>
            </a:solidFill>
            <a:ln w="9525">
              <a:noFill/>
            </a:ln>
          </p:spPr>
          <p:txBody>
            <a:bodyPr/>
            <a:p>
              <a:endParaRPr lang="en-US"/>
            </a:p>
          </p:txBody>
        </p:sp>
        <p:sp>
          <p:nvSpPr>
            <p:cNvPr id="50197" name="Rectangles 50196"/>
            <p:cNvSpPr/>
            <p:nvPr/>
          </p:nvSpPr>
          <p:spPr>
            <a:xfrm>
              <a:off x="902" y="288"/>
              <a:ext cx="27" cy="864"/>
            </a:xfrm>
            <a:prstGeom prst="rect">
              <a:avLst/>
            </a:prstGeom>
            <a:solidFill>
              <a:schemeClr val="accent1"/>
            </a:solidFill>
            <a:ln w="9525">
              <a:noFill/>
            </a:ln>
          </p:spPr>
          <p:txBody>
            <a:bodyPr/>
            <a:p>
              <a:endParaRPr lang="en-US"/>
            </a:p>
          </p:txBody>
        </p:sp>
      </p:grpSp>
      <p:sp>
        <p:nvSpPr>
          <p:cNvPr id="50198" name="Date Placeholder 50197"/>
          <p:cNvSpPr>
            <a:spLocks noGrp="1"/>
          </p:cNvSpPr>
          <p:nvPr>
            <p:ph type="dt" sz="half" idx="2"/>
          </p:nvPr>
        </p:nvSpPr>
        <p:spPr>
          <a:xfrm>
            <a:off x="457200" y="6245225"/>
            <a:ext cx="2133600" cy="476250"/>
          </a:xfrm>
          <a:prstGeom prst="rect">
            <a:avLst/>
          </a:prstGeom>
          <a:noFill/>
          <a:ln w="9525">
            <a:noFill/>
          </a:ln>
        </p:spPr>
        <p:txBody>
          <a:bodyPr/>
          <a:lstStyle>
            <a:lvl1pPr>
              <a:defRPr sz="1200">
                <a:solidFill>
                  <a:schemeClr val="tx2"/>
                </a:solidFill>
                <a:latin typeface="Arial" panose="020B0604020202020204" pitchFamily="34" charset="0"/>
              </a:defRPr>
            </a:lvl1pPr>
          </a:lstStyle>
          <a:p>
            <a:pPr lvl="0"/>
            <a:endParaRPr lang="en-US" dirty="0">
              <a:latin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9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800" b="0" i="0" u="none" kern="1200" baseline="0">
          <a:solidFill>
            <a:schemeClr val="tx2"/>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500" b="0" i="0" u="none" kern="1200" baseline="0">
          <a:solidFill>
            <a:schemeClr val="tx2"/>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p"/>
        <a:defRPr sz="2200" b="0" i="0" u="none" kern="1200" baseline="0">
          <a:solidFill>
            <a:schemeClr val="tx2"/>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000" b="0" i="0" u="none" kern="1200" baseline="0">
          <a:solidFill>
            <a:schemeClr val="tx2"/>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2049"/>
          <p:cNvSpPr>
            <a:spLocks noGrp="1"/>
          </p:cNvSpPr>
          <p:nvPr>
            <p:ph type="ctrTitle"/>
          </p:nvPr>
        </p:nvSpPr>
        <p:spPr>
          <a:xfrm>
            <a:off x="2895600" y="1612900"/>
            <a:ext cx="5867400" cy="1778000"/>
          </a:xfrm>
          <a:ln/>
        </p:spPr>
        <p:txBody>
          <a:bodyPr anchor="ctr"/>
          <a:p>
            <a:pPr defTabSz="914400">
              <a:buSzTx/>
            </a:pPr>
            <a:r>
              <a:rPr kern="1200" baseline="0">
                <a:latin typeface="Arial" panose="020B0604020202020204" pitchFamily="34" charset="0"/>
              </a:rPr>
              <a:t>Software Testing</a:t>
            </a:r>
            <a:endParaRPr kern="1200" baseline="0">
              <a:latin typeface="Arial" panose="020B0604020202020204" pitchFamily="34" charset="0"/>
            </a:endParaRPr>
          </a:p>
        </p:txBody>
      </p:sp>
      <p:sp>
        <p:nvSpPr>
          <p:cNvPr id="2051" name="Subtitle 2050"/>
          <p:cNvSpPr>
            <a:spLocks noGrp="1"/>
          </p:cNvSpPr>
          <p:nvPr>
            <p:ph type="subTitle" idx="1"/>
          </p:nvPr>
        </p:nvSpPr>
        <p:spPr>
          <a:ln/>
        </p:spPr>
        <p:txBody>
          <a:bodyPr anchor="t"/>
          <a:p>
            <a:pPr defTabSz="914400">
              <a:buSzPct val="85000"/>
            </a:pPr>
            <a:r>
              <a:rPr lang="en-IN" kern="1200" baseline="0" dirty="0">
                <a:latin typeface="Arial" panose="020B0604020202020204" pitchFamily="34" charset="0"/>
              </a:rPr>
              <a:t>CS 1509</a:t>
            </a:r>
            <a:endParaRPr lang="en-IN" kern="1200" baseline="0"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1265"/>
          <p:cNvSpPr>
            <a:spLocks noGrp="1"/>
          </p:cNvSpPr>
          <p:nvPr>
            <p:ph type="title"/>
          </p:nvPr>
        </p:nvSpPr>
        <p:spPr>
          <a:ln/>
        </p:spPr>
        <p:txBody>
          <a:bodyPr anchor="ctr"/>
          <a:p>
            <a:r>
              <a:t>Top-Down Integration</a:t>
            </a:r>
          </a:p>
        </p:txBody>
      </p:sp>
      <p:sp>
        <p:nvSpPr>
          <p:cNvPr id="11267" name="Text Placeholder 11266"/>
          <p:cNvSpPr>
            <a:spLocks noGrp="1"/>
          </p:cNvSpPr>
          <p:nvPr>
            <p:ph type="body" idx="1"/>
          </p:nvPr>
        </p:nvSpPr>
        <p:spPr>
          <a:ln/>
        </p:spPr>
        <p:txBody>
          <a:bodyPr/>
          <a:p>
            <a:pPr marL="609600" indent="-609600">
              <a:buClr>
                <a:schemeClr val="tx1"/>
              </a:buClr>
              <a:buFontTx/>
              <a:buAutoNum type="arabicPeriod"/>
            </a:pPr>
            <a:r>
              <a:t>The main control module is used as a driver, and stubs are substituted for all modules directly subordinate to the main module.</a:t>
            </a:r>
          </a:p>
          <a:p>
            <a:pPr marL="609600" indent="-609600">
              <a:buClr>
                <a:schemeClr val="tx1"/>
              </a:buClr>
              <a:buFontTx/>
              <a:buAutoNum type="arabicPeriod"/>
            </a:pPr>
            <a:r>
              <a:t>Depending on the integration approach selected (depth or breadth first), subordinate stubs are replaced by modules one at a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2289"/>
          <p:cNvSpPr>
            <a:spLocks noGrp="1"/>
          </p:cNvSpPr>
          <p:nvPr>
            <p:ph type="title"/>
          </p:nvPr>
        </p:nvSpPr>
        <p:spPr>
          <a:ln/>
        </p:spPr>
        <p:txBody>
          <a:bodyPr anchor="ctr"/>
          <a:p>
            <a:r>
              <a:t>Top-Down Integration (cont’d)</a:t>
            </a:r>
          </a:p>
        </p:txBody>
      </p:sp>
      <p:sp>
        <p:nvSpPr>
          <p:cNvPr id="12291" name="Text Placeholder 12290"/>
          <p:cNvSpPr>
            <a:spLocks noGrp="1"/>
          </p:cNvSpPr>
          <p:nvPr>
            <p:ph type="body" idx="1"/>
          </p:nvPr>
        </p:nvSpPr>
        <p:spPr>
          <a:ln/>
        </p:spPr>
        <p:txBody>
          <a:bodyPr/>
          <a:p>
            <a:pPr marL="609600" indent="-609600">
              <a:lnSpc>
                <a:spcPct val="90000"/>
              </a:lnSpc>
              <a:buClr>
                <a:schemeClr val="tx1"/>
              </a:buClr>
              <a:buFontTx/>
              <a:buAutoNum type="arabicPeriod" startAt="3"/>
            </a:pPr>
            <a:r>
              <a:t>Tests are run as each individual module is integrated.</a:t>
            </a:r>
          </a:p>
          <a:p>
            <a:pPr marL="609600" indent="-609600">
              <a:lnSpc>
                <a:spcPct val="90000"/>
              </a:lnSpc>
              <a:buClr>
                <a:schemeClr val="tx1"/>
              </a:buClr>
              <a:buFontTx/>
              <a:buAutoNum type="arabicPeriod" startAt="3"/>
            </a:pPr>
            <a:r>
              <a:t>On the successful completion of a set of tests, another stub is replaced with a real module</a:t>
            </a:r>
          </a:p>
          <a:p>
            <a:pPr marL="609600" indent="-609600">
              <a:lnSpc>
                <a:spcPct val="90000"/>
              </a:lnSpc>
              <a:buClr>
                <a:schemeClr val="tx1"/>
              </a:buClr>
              <a:buFontTx/>
              <a:buAutoNum type="arabicPeriod" startAt="3"/>
            </a:pPr>
            <a:r>
              <a:t>Regression testing is performed to ensure that errors have not developed as result of integrating new modules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3313"/>
          <p:cNvSpPr>
            <a:spLocks noGrp="1"/>
          </p:cNvSpPr>
          <p:nvPr>
            <p:ph type="title"/>
          </p:nvPr>
        </p:nvSpPr>
        <p:spPr>
          <a:ln/>
        </p:spPr>
        <p:txBody>
          <a:bodyPr anchor="ctr"/>
          <a:p>
            <a:r>
              <a:t>Problems with Top-Down Integration</a:t>
            </a:r>
          </a:p>
        </p:txBody>
      </p:sp>
      <p:sp>
        <p:nvSpPr>
          <p:cNvPr id="13315" name="Text Placeholder 13314"/>
          <p:cNvSpPr>
            <a:spLocks noGrp="1"/>
          </p:cNvSpPr>
          <p:nvPr>
            <p:ph type="body" idx="1"/>
          </p:nvPr>
        </p:nvSpPr>
        <p:spPr>
          <a:xfrm>
            <a:off x="1676400" y="2133600"/>
            <a:ext cx="7010400" cy="3962400"/>
          </a:xfrm>
          <a:ln/>
        </p:spPr>
        <p:txBody>
          <a:bodyPr/>
          <a:p>
            <a:pPr>
              <a:lnSpc>
                <a:spcPct val="90000"/>
              </a:lnSpc>
            </a:pPr>
            <a:r>
              <a:rPr sz="2400"/>
              <a:t>Many times, calculations are performed in the modules at the bottom of the hierarchy</a:t>
            </a:r>
            <a:endParaRPr sz="2400"/>
          </a:p>
          <a:p>
            <a:pPr>
              <a:lnSpc>
                <a:spcPct val="90000"/>
              </a:lnSpc>
            </a:pPr>
            <a:r>
              <a:rPr sz="2400"/>
              <a:t>Stubs typically do not pass data up to the higher modules</a:t>
            </a:r>
            <a:endParaRPr sz="2400"/>
          </a:p>
          <a:p>
            <a:pPr>
              <a:lnSpc>
                <a:spcPct val="90000"/>
              </a:lnSpc>
            </a:pPr>
            <a:r>
              <a:rPr sz="2400"/>
              <a:t>Delaying testing until lower-level modules are ready usually results in integrating many modules at the same time rather than one at a time</a:t>
            </a:r>
            <a:endParaRPr sz="2400"/>
          </a:p>
          <a:p>
            <a:pPr>
              <a:lnSpc>
                <a:spcPct val="90000"/>
              </a:lnSpc>
            </a:pPr>
            <a:r>
              <a:rPr sz="2400"/>
              <a:t>Developing stubs that can pass data up is almost as much work as developing the actual module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22529"/>
          <p:cNvSpPr>
            <a:spLocks noGrp="1"/>
          </p:cNvSpPr>
          <p:nvPr>
            <p:ph type="title"/>
          </p:nvPr>
        </p:nvSpPr>
        <p:spPr>
          <a:ln/>
        </p:spPr>
        <p:txBody>
          <a:bodyPr anchor="ctr"/>
          <a:p>
            <a:r>
              <a:t>Bottom-Up Integration</a:t>
            </a:r>
          </a:p>
        </p:txBody>
      </p:sp>
      <p:sp>
        <p:nvSpPr>
          <p:cNvPr id="22531" name="Text Placeholder 22530"/>
          <p:cNvSpPr>
            <a:spLocks noGrp="1"/>
          </p:cNvSpPr>
          <p:nvPr>
            <p:ph type="body" idx="1"/>
          </p:nvPr>
        </p:nvSpPr>
        <p:spPr>
          <a:ln/>
        </p:spPr>
        <p:txBody>
          <a:bodyPr/>
          <a:p>
            <a:r>
              <a:rPr sz="2400" dirty="0" err="1"/>
              <a:t>Integration begins with the lowest-level modules, which are combined into clusters, or builds, that perform a specific software subfunction</a:t>
            </a:r>
            <a:endParaRPr sz="2400"/>
          </a:p>
          <a:p>
            <a:r>
              <a:rPr sz="2400"/>
              <a:t>Drivers (control programs developed as stubs) are written to coordinate test case input and output</a:t>
            </a:r>
            <a:endParaRPr sz="2400"/>
          </a:p>
          <a:p>
            <a:r>
              <a:rPr sz="2400"/>
              <a:t>The cluster is tested</a:t>
            </a:r>
            <a:endParaRPr sz="2400"/>
          </a:p>
          <a:p>
            <a:r>
              <a:rPr sz="2400"/>
              <a:t>Drivers are removed and clusters are combined moving upward in the program structure</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5361"/>
          <p:cNvSpPr>
            <a:spLocks noGrp="1"/>
          </p:cNvSpPr>
          <p:nvPr>
            <p:ph type="title"/>
          </p:nvPr>
        </p:nvSpPr>
        <p:spPr>
          <a:ln/>
        </p:spPr>
        <p:txBody>
          <a:bodyPr anchor="ctr"/>
          <a:p>
            <a:r>
              <a:t>Problems with Bottom-Up Integration</a:t>
            </a:r>
          </a:p>
        </p:txBody>
      </p:sp>
      <p:sp>
        <p:nvSpPr>
          <p:cNvPr id="15363" name="Text Placeholder 15362"/>
          <p:cNvSpPr>
            <a:spLocks noGrp="1"/>
          </p:cNvSpPr>
          <p:nvPr>
            <p:ph type="body" idx="1"/>
          </p:nvPr>
        </p:nvSpPr>
        <p:spPr>
          <a:xfrm>
            <a:off x="1676400" y="2209800"/>
            <a:ext cx="7010400" cy="3886200"/>
          </a:xfrm>
          <a:ln/>
        </p:spPr>
        <p:txBody>
          <a:bodyPr/>
          <a:p>
            <a:r>
              <a:t>The whole program does not exist until the last module is integrated</a:t>
            </a:r>
          </a:p>
          <a:p>
            <a:r>
              <a:t>Timing and resource contention problems are not found until late in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6385"/>
          <p:cNvSpPr>
            <a:spLocks noGrp="1"/>
          </p:cNvSpPr>
          <p:nvPr>
            <p:ph type="title"/>
          </p:nvPr>
        </p:nvSpPr>
        <p:spPr>
          <a:ln/>
        </p:spPr>
        <p:txBody>
          <a:bodyPr anchor="ctr"/>
          <a:p>
            <a:r>
              <a:t>Validation Testing</a:t>
            </a:r>
          </a:p>
        </p:txBody>
      </p:sp>
      <p:sp>
        <p:nvSpPr>
          <p:cNvPr id="16387" name="Text Placeholder 16386"/>
          <p:cNvSpPr>
            <a:spLocks noGrp="1"/>
          </p:cNvSpPr>
          <p:nvPr>
            <p:ph type="body" idx="1"/>
          </p:nvPr>
        </p:nvSpPr>
        <p:spPr>
          <a:ln/>
        </p:spPr>
        <p:txBody>
          <a:bodyPr/>
          <a:p>
            <a:r>
              <a:rPr sz="2400"/>
              <a:t>Determine if the software meets all of the requirements defined in the SRS</a:t>
            </a:r>
            <a:endParaRPr sz="2400"/>
          </a:p>
          <a:p>
            <a:r>
              <a:rPr sz="2400"/>
              <a:t>Having written requirements is essential</a:t>
            </a:r>
            <a:endParaRPr sz="2400"/>
          </a:p>
          <a:p>
            <a:r>
              <a:rPr sz="2400"/>
              <a:t>Regression testing is performed to determine if the software still meets all of its requirements in light of changes and modifications to the software</a:t>
            </a:r>
            <a:endParaRPr sz="2400"/>
          </a:p>
          <a:p>
            <a:r>
              <a:rPr sz="2400"/>
              <a:t>Regression testing involves selectively repeating existing validation tests, not developing new tests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7409"/>
          <p:cNvSpPr>
            <a:spLocks noGrp="1"/>
          </p:cNvSpPr>
          <p:nvPr>
            <p:ph type="title"/>
          </p:nvPr>
        </p:nvSpPr>
        <p:spPr>
          <a:ln/>
        </p:spPr>
        <p:txBody>
          <a:bodyPr anchor="ctr"/>
          <a:p>
            <a:r>
              <a:t>Alpha and Beta Testing</a:t>
            </a:r>
          </a:p>
        </p:txBody>
      </p:sp>
      <p:sp>
        <p:nvSpPr>
          <p:cNvPr id="17411" name="Text Placeholder 17410"/>
          <p:cNvSpPr>
            <a:spLocks noGrp="1"/>
          </p:cNvSpPr>
          <p:nvPr>
            <p:ph type="body" idx="1"/>
          </p:nvPr>
        </p:nvSpPr>
        <p:spPr>
          <a:ln/>
        </p:spPr>
        <p:txBody>
          <a:bodyPr/>
          <a:p>
            <a:r>
              <a:t>It’s best to provide customers with an outline of the things that you would like them to focus on and specific test scenarios for them to execute.</a:t>
            </a:r>
          </a:p>
          <a:p>
            <a:r>
              <a:t>Provide with customers who are actively involved with a commitment to fix defects that they discover.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8433"/>
          <p:cNvSpPr>
            <a:spLocks noGrp="1"/>
          </p:cNvSpPr>
          <p:nvPr>
            <p:ph type="title"/>
          </p:nvPr>
        </p:nvSpPr>
        <p:spPr>
          <a:ln/>
        </p:spPr>
        <p:txBody>
          <a:bodyPr anchor="ctr"/>
          <a:p>
            <a:r>
              <a:t>Acceptance Testing</a:t>
            </a:r>
          </a:p>
        </p:txBody>
      </p:sp>
      <p:sp>
        <p:nvSpPr>
          <p:cNvPr id="18435" name="Text Placeholder 18434"/>
          <p:cNvSpPr>
            <a:spLocks noGrp="1"/>
          </p:cNvSpPr>
          <p:nvPr>
            <p:ph type="body" idx="1"/>
          </p:nvPr>
        </p:nvSpPr>
        <p:spPr>
          <a:xfrm>
            <a:off x="1676400" y="2133600"/>
            <a:ext cx="7010400" cy="3962400"/>
          </a:xfrm>
          <a:ln/>
        </p:spPr>
        <p:txBody>
          <a:bodyPr/>
          <a:p>
            <a:r>
              <a:t>Similar to validation testing except that customers are present or directly involved.</a:t>
            </a:r>
          </a:p>
          <a:p>
            <a:r>
              <a:t>Usually the tests are developed by the customer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9457"/>
          <p:cNvSpPr>
            <a:spLocks noGrp="1"/>
          </p:cNvSpPr>
          <p:nvPr>
            <p:ph type="title"/>
          </p:nvPr>
        </p:nvSpPr>
        <p:spPr>
          <a:ln/>
        </p:spPr>
        <p:txBody>
          <a:bodyPr anchor="ctr"/>
          <a:p>
            <a:r>
              <a:t>Test Methods</a:t>
            </a:r>
          </a:p>
        </p:txBody>
      </p:sp>
      <p:sp>
        <p:nvSpPr>
          <p:cNvPr id="19459" name="Text Placeholder 19458"/>
          <p:cNvSpPr>
            <a:spLocks noGrp="1"/>
          </p:cNvSpPr>
          <p:nvPr>
            <p:ph type="body" idx="1"/>
          </p:nvPr>
        </p:nvSpPr>
        <p:spPr>
          <a:ln/>
        </p:spPr>
        <p:txBody>
          <a:bodyPr/>
          <a:p>
            <a:r>
              <a:t>White box or glass box testing</a:t>
            </a:r>
          </a:p>
          <a:p>
            <a:r>
              <a:t>Black box testing</a:t>
            </a:r>
          </a:p>
          <a:p>
            <a:r>
              <a:t>Top-down and bottom-up for performing incremental integration</a:t>
            </a:r>
          </a:p>
          <a:p>
            <a:r>
              <a:t>ALAC (Act-like-a-customer)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20481"/>
          <p:cNvSpPr>
            <a:spLocks noGrp="1"/>
          </p:cNvSpPr>
          <p:nvPr>
            <p:ph type="title"/>
          </p:nvPr>
        </p:nvSpPr>
        <p:spPr>
          <a:ln/>
        </p:spPr>
        <p:txBody>
          <a:bodyPr anchor="ctr"/>
          <a:p>
            <a:r>
              <a:t>Test Types</a:t>
            </a:r>
          </a:p>
        </p:txBody>
      </p:sp>
      <p:sp>
        <p:nvSpPr>
          <p:cNvPr id="20483" name="Text Placeholder 20482"/>
          <p:cNvSpPr>
            <a:spLocks noGrp="1"/>
          </p:cNvSpPr>
          <p:nvPr>
            <p:ph type="body" idx="1"/>
          </p:nvPr>
        </p:nvSpPr>
        <p:spPr>
          <a:ln/>
        </p:spPr>
        <p:txBody>
          <a:bodyPr/>
          <a:p>
            <a:pPr>
              <a:lnSpc>
                <a:spcPct val="90000"/>
              </a:lnSpc>
            </a:pPr>
            <a:r>
              <a:rPr sz="2400"/>
              <a:t>Functional tests</a:t>
            </a:r>
            <a:endParaRPr sz="2400"/>
          </a:p>
          <a:p>
            <a:pPr>
              <a:lnSpc>
                <a:spcPct val="90000"/>
              </a:lnSpc>
            </a:pPr>
            <a:r>
              <a:rPr sz="2400"/>
              <a:t>Algorithmic tests</a:t>
            </a:r>
            <a:endParaRPr sz="2400"/>
          </a:p>
          <a:p>
            <a:pPr>
              <a:lnSpc>
                <a:spcPct val="90000"/>
              </a:lnSpc>
            </a:pPr>
            <a:r>
              <a:rPr sz="2400"/>
              <a:t>Positive tests</a:t>
            </a:r>
            <a:endParaRPr sz="2400"/>
          </a:p>
          <a:p>
            <a:pPr>
              <a:lnSpc>
                <a:spcPct val="90000"/>
              </a:lnSpc>
            </a:pPr>
            <a:r>
              <a:rPr sz="2400"/>
              <a:t>Negative tests</a:t>
            </a:r>
            <a:endParaRPr sz="2400"/>
          </a:p>
          <a:p>
            <a:pPr>
              <a:lnSpc>
                <a:spcPct val="90000"/>
              </a:lnSpc>
            </a:pPr>
            <a:r>
              <a:rPr sz="2400"/>
              <a:t>Usability tests</a:t>
            </a:r>
            <a:endParaRPr sz="2400"/>
          </a:p>
          <a:p>
            <a:pPr>
              <a:lnSpc>
                <a:spcPct val="90000"/>
              </a:lnSpc>
            </a:pPr>
            <a:r>
              <a:rPr sz="2400"/>
              <a:t>Boundary tests</a:t>
            </a:r>
            <a:endParaRPr sz="2400"/>
          </a:p>
          <a:p>
            <a:pPr>
              <a:lnSpc>
                <a:spcPct val="90000"/>
              </a:lnSpc>
            </a:pPr>
            <a:r>
              <a:rPr sz="2400"/>
              <a:t>Startup/shutdown tests</a:t>
            </a:r>
            <a:endParaRPr sz="2400"/>
          </a:p>
          <a:p>
            <a:pPr>
              <a:lnSpc>
                <a:spcPct val="90000"/>
              </a:lnSpc>
            </a:pPr>
            <a:r>
              <a:rPr sz="2400"/>
              <a:t>Platform tests</a:t>
            </a:r>
            <a:endParaRPr sz="2400"/>
          </a:p>
          <a:p>
            <a:pPr>
              <a:lnSpc>
                <a:spcPct val="90000"/>
              </a:lnSpc>
            </a:pPr>
            <a:r>
              <a:rPr sz="2400"/>
              <a:t>Load/stress tests</a:t>
            </a:r>
            <a:endParaRPr sz="2400"/>
          </a:p>
          <a:p>
            <a:pPr>
              <a:lnSpc>
                <a:spcPct val="90000"/>
              </a:lnSpc>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3073"/>
          <p:cNvSpPr>
            <a:spLocks noGrp="1"/>
          </p:cNvSpPr>
          <p:nvPr>
            <p:ph type="title"/>
          </p:nvPr>
        </p:nvSpPr>
        <p:spPr>
          <a:ln/>
        </p:spPr>
        <p:txBody>
          <a:bodyPr anchor="ctr"/>
          <a:p>
            <a:r>
              <a:t>Observations about Testing</a:t>
            </a:r>
          </a:p>
        </p:txBody>
      </p:sp>
      <p:sp>
        <p:nvSpPr>
          <p:cNvPr id="3075" name="Text Placeholder 3074"/>
          <p:cNvSpPr>
            <a:spLocks noGrp="1"/>
          </p:cNvSpPr>
          <p:nvPr>
            <p:ph type="body" idx="1"/>
          </p:nvPr>
        </p:nvSpPr>
        <p:spPr>
          <a:ln/>
        </p:spPr>
        <p:txBody>
          <a:bodyPr/>
          <a:p>
            <a:r>
              <a:t>“Testing is the process of executing a program with the intention of finding errors.” – Myers</a:t>
            </a:r>
          </a:p>
          <a:p>
            <a:r>
              <a:rPr dirty="0" err="1"/>
              <a:t>“Testing can show the presence of bugs but never their absence.” - Dijkstra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23553"/>
          <p:cNvSpPr>
            <a:spLocks noGrp="1"/>
          </p:cNvSpPr>
          <p:nvPr>
            <p:ph type="title"/>
          </p:nvPr>
        </p:nvSpPr>
        <p:spPr>
          <a:ln/>
        </p:spPr>
        <p:txBody>
          <a:bodyPr anchor="ctr"/>
          <a:p>
            <a:r>
              <a:t>Concurrent Development/ Validation Testing Model</a:t>
            </a:r>
          </a:p>
        </p:txBody>
      </p:sp>
      <p:sp>
        <p:nvSpPr>
          <p:cNvPr id="23555" name="Text Placeholder 23554"/>
          <p:cNvSpPr>
            <a:spLocks noGrp="1"/>
          </p:cNvSpPr>
          <p:nvPr>
            <p:ph type="body" idx="1"/>
          </p:nvPr>
        </p:nvSpPr>
        <p:spPr>
          <a:xfrm>
            <a:off x="685800" y="2133600"/>
            <a:ext cx="7848600" cy="4114800"/>
          </a:xfrm>
          <a:ln/>
        </p:spPr>
        <p:txBody>
          <a:bodyPr/>
          <a:p>
            <a:pPr>
              <a:lnSpc>
                <a:spcPct val="90000"/>
              </a:lnSpc>
            </a:pPr>
            <a:r>
              <a:rPr sz="2400"/>
              <a:t>Conduct informal validation while development is still going on</a:t>
            </a:r>
            <a:endParaRPr sz="2400"/>
          </a:p>
          <a:p>
            <a:pPr>
              <a:lnSpc>
                <a:spcPct val="90000"/>
              </a:lnSpc>
            </a:pPr>
            <a:r>
              <a:rPr sz="2400"/>
              <a:t>Provides an opportunity for validation tests to be developed and debugged early in the software development process</a:t>
            </a:r>
            <a:endParaRPr sz="2400"/>
          </a:p>
          <a:p>
            <a:pPr>
              <a:lnSpc>
                <a:spcPct val="90000"/>
              </a:lnSpc>
            </a:pPr>
            <a:r>
              <a:rPr sz="2400"/>
              <a:t>Provides early feedback to software engineers</a:t>
            </a:r>
            <a:endParaRPr sz="2400"/>
          </a:p>
          <a:p>
            <a:pPr>
              <a:lnSpc>
                <a:spcPct val="90000"/>
              </a:lnSpc>
            </a:pPr>
            <a:r>
              <a:rPr sz="2400"/>
              <a:t>Results in formal validation being less eventful, since most of the problems have already been found and fixed</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24577"/>
          <p:cNvSpPr>
            <a:spLocks noGrp="1"/>
          </p:cNvSpPr>
          <p:nvPr>
            <p:ph type="title"/>
          </p:nvPr>
        </p:nvSpPr>
        <p:spPr>
          <a:ln/>
        </p:spPr>
        <p:txBody>
          <a:bodyPr anchor="ctr"/>
          <a:p>
            <a:r>
              <a:t>Validation Readiness Review</a:t>
            </a:r>
          </a:p>
        </p:txBody>
      </p:sp>
      <p:sp>
        <p:nvSpPr>
          <p:cNvPr id="24579" name="Text Placeholder 24578"/>
          <p:cNvSpPr>
            <a:spLocks noGrp="1"/>
          </p:cNvSpPr>
          <p:nvPr>
            <p:ph type="body" idx="1"/>
          </p:nvPr>
        </p:nvSpPr>
        <p:spPr>
          <a:ln/>
        </p:spPr>
        <p:txBody>
          <a:bodyPr/>
          <a:p>
            <a:r>
              <a:t>During informal validation developers can make any changes needed in order to comply with the SRS.</a:t>
            </a:r>
          </a:p>
          <a:p>
            <a:r>
              <a:t>During informal validation QA runs tests and makes changes as necessary in order for tests to comply with the SRS.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25601"/>
          <p:cNvSpPr>
            <a:spLocks noGrp="1"/>
          </p:cNvSpPr>
          <p:nvPr>
            <p:ph type="title"/>
          </p:nvPr>
        </p:nvSpPr>
        <p:spPr>
          <a:ln/>
        </p:spPr>
        <p:txBody>
          <a:bodyPr anchor="ctr"/>
          <a:p>
            <a:r>
              <a:t>Validation Readiness Review (cont’d)</a:t>
            </a:r>
          </a:p>
        </p:txBody>
      </p:sp>
      <p:sp>
        <p:nvSpPr>
          <p:cNvPr id="25603" name="Text Placeholder 25602"/>
          <p:cNvSpPr>
            <a:spLocks noGrp="1"/>
          </p:cNvSpPr>
          <p:nvPr>
            <p:ph type="body" idx="1"/>
          </p:nvPr>
        </p:nvSpPr>
        <p:spPr>
          <a:ln/>
        </p:spPr>
        <p:txBody>
          <a:bodyPr/>
          <a:p>
            <a:r>
              <a:t>During formal validation the only changes that can be made are bug fixes in response to bugs reported during formal validation testing. No new features can be added at this time.</a:t>
            </a:r>
          </a:p>
          <a:p>
            <a:r>
              <a:t>During formal validation the same set of tests run during informal validation is run again.  No new tests are added.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26625"/>
          <p:cNvSpPr>
            <a:spLocks noGrp="1"/>
          </p:cNvSpPr>
          <p:nvPr>
            <p:ph type="title"/>
          </p:nvPr>
        </p:nvSpPr>
        <p:spPr>
          <a:ln/>
        </p:spPr>
        <p:txBody>
          <a:bodyPr anchor="ctr"/>
          <a:p>
            <a:r>
              <a:t>Entrance Criteria for Formal Validation Testing  </a:t>
            </a:r>
          </a:p>
        </p:txBody>
      </p:sp>
      <p:sp>
        <p:nvSpPr>
          <p:cNvPr id="26627" name="Text Placeholder 26626"/>
          <p:cNvSpPr>
            <a:spLocks noGrp="1"/>
          </p:cNvSpPr>
          <p:nvPr>
            <p:ph type="body" idx="1"/>
          </p:nvPr>
        </p:nvSpPr>
        <p:spPr>
          <a:xfrm>
            <a:off x="685800" y="1981200"/>
            <a:ext cx="7772400" cy="4495800"/>
          </a:xfrm>
          <a:ln/>
        </p:spPr>
        <p:txBody>
          <a:bodyPr/>
          <a:p>
            <a:pPr>
              <a:lnSpc>
                <a:spcPct val="90000"/>
              </a:lnSpc>
            </a:pPr>
            <a:r>
              <a:t>Software development is completed (a precise definition of “completed” is required.</a:t>
            </a:r>
          </a:p>
          <a:p>
            <a:pPr>
              <a:lnSpc>
                <a:spcPct val="90000"/>
              </a:lnSpc>
            </a:pPr>
            <a:r>
              <a:t>The test plan has been reviewed, approved and is under document control.</a:t>
            </a:r>
          </a:p>
          <a:p>
            <a:pPr>
              <a:lnSpc>
                <a:spcPct val="90000"/>
              </a:lnSpc>
            </a:pPr>
            <a:r>
              <a:t>A requirements inspection has been performed on the SRS.</a:t>
            </a:r>
          </a:p>
          <a:p>
            <a:pPr>
              <a:lnSpc>
                <a:spcPct val="90000"/>
              </a:lnSpc>
            </a:pPr>
            <a:r>
              <a:rPr dirty="0" err="1"/>
              <a:t>Design inspections have been performed on the SDDs</a:t>
            </a:r>
            <a:r>
              <a:t> (Software Design Descriptions).</a:t>
            </a:r>
          </a:p>
          <a:p>
            <a:pPr>
              <a:lnSpc>
                <a:spcPct val="90000"/>
              </a:lnSpc>
            </a:pPr>
          </a:p>
          <a:p>
            <a:pPr>
              <a:lnSpc>
                <a:spcPct val="90000"/>
              </a:lnSpc>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27649"/>
          <p:cNvSpPr>
            <a:spLocks noGrp="1"/>
          </p:cNvSpPr>
          <p:nvPr>
            <p:ph type="title"/>
          </p:nvPr>
        </p:nvSpPr>
        <p:spPr>
          <a:ln/>
        </p:spPr>
        <p:txBody>
          <a:bodyPr anchor="ctr"/>
          <a:p>
            <a:r>
              <a:t>Entrance Criteria for Formal Validation Testing (cont’d)  </a:t>
            </a:r>
          </a:p>
        </p:txBody>
      </p:sp>
      <p:sp>
        <p:nvSpPr>
          <p:cNvPr id="27651" name="Text Placeholder 27650"/>
          <p:cNvSpPr>
            <a:spLocks noGrp="1"/>
          </p:cNvSpPr>
          <p:nvPr>
            <p:ph type="body" idx="1"/>
          </p:nvPr>
        </p:nvSpPr>
        <p:spPr>
          <a:xfrm>
            <a:off x="685800" y="1905000"/>
            <a:ext cx="7772400" cy="4724400"/>
          </a:xfrm>
          <a:ln/>
        </p:spPr>
        <p:txBody>
          <a:bodyPr/>
          <a:p>
            <a:r>
              <a:t>Code inspections have been performed on all “critical modules”.</a:t>
            </a:r>
          </a:p>
          <a:p>
            <a:r>
              <a:t>All test scripts are completed and the software validation test procedure document has been reviewed, approved, and placed under document control.</a:t>
            </a:r>
          </a:p>
          <a:p>
            <a:r>
              <a:t>Selected test scripts have been reviewed, approved and placed under document control.</a:t>
            </a:r>
          </a:p>
          <a:p/>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28673"/>
          <p:cNvSpPr>
            <a:spLocks noGrp="1"/>
          </p:cNvSpPr>
          <p:nvPr>
            <p:ph type="title"/>
          </p:nvPr>
        </p:nvSpPr>
        <p:spPr>
          <a:ln/>
        </p:spPr>
        <p:txBody>
          <a:bodyPr anchor="ctr"/>
          <a:p>
            <a:r>
              <a:t>Entrance Criteria for Formal Validation Testing (cont’d)  </a:t>
            </a:r>
          </a:p>
        </p:txBody>
      </p:sp>
      <p:sp>
        <p:nvSpPr>
          <p:cNvPr id="28675" name="Text Placeholder 28674"/>
          <p:cNvSpPr>
            <a:spLocks noGrp="1"/>
          </p:cNvSpPr>
          <p:nvPr>
            <p:ph type="body" idx="1"/>
          </p:nvPr>
        </p:nvSpPr>
        <p:spPr>
          <a:xfrm>
            <a:off x="685800" y="1905000"/>
            <a:ext cx="7772400" cy="4343400"/>
          </a:xfrm>
          <a:ln/>
        </p:spPr>
        <p:txBody>
          <a:bodyPr/>
          <a:p>
            <a:r>
              <a:t>All test scripts have been executed at least once.</a:t>
            </a:r>
          </a:p>
          <a:p>
            <a:r>
              <a:t>CM tools are in place and all source code is under configuration control.</a:t>
            </a:r>
          </a:p>
          <a:p>
            <a:r>
              <a:t>Software problem reporting procedures are in place.</a:t>
            </a:r>
          </a:p>
          <a:p>
            <a:r>
              <a:t>Validation testing completion criteria have been developed, reviewed, and approved.</a:t>
            </a:r>
          </a:p>
          <a:p/>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29697"/>
          <p:cNvSpPr>
            <a:spLocks noGrp="1"/>
          </p:cNvSpPr>
          <p:nvPr>
            <p:ph type="title"/>
          </p:nvPr>
        </p:nvSpPr>
        <p:spPr>
          <a:ln/>
        </p:spPr>
        <p:txBody>
          <a:bodyPr anchor="ctr"/>
          <a:p>
            <a:r>
              <a:t>Formal Validation</a:t>
            </a:r>
          </a:p>
        </p:txBody>
      </p:sp>
      <p:sp>
        <p:nvSpPr>
          <p:cNvPr id="29699" name="Text Placeholder 29698"/>
          <p:cNvSpPr>
            <a:spLocks noGrp="1"/>
          </p:cNvSpPr>
          <p:nvPr>
            <p:ph type="body" idx="1"/>
          </p:nvPr>
        </p:nvSpPr>
        <p:spPr>
          <a:xfrm>
            <a:off x="685800" y="1981200"/>
            <a:ext cx="7772400" cy="4419600"/>
          </a:xfrm>
          <a:ln/>
        </p:spPr>
        <p:txBody>
          <a:bodyPr/>
          <a:p>
            <a:r>
              <a:t>The same tests that were run during informal validation are executed again and the results recorded.</a:t>
            </a:r>
          </a:p>
          <a:p>
            <a:r>
              <a:rPr dirty="0" err="1"/>
              <a:t>Software Problem Reports (SPRs</a:t>
            </a:r>
            <a:r>
              <a:t>) are submitted for each test that fails.</a:t>
            </a:r>
          </a:p>
          <a:p>
            <a:r>
              <a:rPr dirty="0" err="1"/>
              <a:t>SPR tracking is performed and includes the status of all SPRs</a:t>
            </a:r>
            <a:r>
              <a:t> ( i.e., open, fixed, verified, deferred, not a bug)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30721"/>
          <p:cNvSpPr>
            <a:spLocks noGrp="1"/>
          </p:cNvSpPr>
          <p:nvPr>
            <p:ph type="title"/>
          </p:nvPr>
        </p:nvSpPr>
        <p:spPr>
          <a:ln/>
        </p:spPr>
        <p:txBody>
          <a:bodyPr anchor="ctr"/>
          <a:p>
            <a:r>
              <a:t>Formal Validation (cont’d)</a:t>
            </a:r>
          </a:p>
        </p:txBody>
      </p:sp>
      <p:sp>
        <p:nvSpPr>
          <p:cNvPr id="30723" name="Text Placeholder 30722"/>
          <p:cNvSpPr>
            <a:spLocks noGrp="1"/>
          </p:cNvSpPr>
          <p:nvPr>
            <p:ph type="body" idx="1"/>
          </p:nvPr>
        </p:nvSpPr>
        <p:spPr>
          <a:xfrm>
            <a:off x="685800" y="1981200"/>
            <a:ext cx="8153400" cy="4419600"/>
          </a:xfrm>
          <a:ln/>
        </p:spPr>
        <p:txBody>
          <a:bodyPr/>
          <a:p>
            <a:r>
              <a:t>For each bug fixed, the SPR identifies the modules that were changed to fix the bug.</a:t>
            </a:r>
          </a:p>
          <a:p>
            <a:r>
              <a:t>Baseline change assessment is used to ensure only modules that should have changed have changed and no new features have slipped in.</a:t>
            </a:r>
          </a:p>
          <a:p>
            <a:r>
              <a:t>Informal code reviews are selectively conducted on changed modules to ensure that new bugs are not being introduced.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31745"/>
          <p:cNvSpPr>
            <a:spLocks noGrp="1"/>
          </p:cNvSpPr>
          <p:nvPr>
            <p:ph type="title"/>
          </p:nvPr>
        </p:nvSpPr>
        <p:spPr>
          <a:ln/>
        </p:spPr>
        <p:txBody>
          <a:bodyPr anchor="ctr"/>
          <a:p>
            <a:r>
              <a:t>Formal Validation (cont’d)</a:t>
            </a:r>
          </a:p>
        </p:txBody>
      </p:sp>
      <p:sp>
        <p:nvSpPr>
          <p:cNvPr id="31747" name="Text Placeholder 31746"/>
          <p:cNvSpPr>
            <a:spLocks noGrp="1"/>
          </p:cNvSpPr>
          <p:nvPr>
            <p:ph type="body" idx="1"/>
          </p:nvPr>
        </p:nvSpPr>
        <p:spPr>
          <a:xfrm>
            <a:off x="685800" y="1981200"/>
            <a:ext cx="7772400" cy="4267200"/>
          </a:xfrm>
          <a:ln/>
        </p:spPr>
        <p:txBody>
          <a:bodyPr/>
          <a:p>
            <a:pPr>
              <a:lnSpc>
                <a:spcPct val="90000"/>
              </a:lnSpc>
            </a:pPr>
            <a:r>
              <a:t>Time required to find and fix bugs (find-fix cycle time) is tracked.</a:t>
            </a:r>
          </a:p>
          <a:p>
            <a:pPr>
              <a:lnSpc>
                <a:spcPct val="90000"/>
              </a:lnSpc>
            </a:pPr>
            <a:r>
              <a:t>Regression testing is performed using the following guidelines:</a:t>
            </a:r>
          </a:p>
          <a:p>
            <a:pPr lvl="1">
              <a:lnSpc>
                <a:spcPct val="90000"/>
              </a:lnSpc>
            </a:pPr>
            <a:r>
              <a:t>Use complexity measures to help determine which modules may need additional testing</a:t>
            </a:r>
          </a:p>
          <a:p>
            <a:pPr lvl="1">
              <a:lnSpc>
                <a:spcPct val="90000"/>
              </a:lnSpc>
            </a:pPr>
            <a:r>
              <a:t>Use judgment to decide which tests to be rerun</a:t>
            </a:r>
          </a:p>
          <a:p>
            <a:pPr lvl="1">
              <a:lnSpc>
                <a:spcPct val="90000"/>
              </a:lnSpc>
            </a:pPr>
            <a:r>
              <a:t>Base decision on knowledge of software design and past history</a:t>
            </a:r>
          </a:p>
          <a:p>
            <a:pPr lvl="1">
              <a:lnSpc>
                <a:spcPct val="90000"/>
              </a:lnSpc>
            </a:pPr>
          </a:p>
          <a:p>
            <a:pPr>
              <a:lnSpc>
                <a:spcPct val="90000"/>
              </a:lnSpc>
            </a:p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32769"/>
          <p:cNvSpPr>
            <a:spLocks noGrp="1"/>
          </p:cNvSpPr>
          <p:nvPr>
            <p:ph type="title"/>
          </p:nvPr>
        </p:nvSpPr>
        <p:spPr>
          <a:ln/>
        </p:spPr>
        <p:txBody>
          <a:bodyPr anchor="ctr"/>
          <a:p>
            <a:r>
              <a:t>Formal Validation (cont’d)</a:t>
            </a:r>
          </a:p>
        </p:txBody>
      </p:sp>
      <p:sp>
        <p:nvSpPr>
          <p:cNvPr id="32771" name="Text Placeholder 32770"/>
          <p:cNvSpPr>
            <a:spLocks noGrp="1"/>
          </p:cNvSpPr>
          <p:nvPr>
            <p:ph type="body" idx="1"/>
          </p:nvPr>
        </p:nvSpPr>
        <p:spPr>
          <a:xfrm>
            <a:off x="685800" y="1981200"/>
            <a:ext cx="7772400" cy="4267200"/>
          </a:xfrm>
          <a:ln/>
        </p:spPr>
        <p:txBody>
          <a:bodyPr/>
          <a:p>
            <a:r>
              <a:t>Track test status (i.e., passed, failed, or not run).</a:t>
            </a:r>
          </a:p>
          <a:p>
            <a:r>
              <a:t>Record cumulative test time (cumulative hours of actual testing) for software reliability growth tracking.</a:t>
            </a:r>
          </a:p>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4097"/>
          <p:cNvSpPr>
            <a:spLocks noGrp="1"/>
          </p:cNvSpPr>
          <p:nvPr>
            <p:ph type="title"/>
          </p:nvPr>
        </p:nvSpPr>
        <p:spPr>
          <a:ln/>
        </p:spPr>
        <p:txBody>
          <a:bodyPr anchor="ctr"/>
          <a:p>
            <a:r>
              <a:t>Good Testing Practices</a:t>
            </a:r>
          </a:p>
        </p:txBody>
      </p:sp>
      <p:sp>
        <p:nvSpPr>
          <p:cNvPr id="4099" name="Text Placeholder 4098"/>
          <p:cNvSpPr>
            <a:spLocks noGrp="1"/>
          </p:cNvSpPr>
          <p:nvPr>
            <p:ph type="body" idx="1"/>
          </p:nvPr>
        </p:nvSpPr>
        <p:spPr>
          <a:ln/>
        </p:spPr>
        <p:txBody>
          <a:bodyPr/>
          <a:p>
            <a:r>
              <a:t>A good test case is one that has a high probability of detecting an undiscovered defect, not one that shows that the program works correctly</a:t>
            </a:r>
          </a:p>
          <a:p>
            <a:r>
              <a:t>It is impossible to test your own program</a:t>
            </a:r>
          </a:p>
          <a:p>
            <a:r>
              <a:t>A necessary part of every test case is a description of the expected result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33793"/>
          <p:cNvSpPr>
            <a:spLocks noGrp="1"/>
          </p:cNvSpPr>
          <p:nvPr>
            <p:ph type="title"/>
          </p:nvPr>
        </p:nvSpPr>
        <p:spPr>
          <a:ln/>
        </p:spPr>
        <p:txBody>
          <a:bodyPr anchor="ctr"/>
          <a:p>
            <a:r>
              <a:t>Exit Criteria for Validation Testing</a:t>
            </a:r>
          </a:p>
        </p:txBody>
      </p:sp>
      <p:sp>
        <p:nvSpPr>
          <p:cNvPr id="33795" name="Text Placeholder 33794"/>
          <p:cNvSpPr>
            <a:spLocks noGrp="1"/>
          </p:cNvSpPr>
          <p:nvPr>
            <p:ph type="body" idx="1"/>
          </p:nvPr>
        </p:nvSpPr>
        <p:spPr>
          <a:xfrm>
            <a:off x="685800" y="1981200"/>
            <a:ext cx="7772400" cy="4495800"/>
          </a:xfrm>
          <a:ln/>
        </p:spPr>
        <p:txBody>
          <a:bodyPr/>
          <a:p>
            <a:pPr>
              <a:lnSpc>
                <a:spcPct val="90000"/>
              </a:lnSpc>
            </a:pPr>
            <a:r>
              <a:t>All test scripts have been executed.</a:t>
            </a:r>
          </a:p>
          <a:p>
            <a:pPr>
              <a:lnSpc>
                <a:spcPct val="90000"/>
              </a:lnSpc>
            </a:pPr>
            <a:r>
              <a:rPr dirty="0" err="1"/>
              <a:t>All SPRs</a:t>
            </a:r>
            <a:r>
              <a:t> have been satisfactorily resolved. (Resolution could include bugs being fixed, deferred to a later release, determined not to be bugs, etc.)  All parties must agree to the resolution.  This criterion could be further defined to state that all high-priority bugs must be fixed while lower-priority bugs can be handled on a case-by-case basis.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34817"/>
          <p:cNvSpPr>
            <a:spLocks noGrp="1"/>
          </p:cNvSpPr>
          <p:nvPr>
            <p:ph type="title"/>
          </p:nvPr>
        </p:nvSpPr>
        <p:spPr>
          <a:ln/>
        </p:spPr>
        <p:txBody>
          <a:bodyPr anchor="ctr"/>
          <a:p>
            <a:r>
              <a:t>Exit Criteria for Validation Testing (cont’d)</a:t>
            </a:r>
          </a:p>
        </p:txBody>
      </p:sp>
      <p:sp>
        <p:nvSpPr>
          <p:cNvPr id="34819" name="Text Placeholder 34818"/>
          <p:cNvSpPr>
            <a:spLocks noGrp="1"/>
          </p:cNvSpPr>
          <p:nvPr>
            <p:ph type="body" idx="1"/>
          </p:nvPr>
        </p:nvSpPr>
        <p:spPr>
          <a:xfrm>
            <a:off x="685800" y="1981200"/>
            <a:ext cx="7772400" cy="4495800"/>
          </a:xfrm>
          <a:ln/>
        </p:spPr>
        <p:txBody>
          <a:bodyPr/>
          <a:p>
            <a:r>
              <a:rPr dirty="0" err="1"/>
              <a:t>All changes made as a result of SPRs</a:t>
            </a:r>
            <a:r>
              <a:t> have been tested.</a:t>
            </a:r>
          </a:p>
          <a:p>
            <a:r>
              <a:t>All documentation associated with the software (such as SRS, SDD, test documents) have been updated to reflect changes made during validation testing.</a:t>
            </a:r>
          </a:p>
          <a:p>
            <a:r>
              <a:t>The test report has been reviewed and approved.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35841"/>
          <p:cNvSpPr>
            <a:spLocks noGrp="1"/>
          </p:cNvSpPr>
          <p:nvPr>
            <p:ph type="title"/>
          </p:nvPr>
        </p:nvSpPr>
        <p:spPr>
          <a:ln/>
        </p:spPr>
        <p:txBody>
          <a:bodyPr anchor="ctr"/>
          <a:p>
            <a:r>
              <a:t>Test Planning</a:t>
            </a:r>
          </a:p>
        </p:txBody>
      </p:sp>
      <p:sp>
        <p:nvSpPr>
          <p:cNvPr id="35843" name="Text Placeholder 35842"/>
          <p:cNvSpPr>
            <a:spLocks noGrp="1"/>
          </p:cNvSpPr>
          <p:nvPr>
            <p:ph type="body" idx="1"/>
          </p:nvPr>
        </p:nvSpPr>
        <p:spPr>
          <a:ln/>
        </p:spPr>
        <p:txBody>
          <a:bodyPr/>
          <a:p>
            <a:r>
              <a:t>The Test Plan – defines the scope of the work to be performed</a:t>
            </a:r>
          </a:p>
          <a:p>
            <a:r>
              <a:t>The Test Procedure – a container document that holds all of the individual tests (test scripts) that are to be executed</a:t>
            </a:r>
          </a:p>
          <a:p>
            <a:r>
              <a:t>The Test Report – documents what occurred when the test scripts were run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36865"/>
          <p:cNvSpPr>
            <a:spLocks noGrp="1"/>
          </p:cNvSpPr>
          <p:nvPr>
            <p:ph type="title"/>
          </p:nvPr>
        </p:nvSpPr>
        <p:spPr>
          <a:ln/>
        </p:spPr>
        <p:txBody>
          <a:bodyPr anchor="ctr"/>
          <a:p>
            <a:r>
              <a:t>Test Plan</a:t>
            </a:r>
          </a:p>
        </p:txBody>
      </p:sp>
      <p:sp>
        <p:nvSpPr>
          <p:cNvPr id="36867" name="Text Placeholder 36866"/>
          <p:cNvSpPr>
            <a:spLocks noGrp="1"/>
          </p:cNvSpPr>
          <p:nvPr>
            <p:ph type="body" idx="1"/>
          </p:nvPr>
        </p:nvSpPr>
        <p:spPr>
          <a:xfrm>
            <a:off x="685800" y="1981200"/>
            <a:ext cx="8153400" cy="4572000"/>
          </a:xfrm>
          <a:ln/>
        </p:spPr>
        <p:txBody>
          <a:bodyPr/>
          <a:p>
            <a:pPr>
              <a:lnSpc>
                <a:spcPct val="90000"/>
              </a:lnSpc>
            </a:pPr>
            <a:r>
              <a:t>Questions to be answered:</a:t>
            </a:r>
          </a:p>
          <a:p>
            <a:pPr lvl="1">
              <a:lnSpc>
                <a:spcPct val="90000"/>
              </a:lnSpc>
            </a:pPr>
            <a:r>
              <a:t>How many tests are needed?</a:t>
            </a:r>
          </a:p>
          <a:p>
            <a:pPr lvl="1">
              <a:lnSpc>
                <a:spcPct val="90000"/>
              </a:lnSpc>
            </a:pPr>
            <a:r>
              <a:t>How long will it take to develop those tests?</a:t>
            </a:r>
          </a:p>
          <a:p>
            <a:pPr lvl="1">
              <a:lnSpc>
                <a:spcPct val="90000"/>
              </a:lnSpc>
            </a:pPr>
            <a:r>
              <a:t>How long will it take to execute those tests?</a:t>
            </a:r>
          </a:p>
          <a:p>
            <a:pPr>
              <a:lnSpc>
                <a:spcPct val="90000"/>
              </a:lnSpc>
            </a:pPr>
            <a:r>
              <a:t>Topics to be addressed:</a:t>
            </a:r>
          </a:p>
          <a:p>
            <a:pPr lvl="1">
              <a:lnSpc>
                <a:spcPct val="90000"/>
              </a:lnSpc>
            </a:pPr>
            <a:r>
              <a:t>Test estimation</a:t>
            </a:r>
          </a:p>
          <a:p>
            <a:pPr lvl="1">
              <a:lnSpc>
                <a:spcPct val="90000"/>
              </a:lnSpc>
            </a:pPr>
            <a:r>
              <a:t>Test development and informal validation</a:t>
            </a:r>
          </a:p>
          <a:p>
            <a:pPr lvl="1">
              <a:lnSpc>
                <a:spcPct val="90000"/>
              </a:lnSpc>
            </a:pPr>
            <a:r>
              <a:t>Validation readiness review and formal validation</a:t>
            </a:r>
          </a:p>
          <a:p>
            <a:pPr lvl="1">
              <a:lnSpc>
                <a:spcPct val="90000"/>
              </a:lnSpc>
            </a:pPr>
            <a:r>
              <a:t>Test completion criteria</a:t>
            </a:r>
          </a:p>
          <a:p>
            <a:pPr>
              <a:lnSpc>
                <a:spcPct val="90000"/>
              </a:lnSpc>
            </a:p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37889"/>
          <p:cNvSpPr>
            <a:spLocks noGrp="1"/>
          </p:cNvSpPr>
          <p:nvPr>
            <p:ph type="title"/>
          </p:nvPr>
        </p:nvSpPr>
        <p:spPr>
          <a:xfrm>
            <a:off x="1676400" y="457200"/>
            <a:ext cx="7010400" cy="1036638"/>
          </a:xfrm>
          <a:ln/>
        </p:spPr>
        <p:txBody>
          <a:bodyPr anchor="ctr"/>
          <a:p>
            <a:r>
              <a:t>Test Estimation</a:t>
            </a:r>
          </a:p>
        </p:txBody>
      </p:sp>
      <p:sp>
        <p:nvSpPr>
          <p:cNvPr id="37891" name="Text Placeholder 37890"/>
          <p:cNvSpPr>
            <a:spLocks noGrp="1"/>
          </p:cNvSpPr>
          <p:nvPr>
            <p:ph type="body" idx="1"/>
          </p:nvPr>
        </p:nvSpPr>
        <p:spPr>
          <a:xfrm>
            <a:off x="685800" y="1905000"/>
            <a:ext cx="7772400" cy="4724400"/>
          </a:xfrm>
          <a:ln/>
        </p:spPr>
        <p:txBody>
          <a:bodyPr/>
          <a:p>
            <a:pPr>
              <a:lnSpc>
                <a:spcPct val="90000"/>
              </a:lnSpc>
            </a:pPr>
            <a:r>
              <a:t>Number of test cases required is based on:</a:t>
            </a:r>
          </a:p>
          <a:p>
            <a:pPr lvl="1">
              <a:lnSpc>
                <a:spcPct val="90000"/>
              </a:lnSpc>
            </a:pPr>
            <a:r>
              <a:t>Testing all functions and features in the SRS</a:t>
            </a:r>
          </a:p>
          <a:p>
            <a:pPr lvl="1">
              <a:lnSpc>
                <a:spcPct val="90000"/>
              </a:lnSpc>
            </a:pPr>
            <a:r>
              <a:t>Including an appropriate number of ALAC (Act Like A Customer) tests including:</a:t>
            </a:r>
          </a:p>
          <a:p>
            <a:pPr lvl="2">
              <a:lnSpc>
                <a:spcPct val="90000"/>
              </a:lnSpc>
            </a:pPr>
            <a:r>
              <a:t>Do it wrong</a:t>
            </a:r>
          </a:p>
          <a:p>
            <a:pPr lvl="2">
              <a:lnSpc>
                <a:spcPct val="90000"/>
              </a:lnSpc>
            </a:pPr>
            <a:r>
              <a:t>Use wrong or illegal combination of inputs</a:t>
            </a:r>
          </a:p>
          <a:p>
            <a:pPr lvl="2">
              <a:lnSpc>
                <a:spcPct val="90000"/>
              </a:lnSpc>
            </a:pPr>
            <a:r>
              <a:t>Don’t do enough</a:t>
            </a:r>
          </a:p>
          <a:p>
            <a:pPr lvl="2">
              <a:lnSpc>
                <a:spcPct val="90000"/>
              </a:lnSpc>
            </a:pPr>
            <a:r>
              <a:t>Do nothing</a:t>
            </a:r>
          </a:p>
          <a:p>
            <a:pPr lvl="2">
              <a:lnSpc>
                <a:spcPct val="90000"/>
              </a:lnSpc>
            </a:pPr>
            <a:r>
              <a:t>Do too much</a:t>
            </a:r>
          </a:p>
          <a:p>
            <a:pPr lvl="1">
              <a:lnSpc>
                <a:spcPct val="90000"/>
              </a:lnSpc>
            </a:pPr>
            <a:r>
              <a:t>Achieving some test coverage goal</a:t>
            </a:r>
          </a:p>
          <a:p>
            <a:pPr lvl="1">
              <a:lnSpc>
                <a:spcPct val="90000"/>
              </a:lnSpc>
            </a:pPr>
            <a:r>
              <a:t>Achieving a software reliability goal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39937"/>
          <p:cNvSpPr>
            <a:spLocks noGrp="1"/>
          </p:cNvSpPr>
          <p:nvPr>
            <p:ph type="title"/>
          </p:nvPr>
        </p:nvSpPr>
        <p:spPr>
          <a:ln/>
        </p:spPr>
        <p:txBody>
          <a:bodyPr anchor="ctr"/>
          <a:p>
            <a:r>
              <a:t>Considerations in</a:t>
            </a:r>
            <a:br/>
            <a:r>
              <a:t> Test Estimation</a:t>
            </a:r>
          </a:p>
        </p:txBody>
      </p:sp>
      <p:sp>
        <p:nvSpPr>
          <p:cNvPr id="39939" name="Text Placeholder 39938"/>
          <p:cNvSpPr>
            <a:spLocks noGrp="1"/>
          </p:cNvSpPr>
          <p:nvPr>
            <p:ph type="body" idx="1"/>
          </p:nvPr>
        </p:nvSpPr>
        <p:spPr>
          <a:xfrm>
            <a:off x="685800" y="1981200"/>
            <a:ext cx="8077200" cy="4572000"/>
          </a:xfrm>
          <a:ln/>
        </p:spPr>
        <p:txBody>
          <a:bodyPr/>
          <a:p>
            <a:pPr>
              <a:lnSpc>
                <a:spcPct val="90000"/>
              </a:lnSpc>
            </a:pPr>
            <a:r>
              <a:t>Test Complexity – It is better to have many small tests that a few large ones.</a:t>
            </a:r>
          </a:p>
          <a:p>
            <a:pPr>
              <a:lnSpc>
                <a:spcPct val="90000"/>
              </a:lnSpc>
            </a:pPr>
            <a:r>
              <a:t>Different Platforms – Does testing need to be modified for different platforms, operating systems, etc.</a:t>
            </a:r>
          </a:p>
          <a:p>
            <a:pPr>
              <a:lnSpc>
                <a:spcPct val="90000"/>
              </a:lnSpc>
            </a:pPr>
            <a:r>
              <a:t>Automated or Manual Tests – Will automated tests be developed? Automated tests take more time to create but do not require human intervention to run.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40961"/>
          <p:cNvSpPr>
            <a:spLocks noGrp="1"/>
          </p:cNvSpPr>
          <p:nvPr>
            <p:ph type="title"/>
          </p:nvPr>
        </p:nvSpPr>
        <p:spPr>
          <a:ln/>
        </p:spPr>
        <p:txBody>
          <a:bodyPr anchor="ctr"/>
          <a:p>
            <a:r>
              <a:t>Estimating Tests Required</a:t>
            </a:r>
          </a:p>
        </p:txBody>
      </p:sp>
      <p:sp>
        <p:nvSpPr>
          <p:cNvPr id="40963" name="Text Placeholder 40962"/>
          <p:cNvSpPr>
            <a:spLocks noGrp="1"/>
          </p:cNvSpPr>
          <p:nvPr>
            <p:ph type="body" idx="1"/>
          </p:nvPr>
        </p:nvSpPr>
        <p:spPr>
          <a:ln/>
        </p:spPr>
        <p:txBody>
          <a:bodyPr/>
          <a:p>
            <a:endParaRPr dirty="0"/>
          </a:p>
        </p:txBody>
      </p:sp>
      <p:graphicFrame>
        <p:nvGraphicFramePr>
          <p:cNvPr id="41067" name="Table 41066"/>
          <p:cNvGraphicFramePr/>
          <p:nvPr/>
        </p:nvGraphicFramePr>
        <p:xfrm>
          <a:off x="762000" y="1981200"/>
          <a:ext cx="7620000" cy="3911600"/>
        </p:xfrm>
        <a:graphic>
          <a:graphicData uri="http://schemas.openxmlformats.org/drawingml/2006/table">
            <a:tbl>
              <a:tblPr/>
              <a:tblGrid>
                <a:gridCol w="1677988"/>
                <a:gridCol w="1817687"/>
                <a:gridCol w="4124325"/>
              </a:tblGrid>
              <a:tr h="1189038">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b="1"/>
                        <a:t>SRS Reference</a:t>
                      </a:r>
                      <a:endParaRPr 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b="1"/>
                        <a:t>Estimated Number of Tests Required</a:t>
                      </a:r>
                      <a:endParaRPr 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b="1"/>
                        <a:t>Notes</a:t>
                      </a:r>
                      <a:endParaRPr 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0212">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4.1.1</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3</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2 positive and 1 negative test</a:t>
                      </a:r>
                      <a:endParaRPr 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18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4.1.2</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2</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2 automated tests</a:t>
                      </a:r>
                      <a:endParaRPr 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3388">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4.1.3</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 manual tests</a:t>
                      </a:r>
                      <a:endParaRPr 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58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4.1.4</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5</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1 boundary condition, 2 error conditions, 2 usability tests</a:t>
                      </a:r>
                      <a:endParaRPr 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7">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endParaRPr 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endParaRPr 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Total</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165</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endParaRPr 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41985"/>
          <p:cNvSpPr>
            <a:spLocks noGrp="1"/>
          </p:cNvSpPr>
          <p:nvPr>
            <p:ph type="title"/>
          </p:nvPr>
        </p:nvSpPr>
        <p:spPr>
          <a:ln/>
        </p:spPr>
        <p:txBody>
          <a:bodyPr anchor="ctr"/>
          <a:p>
            <a:r>
              <a:t>Estimated Test Development Time</a:t>
            </a:r>
          </a:p>
        </p:txBody>
      </p:sp>
      <p:sp>
        <p:nvSpPr>
          <p:cNvPr id="41987" name="Text Placeholder 41986"/>
          <p:cNvSpPr>
            <a:spLocks noGrp="1"/>
          </p:cNvSpPr>
          <p:nvPr>
            <p:ph type="body" idx="1"/>
          </p:nvPr>
        </p:nvSpPr>
        <p:spPr>
          <a:ln/>
        </p:spPr>
        <p:txBody>
          <a:bodyPr/>
          <a:p>
            <a:pPr>
              <a:buNone/>
            </a:pPr>
            <a:r>
              <a:rPr b="1"/>
              <a:t>Estimated Number of Tests:  </a:t>
            </a:r>
            <a:r>
              <a:t>165</a:t>
            </a:r>
          </a:p>
          <a:p>
            <a:pPr>
              <a:buNone/>
            </a:pPr>
            <a:r>
              <a:rPr b="1"/>
              <a:t>Average Test Development Time:   </a:t>
            </a:r>
            <a:r>
              <a:t>3.5</a:t>
            </a:r>
          </a:p>
          <a:p>
            <a:pPr>
              <a:spcBef>
                <a:spcPct val="0"/>
              </a:spcBef>
              <a:buNone/>
            </a:pPr>
            <a:r>
              <a:rPr b="1"/>
              <a:t>	</a:t>
            </a:r>
            <a:r>
              <a:t>(person-hours/test)</a:t>
            </a:r>
          </a:p>
          <a:p>
            <a:pPr>
              <a:buNone/>
            </a:pPr>
            <a:r>
              <a:rPr b="1"/>
              <a:t>Estimated Test Development Time:   </a:t>
            </a:r>
            <a:r>
              <a:t>577.5</a:t>
            </a:r>
          </a:p>
          <a:p>
            <a:pPr>
              <a:spcBef>
                <a:spcPct val="0"/>
              </a:spcBef>
              <a:buNone/>
            </a:pPr>
            <a:r>
              <a:t>	(person-hours)</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43009"/>
          <p:cNvSpPr>
            <a:spLocks noGrp="1"/>
          </p:cNvSpPr>
          <p:nvPr>
            <p:ph type="title"/>
          </p:nvPr>
        </p:nvSpPr>
        <p:spPr>
          <a:ln/>
        </p:spPr>
        <p:txBody>
          <a:bodyPr anchor="ctr"/>
          <a:p>
            <a:r>
              <a:t>Estimated Test Execution Time</a:t>
            </a:r>
          </a:p>
        </p:txBody>
      </p:sp>
      <p:sp>
        <p:nvSpPr>
          <p:cNvPr id="43011" name="Text Placeholder 43010"/>
          <p:cNvSpPr>
            <a:spLocks noGrp="1"/>
          </p:cNvSpPr>
          <p:nvPr>
            <p:ph type="body" idx="1"/>
          </p:nvPr>
        </p:nvSpPr>
        <p:spPr>
          <a:ln/>
        </p:spPr>
        <p:txBody>
          <a:bodyPr/>
          <a:p>
            <a:pPr>
              <a:lnSpc>
                <a:spcPct val="90000"/>
              </a:lnSpc>
              <a:buNone/>
            </a:pPr>
            <a:r>
              <a:rPr sz="2400" b="1"/>
              <a:t>Estimated Number of Tests:   </a:t>
            </a:r>
            <a:r>
              <a:rPr sz="2400"/>
              <a:t>165</a:t>
            </a:r>
            <a:endParaRPr sz="2400"/>
          </a:p>
          <a:p>
            <a:pPr>
              <a:lnSpc>
                <a:spcPct val="90000"/>
              </a:lnSpc>
              <a:buNone/>
            </a:pPr>
            <a:r>
              <a:rPr sz="2400" b="1"/>
              <a:t>Average Test Execution Time:   </a:t>
            </a:r>
            <a:r>
              <a:rPr sz="2400"/>
              <a:t>1.5</a:t>
            </a:r>
            <a:endParaRPr sz="2400"/>
          </a:p>
          <a:p>
            <a:pPr>
              <a:lnSpc>
                <a:spcPct val="90000"/>
              </a:lnSpc>
              <a:spcBef>
                <a:spcPct val="0"/>
              </a:spcBef>
              <a:buNone/>
            </a:pPr>
            <a:r>
              <a:rPr sz="2400" b="1"/>
              <a:t>	</a:t>
            </a:r>
            <a:r>
              <a:rPr sz="2400"/>
              <a:t>(person-hours/test)</a:t>
            </a:r>
            <a:endParaRPr sz="2400"/>
          </a:p>
          <a:p>
            <a:pPr>
              <a:lnSpc>
                <a:spcPct val="90000"/>
              </a:lnSpc>
              <a:buNone/>
            </a:pPr>
            <a:r>
              <a:rPr sz="2400" b="1"/>
              <a:t>Estimated Test Execution Time:   </a:t>
            </a:r>
            <a:r>
              <a:rPr sz="2400"/>
              <a:t>247.5</a:t>
            </a:r>
            <a:endParaRPr sz="2400"/>
          </a:p>
          <a:p>
            <a:pPr>
              <a:lnSpc>
                <a:spcPct val="90000"/>
              </a:lnSpc>
              <a:spcBef>
                <a:spcPct val="0"/>
              </a:spcBef>
              <a:buNone/>
            </a:pPr>
            <a:r>
              <a:rPr sz="2400"/>
              <a:t>	(person-hours)</a:t>
            </a:r>
            <a:endParaRPr sz="2400" b="1"/>
          </a:p>
          <a:p>
            <a:pPr>
              <a:lnSpc>
                <a:spcPct val="90000"/>
              </a:lnSpc>
              <a:buNone/>
            </a:pPr>
            <a:r>
              <a:rPr sz="2400" b="1"/>
              <a:t>Estimated Regression Testing (50%):   </a:t>
            </a:r>
            <a:r>
              <a:rPr sz="2400"/>
              <a:t>123.75</a:t>
            </a:r>
            <a:endParaRPr sz="2400"/>
          </a:p>
          <a:p>
            <a:pPr>
              <a:lnSpc>
                <a:spcPct val="90000"/>
              </a:lnSpc>
              <a:buNone/>
            </a:pPr>
            <a:r>
              <a:rPr sz="2400" b="1"/>
              <a:t>	</a:t>
            </a:r>
            <a:r>
              <a:rPr sz="2400"/>
              <a:t>(person-hours)</a:t>
            </a:r>
            <a:endParaRPr sz="2400"/>
          </a:p>
          <a:p>
            <a:pPr>
              <a:lnSpc>
                <a:spcPct val="90000"/>
              </a:lnSpc>
              <a:buNone/>
            </a:pPr>
            <a:r>
              <a:rPr sz="2400" b="1"/>
              <a:t>Total Estimated Test Execution Time:   </a:t>
            </a:r>
            <a:r>
              <a:rPr sz="2400"/>
              <a:t>371.25</a:t>
            </a:r>
            <a:endParaRPr sz="2400"/>
          </a:p>
          <a:p>
            <a:pPr>
              <a:lnSpc>
                <a:spcPct val="90000"/>
              </a:lnSpc>
              <a:spcBef>
                <a:spcPct val="0"/>
              </a:spcBef>
              <a:buNone/>
            </a:pPr>
            <a:r>
              <a:rPr sz="2400"/>
              <a:t>	(person-hours)</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44033"/>
          <p:cNvSpPr>
            <a:spLocks noGrp="1"/>
          </p:cNvSpPr>
          <p:nvPr>
            <p:ph type="title"/>
          </p:nvPr>
        </p:nvSpPr>
        <p:spPr>
          <a:ln/>
        </p:spPr>
        <p:txBody>
          <a:bodyPr anchor="ctr"/>
          <a:p>
            <a:r>
              <a:t>Test Procedure</a:t>
            </a:r>
          </a:p>
        </p:txBody>
      </p:sp>
      <p:sp>
        <p:nvSpPr>
          <p:cNvPr id="44035" name="Text Placeholder 44034"/>
          <p:cNvSpPr>
            <a:spLocks noGrp="1"/>
          </p:cNvSpPr>
          <p:nvPr>
            <p:ph type="body" idx="1"/>
          </p:nvPr>
        </p:nvSpPr>
        <p:spPr>
          <a:ln/>
        </p:spPr>
        <p:txBody>
          <a:bodyPr/>
          <a:p>
            <a:r>
              <a:t>Collection of test scripts</a:t>
            </a:r>
          </a:p>
          <a:p>
            <a:r>
              <a:t>An integral part of each test script is the expected results</a:t>
            </a:r>
          </a:p>
          <a:p>
            <a:r>
              <a:t>The Test Procedure document should contain an unexecuted, clean copy of every test so that the tests may be more easily reused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5121"/>
          <p:cNvSpPr>
            <a:spLocks noGrp="1"/>
          </p:cNvSpPr>
          <p:nvPr>
            <p:ph type="title"/>
          </p:nvPr>
        </p:nvSpPr>
        <p:spPr>
          <a:ln/>
        </p:spPr>
        <p:txBody>
          <a:bodyPr anchor="ctr"/>
          <a:p>
            <a:r>
              <a:t>Good Testing Practices (cont’d)</a:t>
            </a:r>
          </a:p>
        </p:txBody>
      </p:sp>
      <p:sp>
        <p:nvSpPr>
          <p:cNvPr id="5123" name="Text Placeholder 5122"/>
          <p:cNvSpPr>
            <a:spLocks noGrp="1"/>
          </p:cNvSpPr>
          <p:nvPr>
            <p:ph type="body" idx="1"/>
          </p:nvPr>
        </p:nvSpPr>
        <p:spPr>
          <a:ln/>
        </p:spPr>
        <p:txBody>
          <a:bodyPr/>
          <a:p>
            <a:pPr>
              <a:lnSpc>
                <a:spcPct val="90000"/>
              </a:lnSpc>
            </a:pPr>
            <a:r>
              <a:rPr dirty="0" err="1"/>
              <a:t>Avoid nonreproducible</a:t>
            </a:r>
            <a:r>
              <a:t> or on-the-fly testing</a:t>
            </a:r>
          </a:p>
          <a:p>
            <a:pPr>
              <a:lnSpc>
                <a:spcPct val="90000"/>
              </a:lnSpc>
            </a:pPr>
            <a:r>
              <a:t>Write test cases for valid as well as invalid input conditions.</a:t>
            </a:r>
          </a:p>
          <a:p>
            <a:pPr>
              <a:lnSpc>
                <a:spcPct val="90000"/>
              </a:lnSpc>
            </a:pPr>
            <a:r>
              <a:t>Thoroughly inspect the results of each test</a:t>
            </a:r>
          </a:p>
          <a:p>
            <a:pPr>
              <a:lnSpc>
                <a:spcPct val="90000"/>
              </a:lnSpc>
            </a:pPr>
            <a:r>
              <a:t>As the number of detected defects in a piece of software increases, the probability of the existence of more undetected defects also increases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45057"/>
          <p:cNvSpPr>
            <a:spLocks noGrp="1"/>
          </p:cNvSpPr>
          <p:nvPr>
            <p:ph type="title"/>
          </p:nvPr>
        </p:nvSpPr>
        <p:spPr>
          <a:xfrm>
            <a:off x="1676400" y="457200"/>
            <a:ext cx="7010400" cy="1036638"/>
          </a:xfrm>
          <a:ln/>
        </p:spPr>
        <p:txBody>
          <a:bodyPr anchor="ctr"/>
          <a:p>
            <a:r>
              <a:t>Test Report</a:t>
            </a:r>
          </a:p>
        </p:txBody>
      </p:sp>
      <p:sp>
        <p:nvSpPr>
          <p:cNvPr id="45059" name="Text Placeholder 45058"/>
          <p:cNvSpPr>
            <a:spLocks noGrp="1"/>
          </p:cNvSpPr>
          <p:nvPr>
            <p:ph type="body" idx="1"/>
          </p:nvPr>
        </p:nvSpPr>
        <p:spPr>
          <a:xfrm>
            <a:off x="381000" y="1981200"/>
            <a:ext cx="8305800" cy="4495800"/>
          </a:xfrm>
          <a:ln/>
        </p:spPr>
        <p:txBody>
          <a:bodyPr/>
          <a:p>
            <a:pPr>
              <a:lnSpc>
                <a:spcPct val="90000"/>
              </a:lnSpc>
            </a:pPr>
            <a:r>
              <a:t>Completed copy of each test script with evidence that it was executed (i.e., dated with the signature of the person who ran the test)</a:t>
            </a:r>
          </a:p>
          <a:p>
            <a:pPr>
              <a:lnSpc>
                <a:spcPct val="90000"/>
              </a:lnSpc>
            </a:pPr>
            <a:r>
              <a:t>Copy of each SPR showing resolution</a:t>
            </a:r>
          </a:p>
          <a:p>
            <a:pPr>
              <a:lnSpc>
                <a:spcPct val="90000"/>
              </a:lnSpc>
            </a:pPr>
            <a:r>
              <a:rPr dirty="0" err="1"/>
              <a:t>List of open or unresolved SPRs</a:t>
            </a:r>
          </a:p>
          <a:p>
            <a:pPr>
              <a:lnSpc>
                <a:spcPct val="90000"/>
              </a:lnSpc>
            </a:pPr>
            <a:r>
              <a:rPr dirty="0" err="1"/>
              <a:t>Identification of SPRs found in each baseline along with total number of SPRs</a:t>
            </a:r>
            <a:r>
              <a:t> in each baseline</a:t>
            </a:r>
          </a:p>
          <a:p>
            <a:pPr>
              <a:lnSpc>
                <a:spcPct val="90000"/>
              </a:lnSpc>
            </a:pPr>
            <a:r>
              <a:t>Regression tests executed for each software baseline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46081"/>
          <p:cNvSpPr>
            <a:spLocks noGrp="1"/>
          </p:cNvSpPr>
          <p:nvPr>
            <p:ph type="title"/>
          </p:nvPr>
        </p:nvSpPr>
        <p:spPr>
          <a:ln/>
        </p:spPr>
        <p:txBody>
          <a:bodyPr anchor="ctr"/>
          <a:p>
            <a:r>
              <a:t>Validation Test Plan</a:t>
            </a:r>
            <a:br/>
            <a:r>
              <a:rPr sz="3000"/>
              <a:t>IEEE – Standard 1012-1998</a:t>
            </a:r>
            <a:endParaRPr sz="3000"/>
          </a:p>
        </p:txBody>
      </p:sp>
      <p:sp>
        <p:nvSpPr>
          <p:cNvPr id="46083" name="Text Placeholder 46082"/>
          <p:cNvSpPr>
            <a:spLocks noGrp="1"/>
          </p:cNvSpPr>
          <p:nvPr>
            <p:ph type="body" idx="1"/>
          </p:nvPr>
        </p:nvSpPr>
        <p:spPr>
          <a:ln/>
        </p:spPr>
        <p:txBody>
          <a:bodyPr/>
          <a:p>
            <a:pPr marL="609600" indent="-609600">
              <a:lnSpc>
                <a:spcPct val="90000"/>
              </a:lnSpc>
              <a:buClr>
                <a:schemeClr val="tx1"/>
              </a:buClr>
              <a:buFontTx/>
              <a:buAutoNum type="arabicPeriod"/>
            </a:pPr>
            <a:r>
              <a:rPr sz="2000"/>
              <a:t>Overview</a:t>
            </a:r>
            <a:endParaRPr sz="2000"/>
          </a:p>
          <a:p>
            <a:pPr marL="990600" lvl="1" indent="-533400">
              <a:lnSpc>
                <a:spcPct val="90000"/>
              </a:lnSpc>
              <a:buClr>
                <a:schemeClr val="tx1"/>
              </a:buClr>
              <a:buFontTx/>
              <a:buAutoNum type="alphaLcPeriod"/>
            </a:pPr>
            <a:r>
              <a:rPr sz="1900"/>
              <a:t>Organization </a:t>
            </a:r>
            <a:endParaRPr sz="1900"/>
          </a:p>
          <a:p>
            <a:pPr marL="990600" lvl="1" indent="-533400">
              <a:lnSpc>
                <a:spcPct val="90000"/>
              </a:lnSpc>
              <a:buClr>
                <a:schemeClr val="tx1"/>
              </a:buClr>
              <a:buFontTx/>
              <a:buAutoNum type="alphaLcPeriod"/>
            </a:pPr>
            <a:r>
              <a:rPr sz="1900"/>
              <a:t>Tasks and Schedules</a:t>
            </a:r>
            <a:endParaRPr sz="1900"/>
          </a:p>
          <a:p>
            <a:pPr marL="990600" lvl="1" indent="-533400">
              <a:lnSpc>
                <a:spcPct val="90000"/>
              </a:lnSpc>
              <a:buClr>
                <a:schemeClr val="tx1"/>
              </a:buClr>
              <a:buFontTx/>
              <a:buAutoNum type="alphaLcPeriod"/>
            </a:pPr>
            <a:r>
              <a:rPr sz="1900"/>
              <a:t>Responsibilities</a:t>
            </a:r>
            <a:endParaRPr sz="1900"/>
          </a:p>
          <a:p>
            <a:pPr marL="990600" lvl="1" indent="-533400">
              <a:lnSpc>
                <a:spcPct val="90000"/>
              </a:lnSpc>
              <a:buClr>
                <a:schemeClr val="tx1"/>
              </a:buClr>
              <a:buFontTx/>
              <a:buAutoNum type="alphaLcPeriod"/>
            </a:pPr>
            <a:r>
              <a:rPr sz="1900"/>
              <a:t>Tools, Techniques, Methods</a:t>
            </a:r>
            <a:endParaRPr sz="1900"/>
          </a:p>
          <a:p>
            <a:pPr marL="609600" indent="-609600">
              <a:lnSpc>
                <a:spcPct val="90000"/>
              </a:lnSpc>
              <a:buClr>
                <a:schemeClr val="tx1"/>
              </a:buClr>
              <a:buFontTx/>
              <a:buAutoNum type="arabicPeriod"/>
            </a:pPr>
            <a:r>
              <a:rPr sz="2000"/>
              <a:t>Processes</a:t>
            </a:r>
            <a:endParaRPr sz="2000"/>
          </a:p>
          <a:p>
            <a:pPr marL="990600" lvl="1" indent="-533400">
              <a:lnSpc>
                <a:spcPct val="90000"/>
              </a:lnSpc>
              <a:buClr>
                <a:schemeClr val="tx1"/>
              </a:buClr>
              <a:buFontTx/>
              <a:buAutoNum type="alphaLcPeriod"/>
            </a:pPr>
            <a:r>
              <a:rPr sz="1900"/>
              <a:t>Management</a:t>
            </a:r>
            <a:endParaRPr sz="1900"/>
          </a:p>
          <a:p>
            <a:pPr marL="990600" lvl="1" indent="-533400">
              <a:lnSpc>
                <a:spcPct val="90000"/>
              </a:lnSpc>
              <a:buClr>
                <a:schemeClr val="tx1"/>
              </a:buClr>
              <a:buFontTx/>
              <a:buAutoNum type="alphaLcPeriod"/>
            </a:pPr>
            <a:r>
              <a:rPr sz="1900"/>
              <a:t>Acquisition</a:t>
            </a:r>
            <a:endParaRPr sz="1900"/>
          </a:p>
          <a:p>
            <a:pPr marL="990600" lvl="1" indent="-533400">
              <a:lnSpc>
                <a:spcPct val="90000"/>
              </a:lnSpc>
              <a:buClr>
                <a:schemeClr val="tx1"/>
              </a:buClr>
              <a:buFontTx/>
              <a:buAutoNum type="alphaLcPeriod"/>
            </a:pPr>
            <a:r>
              <a:rPr sz="1900"/>
              <a:t>Supply</a:t>
            </a:r>
            <a:endParaRPr sz="1900"/>
          </a:p>
          <a:p>
            <a:pPr marL="990600" lvl="1" indent="-533400">
              <a:lnSpc>
                <a:spcPct val="90000"/>
              </a:lnSpc>
              <a:buClr>
                <a:schemeClr val="tx1"/>
              </a:buClr>
              <a:buFontTx/>
              <a:buAutoNum type="alphaLcPeriod"/>
            </a:pPr>
            <a:r>
              <a:rPr sz="1900"/>
              <a:t>Development</a:t>
            </a:r>
            <a:endParaRPr sz="1900"/>
          </a:p>
          <a:p>
            <a:pPr marL="990600" lvl="1" indent="-533400">
              <a:lnSpc>
                <a:spcPct val="90000"/>
              </a:lnSpc>
              <a:buClr>
                <a:schemeClr val="tx1"/>
              </a:buClr>
              <a:buFontTx/>
              <a:buAutoNum type="alphaLcPeriod"/>
            </a:pPr>
            <a:r>
              <a:rPr sz="1900"/>
              <a:t>Operation</a:t>
            </a:r>
            <a:endParaRPr sz="1900"/>
          </a:p>
          <a:p>
            <a:pPr marL="990600" lvl="1" indent="-533400">
              <a:lnSpc>
                <a:spcPct val="90000"/>
              </a:lnSpc>
              <a:buClr>
                <a:schemeClr val="tx1"/>
              </a:buClr>
              <a:buFontTx/>
              <a:buAutoNum type="alphaLcPeriod"/>
            </a:pPr>
            <a:r>
              <a:rPr sz="1900"/>
              <a:t>Maintenance</a:t>
            </a:r>
            <a:endParaRPr sz="1900"/>
          </a:p>
          <a:p>
            <a:pPr marL="990600" lvl="1" indent="-533400">
              <a:lnSpc>
                <a:spcPct val="90000"/>
              </a:lnSpc>
              <a:buClr>
                <a:schemeClr val="tx1"/>
              </a:buClr>
              <a:buFontTx/>
              <a:buAutoNum type="alphaLcPeriod"/>
            </a:pP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48129"/>
          <p:cNvSpPr>
            <a:spLocks noGrp="1"/>
          </p:cNvSpPr>
          <p:nvPr>
            <p:ph type="title"/>
          </p:nvPr>
        </p:nvSpPr>
        <p:spPr>
          <a:ln/>
        </p:spPr>
        <p:txBody>
          <a:bodyPr anchor="ctr"/>
          <a:p>
            <a:r>
              <a:t>Validation Test Plan</a:t>
            </a:r>
            <a:br/>
            <a:r>
              <a:rPr sz="3000"/>
              <a:t>IEEE – Standard 1012-1998 (cont’d)</a:t>
            </a:r>
            <a:endParaRPr sz="3000"/>
          </a:p>
        </p:txBody>
      </p:sp>
      <p:sp>
        <p:nvSpPr>
          <p:cNvPr id="48131" name="Text Placeholder 48130"/>
          <p:cNvSpPr>
            <a:spLocks noGrp="1"/>
          </p:cNvSpPr>
          <p:nvPr>
            <p:ph type="body" idx="1"/>
          </p:nvPr>
        </p:nvSpPr>
        <p:spPr>
          <a:ln/>
        </p:spPr>
        <p:txBody>
          <a:bodyPr/>
          <a:p>
            <a:pPr marL="609600" indent="-609600">
              <a:buClr>
                <a:schemeClr val="tx1"/>
              </a:buClr>
              <a:buFontTx/>
              <a:buAutoNum type="arabicPeriod" startAt="3"/>
            </a:pPr>
            <a:r>
              <a:rPr sz="2400"/>
              <a:t>Reporting Requirements</a:t>
            </a:r>
            <a:endParaRPr sz="2400"/>
          </a:p>
          <a:p>
            <a:pPr marL="609600" indent="-609600">
              <a:buClr>
                <a:schemeClr val="tx1"/>
              </a:buClr>
              <a:buFontTx/>
              <a:buAutoNum type="arabicPeriod" startAt="3"/>
            </a:pPr>
            <a:r>
              <a:rPr sz="2400"/>
              <a:t>Administrative Requirements</a:t>
            </a:r>
            <a:endParaRPr sz="2400"/>
          </a:p>
          <a:p>
            <a:pPr marL="609600" indent="-609600">
              <a:buClr>
                <a:schemeClr val="tx1"/>
              </a:buClr>
              <a:buFontTx/>
              <a:buAutoNum type="arabicPeriod" startAt="3"/>
            </a:pPr>
            <a:r>
              <a:rPr sz="2400"/>
              <a:t>Documentation Requirements</a:t>
            </a:r>
            <a:endParaRPr sz="2400"/>
          </a:p>
          <a:p>
            <a:pPr marL="609600" indent="-609600">
              <a:buClr>
                <a:schemeClr val="tx1"/>
              </a:buClr>
              <a:buFontTx/>
              <a:buAutoNum type="arabicPeriod" startAt="3"/>
            </a:pPr>
            <a:r>
              <a:rPr sz="2400"/>
              <a:t>Resource Requirements</a:t>
            </a:r>
            <a:endParaRPr sz="2400"/>
          </a:p>
          <a:p>
            <a:pPr marL="609600" indent="-609600">
              <a:buClr>
                <a:schemeClr val="tx1"/>
              </a:buClr>
              <a:buFontTx/>
              <a:buAutoNum type="arabicPeriod" startAt="3"/>
            </a:pPr>
            <a:r>
              <a:rPr sz="2400"/>
              <a:t>Completion Criteria</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6145"/>
          <p:cNvSpPr>
            <a:spLocks noGrp="1"/>
          </p:cNvSpPr>
          <p:nvPr>
            <p:ph type="title"/>
          </p:nvPr>
        </p:nvSpPr>
        <p:spPr>
          <a:ln/>
        </p:spPr>
        <p:txBody>
          <a:bodyPr anchor="ctr"/>
          <a:p>
            <a:r>
              <a:t>Good Testing Practices (cont’d)</a:t>
            </a:r>
          </a:p>
        </p:txBody>
      </p:sp>
      <p:sp>
        <p:nvSpPr>
          <p:cNvPr id="6147" name="Text Placeholder 6146"/>
          <p:cNvSpPr>
            <a:spLocks noGrp="1"/>
          </p:cNvSpPr>
          <p:nvPr>
            <p:ph type="body" idx="1"/>
          </p:nvPr>
        </p:nvSpPr>
        <p:spPr>
          <a:ln/>
        </p:spPr>
        <p:txBody>
          <a:bodyPr/>
          <a:p>
            <a:r>
              <a:t>Assign your best people to testing</a:t>
            </a:r>
          </a:p>
          <a:p>
            <a:r>
              <a:t>Ensure that testability is a key objective in your software design</a:t>
            </a:r>
          </a:p>
          <a:p>
            <a:r>
              <a:t>Never alter the program to make testing easier</a:t>
            </a:r>
          </a:p>
          <a:p>
            <a:r>
              <a:t>Testing, like almost every other activity, must start with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7169"/>
          <p:cNvSpPr>
            <a:spLocks noGrp="1"/>
          </p:cNvSpPr>
          <p:nvPr>
            <p:ph type="title"/>
          </p:nvPr>
        </p:nvSpPr>
        <p:spPr>
          <a:ln/>
        </p:spPr>
        <p:txBody>
          <a:bodyPr anchor="ctr"/>
          <a:p>
            <a:r>
              <a:t>Levels of Testing</a:t>
            </a:r>
          </a:p>
        </p:txBody>
      </p:sp>
      <p:sp>
        <p:nvSpPr>
          <p:cNvPr id="7171" name="Text Placeholder 7170"/>
          <p:cNvSpPr>
            <a:spLocks noGrp="1"/>
          </p:cNvSpPr>
          <p:nvPr>
            <p:ph type="body" idx="1"/>
          </p:nvPr>
        </p:nvSpPr>
        <p:spPr>
          <a:xfrm>
            <a:off x="1676400" y="2286000"/>
            <a:ext cx="7010400" cy="3810000"/>
          </a:xfrm>
          <a:ln/>
        </p:spPr>
        <p:txBody>
          <a:bodyPr/>
          <a:p>
            <a:pPr>
              <a:lnSpc>
                <a:spcPct val="90000"/>
              </a:lnSpc>
            </a:pPr>
            <a:r>
              <a:t>Unit Testing</a:t>
            </a:r>
          </a:p>
          <a:p>
            <a:pPr>
              <a:lnSpc>
                <a:spcPct val="90000"/>
              </a:lnSpc>
            </a:pPr>
            <a:r>
              <a:t>Integration Testing</a:t>
            </a:r>
          </a:p>
          <a:p>
            <a:pPr>
              <a:lnSpc>
                <a:spcPct val="90000"/>
              </a:lnSpc>
            </a:pPr>
            <a:r>
              <a:t>Validation Testing</a:t>
            </a:r>
          </a:p>
          <a:p>
            <a:pPr lvl="1">
              <a:lnSpc>
                <a:spcPct val="90000"/>
              </a:lnSpc>
            </a:pPr>
            <a:r>
              <a:t>Regression Testing</a:t>
            </a:r>
          </a:p>
          <a:p>
            <a:pPr lvl="1">
              <a:lnSpc>
                <a:spcPct val="90000"/>
              </a:lnSpc>
            </a:pPr>
            <a:r>
              <a:t>Alpha Testing</a:t>
            </a:r>
          </a:p>
          <a:p>
            <a:pPr lvl="1">
              <a:lnSpc>
                <a:spcPct val="90000"/>
              </a:lnSpc>
            </a:pPr>
            <a:r>
              <a:t>Beta Testing</a:t>
            </a:r>
          </a:p>
          <a:p>
            <a:pPr>
              <a:lnSpc>
                <a:spcPct val="90000"/>
              </a:lnSpc>
            </a:pPr>
            <a:r>
              <a:t>Acceptance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9217"/>
          <p:cNvSpPr>
            <a:spLocks noGrp="1"/>
          </p:cNvSpPr>
          <p:nvPr>
            <p:ph type="title"/>
          </p:nvPr>
        </p:nvSpPr>
        <p:spPr>
          <a:ln/>
        </p:spPr>
        <p:txBody>
          <a:bodyPr anchor="ctr"/>
          <a:p>
            <a:r>
              <a:t>Unit Testing</a:t>
            </a:r>
          </a:p>
        </p:txBody>
      </p:sp>
      <p:sp>
        <p:nvSpPr>
          <p:cNvPr id="9219" name="Text Placeholder 9218"/>
          <p:cNvSpPr>
            <a:spLocks noGrp="1"/>
          </p:cNvSpPr>
          <p:nvPr>
            <p:ph type="body" idx="1"/>
          </p:nvPr>
        </p:nvSpPr>
        <p:spPr>
          <a:ln/>
        </p:spPr>
        <p:txBody>
          <a:bodyPr/>
          <a:p>
            <a:r>
              <a:t>Algorithms and logic</a:t>
            </a:r>
          </a:p>
          <a:p>
            <a:r>
              <a:t>Data structures (global and local)</a:t>
            </a:r>
          </a:p>
          <a:p>
            <a:r>
              <a:t>Interfaces</a:t>
            </a:r>
          </a:p>
          <a:p>
            <a:r>
              <a:t>Independent paths</a:t>
            </a:r>
          </a:p>
          <a:p>
            <a:r>
              <a:t>Boundary conditions</a:t>
            </a:r>
          </a:p>
          <a:p>
            <a:r>
              <a:t>Error handling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8193"/>
          <p:cNvSpPr>
            <a:spLocks noGrp="1"/>
          </p:cNvSpPr>
          <p:nvPr>
            <p:ph type="title"/>
          </p:nvPr>
        </p:nvSpPr>
        <p:spPr>
          <a:ln/>
        </p:spPr>
        <p:txBody>
          <a:bodyPr anchor="ctr"/>
          <a:p>
            <a:r>
              <a:t>Why Integration Testing Is Necessary</a:t>
            </a:r>
          </a:p>
        </p:txBody>
      </p:sp>
      <p:sp>
        <p:nvSpPr>
          <p:cNvPr id="8195" name="Text Placeholder 8194"/>
          <p:cNvSpPr>
            <a:spLocks noGrp="1"/>
          </p:cNvSpPr>
          <p:nvPr>
            <p:ph type="body" idx="1"/>
          </p:nvPr>
        </p:nvSpPr>
        <p:spPr>
          <a:ln/>
        </p:spPr>
        <p:txBody>
          <a:bodyPr/>
          <a:p>
            <a:r>
              <a:t>One module can have an adverse effect on another</a:t>
            </a:r>
          </a:p>
          <a:p>
            <a:r>
              <a:rPr dirty="0" err="1"/>
              <a:t>Subfunctions</a:t>
            </a:r>
            <a:r>
              <a:t>, when combined, may not produce the desired major function</a:t>
            </a:r>
          </a:p>
          <a:p>
            <a:r>
              <a:t>Individually acceptable imprecision in calculations may be magnified to unacceptable levels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0241"/>
          <p:cNvSpPr>
            <a:spLocks noGrp="1"/>
          </p:cNvSpPr>
          <p:nvPr>
            <p:ph type="title"/>
          </p:nvPr>
        </p:nvSpPr>
        <p:spPr>
          <a:ln/>
        </p:spPr>
        <p:txBody>
          <a:bodyPr anchor="ctr"/>
          <a:p>
            <a:r>
              <a:t>Why Integration Testing Is Necessary (cont’d)</a:t>
            </a:r>
          </a:p>
        </p:txBody>
      </p:sp>
      <p:sp>
        <p:nvSpPr>
          <p:cNvPr id="10243" name="Text Placeholder 10242"/>
          <p:cNvSpPr>
            <a:spLocks noGrp="1"/>
          </p:cNvSpPr>
          <p:nvPr>
            <p:ph type="body" idx="1"/>
          </p:nvPr>
        </p:nvSpPr>
        <p:spPr>
          <a:ln/>
        </p:spPr>
        <p:txBody>
          <a:bodyPr/>
          <a:p>
            <a:r>
              <a:t>Interfacing errors not detected in unit testing may appear</a:t>
            </a:r>
          </a:p>
          <a:p>
            <a:r>
              <a:t>Timing problems (in real-time systems) are not detectable by unit testing</a:t>
            </a:r>
          </a:p>
          <a:p>
            <a:r>
              <a:t>Resource contention problems are not detectable by unit testing</a:t>
            </a:r>
          </a:p>
        </p:txBody>
      </p:sp>
    </p:spTree>
  </p:cSld>
  <p:clrMapOvr>
    <a:masterClrMapping/>
  </p:clrMapOvr>
</p:sld>
</file>

<file path=ppt/theme/theme1.xml><?xml version="1.0" encoding="utf-8"?>
<a:theme xmlns:a="http://schemas.openxmlformats.org/drawingml/2006/main" name="Cascade">
  <a:themeElements>
    <a:clrScheme name="">
      <a:dk1>
        <a:srgbClr val="FFFFFF"/>
      </a:dk1>
      <a:lt1>
        <a:srgbClr val="000066"/>
      </a:lt1>
      <a:dk2>
        <a:srgbClr val="FFFFFF"/>
      </a:dk2>
      <a:lt2>
        <a:srgbClr val="FFFFCC"/>
      </a:lt2>
      <a:accent1>
        <a:srgbClr val="0078F0"/>
      </a:accent1>
      <a:accent2>
        <a:srgbClr val="CCECFF"/>
      </a:accent2>
      <a:accent3>
        <a:srgbClr val="AAAAB9"/>
      </a:accent3>
      <a:accent4>
        <a:srgbClr val="DCDCDC"/>
      </a:accent4>
      <a:accent5>
        <a:srgbClr val="AABEF6"/>
      </a:accent5>
      <a:accent6>
        <a:srgbClr val="B7D3E5"/>
      </a:accent6>
      <a:hlink>
        <a:srgbClr val="3399FF"/>
      </a:hlink>
      <a:folHlink>
        <a:srgbClr val="FF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FFFFFF"/>
        </a:dk2>
        <a:lt2>
          <a:srgbClr val="C0C0C0"/>
        </a:lt2>
        <a:accent1>
          <a:srgbClr val="FF3300"/>
        </a:accent1>
        <a:accent2>
          <a:srgbClr val="666699"/>
        </a:accent2>
        <a:accent3>
          <a:srgbClr val="AAAAAA"/>
        </a:accent3>
        <a:accent4>
          <a:srgbClr val="DCDCDC"/>
        </a:accent4>
        <a:accent5>
          <a:srgbClr val="FFADAA"/>
        </a:accent5>
        <a:accent6>
          <a:srgbClr val="5B5B89"/>
        </a:accent6>
        <a:hlink>
          <a:srgbClr val="FFFF99"/>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400040"/>
        </a:lt1>
        <a:dk2>
          <a:srgbClr val="FFFFFF"/>
        </a:dk2>
        <a:lt2>
          <a:srgbClr val="CC99FF"/>
        </a:lt2>
        <a:accent1>
          <a:srgbClr val="FF66FF"/>
        </a:accent1>
        <a:accent2>
          <a:srgbClr val="CC00CC"/>
        </a:accent2>
        <a:accent3>
          <a:srgbClr val="B0AAB0"/>
        </a:accent3>
        <a:accent4>
          <a:srgbClr val="DCDCDC"/>
        </a:accent4>
        <a:accent5>
          <a:srgbClr val="FFB9FF"/>
        </a:accent5>
        <a:accent6>
          <a:srgbClr val="B700B7"/>
        </a:accent6>
        <a:hlink>
          <a:srgbClr val="FF7C80"/>
        </a:hlink>
        <a:folHlink>
          <a:srgbClr val="990099"/>
        </a:folHlink>
      </a:clrScheme>
      <a:clrMap bg1="lt1" tx1="dk1" bg2="lt2" tx2="dk2" accent1="accent1" accent2="accent2" accent3="accent3" accent4="accent4" accent5="accent5" accent6="accent6" hlink="hlink" folHlink="folHlink"/>
    </a:extraClrScheme>
    <a:extraClrScheme>
      <a:clrScheme name="">
        <a:dk1>
          <a:srgbClr val="FFFFFF"/>
        </a:dk1>
        <a:lt1>
          <a:srgbClr val="34022D"/>
        </a:lt1>
        <a:dk2>
          <a:srgbClr val="FFFFFF"/>
        </a:dk2>
        <a:lt2>
          <a:srgbClr val="CC99FF"/>
        </a:lt2>
        <a:accent1>
          <a:srgbClr val="775EC8"/>
        </a:accent1>
        <a:accent2>
          <a:srgbClr val="9933FF"/>
        </a:accent2>
        <a:accent3>
          <a:srgbClr val="ADAAAC"/>
        </a:accent3>
        <a:accent4>
          <a:srgbClr val="DCDCDC"/>
        </a:accent4>
        <a:accent5>
          <a:srgbClr val="BEB6E0"/>
        </a:accent5>
        <a:accent6>
          <a:srgbClr val="892DE5"/>
        </a:accent6>
        <a:hlink>
          <a:srgbClr val="993366"/>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FFFFFF"/>
        </a:dk2>
        <a:lt2>
          <a:srgbClr val="FFFFCC"/>
        </a:lt2>
        <a:accent1>
          <a:srgbClr val="0078F0"/>
        </a:accent1>
        <a:accent2>
          <a:srgbClr val="CCECFF"/>
        </a:accent2>
        <a:accent3>
          <a:srgbClr val="AAAAB9"/>
        </a:accent3>
        <a:accent4>
          <a:srgbClr val="DCDCDC"/>
        </a:accent4>
        <a:accent5>
          <a:srgbClr val="AABEF6"/>
        </a:accent5>
        <a:accent6>
          <a:srgbClr val="B7D3E5"/>
        </a:accent6>
        <a:hlink>
          <a:srgbClr val="3399FF"/>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4E009C"/>
        </a:lt1>
        <a:dk2>
          <a:srgbClr val="FFFFFF"/>
        </a:dk2>
        <a:lt2>
          <a:srgbClr val="00FFFF"/>
        </a:lt2>
        <a:accent1>
          <a:srgbClr val="00A8A4"/>
        </a:accent1>
        <a:accent2>
          <a:srgbClr val="3399FF"/>
        </a:accent2>
        <a:accent3>
          <a:srgbClr val="B3AACB"/>
        </a:accent3>
        <a:accent4>
          <a:srgbClr val="DCDCDC"/>
        </a:accent4>
        <a:accent5>
          <a:srgbClr val="AAD0CF"/>
        </a:accent5>
        <a:accent6>
          <a:srgbClr val="2D89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3300"/>
        </a:lt1>
        <a:dk2>
          <a:srgbClr val="FFFFCC"/>
        </a:dk2>
        <a:lt2>
          <a:srgbClr val="CCCC33"/>
        </a:lt2>
        <a:accent1>
          <a:srgbClr val="008000"/>
        </a:accent1>
        <a:accent2>
          <a:srgbClr val="669900"/>
        </a:accent2>
        <a:accent3>
          <a:srgbClr val="AAADAA"/>
        </a:accent3>
        <a:accent4>
          <a:srgbClr val="DCDCDC"/>
        </a:accent4>
        <a:accent5>
          <a:srgbClr val="AAC1AA"/>
        </a:accent5>
        <a:accent6>
          <a:srgbClr val="5B8900"/>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FFFFFF"/>
        </a:dk2>
        <a:lt2>
          <a:srgbClr val="CCCC99"/>
        </a:lt2>
        <a:accent1>
          <a:srgbClr val="CC9900"/>
        </a:accent1>
        <a:accent2>
          <a:srgbClr val="996633"/>
        </a:accent2>
        <a:accent3>
          <a:srgbClr val="C1AAAA"/>
        </a:accent3>
        <a:accent4>
          <a:srgbClr val="DCDCDC"/>
        </a:accent4>
        <a:accent5>
          <a:srgbClr val="E2CAAA"/>
        </a:accent5>
        <a:accent6>
          <a:srgbClr val="895B2D"/>
        </a:accent6>
        <a:hlink>
          <a:srgbClr val="FFFFCC"/>
        </a:hlink>
        <a:folHlink>
          <a:srgbClr val="DDD800"/>
        </a:folHlink>
      </a:clrScheme>
      <a:clrMap bg1="lt1" tx1="dk1" bg2="lt2" tx2="dk2" accent1="accent1" accent2="accent2" accent3="accent3" accent4="accent4" accent5="accent5" accent6="accent6" hlink="hlink" folHlink="folHlink"/>
    </a:extraClrScheme>
    <a:extraClrScheme>
      <a:clrScheme name="">
        <a:dk1>
          <a:srgbClr val="204162"/>
        </a:dk1>
        <a:lt1>
          <a:srgbClr val="FFFFFF"/>
        </a:lt1>
        <a:dk2>
          <a:srgbClr val="204162"/>
        </a:dk2>
        <a:lt2>
          <a:srgbClr val="003300"/>
        </a:lt2>
        <a:accent1>
          <a:srgbClr val="99CC00"/>
        </a:accent1>
        <a:accent2>
          <a:srgbClr val="336633"/>
        </a:accent2>
        <a:accent3>
          <a:srgbClr val="FFFFFF"/>
        </a:accent3>
        <a:accent4>
          <a:srgbClr val="1A3753"/>
        </a:accent4>
        <a:accent5>
          <a:srgbClr val="CAE2AA"/>
        </a:accent5>
        <a:accent6>
          <a:srgbClr val="2D5B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B89B7"/>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Cascade</Template>
  <TotalTime>0</TotalTime>
  <Words>11189</Words>
  <Application>WPS Presentation</Application>
  <PresentationFormat>On-screen Show</PresentationFormat>
  <Paragraphs>343</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vt:lpstr>
      <vt:lpstr>SimSun</vt:lpstr>
      <vt:lpstr>Wingdings</vt:lpstr>
      <vt:lpstr>Times New Roman</vt:lpstr>
      <vt:lpstr>Microsoft YaHei</vt:lpstr>
      <vt:lpstr>Arial Unicode MS</vt:lpstr>
      <vt:lpstr>Calibri</vt:lpstr>
      <vt:lpstr>Cascade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CSUN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Robert W. Lingard</dc:creator>
  <cp:lastModifiedBy>sanjoy</cp:lastModifiedBy>
  <cp:revision>8</cp:revision>
  <dcterms:created xsi:type="dcterms:W3CDTF">2004-10-19T01:02:49Z</dcterms:created>
  <dcterms:modified xsi:type="dcterms:W3CDTF">2020-09-28T14:38:53Z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