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70" r:id="rId3"/>
    <p:sldId id="261" r:id="rId4"/>
    <p:sldId id="265" r:id="rId5"/>
    <p:sldId id="266" r:id="rId6"/>
    <p:sldId id="271" r:id="rId7"/>
    <p:sldId id="268" r:id="rId8"/>
    <p:sldId id="274" r:id="rId9"/>
    <p:sldId id="276" r:id="rId10"/>
    <p:sldId id="301" r:id="rId11"/>
    <p:sldId id="401" r:id="rId12"/>
    <p:sldId id="293" r:id="rId13"/>
    <p:sldId id="294" r:id="rId14"/>
    <p:sldId id="427" r:id="rId15"/>
    <p:sldId id="412" r:id="rId16"/>
    <p:sldId id="424" r:id="rId17"/>
    <p:sldId id="30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45C"/>
    <a:srgbClr val="888CAA"/>
    <a:srgbClr val="FFFFFF"/>
    <a:srgbClr val="7889FF"/>
    <a:srgbClr val="E9E9E9"/>
    <a:srgbClr val="D9D9D9"/>
    <a:srgbClr val="6E88A9"/>
    <a:srgbClr val="385A88"/>
    <a:srgbClr val="4C6B9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5806" autoAdjust="0"/>
  </p:normalViewPr>
  <p:slideViewPr>
    <p:cSldViewPr snapToGrid="0" showGuides="1">
      <p:cViewPr varScale="1">
        <p:scale>
          <a:sx n="84" d="100"/>
          <a:sy n="84" d="100"/>
        </p:scale>
        <p:origin x="114" y="33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79082-949D-4FD1-986F-C143D4900E3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5BEB4-7430-4DC7-9528-A5FDE5AD1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7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BEB4-7430-4DC7-9528-A5FDE5AD17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BEB4-7430-4DC7-9528-A5FDE5AD17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4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BEB4-7430-4DC7-9528-A5FDE5AD17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BEB4-7430-4DC7-9528-A5FDE5AD17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8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BEB4-7430-4DC7-9528-A5FDE5AD17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3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BEB4-7430-4DC7-9528-A5FDE5AD17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7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3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6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7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5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4E10-0AE1-4F2F-92B7-E19EA62455C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016EF-DF3A-4ECC-A46C-6FEB04D91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315017-D1B9-CC4A-BAC4-7FA8525B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85A88"/>
          </a:solidFill>
        </p:spPr>
      </p:pic>
      <p:sp>
        <p:nvSpPr>
          <p:cNvPr id="5" name="TextBox 4"/>
          <p:cNvSpPr txBox="1"/>
          <p:nvPr/>
        </p:nvSpPr>
        <p:spPr>
          <a:xfrm>
            <a:off x="2956462" y="2744332"/>
            <a:ext cx="6279075" cy="769441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이지스</a:t>
            </a:r>
            <a:r>
              <a:rPr lang="ko-KR" altLang="en-US" sz="44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시스템</a:t>
            </a:r>
            <a:endParaRPr lang="en-US" altLang="ko-KR" sz="44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8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04623"/>
              </p:ext>
            </p:extLst>
          </p:nvPr>
        </p:nvGraphicFramePr>
        <p:xfrm>
          <a:off x="120292" y="1016426"/>
          <a:ext cx="11944814" cy="531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1841369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1619525474"/>
                    </a:ext>
                  </a:extLst>
                </a:gridCol>
                <a:gridCol w="1248682">
                  <a:extLst>
                    <a:ext uri="{9D8B030D-6E8A-4147-A177-3AD203B41FA5}">
                      <a16:colId xmlns:a16="http://schemas.microsoft.com/office/drawing/2014/main" val="1145870975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2821851389"/>
                    </a:ext>
                  </a:extLst>
                </a:gridCol>
                <a:gridCol w="2040415">
                  <a:extLst>
                    <a:ext uri="{9D8B030D-6E8A-4147-A177-3AD203B41FA5}">
                      <a16:colId xmlns:a16="http://schemas.microsoft.com/office/drawing/2014/main" val="2208562542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350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(S03110)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 관리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s031100010)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4581733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화면개요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이지스시스템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병원 정보 조회 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복원 처리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 구분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권한관리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IT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 담당자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검색항목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병원명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담당자명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: like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종료여부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O, 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검색조건에 해당하는 조회 값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병원 등록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s031100020)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화면을 띄운다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병원 종료 처리한다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복원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 된 병원을 복원처리한다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다운로더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 조건에 해당하는 엑셀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다운로더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2052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Ⅵ. </a:t>
            </a:r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화면설계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42"/>
          <a:stretch/>
        </p:blipFill>
        <p:spPr>
          <a:xfrm>
            <a:off x="209242" y="1946733"/>
            <a:ext cx="7624432" cy="74933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47678" y="2937327"/>
            <a:ext cx="8480234" cy="689047"/>
            <a:chOff x="889543" y="4888886"/>
            <a:chExt cx="8843031" cy="689047"/>
          </a:xfrm>
        </p:grpSpPr>
        <p:pic>
          <p:nvPicPr>
            <p:cNvPr id="7" name="그림 6" descr="화면 캡처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978" r="76924"/>
            <a:stretch/>
          </p:blipFill>
          <p:spPr>
            <a:xfrm>
              <a:off x="889543" y="4920792"/>
              <a:ext cx="1759389" cy="657141"/>
            </a:xfrm>
            <a:prstGeom prst="rect">
              <a:avLst/>
            </a:prstGeom>
          </p:spPr>
        </p:pic>
        <p:pic>
          <p:nvPicPr>
            <p:cNvPr id="10" name="그림 9" descr="화면 캡처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64" t="56978" r="294"/>
            <a:stretch/>
          </p:blipFill>
          <p:spPr>
            <a:xfrm>
              <a:off x="3774834" y="4920790"/>
              <a:ext cx="5957740" cy="657141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4" t="56978" r="54841"/>
            <a:stretch/>
          </p:blipFill>
          <p:spPr>
            <a:xfrm>
              <a:off x="2573517" y="4920791"/>
              <a:ext cx="1282045" cy="65714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737728" y="4888886"/>
              <a:ext cx="970961" cy="246140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요양기관번호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034887" y="2937326"/>
            <a:ext cx="1157126" cy="689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8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20382"/>
              </p:ext>
            </p:extLst>
          </p:nvPr>
        </p:nvGraphicFramePr>
        <p:xfrm>
          <a:off x="120292" y="1016426"/>
          <a:ext cx="11944814" cy="531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1841369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1619525474"/>
                    </a:ext>
                  </a:extLst>
                </a:gridCol>
                <a:gridCol w="1248682">
                  <a:extLst>
                    <a:ext uri="{9D8B030D-6E8A-4147-A177-3AD203B41FA5}">
                      <a16:colId xmlns:a16="http://schemas.microsoft.com/office/drawing/2014/main" val="1145870975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2821851389"/>
                    </a:ext>
                  </a:extLst>
                </a:gridCol>
                <a:gridCol w="2040415">
                  <a:extLst>
                    <a:ext uri="{9D8B030D-6E8A-4147-A177-3AD203B41FA5}">
                      <a16:colId xmlns:a16="http://schemas.microsoft.com/office/drawing/2014/main" val="2208562542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350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(S03110)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병원 등록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s031100020)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4581733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화면개요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이지스시스템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병원 정보 등록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처리화면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 구분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권한관리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IT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 담당자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 항목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병원명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대표자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주소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카카오 주소록 사용 입력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 지역번호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     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전화지역번호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(TEL_AREA_NO))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 국번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담당자 성명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HP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 지역번호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010 Read Only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HP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기타번호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직번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e-Mail : TEXT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4.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처리내용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신규 등록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=&gt;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담당자 정보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insert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=&gt;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모든 항목 입력 항목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 등록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=&gt;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병원 정보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update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=&gt;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사용자는 병원 직원 검색 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2052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Ⅵ. </a:t>
            </a:r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화면설계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2" y="2086082"/>
            <a:ext cx="4995479" cy="3509588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62" y="2796308"/>
            <a:ext cx="1524213" cy="209579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3" t="20335" r="29225" b="72949"/>
          <a:stretch/>
        </p:blipFill>
        <p:spPr>
          <a:xfrm>
            <a:off x="4209175" y="2796308"/>
            <a:ext cx="1008668" cy="235671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3" t="52876" r="27435" b="40677"/>
          <a:stretch/>
        </p:blipFill>
        <p:spPr>
          <a:xfrm>
            <a:off x="2348951" y="3961414"/>
            <a:ext cx="1098117" cy="22624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61" y="3961414"/>
            <a:ext cx="2238687" cy="2095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684962" y="2758600"/>
            <a:ext cx="1524213" cy="2733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47068" y="3929513"/>
            <a:ext cx="2316880" cy="2733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7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60161"/>
              </p:ext>
            </p:extLst>
          </p:nvPr>
        </p:nvGraphicFramePr>
        <p:xfrm>
          <a:off x="94891" y="1129548"/>
          <a:ext cx="11944814" cy="540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022088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1137424">
                  <a:extLst>
                    <a:ext uri="{9D8B030D-6E8A-4147-A177-3AD203B41FA5}">
                      <a16:colId xmlns:a16="http://schemas.microsoft.com/office/drawing/2014/main" val="1619525474"/>
                    </a:ext>
                  </a:extLst>
                </a:gridCol>
                <a:gridCol w="1572322">
                  <a:extLst>
                    <a:ext uri="{9D8B030D-6E8A-4147-A177-3AD203B41FA5}">
                      <a16:colId xmlns:a16="http://schemas.microsoft.com/office/drawing/2014/main" val="1145870975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821851389"/>
                    </a:ext>
                  </a:extLst>
                </a:gridCol>
                <a:gridCol w="1589993">
                  <a:extLst>
                    <a:ext uri="{9D8B030D-6E8A-4147-A177-3AD203B41FA5}">
                      <a16:colId xmlns:a16="http://schemas.microsoft.com/office/drawing/2014/main" val="2208562542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43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385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4581733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2052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Ⅸ. Database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4900" y="770250"/>
            <a:ext cx="1632393" cy="241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Table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일람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44268"/>
              </p:ext>
            </p:extLst>
          </p:nvPr>
        </p:nvGraphicFramePr>
        <p:xfrm>
          <a:off x="294902" y="2370138"/>
          <a:ext cx="11536543" cy="2926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093">
                  <a:extLst>
                    <a:ext uri="{9D8B030D-6E8A-4147-A177-3AD203B41FA5}">
                      <a16:colId xmlns:a16="http://schemas.microsoft.com/office/drawing/2014/main" val="1205579462"/>
                    </a:ext>
                  </a:extLst>
                </a:gridCol>
                <a:gridCol w="594157">
                  <a:extLst>
                    <a:ext uri="{9D8B030D-6E8A-4147-A177-3AD203B41FA5}">
                      <a16:colId xmlns:a16="http://schemas.microsoft.com/office/drawing/2014/main" val="3407200104"/>
                    </a:ext>
                  </a:extLst>
                </a:gridCol>
                <a:gridCol w="594157">
                  <a:extLst>
                    <a:ext uri="{9D8B030D-6E8A-4147-A177-3AD203B41FA5}">
                      <a16:colId xmlns:a16="http://schemas.microsoft.com/office/drawing/2014/main" val="2627049970"/>
                    </a:ext>
                  </a:extLst>
                </a:gridCol>
                <a:gridCol w="711182">
                  <a:extLst>
                    <a:ext uri="{9D8B030D-6E8A-4147-A177-3AD203B41FA5}">
                      <a16:colId xmlns:a16="http://schemas.microsoft.com/office/drawing/2014/main" val="886322754"/>
                    </a:ext>
                  </a:extLst>
                </a:gridCol>
                <a:gridCol w="802666">
                  <a:extLst>
                    <a:ext uri="{9D8B030D-6E8A-4147-A177-3AD203B41FA5}">
                      <a16:colId xmlns:a16="http://schemas.microsoft.com/office/drawing/2014/main" val="1295452141"/>
                    </a:ext>
                  </a:extLst>
                </a:gridCol>
                <a:gridCol w="1174919">
                  <a:extLst>
                    <a:ext uri="{9D8B030D-6E8A-4147-A177-3AD203B41FA5}">
                      <a16:colId xmlns:a16="http://schemas.microsoft.com/office/drawing/2014/main" val="3119010091"/>
                    </a:ext>
                  </a:extLst>
                </a:gridCol>
                <a:gridCol w="1174918">
                  <a:extLst>
                    <a:ext uri="{9D8B030D-6E8A-4147-A177-3AD203B41FA5}">
                      <a16:colId xmlns:a16="http://schemas.microsoft.com/office/drawing/2014/main" val="915701351"/>
                    </a:ext>
                  </a:extLst>
                </a:gridCol>
                <a:gridCol w="2000850">
                  <a:extLst>
                    <a:ext uri="{9D8B030D-6E8A-4147-A177-3AD203B41FA5}">
                      <a16:colId xmlns:a16="http://schemas.microsoft.com/office/drawing/2014/main" val="351228875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913636075"/>
                    </a:ext>
                  </a:extLst>
                </a:gridCol>
                <a:gridCol w="473125">
                  <a:extLst>
                    <a:ext uri="{9D8B030D-6E8A-4147-A177-3AD203B41FA5}">
                      <a16:colId xmlns:a16="http://schemas.microsoft.com/office/drawing/2014/main" val="3793233961"/>
                    </a:ext>
                  </a:extLst>
                </a:gridCol>
                <a:gridCol w="770203">
                  <a:extLst>
                    <a:ext uri="{9D8B030D-6E8A-4147-A177-3AD203B41FA5}">
                      <a16:colId xmlns:a16="http://schemas.microsoft.com/office/drawing/2014/main" val="2091983365"/>
                    </a:ext>
                  </a:extLst>
                </a:gridCol>
                <a:gridCol w="726191">
                  <a:extLst>
                    <a:ext uri="{9D8B030D-6E8A-4147-A177-3AD203B41FA5}">
                      <a16:colId xmlns:a16="http://schemas.microsoft.com/office/drawing/2014/main" val="3423870859"/>
                    </a:ext>
                  </a:extLst>
                </a:gridCol>
                <a:gridCol w="594157">
                  <a:extLst>
                    <a:ext uri="{9D8B030D-6E8A-4147-A177-3AD203B41FA5}">
                      <a16:colId xmlns:a16="http://schemas.microsoft.com/office/drawing/2014/main" val="52896250"/>
                    </a:ext>
                  </a:extLst>
                </a:gridCol>
                <a:gridCol w="957253">
                  <a:extLst>
                    <a:ext uri="{9D8B030D-6E8A-4147-A177-3AD203B41FA5}">
                      <a16:colId xmlns:a16="http://schemas.microsoft.com/office/drawing/2014/main" val="2246821859"/>
                    </a:ext>
                  </a:extLst>
                </a:gridCol>
              </a:tblGrid>
              <a:tr h="4569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순번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서비스명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서비스</a:t>
                      </a:r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Process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Table </a:t>
                      </a:r>
                      <a:r>
                        <a:rPr lang="ko-KR" altLang="en-US" sz="900" u="none" strike="noStrike">
                          <a:effectLst/>
                        </a:rPr>
                        <a:t>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Table 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Row </a:t>
                      </a:r>
                      <a:endParaRPr lang="en-US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Length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항목수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 smtClean="0">
                          <a:effectLst/>
                        </a:rPr>
                        <a:t>공통항목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제외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항목수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Archive </a:t>
                      </a:r>
                      <a:r>
                        <a:rPr lang="en-US" sz="900" u="none" strike="noStrike" dirty="0" smtClean="0">
                          <a:effectLst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Purge </a:t>
                      </a:r>
                      <a:r>
                        <a:rPr lang="ko-KR" altLang="en-US" sz="900" u="none" strike="noStrike" dirty="0">
                          <a:effectLst/>
                        </a:rPr>
                        <a:t>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보관기간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8693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수정배아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기준관리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병원정보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TB_S030_HOSP010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Key : </a:t>
                      </a:r>
                      <a:r>
                        <a:rPr lang="ko-KR" altLang="en-US" sz="900" u="none" strike="noStrike">
                          <a:effectLst/>
                        </a:rPr>
                        <a:t>병원명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705880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5695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437497"/>
                  </a:ext>
                </a:extLst>
              </a:tr>
              <a:tr h="388955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65245"/>
                  </a:ext>
                </a:extLst>
              </a:tr>
              <a:tr h="388955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788673"/>
                  </a:ext>
                </a:extLst>
              </a:tr>
              <a:tr h="388955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450076"/>
                  </a:ext>
                </a:extLst>
              </a:tr>
              <a:tr h="388955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73185"/>
                  </a:ext>
                </a:extLst>
              </a:tr>
              <a:tr h="22847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25" marR="7525" marT="7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51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4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0672"/>
              </p:ext>
            </p:extLst>
          </p:nvPr>
        </p:nvGraphicFramePr>
        <p:xfrm>
          <a:off x="94891" y="1129548"/>
          <a:ext cx="11944814" cy="52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033239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936702">
                  <a:extLst>
                    <a:ext uri="{9D8B030D-6E8A-4147-A177-3AD203B41FA5}">
                      <a16:colId xmlns:a16="http://schemas.microsoft.com/office/drawing/2014/main" val="1619525474"/>
                    </a:ext>
                  </a:extLst>
                </a:gridCol>
                <a:gridCol w="1650381">
                  <a:extLst>
                    <a:ext uri="{9D8B030D-6E8A-4147-A177-3AD203B41FA5}">
                      <a16:colId xmlns:a16="http://schemas.microsoft.com/office/drawing/2014/main" val="1145870975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2821851389"/>
                    </a:ext>
                  </a:extLst>
                </a:gridCol>
                <a:gridCol w="1623446">
                  <a:extLst>
                    <a:ext uri="{9D8B030D-6E8A-4147-A177-3AD203B41FA5}">
                      <a16:colId xmlns:a16="http://schemas.microsoft.com/office/drawing/2014/main" val="2208562542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456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4756270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2052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Ⅸ. Database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4900" y="770250"/>
            <a:ext cx="1632393" cy="359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Table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별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ERD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8" b="36440"/>
          <a:stretch/>
        </p:blipFill>
        <p:spPr>
          <a:xfrm>
            <a:off x="4798242" y="1666814"/>
            <a:ext cx="6732445" cy="292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4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71586"/>
              </p:ext>
            </p:extLst>
          </p:nvPr>
        </p:nvGraphicFramePr>
        <p:xfrm>
          <a:off x="94891" y="1129548"/>
          <a:ext cx="11944814" cy="5612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1631795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985899">
                  <a:extLst>
                    <a:ext uri="{9D8B030D-6E8A-4147-A177-3AD203B41FA5}">
                      <a16:colId xmlns:a16="http://schemas.microsoft.com/office/drawing/2014/main" val="1619525474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1145870975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2821851389"/>
                    </a:ext>
                  </a:extLst>
                </a:gridCol>
                <a:gridCol w="2040415">
                  <a:extLst>
                    <a:ext uri="{9D8B030D-6E8A-4147-A177-3AD203B41FA5}">
                      <a16:colId xmlns:a16="http://schemas.microsoft.com/office/drawing/2014/main" val="2208562542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456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(S03110)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4001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사용자정보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TB_S030_USER010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4756270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2052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Ⅸ. Database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98115"/>
              </p:ext>
            </p:extLst>
          </p:nvPr>
        </p:nvGraphicFramePr>
        <p:xfrm>
          <a:off x="294899" y="2090466"/>
          <a:ext cx="11491939" cy="435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879">
                  <a:extLst>
                    <a:ext uri="{9D8B030D-6E8A-4147-A177-3AD203B41FA5}">
                      <a16:colId xmlns:a16="http://schemas.microsoft.com/office/drawing/2014/main" val="3891624828"/>
                    </a:ext>
                  </a:extLst>
                </a:gridCol>
                <a:gridCol w="1252501">
                  <a:extLst>
                    <a:ext uri="{9D8B030D-6E8A-4147-A177-3AD203B41FA5}">
                      <a16:colId xmlns:a16="http://schemas.microsoft.com/office/drawing/2014/main" val="4098502604"/>
                    </a:ext>
                  </a:extLst>
                </a:gridCol>
                <a:gridCol w="384626">
                  <a:extLst>
                    <a:ext uri="{9D8B030D-6E8A-4147-A177-3AD203B41FA5}">
                      <a16:colId xmlns:a16="http://schemas.microsoft.com/office/drawing/2014/main" val="1119789191"/>
                    </a:ext>
                  </a:extLst>
                </a:gridCol>
                <a:gridCol w="1074981">
                  <a:extLst>
                    <a:ext uri="{9D8B030D-6E8A-4147-A177-3AD203B41FA5}">
                      <a16:colId xmlns:a16="http://schemas.microsoft.com/office/drawing/2014/main" val="1329897804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2035658313"/>
                    </a:ext>
                  </a:extLst>
                </a:gridCol>
                <a:gridCol w="601595">
                  <a:extLst>
                    <a:ext uri="{9D8B030D-6E8A-4147-A177-3AD203B41FA5}">
                      <a16:colId xmlns:a16="http://schemas.microsoft.com/office/drawing/2014/main" val="2171461467"/>
                    </a:ext>
                  </a:extLst>
                </a:gridCol>
                <a:gridCol w="443799">
                  <a:extLst>
                    <a:ext uri="{9D8B030D-6E8A-4147-A177-3AD203B41FA5}">
                      <a16:colId xmlns:a16="http://schemas.microsoft.com/office/drawing/2014/main" val="403208436"/>
                    </a:ext>
                  </a:extLst>
                </a:gridCol>
                <a:gridCol w="424075">
                  <a:extLst>
                    <a:ext uri="{9D8B030D-6E8A-4147-A177-3AD203B41FA5}">
                      <a16:colId xmlns:a16="http://schemas.microsoft.com/office/drawing/2014/main" val="1602576196"/>
                    </a:ext>
                  </a:extLst>
                </a:gridCol>
                <a:gridCol w="226830">
                  <a:extLst>
                    <a:ext uri="{9D8B030D-6E8A-4147-A177-3AD203B41FA5}">
                      <a16:colId xmlns:a16="http://schemas.microsoft.com/office/drawing/2014/main" val="2892213503"/>
                    </a:ext>
                  </a:extLst>
                </a:gridCol>
                <a:gridCol w="522697">
                  <a:extLst>
                    <a:ext uri="{9D8B030D-6E8A-4147-A177-3AD203B41FA5}">
                      <a16:colId xmlns:a16="http://schemas.microsoft.com/office/drawing/2014/main" val="2453338641"/>
                    </a:ext>
                  </a:extLst>
                </a:gridCol>
                <a:gridCol w="3927625">
                  <a:extLst>
                    <a:ext uri="{9D8B030D-6E8A-4147-A177-3AD203B41FA5}">
                      <a16:colId xmlns:a16="http://schemas.microsoft.com/office/drawing/2014/main" val="3323269229"/>
                    </a:ext>
                  </a:extLst>
                </a:gridCol>
              </a:tblGrid>
              <a:tr h="141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테이블명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Seq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항목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TYPE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길이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소수점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Not 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비고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759667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사용자정보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TB_S030_USER010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USER_ID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SQ_S030_USER010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332350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사용자정보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TB_S030_USER010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생성자</a:t>
                      </a:r>
                      <a:r>
                        <a:rPr lang="en-US" sz="700" u="none" strike="noStrike">
                          <a:effectLst/>
                        </a:rPr>
                        <a:t>ObjectID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CREATE_OBJECT_ID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46654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사용자정보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TB_S030_USER010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생성일자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CREATE_TIMESTAMP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10153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사용자정보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TB_S030_USER010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생성프로그램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CREATE_PROGRAM_ID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125123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사용자정보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TB_S030_USER010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최종</a:t>
                      </a:r>
                      <a:r>
                        <a:rPr lang="en-US" sz="700" u="none" strike="noStrike">
                          <a:effectLst/>
                        </a:rPr>
                        <a:t>ObjectID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LAST_OBJECT_ID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893527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사용자정보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TB_S030_USER010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수정일자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UPDATE_TIMESTAMP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899959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170509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053381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62583"/>
                  </a:ext>
                </a:extLst>
              </a:tr>
              <a:tr h="233638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953906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306894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580995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430391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71907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9310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438183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1883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10423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127138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072451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352971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180903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175995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18707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39408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970247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94885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781991"/>
                  </a:ext>
                </a:extLst>
              </a:tr>
              <a:tr h="14199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1234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94900" y="770250"/>
            <a:ext cx="1632393" cy="359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Table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별 항목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923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Ⅶ. I/F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5987"/>
              </p:ext>
            </p:extLst>
          </p:nvPr>
        </p:nvGraphicFramePr>
        <p:xfrm>
          <a:off x="120293" y="1092969"/>
          <a:ext cx="11844967" cy="5394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389">
                  <a:extLst>
                    <a:ext uri="{9D8B030D-6E8A-4147-A177-3AD203B41FA5}">
                      <a16:colId xmlns:a16="http://schemas.microsoft.com/office/drawing/2014/main" val="2704780475"/>
                    </a:ext>
                  </a:extLst>
                </a:gridCol>
                <a:gridCol w="738389">
                  <a:extLst>
                    <a:ext uri="{9D8B030D-6E8A-4147-A177-3AD203B41FA5}">
                      <a16:colId xmlns:a16="http://schemas.microsoft.com/office/drawing/2014/main" val="1897237921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2245203001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261207073"/>
                    </a:ext>
                  </a:extLst>
                </a:gridCol>
                <a:gridCol w="1599839">
                  <a:extLst>
                    <a:ext uri="{9D8B030D-6E8A-4147-A177-3AD203B41FA5}">
                      <a16:colId xmlns:a16="http://schemas.microsoft.com/office/drawing/2014/main" val="643006866"/>
                    </a:ext>
                  </a:extLst>
                </a:gridCol>
                <a:gridCol w="1592149">
                  <a:extLst>
                    <a:ext uri="{9D8B030D-6E8A-4147-A177-3AD203B41FA5}">
                      <a16:colId xmlns:a16="http://schemas.microsoft.com/office/drawing/2014/main" val="271998582"/>
                    </a:ext>
                  </a:extLst>
                </a:gridCol>
                <a:gridCol w="715312">
                  <a:extLst>
                    <a:ext uri="{9D8B030D-6E8A-4147-A177-3AD203B41FA5}">
                      <a16:colId xmlns:a16="http://schemas.microsoft.com/office/drawing/2014/main" val="1528727848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3616379515"/>
                    </a:ext>
                  </a:extLst>
                </a:gridCol>
                <a:gridCol w="1076817">
                  <a:extLst>
                    <a:ext uri="{9D8B030D-6E8A-4147-A177-3AD203B41FA5}">
                      <a16:colId xmlns:a16="http://schemas.microsoft.com/office/drawing/2014/main" val="3988071174"/>
                    </a:ext>
                  </a:extLst>
                </a:gridCol>
                <a:gridCol w="2061336">
                  <a:extLst>
                    <a:ext uri="{9D8B030D-6E8A-4147-A177-3AD203B41FA5}">
                      <a16:colId xmlns:a16="http://schemas.microsoft.com/office/drawing/2014/main" val="1204799252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2178622270"/>
                    </a:ext>
                  </a:extLst>
                </a:gridCol>
              </a:tblGrid>
              <a:tr h="874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서비스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Task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자원유형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I/F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I/F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80810"/>
                  </a:ext>
                </a:extLst>
              </a:tr>
              <a:tr h="96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ID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568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이지스시스템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S031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DaumPostCode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주소록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354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1076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2036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2500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69411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1945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6844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4201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11199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41002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3989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8566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71869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6926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358528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670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306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457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31336"/>
                  </a:ext>
                </a:extLst>
              </a:tr>
              <a:tr h="1643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57359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8334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31131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9718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35181"/>
                  </a:ext>
                </a:extLst>
              </a:tr>
              <a:tr h="719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074961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668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7188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31242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80623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6206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91299"/>
                  </a:ext>
                </a:extLst>
              </a:tr>
              <a:tr h="86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01759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295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5110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3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54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Ⅷ. Batch Job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03112"/>
              </p:ext>
            </p:extLst>
          </p:nvPr>
        </p:nvGraphicFramePr>
        <p:xfrm>
          <a:off x="120293" y="1092969"/>
          <a:ext cx="11844967" cy="5394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389">
                  <a:extLst>
                    <a:ext uri="{9D8B030D-6E8A-4147-A177-3AD203B41FA5}">
                      <a16:colId xmlns:a16="http://schemas.microsoft.com/office/drawing/2014/main" val="2704780475"/>
                    </a:ext>
                  </a:extLst>
                </a:gridCol>
                <a:gridCol w="738389">
                  <a:extLst>
                    <a:ext uri="{9D8B030D-6E8A-4147-A177-3AD203B41FA5}">
                      <a16:colId xmlns:a16="http://schemas.microsoft.com/office/drawing/2014/main" val="1897237921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2245203001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261207073"/>
                    </a:ext>
                  </a:extLst>
                </a:gridCol>
                <a:gridCol w="1599839">
                  <a:extLst>
                    <a:ext uri="{9D8B030D-6E8A-4147-A177-3AD203B41FA5}">
                      <a16:colId xmlns:a16="http://schemas.microsoft.com/office/drawing/2014/main" val="643006866"/>
                    </a:ext>
                  </a:extLst>
                </a:gridCol>
                <a:gridCol w="1592149">
                  <a:extLst>
                    <a:ext uri="{9D8B030D-6E8A-4147-A177-3AD203B41FA5}">
                      <a16:colId xmlns:a16="http://schemas.microsoft.com/office/drawing/2014/main" val="271998582"/>
                    </a:ext>
                  </a:extLst>
                </a:gridCol>
                <a:gridCol w="715312">
                  <a:extLst>
                    <a:ext uri="{9D8B030D-6E8A-4147-A177-3AD203B41FA5}">
                      <a16:colId xmlns:a16="http://schemas.microsoft.com/office/drawing/2014/main" val="1528727848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3616379515"/>
                    </a:ext>
                  </a:extLst>
                </a:gridCol>
                <a:gridCol w="1076817">
                  <a:extLst>
                    <a:ext uri="{9D8B030D-6E8A-4147-A177-3AD203B41FA5}">
                      <a16:colId xmlns:a16="http://schemas.microsoft.com/office/drawing/2014/main" val="3988071174"/>
                    </a:ext>
                  </a:extLst>
                </a:gridCol>
                <a:gridCol w="2061336">
                  <a:extLst>
                    <a:ext uri="{9D8B030D-6E8A-4147-A177-3AD203B41FA5}">
                      <a16:colId xmlns:a16="http://schemas.microsoft.com/office/drawing/2014/main" val="1204799252"/>
                    </a:ext>
                  </a:extLst>
                </a:gridCol>
                <a:gridCol w="830684">
                  <a:extLst>
                    <a:ext uri="{9D8B030D-6E8A-4147-A177-3AD203B41FA5}">
                      <a16:colId xmlns:a16="http://schemas.microsoft.com/office/drawing/2014/main" val="2178622270"/>
                    </a:ext>
                  </a:extLst>
                </a:gridCol>
              </a:tblGrid>
              <a:tr h="874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서비스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Task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자원유형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Batch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Batch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80810"/>
                  </a:ext>
                </a:extLst>
              </a:tr>
              <a:tr h="96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ID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568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이지스시스템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S032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배아세포관리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S03220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354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1076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2036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2500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69411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1945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6844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4201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11199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41002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3989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8566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71869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6926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358528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670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306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457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31336"/>
                  </a:ext>
                </a:extLst>
              </a:tr>
              <a:tr h="1643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57359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8334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31131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9718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35181"/>
                  </a:ext>
                </a:extLst>
              </a:tr>
              <a:tr h="719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074961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668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7188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31242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80623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6206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91299"/>
                  </a:ext>
                </a:extLst>
              </a:tr>
              <a:tr h="8620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01759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295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5110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3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6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03049"/>
              </p:ext>
            </p:extLst>
          </p:nvPr>
        </p:nvGraphicFramePr>
        <p:xfrm>
          <a:off x="120292" y="787567"/>
          <a:ext cx="11890732" cy="610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6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3303966055"/>
                    </a:ext>
                  </a:extLst>
                </a:gridCol>
                <a:gridCol w="2386974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882621695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823467028"/>
                    </a:ext>
                  </a:extLst>
                </a:gridCol>
                <a:gridCol w="2771774">
                  <a:extLst>
                    <a:ext uri="{9D8B030D-6E8A-4147-A177-3AD203B41FA5}">
                      <a16:colId xmlns:a16="http://schemas.microsoft.com/office/drawing/2014/main" val="488478037"/>
                    </a:ext>
                  </a:extLst>
                </a:gridCol>
              </a:tblGrid>
              <a:tr h="26042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6042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59457"/>
                  </a:ext>
                </a:extLst>
              </a:tr>
              <a:tr h="51764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주요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Event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67640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20522"/>
                  </a:ext>
                </a:extLst>
              </a:tr>
              <a:tr h="989556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주요작업내용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프로그램개발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방향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9769"/>
                  </a:ext>
                </a:extLst>
              </a:tr>
              <a:tr h="11288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8145"/>
                  </a:ext>
                </a:extLst>
              </a:tr>
              <a:tr h="1113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48154"/>
                  </a:ext>
                </a:extLst>
              </a:tr>
              <a:tr h="112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366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3301" y="-18513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Ⅹ. </a:t>
            </a:r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개발일정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402" y="1507399"/>
            <a:ext cx="73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Kick Off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33501" y="124526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▲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59555" y="1528938"/>
            <a:ext cx="114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시스템 가동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0919" y="1960862"/>
            <a:ext cx="2310966" cy="4597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업무분석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19513" y="1960862"/>
            <a:ext cx="5062582" cy="4597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29723" y="1960862"/>
            <a:ext cx="1714659" cy="4597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992009" y="1960862"/>
            <a:ext cx="971389" cy="4597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1760918" y="2554570"/>
            <a:ext cx="2358595" cy="92689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상세설계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769980" y="3615423"/>
            <a:ext cx="1429271" cy="105215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디자인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199209" y="4667576"/>
            <a:ext cx="6440495" cy="10521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프로그램 제작 및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단위테스트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9664629" y="4622991"/>
            <a:ext cx="1015940" cy="10521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결합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Test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81465" y="1499911"/>
            <a:ext cx="89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운영테스트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33785" y="126211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▲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49597" y="1430455"/>
            <a:ext cx="124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설계완료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디자인 시안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4567" y="126383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▲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07500" y="126891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▲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43968" y="1507399"/>
            <a:ext cx="89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결합테스트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10680569" y="4660445"/>
            <a:ext cx="772997" cy="10521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운영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Test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97127" y="1271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▲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11453566" y="4660446"/>
            <a:ext cx="509831" cy="10521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안정화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8385985" y="5876112"/>
            <a:ext cx="1240186" cy="10521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라벨프린터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테스트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04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◈ 목 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Object 1" descr="preencoded.png"/>
          <p:cNvPicPr>
            <a:picLocks noChangeAspect="1"/>
          </p:cNvPicPr>
          <p:nvPr/>
        </p:nvPicPr>
        <p:blipFill rotWithShape="1">
          <a:blip r:embed="rId3"/>
          <a:srcRect l="39082" t="6350" r="39591" b="6214"/>
          <a:stretch/>
        </p:blipFill>
        <p:spPr>
          <a:xfrm>
            <a:off x="1" y="768626"/>
            <a:ext cx="12192000" cy="6089374"/>
          </a:xfrm>
          <a:prstGeom prst="rect">
            <a:avLst/>
          </a:prstGeom>
          <a:solidFill>
            <a:srgbClr val="D9D9D9"/>
          </a:solidFill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90" y="3597864"/>
            <a:ext cx="3280410" cy="28626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327662"/>
            <a:ext cx="3219037" cy="3139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Ⅰ.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Ⅱ.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프로세스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Ⅲ.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Ⅳ.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</a:t>
            </a:r>
            <a:r>
              <a:rPr lang="ko-KR" altLang="en-US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상세처리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흐름도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Ⅴ.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일람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19038" y="3676453"/>
            <a:ext cx="2876962" cy="2705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Ⅵ. </a:t>
            </a:r>
            <a:r>
              <a:rPr lang="ko-KR" altLang="en-US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화면설계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Ⅶ. Interface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Ⅷ. </a:t>
            </a: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Batch Job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Ⅸ. Database </a:t>
            </a:r>
            <a:r>
              <a:rPr lang="ko-KR" altLang="en-US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Ⅹ. </a:t>
            </a:r>
            <a:r>
              <a:rPr lang="ko-KR" altLang="en-US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개발일정</a:t>
            </a: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Ⅰ.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272" y="9350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■ </a:t>
            </a:r>
            <a:r>
              <a:rPr lang="ko-KR" altLang="en-US" b="1" dirty="0" err="1" smtClean="0"/>
              <a:t>개발배경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5274" y="1418997"/>
            <a:ext cx="11525249" cy="3336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난임 </a:t>
            </a:r>
            <a:r>
              <a:rPr lang="ko-KR" altLang="en-US" sz="1200" dirty="0" smtClean="0">
                <a:latin typeface="+mn-ea"/>
              </a:rPr>
              <a:t>병원에서 </a:t>
            </a:r>
            <a:r>
              <a:rPr lang="en-US" altLang="ko-KR" sz="1200" dirty="0" smtClean="0">
                <a:latin typeface="+mn-ea"/>
              </a:rPr>
              <a:t>~~~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2" y="24570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■ 개발방향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5273" y="2904399"/>
            <a:ext cx="11525249" cy="6924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▶ 고객에 신뢰성 향상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 ~~~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437" y="-1882"/>
            <a:ext cx="1565563" cy="3099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5272" y="43228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■ 개발목표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5272" y="4759133"/>
            <a:ext cx="11525249" cy="6924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▶ </a:t>
            </a:r>
            <a:r>
              <a:rPr lang="ko-KR" altLang="en-US" sz="1400" b="1" dirty="0" smtClean="0">
                <a:latin typeface="+mn-ea"/>
              </a:rPr>
              <a:t>고객에게 실시간 정보 제공 및 모바일 </a:t>
            </a:r>
            <a:r>
              <a:rPr lang="en-US" altLang="ko-KR" sz="1400" b="1" dirty="0" smtClean="0">
                <a:latin typeface="+mn-ea"/>
              </a:rPr>
              <a:t>QR </a:t>
            </a:r>
            <a:r>
              <a:rPr lang="ko-KR" altLang="en-US" sz="1400" b="1" dirty="0" smtClean="0">
                <a:latin typeface="+mn-ea"/>
              </a:rPr>
              <a:t>시스템 구축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~~~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63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03754"/>
              </p:ext>
            </p:extLst>
          </p:nvPr>
        </p:nvGraphicFramePr>
        <p:xfrm>
          <a:off x="151369" y="1846728"/>
          <a:ext cx="11944813" cy="49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813">
                  <a:extLst>
                    <a:ext uri="{9D8B030D-6E8A-4147-A177-3AD203B41FA5}">
                      <a16:colId xmlns:a16="http://schemas.microsoft.com/office/drawing/2014/main" val="2730188047"/>
                    </a:ext>
                  </a:extLst>
                </a:gridCol>
              </a:tblGrid>
              <a:tr h="352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Process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구성도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825465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825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964959"/>
                  </a:ext>
                </a:extLst>
              </a:tr>
              <a:tr h="825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388671"/>
                  </a:ext>
                </a:extLst>
              </a:tr>
              <a:tr h="206012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957464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454516" y="3080550"/>
            <a:ext cx="2896780" cy="475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기준관리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(S031)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72401" y="3586265"/>
            <a:ext cx="2837317" cy="279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기준관리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S03110)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인증관리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S03120)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공통관리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(S03130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62349" y="2350108"/>
            <a:ext cx="2910636" cy="357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이지스</a:t>
            </a:r>
            <a:r>
              <a:rPr lang="ko-KR" altLang="en-US" dirty="0" smtClean="0">
                <a:solidFill>
                  <a:schemeClr val="tx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 시스템 </a:t>
            </a:r>
            <a:r>
              <a:rPr lang="en-US" altLang="ko-KR" dirty="0" smtClean="0">
                <a:solidFill>
                  <a:schemeClr val="tx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(S03)</a:t>
            </a:r>
            <a:endParaRPr lang="ko-KR" altLang="en-US" dirty="0">
              <a:solidFill>
                <a:schemeClr val="tx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76205" y="3080550"/>
            <a:ext cx="2896780" cy="475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진행관리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(S032)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500332" y="3093174"/>
            <a:ext cx="2896780" cy="475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실적관리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(S033)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6" idx="2"/>
            <a:endCxn id="4" idx="0"/>
          </p:cNvCxnSpPr>
          <p:nvPr/>
        </p:nvCxnSpPr>
        <p:spPr>
          <a:xfrm rot="5400000">
            <a:off x="5223576" y="1386458"/>
            <a:ext cx="373423" cy="30147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5280" y="2350109"/>
            <a:ext cx="1787236" cy="62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서비스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280" y="2975992"/>
            <a:ext cx="1787236" cy="6102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Process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280" y="3586265"/>
            <a:ext cx="1787236" cy="295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Task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77440" y="3586265"/>
            <a:ext cx="2837317" cy="27925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모바일관리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</a:rPr>
              <a:t>S0321A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배아세포관리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</a:rPr>
              <a:t>S03220)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59795" y="3579270"/>
            <a:ext cx="2837317" cy="2444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시술실적관리</a:t>
            </a:r>
            <a:r>
              <a:rPr lang="en-US" altLang="ko-KR" sz="1600" dirty="0" smtClean="0">
                <a:solidFill>
                  <a:schemeClr val="tx1"/>
                </a:solidFill>
              </a:rPr>
              <a:t>(S03310)</a:t>
            </a:r>
          </a:p>
          <a:p>
            <a:pPr>
              <a:lnSpc>
                <a:spcPct val="2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8" idx="0"/>
          </p:cNvCxnSpPr>
          <p:nvPr/>
        </p:nvCxnSpPr>
        <p:spPr>
          <a:xfrm rot="16200000" flipH="1">
            <a:off x="8240171" y="1384622"/>
            <a:ext cx="386047" cy="3031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2"/>
            <a:endCxn id="7" idx="0"/>
          </p:cNvCxnSpPr>
          <p:nvPr/>
        </p:nvCxnSpPr>
        <p:spPr>
          <a:xfrm rot="16200000" flipH="1">
            <a:off x="6734420" y="2890374"/>
            <a:ext cx="373423" cy="6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9242" y="842829"/>
            <a:ext cx="1632393" cy="241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Process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구성도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Ⅱ.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업무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1080"/>
              </p:ext>
            </p:extLst>
          </p:nvPr>
        </p:nvGraphicFramePr>
        <p:xfrm>
          <a:off x="120292" y="1177907"/>
          <a:ext cx="11944813" cy="59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84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537122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346278">
                  <a:extLst>
                    <a:ext uri="{9D8B030D-6E8A-4147-A177-3AD203B41FA5}">
                      <a16:colId xmlns:a16="http://schemas.microsoft.com/office/drawing/2014/main" val="1219784533"/>
                    </a:ext>
                  </a:extLst>
                </a:gridCol>
                <a:gridCol w="1760168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9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이지스시스템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99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9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891" y="761518"/>
            <a:ext cx="2925399" cy="332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3. Process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업무 개요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Ⅱ.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업무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8919"/>
              </p:ext>
            </p:extLst>
          </p:nvPr>
        </p:nvGraphicFramePr>
        <p:xfrm>
          <a:off x="94891" y="1129548"/>
          <a:ext cx="11944813" cy="49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84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537122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346278">
                  <a:extLst>
                    <a:ext uri="{9D8B030D-6E8A-4147-A177-3AD203B41FA5}">
                      <a16:colId xmlns:a16="http://schemas.microsoft.com/office/drawing/2014/main" val="1219784533"/>
                    </a:ext>
                  </a:extLst>
                </a:gridCol>
                <a:gridCol w="1760168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84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이지스시스템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339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4368281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2052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91357"/>
              </p:ext>
            </p:extLst>
          </p:nvPr>
        </p:nvGraphicFramePr>
        <p:xfrm>
          <a:off x="323502" y="2096202"/>
          <a:ext cx="11358722" cy="243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474">
                  <a:extLst>
                    <a:ext uri="{9D8B030D-6E8A-4147-A177-3AD203B41FA5}">
                      <a16:colId xmlns:a16="http://schemas.microsoft.com/office/drawing/2014/main" val="2280980927"/>
                    </a:ext>
                  </a:extLst>
                </a:gridCol>
                <a:gridCol w="2214818">
                  <a:extLst>
                    <a:ext uri="{9D8B030D-6E8A-4147-A177-3AD203B41FA5}">
                      <a16:colId xmlns:a16="http://schemas.microsoft.com/office/drawing/2014/main" val="468269080"/>
                    </a:ext>
                  </a:extLst>
                </a:gridCol>
                <a:gridCol w="5093856">
                  <a:extLst>
                    <a:ext uri="{9D8B030D-6E8A-4147-A177-3AD203B41FA5}">
                      <a16:colId xmlns:a16="http://schemas.microsoft.com/office/drawing/2014/main" val="367008241"/>
                    </a:ext>
                  </a:extLst>
                </a:gridCol>
                <a:gridCol w="2589574">
                  <a:extLst>
                    <a:ext uri="{9D8B030D-6E8A-4147-A177-3AD203B41FA5}">
                      <a16:colId xmlns:a16="http://schemas.microsoft.com/office/drawing/2014/main" val="4218517573"/>
                    </a:ext>
                  </a:extLst>
                </a:gridCol>
              </a:tblGrid>
              <a:tr h="357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29295"/>
                  </a:ext>
                </a:extLst>
              </a:tr>
              <a:tr h="35767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S03110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019259"/>
                  </a:ext>
                </a:extLst>
              </a:tr>
              <a:tr h="35767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인증관리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(S03120)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27669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공통관리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S03130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111012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진행관리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(S032)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모바일관리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S0321A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3660"/>
                  </a:ext>
                </a:extLst>
              </a:tr>
              <a:tr h="35767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배아세포관리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(S03220)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820494"/>
                  </a:ext>
                </a:extLst>
              </a:tr>
              <a:tr h="357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실적관리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(S033)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시술실적관리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(S03310)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242" y="119149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Ⅱ.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프로세스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301" y="6539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Ⅲ.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71115"/>
              </p:ext>
            </p:extLst>
          </p:nvPr>
        </p:nvGraphicFramePr>
        <p:xfrm>
          <a:off x="142517" y="1801284"/>
          <a:ext cx="11964838" cy="498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172">
                  <a:extLst>
                    <a:ext uri="{9D8B030D-6E8A-4147-A177-3AD203B41FA5}">
                      <a16:colId xmlns:a16="http://schemas.microsoft.com/office/drawing/2014/main" val="3476607295"/>
                    </a:ext>
                  </a:extLst>
                </a:gridCol>
                <a:gridCol w="3286666">
                  <a:extLst>
                    <a:ext uri="{9D8B030D-6E8A-4147-A177-3AD203B41FA5}">
                      <a16:colId xmlns:a16="http://schemas.microsoft.com/office/drawing/2014/main" val="3404514251"/>
                    </a:ext>
                  </a:extLst>
                </a:gridCol>
              </a:tblGrid>
              <a:tr h="4984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관리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AWS (Amazon Web Services)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서비스를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사용하여 보안과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서버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관리의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부하효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율적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구성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관리한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(Application)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저장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관리하는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Database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서버로 구성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1) AP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화면부문을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개발하는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Front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개발하는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Backend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- Front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React Native,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React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개발하여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Rest API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Backend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연동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※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 개발은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IOS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와 안드로이드를 제공하는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   React native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 개발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- Backend : Spring Boot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개발하면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MyBatis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JPA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이용하여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2) Database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DB :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Maria DB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SQL 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향후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타기종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작업량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최소화하기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AnsiSQL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개발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 형상관리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GitHub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자원관리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(https://github.com/s-wontech/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이지스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자원이행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Docker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기술을 이용하여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AWS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자원이행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964959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190141" y="2100362"/>
            <a:ext cx="6676823" cy="29833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88670" y="2327214"/>
            <a:ext cx="4205078" cy="26267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AP </a:t>
            </a:r>
            <a:r>
              <a:rPr lang="ko-KR" altLang="en-US" sz="1400" dirty="0" smtClean="0">
                <a:solidFill>
                  <a:schemeClr val="bg1"/>
                </a:solidFill>
              </a:rPr>
              <a:t>서버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94098" y="2354833"/>
            <a:ext cx="1628561" cy="2728843"/>
          </a:xfrm>
          <a:prstGeom prst="roundRect">
            <a:avLst/>
          </a:prstGeom>
          <a:solidFill>
            <a:srgbClr val="9DC3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7094098" y="2807314"/>
            <a:ext cx="1628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7192559" y="4157496"/>
            <a:ext cx="1431580" cy="58894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192559" y="3282963"/>
            <a:ext cx="1431580" cy="58302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모바일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(IOS, </a:t>
            </a:r>
            <a:r>
              <a:rPr lang="ko-KR" altLang="en-US" sz="1200" dirty="0" smtClean="0">
                <a:solidFill>
                  <a:schemeClr val="tx1"/>
                </a:solidFill>
              </a:rPr>
              <a:t>안드로이드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390630" y="2781277"/>
            <a:ext cx="4203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26022" t="9037" r="22657" b="7740"/>
          <a:stretch/>
        </p:blipFill>
        <p:spPr>
          <a:xfrm>
            <a:off x="6594271" y="3772407"/>
            <a:ext cx="174048" cy="1287532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38581" y="2354834"/>
            <a:ext cx="1957122" cy="26005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DB </a:t>
            </a:r>
            <a:r>
              <a:rPr lang="ko-KR" altLang="en-US" sz="1400" dirty="0" smtClean="0">
                <a:solidFill>
                  <a:schemeClr val="bg1"/>
                </a:solidFill>
              </a:rPr>
              <a:t>서버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38581" y="2781277"/>
            <a:ext cx="195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자기 디스크 29"/>
          <p:cNvSpPr/>
          <p:nvPr/>
        </p:nvSpPr>
        <p:spPr>
          <a:xfrm>
            <a:off x="457200" y="2865437"/>
            <a:ext cx="1597924" cy="1973263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01771" y="1966307"/>
            <a:ext cx="4358879" cy="2855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서버관리</a:t>
            </a:r>
            <a:r>
              <a:rPr lang="en-US" altLang="ko-KR" sz="1400" dirty="0" smtClean="0">
                <a:solidFill>
                  <a:schemeClr val="bg1"/>
                </a:solidFill>
              </a:rPr>
              <a:t>(AWS)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4205" y="2947597"/>
            <a:ext cx="1095955" cy="494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Maria 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40980" y="3616976"/>
            <a:ext cx="1449461" cy="25879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기준관리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0980" y="3970477"/>
            <a:ext cx="1449461" cy="25879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진행관리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3808" y="4322396"/>
            <a:ext cx="1449461" cy="25879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실적관리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09945" y="2873410"/>
            <a:ext cx="2070677" cy="203592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92546" y="3210818"/>
            <a:ext cx="714058" cy="163292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Spring Boot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8582" y="5790454"/>
            <a:ext cx="6485258" cy="8846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09945" y="5647761"/>
            <a:ext cx="2028456" cy="2855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형상관리</a:t>
            </a:r>
            <a:r>
              <a:rPr lang="en-US" altLang="ko-KR" sz="1400" dirty="0" smtClean="0">
                <a:solidFill>
                  <a:schemeClr val="bg1"/>
                </a:solidFill>
              </a:rPr>
              <a:t>(GitHub)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33510" y="5978638"/>
            <a:ext cx="5937593" cy="48248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SwonTech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(https</a:t>
            </a:r>
            <a:r>
              <a:rPr lang="en-US" altLang="ko-KR" sz="1200" dirty="0">
                <a:solidFill>
                  <a:schemeClr val="tx1"/>
                </a:solidFill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</a:rPr>
              <a:t>github.com/s-wontech/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이지스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891" y="761518"/>
            <a:ext cx="2925399" cy="332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시스템 구성도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>
            <a:endCxn id="104" idx="1"/>
          </p:cNvCxnSpPr>
          <p:nvPr/>
        </p:nvCxnSpPr>
        <p:spPr>
          <a:xfrm flipV="1">
            <a:off x="2055124" y="3666189"/>
            <a:ext cx="555886" cy="17619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4864309" y="2873410"/>
            <a:ext cx="1660669" cy="20546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51857" y="3219773"/>
            <a:ext cx="1426366" cy="73210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앱모듈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(React Native</a:t>
            </a:r>
            <a:r>
              <a:rPr lang="ko-KR" altLang="en-US" sz="1200" dirty="0" smtClean="0">
                <a:solidFill>
                  <a:schemeClr val="tx1"/>
                </a:solidFill>
              </a:rPr>
              <a:t>개발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7" idx="3"/>
            <a:endCxn id="83" idx="1"/>
          </p:cNvCxnSpPr>
          <p:nvPr/>
        </p:nvCxnSpPr>
        <p:spPr>
          <a:xfrm flipV="1">
            <a:off x="6378223" y="3574474"/>
            <a:ext cx="814336" cy="11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9" idx="3"/>
            <a:endCxn id="67" idx="1"/>
          </p:cNvCxnSpPr>
          <p:nvPr/>
        </p:nvCxnSpPr>
        <p:spPr>
          <a:xfrm flipV="1">
            <a:off x="4406604" y="3585827"/>
            <a:ext cx="545253" cy="44145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2611010" y="4100690"/>
            <a:ext cx="832478" cy="77759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JPA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11010" y="3277392"/>
            <a:ext cx="832478" cy="77759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MyBatis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4" idx="3"/>
            <a:endCxn id="39" idx="1"/>
          </p:cNvCxnSpPr>
          <p:nvPr/>
        </p:nvCxnSpPr>
        <p:spPr>
          <a:xfrm>
            <a:off x="3443488" y="3666189"/>
            <a:ext cx="249058" cy="36109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3"/>
            <a:endCxn id="39" idx="1"/>
          </p:cNvCxnSpPr>
          <p:nvPr/>
        </p:nvCxnSpPr>
        <p:spPr>
          <a:xfrm flipV="1">
            <a:off x="3443488" y="4027282"/>
            <a:ext cx="249058" cy="46220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4"/>
            <a:endCxn id="103" idx="1"/>
          </p:cNvCxnSpPr>
          <p:nvPr/>
        </p:nvCxnSpPr>
        <p:spPr>
          <a:xfrm>
            <a:off x="2055124" y="3852069"/>
            <a:ext cx="555886" cy="63741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963377" y="4100690"/>
            <a:ext cx="1449461" cy="74718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웹모듈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(React : Reduce, Next.js </a:t>
            </a:r>
            <a:r>
              <a:rPr lang="ko-KR" altLang="en-US" sz="1200" dirty="0" smtClean="0">
                <a:solidFill>
                  <a:schemeClr val="tx1"/>
                </a:solidFill>
              </a:rPr>
              <a:t>개발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9" idx="3"/>
            <a:endCxn id="36" idx="1"/>
          </p:cNvCxnSpPr>
          <p:nvPr/>
        </p:nvCxnSpPr>
        <p:spPr>
          <a:xfrm>
            <a:off x="4406604" y="4027282"/>
            <a:ext cx="556773" cy="44700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9" idx="2"/>
            <a:endCxn id="45" idx="0"/>
          </p:cNvCxnSpPr>
          <p:nvPr/>
        </p:nvCxnSpPr>
        <p:spPr>
          <a:xfrm flipH="1">
            <a:off x="3524173" y="5083677"/>
            <a:ext cx="4380" cy="56408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2855625" y="5167952"/>
            <a:ext cx="1451169" cy="498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Docker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6" idx="3"/>
            <a:endCxn id="22" idx="1"/>
          </p:cNvCxnSpPr>
          <p:nvPr/>
        </p:nvCxnSpPr>
        <p:spPr>
          <a:xfrm flipV="1">
            <a:off x="6412838" y="4451967"/>
            <a:ext cx="779721" cy="223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331635" y="3372032"/>
            <a:ext cx="719923" cy="498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Rest 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45720"/>
              </p:ext>
            </p:extLst>
          </p:nvPr>
        </p:nvGraphicFramePr>
        <p:xfrm>
          <a:off x="123593" y="1146905"/>
          <a:ext cx="11944813" cy="59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84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537122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346278">
                  <a:extLst>
                    <a:ext uri="{9D8B030D-6E8A-4147-A177-3AD203B41FA5}">
                      <a16:colId xmlns:a16="http://schemas.microsoft.com/office/drawing/2014/main" val="1219784533"/>
                    </a:ext>
                  </a:extLst>
                </a:gridCol>
                <a:gridCol w="1760168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9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이지스시스템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99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71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Ⅳ.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</a:t>
            </a: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상세처리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흐름도</a:t>
            </a:r>
            <a:endParaRPr lang="en-US" altLang="ko-KR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537"/>
              </p:ext>
            </p:extLst>
          </p:nvPr>
        </p:nvGraphicFramePr>
        <p:xfrm>
          <a:off x="94892" y="869575"/>
          <a:ext cx="11944813" cy="59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84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537122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346278">
                  <a:extLst>
                    <a:ext uri="{9D8B030D-6E8A-4147-A177-3AD203B41FA5}">
                      <a16:colId xmlns:a16="http://schemas.microsoft.com/office/drawing/2014/main" val="1219784533"/>
                    </a:ext>
                  </a:extLst>
                </a:gridCol>
                <a:gridCol w="1760168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9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99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(S03110)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43950"/>
              </p:ext>
            </p:extLst>
          </p:nvPr>
        </p:nvGraphicFramePr>
        <p:xfrm>
          <a:off x="94893" y="1524272"/>
          <a:ext cx="11944811" cy="537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225">
                  <a:extLst>
                    <a:ext uri="{9D8B030D-6E8A-4147-A177-3AD203B41FA5}">
                      <a16:colId xmlns:a16="http://schemas.microsoft.com/office/drawing/2014/main" val="3234187613"/>
                    </a:ext>
                  </a:extLst>
                </a:gridCol>
                <a:gridCol w="5369858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3227398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815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관련업무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흐름도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8152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4627248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시스템을 사용할 병원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기준 정보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병원관리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1-1.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담당자가 신규 병원 여부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판단한다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1-2.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병원관리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담당자가 병원 현황을 조회한다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1-3.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병원정보등록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병원일 경우 신규 등록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 정보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단체명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대표자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 등을 수정등록한다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   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원관리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2-1.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직원관리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 등록된 직원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간호사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원무팀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정보를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관리하며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 등록 기능을 추가한다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2-2.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직원상세등록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병원의 직원 정보를 수정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개별 등록한다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2-3.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직원검색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병원의 등록된 직원을 검색한다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고객관리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3-1.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고객관리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고객정보를 관리한다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3-2.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고객등록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병원별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고객정보를수정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관리한다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3-3.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주소록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I/F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정보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주소는 다음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I/F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기능을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3-4.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고객검색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검색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964959"/>
                  </a:ext>
                </a:extLst>
              </a:tr>
            </a:tbl>
          </a:graphicData>
        </a:graphic>
      </p:graphicFrame>
      <p:sp>
        <p:nvSpPr>
          <p:cNvPr id="7" name="육각형 6"/>
          <p:cNvSpPr/>
          <p:nvPr/>
        </p:nvSpPr>
        <p:spPr>
          <a:xfrm>
            <a:off x="7619244" y="2208532"/>
            <a:ext cx="631250" cy="2241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6317" y="2710555"/>
            <a:ext cx="1497106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병원관리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88660" y="2396781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1-1. </a:t>
            </a:r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s031200010)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2051925" y="2517636"/>
            <a:ext cx="977155" cy="538902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병원정보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직원정보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3499887" y="2928087"/>
            <a:ext cx="1649508" cy="36307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신규여부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34957" y="4040320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1-2.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병원관리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s031100010)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39840" y="5195964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3-1. </a:t>
            </a:r>
            <a:r>
              <a:rPr lang="ko-KR" altLang="en-US" sz="1000" dirty="0" smtClean="0">
                <a:solidFill>
                  <a:schemeClr val="tx1"/>
                </a:solidFill>
              </a:rPr>
              <a:t>고객관리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s031100060)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06714" y="4537982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2-2.</a:t>
            </a:r>
            <a:r>
              <a:rPr lang="ko-KR" altLang="en-US" sz="1000" dirty="0" smtClean="0">
                <a:solidFill>
                  <a:schemeClr val="tx1"/>
                </a:solidFill>
              </a:rPr>
              <a:t>직원상세등록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s031100040)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06714" y="3932519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2-1.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직원관리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s031100030)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0" idx="4"/>
            <a:endCxn id="9" idx="1"/>
          </p:cNvCxnSpPr>
          <p:nvPr/>
        </p:nvCxnSpPr>
        <p:spPr>
          <a:xfrm flipV="1">
            <a:off x="3029080" y="2558146"/>
            <a:ext cx="359580" cy="2289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1"/>
            <a:endCxn id="9" idx="3"/>
          </p:cNvCxnSpPr>
          <p:nvPr/>
        </p:nvCxnSpPr>
        <p:spPr>
          <a:xfrm rot="10800000">
            <a:off x="5262285" y="2558147"/>
            <a:ext cx="1924033" cy="2958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2"/>
            <a:endCxn id="11" idx="0"/>
          </p:cNvCxnSpPr>
          <p:nvPr/>
        </p:nvCxnSpPr>
        <p:spPr>
          <a:xfrm rot="5400000">
            <a:off x="4220769" y="2823384"/>
            <a:ext cx="208576" cy="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2"/>
            <a:endCxn id="12" idx="3"/>
          </p:cNvCxnSpPr>
          <p:nvPr/>
        </p:nvCxnSpPr>
        <p:spPr>
          <a:xfrm rot="5400000">
            <a:off x="3561348" y="3438391"/>
            <a:ext cx="910527" cy="6160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  <a:endCxn id="15" idx="0"/>
          </p:cNvCxnSpPr>
          <p:nvPr/>
        </p:nvCxnSpPr>
        <p:spPr>
          <a:xfrm>
            <a:off x="5149395" y="3109623"/>
            <a:ext cx="894131" cy="8228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8" idx="0"/>
          </p:cNvCxnSpPr>
          <p:nvPr/>
        </p:nvCxnSpPr>
        <p:spPr>
          <a:xfrm rot="5400000">
            <a:off x="7795920" y="2571603"/>
            <a:ext cx="27790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4040" y="3278334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07552" y="293721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cxnSp>
        <p:nvCxnSpPr>
          <p:cNvPr id="56" name="꺾인 연결선 55"/>
          <p:cNvCxnSpPr>
            <a:stCxn id="12" idx="0"/>
            <a:endCxn id="57" idx="2"/>
          </p:cNvCxnSpPr>
          <p:nvPr/>
        </p:nvCxnSpPr>
        <p:spPr>
          <a:xfrm rot="5400000" flipH="1" flipV="1">
            <a:off x="2658892" y="3927443"/>
            <a:ext cx="22575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57" idx="0"/>
            <a:endCxn id="10" idx="3"/>
          </p:cNvCxnSpPr>
          <p:nvPr/>
        </p:nvCxnSpPr>
        <p:spPr>
          <a:xfrm rot="16200000" flipV="1">
            <a:off x="2438487" y="3158554"/>
            <a:ext cx="435298" cy="231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3783863" y="4619771"/>
            <a:ext cx="977155" cy="406705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직원정보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14" idx="1"/>
            <a:endCxn id="99" idx="4"/>
          </p:cNvCxnSpPr>
          <p:nvPr/>
        </p:nvCxnSpPr>
        <p:spPr>
          <a:xfrm rot="10800000" flipV="1">
            <a:off x="4761018" y="4699346"/>
            <a:ext cx="345696" cy="123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186317" y="3947501"/>
            <a:ext cx="1497106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직원관리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꺾인 연결선 123"/>
          <p:cNvCxnSpPr>
            <a:stCxn id="121" idx="1"/>
            <a:endCxn id="15" idx="3"/>
          </p:cNvCxnSpPr>
          <p:nvPr/>
        </p:nvCxnSpPr>
        <p:spPr>
          <a:xfrm rot="10800000" flipV="1">
            <a:off x="6980339" y="4090936"/>
            <a:ext cx="205979" cy="29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" idx="2"/>
            <a:endCxn id="121" idx="0"/>
          </p:cNvCxnSpPr>
          <p:nvPr/>
        </p:nvCxnSpPr>
        <p:spPr>
          <a:xfrm rot="5400000">
            <a:off x="7459833" y="3472463"/>
            <a:ext cx="9500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7179967" y="5360605"/>
            <a:ext cx="1497106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</a:rPr>
              <a:t>고객관리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꺾인 연결선 137"/>
          <p:cNvCxnSpPr>
            <a:stCxn id="137" idx="1"/>
            <a:endCxn id="13" idx="3"/>
          </p:cNvCxnSpPr>
          <p:nvPr/>
        </p:nvCxnSpPr>
        <p:spPr>
          <a:xfrm rot="10800000">
            <a:off x="5713465" y="5357329"/>
            <a:ext cx="1466503" cy="1467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37" idx="2"/>
          </p:cNvCxnSpPr>
          <p:nvPr/>
        </p:nvCxnSpPr>
        <p:spPr>
          <a:xfrm rot="16200000" flipH="1">
            <a:off x="7616216" y="5959780"/>
            <a:ext cx="62461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21" idx="2"/>
            <a:endCxn id="137" idx="0"/>
          </p:cNvCxnSpPr>
          <p:nvPr/>
        </p:nvCxnSpPr>
        <p:spPr>
          <a:xfrm rot="5400000">
            <a:off x="7368579" y="4794313"/>
            <a:ext cx="1126233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363" idx="3"/>
            <a:endCxn id="55" idx="1"/>
          </p:cNvCxnSpPr>
          <p:nvPr/>
        </p:nvCxnSpPr>
        <p:spPr>
          <a:xfrm rot="16200000" flipH="1">
            <a:off x="3197055" y="5155625"/>
            <a:ext cx="223848" cy="106172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모서리가 둥근 직사각형 324"/>
          <p:cNvSpPr/>
          <p:nvPr/>
        </p:nvSpPr>
        <p:spPr>
          <a:xfrm>
            <a:off x="1982406" y="4636983"/>
            <a:ext cx="1480991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2-3. </a:t>
            </a:r>
            <a:r>
              <a:rPr lang="ko-KR" altLang="en-US" sz="1000" dirty="0" err="1">
                <a:solidFill>
                  <a:schemeClr val="tx1"/>
                </a:solidFill>
              </a:rPr>
              <a:t>직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원검색</a:t>
            </a:r>
            <a:r>
              <a:rPr lang="en-US" altLang="ko-KR" sz="1000" dirty="0" smtClean="0">
                <a:solidFill>
                  <a:schemeClr val="tx1"/>
                </a:solidFill>
              </a:rPr>
              <a:t>popup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(s031100050)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3" name="꺾인 연결선 342"/>
          <p:cNvCxnSpPr>
            <a:stCxn id="15" idx="2"/>
            <a:endCxn id="14" idx="0"/>
          </p:cNvCxnSpPr>
          <p:nvPr/>
        </p:nvCxnSpPr>
        <p:spPr>
          <a:xfrm rot="5400000">
            <a:off x="5902160" y="4396615"/>
            <a:ext cx="28273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꺾인 연결선 345"/>
          <p:cNvCxnSpPr>
            <a:stCxn id="99" idx="2"/>
            <a:endCxn id="325" idx="3"/>
          </p:cNvCxnSpPr>
          <p:nvPr/>
        </p:nvCxnSpPr>
        <p:spPr>
          <a:xfrm rot="10800000">
            <a:off x="3463397" y="4798348"/>
            <a:ext cx="320466" cy="247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원통 354"/>
          <p:cNvSpPr/>
          <p:nvPr/>
        </p:nvSpPr>
        <p:spPr>
          <a:xfrm>
            <a:off x="4640645" y="3386790"/>
            <a:ext cx="977155" cy="431863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병원정보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직원정보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6" name="꺾인 연결선 355"/>
          <p:cNvCxnSpPr>
            <a:stCxn id="13" idx="1"/>
            <a:endCxn id="363" idx="4"/>
          </p:cNvCxnSpPr>
          <p:nvPr/>
        </p:nvCxnSpPr>
        <p:spPr>
          <a:xfrm rot="10800000">
            <a:off x="3266696" y="5357329"/>
            <a:ext cx="57314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원통 362"/>
          <p:cNvSpPr/>
          <p:nvPr/>
        </p:nvSpPr>
        <p:spPr>
          <a:xfrm>
            <a:off x="2289541" y="5140096"/>
            <a:ext cx="977155" cy="434466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병원정보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직선 화살표 연결선 374"/>
          <p:cNvCxnSpPr>
            <a:stCxn id="355" idx="4"/>
          </p:cNvCxnSpPr>
          <p:nvPr/>
        </p:nvCxnSpPr>
        <p:spPr>
          <a:xfrm>
            <a:off x="5617800" y="3602722"/>
            <a:ext cx="191329" cy="351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3839840" y="5637045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3-2.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고객등록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s031100070)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13" idx="2"/>
            <a:endCxn id="55" idx="0"/>
          </p:cNvCxnSpPr>
          <p:nvPr/>
        </p:nvCxnSpPr>
        <p:spPr>
          <a:xfrm rot="5400000">
            <a:off x="4717477" y="5577869"/>
            <a:ext cx="11835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육각형 69"/>
          <p:cNvSpPr/>
          <p:nvPr/>
        </p:nvSpPr>
        <p:spPr>
          <a:xfrm>
            <a:off x="7612895" y="6262720"/>
            <a:ext cx="631250" cy="2241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16368" y="5754068"/>
            <a:ext cx="1338331" cy="732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3-3.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주소록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API</a:t>
            </a:r>
          </a:p>
        </p:txBody>
      </p:sp>
      <p:cxnSp>
        <p:nvCxnSpPr>
          <p:cNvPr id="86" name="꺾인 연결선 85"/>
          <p:cNvCxnSpPr>
            <a:stCxn id="62" idx="6"/>
            <a:endCxn id="55" idx="2"/>
          </p:cNvCxnSpPr>
          <p:nvPr/>
        </p:nvCxnSpPr>
        <p:spPr>
          <a:xfrm flipV="1">
            <a:off x="1654699" y="5959775"/>
            <a:ext cx="3121953" cy="1606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37377" y="5441740"/>
            <a:ext cx="914400" cy="20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API I/F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34957" y="3491836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1-3. </a:t>
            </a:r>
            <a:r>
              <a:rPr lang="ko-KR" altLang="en-US" sz="1000" dirty="0" smtClean="0">
                <a:solidFill>
                  <a:schemeClr val="tx1"/>
                </a:solidFill>
              </a:rPr>
              <a:t>병원정보등록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s031100020)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62" idx="0"/>
            <a:endCxn id="57" idx="1"/>
          </p:cNvCxnSpPr>
          <p:nvPr/>
        </p:nvCxnSpPr>
        <p:spPr>
          <a:xfrm rot="5400000" flipH="1" flipV="1">
            <a:off x="359812" y="4278924"/>
            <a:ext cx="2100867" cy="849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418974" y="5925492"/>
            <a:ext cx="914400" cy="205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API I/F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80524" y="6347342"/>
            <a:ext cx="1873624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3-4.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고객검색</a:t>
            </a:r>
            <a:r>
              <a:rPr lang="en-US" altLang="ko-KR" sz="1000" dirty="0" smtClean="0">
                <a:solidFill>
                  <a:schemeClr val="tx1"/>
                </a:solidFill>
              </a:rPr>
              <a:t>popup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s031100080)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>
            <a:stCxn id="363" idx="2"/>
            <a:endCxn id="80" idx="1"/>
          </p:cNvCxnSpPr>
          <p:nvPr/>
        </p:nvCxnSpPr>
        <p:spPr>
          <a:xfrm rot="10800000" flipH="1" flipV="1">
            <a:off x="2289540" y="5357329"/>
            <a:ext cx="590983" cy="1151378"/>
          </a:xfrm>
          <a:prstGeom prst="bentConnector3">
            <a:avLst>
              <a:gd name="adj1" fmla="val -1683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8185810" y="2971927"/>
            <a:ext cx="740482" cy="211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IT</a:t>
            </a:r>
            <a:r>
              <a:rPr lang="ko-KR" altLang="en-US" sz="1000" dirty="0" smtClean="0">
                <a:solidFill>
                  <a:schemeClr val="tx1"/>
                </a:solidFill>
              </a:rPr>
              <a:t>시스템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3" name="그림 52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8686" y="2572846"/>
            <a:ext cx="248184" cy="340131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8185810" y="4217096"/>
            <a:ext cx="740482" cy="211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원무팀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8" name="그림 5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8686" y="3818015"/>
            <a:ext cx="248184" cy="340131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8185810" y="5586899"/>
            <a:ext cx="740482" cy="211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원무팀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0" name="그림 59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8686" y="5187818"/>
            <a:ext cx="248184" cy="3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36826"/>
              </p:ext>
            </p:extLst>
          </p:nvPr>
        </p:nvGraphicFramePr>
        <p:xfrm>
          <a:off x="94892" y="869575"/>
          <a:ext cx="11944813" cy="59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84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537122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346278">
                  <a:extLst>
                    <a:ext uri="{9D8B030D-6E8A-4147-A177-3AD203B41FA5}">
                      <a16:colId xmlns:a16="http://schemas.microsoft.com/office/drawing/2014/main" val="1219784533"/>
                    </a:ext>
                  </a:extLst>
                </a:gridCol>
                <a:gridCol w="1760168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9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진행관리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99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모바일관리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(S0321A)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72230"/>
              </p:ext>
            </p:extLst>
          </p:nvPr>
        </p:nvGraphicFramePr>
        <p:xfrm>
          <a:off x="94894" y="1561320"/>
          <a:ext cx="11944811" cy="505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225">
                  <a:extLst>
                    <a:ext uri="{9D8B030D-6E8A-4147-A177-3AD203B41FA5}">
                      <a16:colId xmlns:a16="http://schemas.microsoft.com/office/drawing/2014/main" val="3234187613"/>
                    </a:ext>
                  </a:extLst>
                </a:gridCol>
                <a:gridCol w="4984376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294965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3012245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495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관련업무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 흐름도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6152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  <a:tr h="450886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배아 이식 세포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5-1.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배아이식세포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세포 중 이식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세포이관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후 등록하고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6mm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라벨 프린터 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배아 이식 세포 확인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6-1.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배아이식세포 확인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이식 세포를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QR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후 고객에게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 여부를 출력한다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7. QR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스캔 프린터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7-1. QR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스캔 프린터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QR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스캔하여 동일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QR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정보로 프린터 한단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964959"/>
                  </a:ext>
                </a:extLst>
              </a:tr>
            </a:tbl>
          </a:graphicData>
        </a:graphic>
      </p:graphicFrame>
      <p:cxnSp>
        <p:nvCxnSpPr>
          <p:cNvPr id="129" name="꺾인 연결선 128"/>
          <p:cNvCxnSpPr>
            <a:stCxn id="206" idx="4"/>
            <a:endCxn id="74" idx="0"/>
          </p:cNvCxnSpPr>
          <p:nvPr/>
        </p:nvCxnSpPr>
        <p:spPr>
          <a:xfrm rot="16200000" flipH="1">
            <a:off x="7701476" y="2745747"/>
            <a:ext cx="381850" cy="638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Ⅳ.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</a:t>
            </a: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상세처리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흐름도</a:t>
            </a:r>
            <a:endParaRPr lang="en-US" altLang="ko-KR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육각형 72"/>
          <p:cNvSpPr/>
          <p:nvPr/>
        </p:nvSpPr>
        <p:spPr>
          <a:xfrm>
            <a:off x="7414415" y="5395716"/>
            <a:ext cx="631250" cy="2241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원통 84"/>
          <p:cNvSpPr/>
          <p:nvPr/>
        </p:nvSpPr>
        <p:spPr>
          <a:xfrm>
            <a:off x="1932416" y="2828025"/>
            <a:ext cx="1220077" cy="638960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고객시술정보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고객시술상세정보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고객시술세포정보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32341" y="2929764"/>
            <a:ext cx="1876796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ko-KR" sz="1000" dirty="0" smtClean="0">
                <a:solidFill>
                  <a:schemeClr val="tx1"/>
                </a:solidFill>
              </a:rPr>
              <a:t>-1.</a:t>
            </a:r>
            <a:r>
              <a:rPr lang="ko-KR" altLang="en-US" sz="1000" dirty="0" smtClean="0">
                <a:solidFill>
                  <a:schemeClr val="tx1"/>
                </a:solidFill>
              </a:rPr>
              <a:t>배아이식세포 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(s0221A0060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9" idx="1"/>
            <a:endCxn id="85" idx="4"/>
          </p:cNvCxnSpPr>
          <p:nvPr/>
        </p:nvCxnSpPr>
        <p:spPr>
          <a:xfrm rot="10800000" flipV="1">
            <a:off x="3152493" y="3091129"/>
            <a:ext cx="679848" cy="563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175779" y="2968603"/>
            <a:ext cx="1497106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배아 이식 세포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꺾인 연결선 75"/>
          <p:cNvCxnSpPr>
            <a:stCxn id="238" idx="2"/>
            <a:endCxn id="223" idx="0"/>
          </p:cNvCxnSpPr>
          <p:nvPr/>
        </p:nvCxnSpPr>
        <p:spPr>
          <a:xfrm rot="5400000">
            <a:off x="7650475" y="4266611"/>
            <a:ext cx="54771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2" t="-513" r="20521" b="2841"/>
          <a:stretch/>
        </p:blipFill>
        <p:spPr>
          <a:xfrm>
            <a:off x="8604180" y="2861985"/>
            <a:ext cx="345794" cy="390509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>
          <a:xfrm>
            <a:off x="8302644" y="3255474"/>
            <a:ext cx="740482" cy="211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연구원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꺾인 연결선 90"/>
          <p:cNvCxnSpPr>
            <a:stCxn id="74" idx="1"/>
            <a:endCxn id="49" idx="3"/>
          </p:cNvCxnSpPr>
          <p:nvPr/>
        </p:nvCxnSpPr>
        <p:spPr>
          <a:xfrm rot="10800000">
            <a:off x="5709137" y="3091129"/>
            <a:ext cx="1466642" cy="20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7675275" y="2255098"/>
            <a:ext cx="370390" cy="3316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7175779" y="4540469"/>
            <a:ext cx="1497106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7. QR </a:t>
            </a:r>
            <a:r>
              <a:rPr lang="ko-KR" altLang="en-US" sz="1000" dirty="0">
                <a:solidFill>
                  <a:schemeClr val="tx1"/>
                </a:solidFill>
              </a:rPr>
              <a:t>스캔 </a:t>
            </a:r>
            <a:r>
              <a:rPr lang="ko-KR" altLang="en-US" sz="1000" dirty="0" smtClean="0">
                <a:solidFill>
                  <a:schemeClr val="tx1"/>
                </a:solidFill>
              </a:rPr>
              <a:t>프린터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24" name="그림 223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2" t="-513" r="20521" b="2841"/>
          <a:stretch/>
        </p:blipFill>
        <p:spPr>
          <a:xfrm>
            <a:off x="8604180" y="4433851"/>
            <a:ext cx="345794" cy="390509"/>
          </a:xfrm>
          <a:prstGeom prst="rect">
            <a:avLst/>
          </a:prstGeom>
        </p:spPr>
      </p:pic>
      <p:sp>
        <p:nvSpPr>
          <p:cNvPr id="225" name="모서리가 둥근 직사각형 224"/>
          <p:cNvSpPr/>
          <p:nvPr/>
        </p:nvSpPr>
        <p:spPr>
          <a:xfrm>
            <a:off x="8302644" y="4827340"/>
            <a:ext cx="740482" cy="211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연구원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832341" y="4570909"/>
            <a:ext cx="1876796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7-1. QR </a:t>
            </a:r>
            <a:r>
              <a:rPr lang="ko-KR" altLang="en-US" sz="1000" dirty="0">
                <a:solidFill>
                  <a:schemeClr val="tx1"/>
                </a:solidFill>
              </a:rPr>
              <a:t>스캔 프린터</a:t>
            </a:r>
            <a:r>
              <a:rPr lang="en-US" altLang="ko-KR" sz="1000" dirty="0" smtClean="0">
                <a:solidFill>
                  <a:schemeClr val="tx1"/>
                </a:solidFill>
              </a:rPr>
              <a:t>(s0221A0080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원통 229"/>
          <p:cNvSpPr/>
          <p:nvPr/>
        </p:nvSpPr>
        <p:spPr>
          <a:xfrm>
            <a:off x="1972038" y="4470160"/>
            <a:ext cx="1228046" cy="545232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병원정보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꺾인 연결선 230"/>
          <p:cNvCxnSpPr>
            <a:stCxn id="230" idx="4"/>
            <a:endCxn id="229" idx="1"/>
          </p:cNvCxnSpPr>
          <p:nvPr/>
        </p:nvCxnSpPr>
        <p:spPr>
          <a:xfrm flipV="1">
            <a:off x="3200084" y="4732274"/>
            <a:ext cx="632257" cy="105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223" idx="1"/>
            <a:endCxn id="229" idx="3"/>
          </p:cNvCxnSpPr>
          <p:nvPr/>
        </p:nvCxnSpPr>
        <p:spPr>
          <a:xfrm rot="10800000" flipV="1">
            <a:off x="5709137" y="4683904"/>
            <a:ext cx="1466642" cy="483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236"/>
          <p:cNvCxnSpPr>
            <a:stCxn id="74" idx="2"/>
            <a:endCxn id="238" idx="0"/>
          </p:cNvCxnSpPr>
          <p:nvPr/>
        </p:nvCxnSpPr>
        <p:spPr>
          <a:xfrm rot="5400000">
            <a:off x="7699128" y="3480678"/>
            <a:ext cx="45040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7175779" y="3705883"/>
            <a:ext cx="1497106" cy="2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6. </a:t>
            </a:r>
            <a:r>
              <a:rPr lang="ko-KR" altLang="en-US" sz="1000" dirty="0">
                <a:solidFill>
                  <a:schemeClr val="tx1"/>
                </a:solidFill>
              </a:rPr>
              <a:t>배아 이식 세포 </a:t>
            </a:r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9" name="그림 238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2" t="-513" r="20521" b="2841"/>
          <a:stretch/>
        </p:blipFill>
        <p:spPr>
          <a:xfrm>
            <a:off x="8610531" y="3599265"/>
            <a:ext cx="345794" cy="390509"/>
          </a:xfrm>
          <a:prstGeom prst="rect">
            <a:avLst/>
          </a:prstGeom>
        </p:spPr>
      </p:pic>
      <p:sp>
        <p:nvSpPr>
          <p:cNvPr id="240" name="모서리가 둥근 직사각형 239"/>
          <p:cNvSpPr/>
          <p:nvPr/>
        </p:nvSpPr>
        <p:spPr>
          <a:xfrm>
            <a:off x="8308995" y="3992754"/>
            <a:ext cx="740482" cy="2115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간호원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838692" y="3730873"/>
            <a:ext cx="1876796" cy="322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6-1.</a:t>
            </a:r>
            <a:r>
              <a:rPr lang="ko-KR" altLang="en-US" sz="1000" dirty="0">
                <a:solidFill>
                  <a:schemeClr val="tx1"/>
                </a:solidFill>
              </a:rPr>
              <a:t> 배아이식세포 확인 </a:t>
            </a:r>
            <a:r>
              <a:rPr lang="en-US" altLang="ko-KR" sz="1000" dirty="0" smtClean="0">
                <a:solidFill>
                  <a:schemeClr val="tx1"/>
                </a:solidFill>
              </a:rPr>
              <a:t>(s0221A0070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2" name="원통 241"/>
          <p:cNvSpPr/>
          <p:nvPr/>
        </p:nvSpPr>
        <p:spPr>
          <a:xfrm>
            <a:off x="1978389" y="3630124"/>
            <a:ext cx="1228046" cy="545232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병원정보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3" name="꺾인 연결선 242"/>
          <p:cNvCxnSpPr>
            <a:stCxn id="242" idx="4"/>
            <a:endCxn id="241" idx="1"/>
          </p:cNvCxnSpPr>
          <p:nvPr/>
        </p:nvCxnSpPr>
        <p:spPr>
          <a:xfrm flipV="1">
            <a:off x="3206435" y="3892238"/>
            <a:ext cx="632257" cy="105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 243"/>
          <p:cNvCxnSpPr>
            <a:stCxn id="238" idx="1"/>
            <a:endCxn id="241" idx="3"/>
          </p:cNvCxnSpPr>
          <p:nvPr/>
        </p:nvCxnSpPr>
        <p:spPr>
          <a:xfrm rot="10800000" flipV="1">
            <a:off x="5715489" y="3849318"/>
            <a:ext cx="1460291" cy="42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223" idx="2"/>
            <a:endCxn id="73" idx="5"/>
          </p:cNvCxnSpPr>
          <p:nvPr/>
        </p:nvCxnSpPr>
        <p:spPr>
          <a:xfrm rot="16200000" flipH="1">
            <a:off x="7672796" y="5078876"/>
            <a:ext cx="568376" cy="653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8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54259"/>
              </p:ext>
            </p:extLst>
          </p:nvPr>
        </p:nvGraphicFramePr>
        <p:xfrm>
          <a:off x="94892" y="869575"/>
          <a:ext cx="11944813" cy="59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84">
                  <a:extLst>
                    <a:ext uri="{9D8B030D-6E8A-4147-A177-3AD203B41FA5}">
                      <a16:colId xmlns:a16="http://schemas.microsoft.com/office/drawing/2014/main" val="1368581454"/>
                    </a:ext>
                  </a:extLst>
                </a:gridCol>
                <a:gridCol w="2537122">
                  <a:extLst>
                    <a:ext uri="{9D8B030D-6E8A-4147-A177-3AD203B41FA5}">
                      <a16:colId xmlns:a16="http://schemas.microsoft.com/office/drawing/2014/main" val="3610622888"/>
                    </a:ext>
                  </a:extLst>
                </a:gridCol>
                <a:gridCol w="2346278">
                  <a:extLst>
                    <a:ext uri="{9D8B030D-6E8A-4147-A177-3AD203B41FA5}">
                      <a16:colId xmlns:a16="http://schemas.microsoft.com/office/drawing/2014/main" val="1219784533"/>
                    </a:ext>
                  </a:extLst>
                </a:gridCol>
                <a:gridCol w="1760168">
                  <a:extLst>
                    <a:ext uri="{9D8B030D-6E8A-4147-A177-3AD203B41FA5}">
                      <a16:colId xmlns:a16="http://schemas.microsoft.com/office/drawing/2014/main" val="3984378411"/>
                    </a:ext>
                  </a:extLst>
                </a:gridCol>
                <a:gridCol w="1858357">
                  <a:extLst>
                    <a:ext uri="{9D8B030D-6E8A-4147-A177-3AD203B41FA5}">
                      <a16:colId xmlns:a16="http://schemas.microsoft.com/office/drawing/2014/main" val="4144318457"/>
                    </a:ext>
                  </a:extLst>
                </a:gridCol>
                <a:gridCol w="1265004">
                  <a:extLst>
                    <a:ext uri="{9D8B030D-6E8A-4147-A177-3AD203B41FA5}">
                      <a16:colId xmlns:a16="http://schemas.microsoft.com/office/drawing/2014/main" val="3945179465"/>
                    </a:ext>
                  </a:extLst>
                </a:gridCol>
              </a:tblGrid>
              <a:tr h="29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이지스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96259"/>
                  </a:ext>
                </a:extLst>
              </a:tr>
              <a:tr h="299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최현수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996525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0" y="0"/>
            <a:ext cx="12192000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Ⅴ.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일람</a:t>
            </a:r>
            <a:endParaRPr lang="en-US" altLang="ko-KR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60537"/>
              </p:ext>
            </p:extLst>
          </p:nvPr>
        </p:nvGraphicFramePr>
        <p:xfrm>
          <a:off x="94893" y="1550169"/>
          <a:ext cx="11944811" cy="5504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230">
                  <a:extLst>
                    <a:ext uri="{9D8B030D-6E8A-4147-A177-3AD203B41FA5}">
                      <a16:colId xmlns:a16="http://schemas.microsoft.com/office/drawing/2014/main" val="2704780475"/>
                    </a:ext>
                  </a:extLst>
                </a:gridCol>
                <a:gridCol w="630230">
                  <a:extLst>
                    <a:ext uri="{9D8B030D-6E8A-4147-A177-3AD203B41FA5}">
                      <a16:colId xmlns:a16="http://schemas.microsoft.com/office/drawing/2014/main" val="1897237921"/>
                    </a:ext>
                  </a:extLst>
                </a:gridCol>
                <a:gridCol w="709006">
                  <a:extLst>
                    <a:ext uri="{9D8B030D-6E8A-4147-A177-3AD203B41FA5}">
                      <a16:colId xmlns:a16="http://schemas.microsoft.com/office/drawing/2014/main" val="2245203001"/>
                    </a:ext>
                  </a:extLst>
                </a:gridCol>
                <a:gridCol w="709006">
                  <a:extLst>
                    <a:ext uri="{9D8B030D-6E8A-4147-A177-3AD203B41FA5}">
                      <a16:colId xmlns:a16="http://schemas.microsoft.com/office/drawing/2014/main" val="261207073"/>
                    </a:ext>
                  </a:extLst>
                </a:gridCol>
                <a:gridCol w="1365496">
                  <a:extLst>
                    <a:ext uri="{9D8B030D-6E8A-4147-A177-3AD203B41FA5}">
                      <a16:colId xmlns:a16="http://schemas.microsoft.com/office/drawing/2014/main" val="643006866"/>
                    </a:ext>
                  </a:extLst>
                </a:gridCol>
                <a:gridCol w="1358932">
                  <a:extLst>
                    <a:ext uri="{9D8B030D-6E8A-4147-A177-3AD203B41FA5}">
                      <a16:colId xmlns:a16="http://schemas.microsoft.com/office/drawing/2014/main" val="271998582"/>
                    </a:ext>
                  </a:extLst>
                </a:gridCol>
                <a:gridCol w="610534">
                  <a:extLst>
                    <a:ext uri="{9D8B030D-6E8A-4147-A177-3AD203B41FA5}">
                      <a16:colId xmlns:a16="http://schemas.microsoft.com/office/drawing/2014/main" val="1528727848"/>
                    </a:ext>
                  </a:extLst>
                </a:gridCol>
                <a:gridCol w="709006">
                  <a:extLst>
                    <a:ext uri="{9D8B030D-6E8A-4147-A177-3AD203B41FA5}">
                      <a16:colId xmlns:a16="http://schemas.microsoft.com/office/drawing/2014/main" val="3616379515"/>
                    </a:ext>
                  </a:extLst>
                </a:gridCol>
                <a:gridCol w="919086">
                  <a:extLst>
                    <a:ext uri="{9D8B030D-6E8A-4147-A177-3AD203B41FA5}">
                      <a16:colId xmlns:a16="http://schemas.microsoft.com/office/drawing/2014/main" val="3988071174"/>
                    </a:ext>
                  </a:extLst>
                </a:gridCol>
                <a:gridCol w="1759393">
                  <a:extLst>
                    <a:ext uri="{9D8B030D-6E8A-4147-A177-3AD203B41FA5}">
                      <a16:colId xmlns:a16="http://schemas.microsoft.com/office/drawing/2014/main" val="1204799252"/>
                    </a:ext>
                  </a:extLst>
                </a:gridCol>
                <a:gridCol w="564581">
                  <a:extLst>
                    <a:ext uri="{9D8B030D-6E8A-4147-A177-3AD203B41FA5}">
                      <a16:colId xmlns:a16="http://schemas.microsoft.com/office/drawing/2014/main" val="2893520004"/>
                    </a:ext>
                  </a:extLst>
                </a:gridCol>
                <a:gridCol w="561299">
                  <a:extLst>
                    <a:ext uri="{9D8B030D-6E8A-4147-A177-3AD203B41FA5}">
                      <a16:colId xmlns:a16="http://schemas.microsoft.com/office/drawing/2014/main" val="4251315793"/>
                    </a:ext>
                  </a:extLst>
                </a:gridCol>
                <a:gridCol w="709006">
                  <a:extLst>
                    <a:ext uri="{9D8B030D-6E8A-4147-A177-3AD203B41FA5}">
                      <a16:colId xmlns:a16="http://schemas.microsoft.com/office/drawing/2014/main" val="2791899570"/>
                    </a:ext>
                  </a:extLst>
                </a:gridCol>
                <a:gridCol w="709006">
                  <a:extLst>
                    <a:ext uri="{9D8B030D-6E8A-4147-A177-3AD203B41FA5}">
                      <a16:colId xmlns:a16="http://schemas.microsoft.com/office/drawing/2014/main" val="2178622270"/>
                    </a:ext>
                  </a:extLst>
                </a:gridCol>
              </a:tblGrid>
              <a:tr h="87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서비스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Process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Task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자원유형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 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웹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80810"/>
                  </a:ext>
                </a:extLst>
              </a:tr>
              <a:tr h="96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ID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56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Popup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09451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이지스시스템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S031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s031100010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354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1076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32036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2500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69411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1945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6844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4201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11199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41002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3989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8566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71869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6926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358528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67094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306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457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31336"/>
                  </a:ext>
                </a:extLst>
              </a:tr>
              <a:tr h="1643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57359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8334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31131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97187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35181"/>
                  </a:ext>
                </a:extLst>
              </a:tr>
              <a:tr h="719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07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074961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66815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718894"/>
                  </a:ext>
                </a:extLst>
              </a:tr>
              <a:tr h="15754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31242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80623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6206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91299"/>
                  </a:ext>
                </a:extLst>
              </a:tr>
              <a:tr h="86207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01759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2950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51106"/>
                  </a:ext>
                </a:extLst>
              </a:tr>
              <a:tr h="143869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9" marR="3319" marT="33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3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5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202570</TotalTime>
  <Words>1648</Words>
  <Application>Microsoft Office PowerPoint</Application>
  <PresentationFormat>와이드스크린</PresentationFormat>
  <Paragraphs>639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HY태백B</vt:lpstr>
      <vt:lpstr>HY헤드라인M</vt:lpstr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swontech</dc:creator>
  <cp:lastModifiedBy>swontech</cp:lastModifiedBy>
  <cp:revision>823</cp:revision>
  <dcterms:created xsi:type="dcterms:W3CDTF">2022-01-13T00:42:31Z</dcterms:created>
  <dcterms:modified xsi:type="dcterms:W3CDTF">2023-05-17T03:23:25Z</dcterms:modified>
</cp:coreProperties>
</file>