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8" r:id="rId6"/>
    <p:sldId id="269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565E3-A9DD-4CC7-B718-7A951294CDF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D0B2F-5461-4242-9913-0897DE63EA1F}">
      <dgm:prSet phldrT="[Text]"/>
      <dgm:spPr/>
      <dgm:t>
        <a:bodyPr/>
        <a:lstStyle/>
        <a:p>
          <a:r>
            <a:rPr lang="en-IN" dirty="0"/>
            <a:t>Univariate Analysis </a:t>
          </a:r>
        </a:p>
      </dgm:t>
    </dgm:pt>
    <dgm:pt modelId="{B5B8A744-0CC1-441A-A618-DA48C489F61A}" type="parTrans" cxnId="{C5FA5590-0F8E-4A0A-9894-D9649677BFFD}">
      <dgm:prSet/>
      <dgm:spPr/>
      <dgm:t>
        <a:bodyPr/>
        <a:lstStyle/>
        <a:p>
          <a:endParaRPr lang="en-IN"/>
        </a:p>
      </dgm:t>
    </dgm:pt>
    <dgm:pt modelId="{5F822600-BAF3-4E28-B5DF-41C0D52634B2}" type="sibTrans" cxnId="{C5FA5590-0F8E-4A0A-9894-D9649677BFFD}">
      <dgm:prSet/>
      <dgm:spPr/>
      <dgm:t>
        <a:bodyPr/>
        <a:lstStyle/>
        <a:p>
          <a:endParaRPr lang="en-IN"/>
        </a:p>
      </dgm:t>
    </dgm:pt>
    <dgm:pt modelId="{29EC0FD7-9901-4A07-9EBC-A23A9CA6CB45}">
      <dgm:prSet phldrT="[Text]"/>
      <dgm:spPr/>
      <dgm:t>
        <a:bodyPr/>
        <a:lstStyle/>
        <a:p>
          <a:r>
            <a:rPr lang="en-IN" dirty="0"/>
            <a:t>Preliminary:</a:t>
          </a:r>
        </a:p>
      </dgm:t>
    </dgm:pt>
    <dgm:pt modelId="{C5C47DBE-7732-411E-98AF-0895048CEE5A}" type="parTrans" cxnId="{CFC73B08-4284-4DB1-9A4F-6EC32B22F920}">
      <dgm:prSet/>
      <dgm:spPr/>
      <dgm:t>
        <a:bodyPr/>
        <a:lstStyle/>
        <a:p>
          <a:endParaRPr lang="en-IN"/>
        </a:p>
      </dgm:t>
    </dgm:pt>
    <dgm:pt modelId="{ACD34AA9-3212-4135-BA6C-40AFFB189E8C}" type="sibTrans" cxnId="{CFC73B08-4284-4DB1-9A4F-6EC32B22F920}">
      <dgm:prSet/>
      <dgm:spPr/>
      <dgm:t>
        <a:bodyPr/>
        <a:lstStyle/>
        <a:p>
          <a:endParaRPr lang="en-IN"/>
        </a:p>
      </dgm:t>
    </dgm:pt>
    <dgm:pt modelId="{4A1DC65E-708D-4AF6-8B08-661AC192A047}">
      <dgm:prSet phldrT="[Text]"/>
      <dgm:spPr/>
      <dgm:t>
        <a:bodyPr/>
        <a:lstStyle/>
        <a:p>
          <a:r>
            <a:rPr lang="en-IN" dirty="0"/>
            <a:t>Univariate</a:t>
          </a:r>
        </a:p>
      </dgm:t>
    </dgm:pt>
    <dgm:pt modelId="{FE2FC545-DC26-454E-948F-923928710B8B}" type="parTrans" cxnId="{41E83B31-8FD0-4B18-93E1-A7DAD5549F04}">
      <dgm:prSet/>
      <dgm:spPr/>
      <dgm:t>
        <a:bodyPr/>
        <a:lstStyle/>
        <a:p>
          <a:endParaRPr lang="en-IN"/>
        </a:p>
      </dgm:t>
    </dgm:pt>
    <dgm:pt modelId="{CA8FE5B7-6ABC-486A-A7B3-359B46143C6A}" type="sibTrans" cxnId="{41E83B31-8FD0-4B18-93E1-A7DAD5549F04}">
      <dgm:prSet/>
      <dgm:spPr/>
      <dgm:t>
        <a:bodyPr/>
        <a:lstStyle/>
        <a:p>
          <a:endParaRPr lang="en-IN"/>
        </a:p>
      </dgm:t>
    </dgm:pt>
    <dgm:pt modelId="{59B3ADCB-0AC3-411C-B5DA-BE0D619D2796}">
      <dgm:prSet phldrT="[Text]"/>
      <dgm:spPr/>
      <dgm:t>
        <a:bodyPr/>
        <a:lstStyle/>
        <a:p>
          <a:r>
            <a:rPr lang="en-IN" dirty="0"/>
            <a:t>Bivariate Analysis </a:t>
          </a:r>
        </a:p>
      </dgm:t>
    </dgm:pt>
    <dgm:pt modelId="{0BED7AAE-19B3-4759-9B3F-00995E645F16}" type="parTrans" cxnId="{ECC69D0F-CDB7-4434-B378-FA7CE2FAF171}">
      <dgm:prSet/>
      <dgm:spPr/>
      <dgm:t>
        <a:bodyPr/>
        <a:lstStyle/>
        <a:p>
          <a:endParaRPr lang="en-IN"/>
        </a:p>
      </dgm:t>
    </dgm:pt>
    <dgm:pt modelId="{47A732C9-445C-4968-A1F3-1C847D3F3EEA}" type="sibTrans" cxnId="{ECC69D0F-CDB7-4434-B378-FA7CE2FAF171}">
      <dgm:prSet/>
      <dgm:spPr/>
      <dgm:t>
        <a:bodyPr/>
        <a:lstStyle/>
        <a:p>
          <a:endParaRPr lang="en-IN"/>
        </a:p>
      </dgm:t>
    </dgm:pt>
    <dgm:pt modelId="{885B5FFE-FEBF-47BD-85EA-0906CC55D269}">
      <dgm:prSet phldrT="[Text]"/>
      <dgm:spPr/>
      <dgm:t>
        <a:bodyPr/>
        <a:lstStyle/>
        <a:p>
          <a:r>
            <a:rPr lang="en-IN" dirty="0"/>
            <a:t>Correlation study: Among all Variables </a:t>
          </a:r>
        </a:p>
      </dgm:t>
    </dgm:pt>
    <dgm:pt modelId="{729BFC7E-F1F6-45DC-BD36-0904449DF360}" type="parTrans" cxnId="{0770890D-212C-48E2-875C-B93B7B856A02}">
      <dgm:prSet/>
      <dgm:spPr/>
      <dgm:t>
        <a:bodyPr/>
        <a:lstStyle/>
        <a:p>
          <a:endParaRPr lang="en-IN"/>
        </a:p>
      </dgm:t>
    </dgm:pt>
    <dgm:pt modelId="{5D638737-FD2B-4F09-BFEB-8F96EF5CBC3D}" type="sibTrans" cxnId="{0770890D-212C-48E2-875C-B93B7B856A02}">
      <dgm:prSet/>
      <dgm:spPr/>
      <dgm:t>
        <a:bodyPr/>
        <a:lstStyle/>
        <a:p>
          <a:endParaRPr lang="en-IN"/>
        </a:p>
      </dgm:t>
    </dgm:pt>
    <dgm:pt modelId="{F46C69AA-CB88-4FF2-9B22-16B43930221C}">
      <dgm:prSet phldrT="[Text]"/>
      <dgm:spPr/>
      <dgm:t>
        <a:bodyPr/>
        <a:lstStyle/>
        <a:p>
          <a:r>
            <a:rPr lang="en-IN" dirty="0"/>
            <a:t>Multivariate Analysis </a:t>
          </a:r>
        </a:p>
      </dgm:t>
    </dgm:pt>
    <dgm:pt modelId="{B47D1C83-D423-48BA-8D5A-A7A25013D881}" type="parTrans" cxnId="{4FFCAA37-FE7C-4742-95D1-E8793D01C47D}">
      <dgm:prSet/>
      <dgm:spPr/>
      <dgm:t>
        <a:bodyPr/>
        <a:lstStyle/>
        <a:p>
          <a:endParaRPr lang="en-IN"/>
        </a:p>
      </dgm:t>
    </dgm:pt>
    <dgm:pt modelId="{1A6E2CF9-D2B1-42B2-AAAB-F25F2494AB98}" type="sibTrans" cxnId="{4FFCAA37-FE7C-4742-95D1-E8793D01C47D}">
      <dgm:prSet/>
      <dgm:spPr/>
      <dgm:t>
        <a:bodyPr/>
        <a:lstStyle/>
        <a:p>
          <a:endParaRPr lang="en-IN"/>
        </a:p>
      </dgm:t>
    </dgm:pt>
    <dgm:pt modelId="{D605584C-17B4-45A7-BB10-9707F97BE534}">
      <dgm:prSet phldrT="[Text]" phldr="1"/>
      <dgm:spPr/>
      <dgm:t>
        <a:bodyPr/>
        <a:lstStyle/>
        <a:p>
          <a:endParaRPr lang="en-IN" dirty="0"/>
        </a:p>
      </dgm:t>
    </dgm:pt>
    <dgm:pt modelId="{30AFC684-BB84-49E0-B6D3-821D59775A5D}" type="parTrans" cxnId="{EA3E8106-E94C-46C0-A3BF-BD8668B283F5}">
      <dgm:prSet/>
      <dgm:spPr/>
      <dgm:t>
        <a:bodyPr/>
        <a:lstStyle/>
        <a:p>
          <a:endParaRPr lang="en-IN"/>
        </a:p>
      </dgm:t>
    </dgm:pt>
    <dgm:pt modelId="{FCFC9EA6-4301-4B17-8C0D-8A8E543BD76F}" type="sibTrans" cxnId="{EA3E8106-E94C-46C0-A3BF-BD8668B283F5}">
      <dgm:prSet/>
      <dgm:spPr/>
      <dgm:t>
        <a:bodyPr/>
        <a:lstStyle/>
        <a:p>
          <a:endParaRPr lang="en-IN"/>
        </a:p>
      </dgm:t>
    </dgm:pt>
    <dgm:pt modelId="{D6F16B5B-EB83-44A3-8EF1-1B8D3D992302}">
      <dgm:prSet phldrT="[Text]" phldr="1"/>
      <dgm:spPr/>
      <dgm:t>
        <a:bodyPr/>
        <a:lstStyle/>
        <a:p>
          <a:endParaRPr lang="en-IN" dirty="0"/>
        </a:p>
      </dgm:t>
    </dgm:pt>
    <dgm:pt modelId="{62D7305B-020C-4766-A74A-9BC18ADE0F22}" type="parTrans" cxnId="{E603EE3C-3C79-4009-ADFF-D4C9DC14C81E}">
      <dgm:prSet/>
      <dgm:spPr/>
      <dgm:t>
        <a:bodyPr/>
        <a:lstStyle/>
        <a:p>
          <a:endParaRPr lang="en-IN"/>
        </a:p>
      </dgm:t>
    </dgm:pt>
    <dgm:pt modelId="{57E77F4A-AB14-45BF-9025-9D7E9785CE6A}" type="sibTrans" cxnId="{E603EE3C-3C79-4009-ADFF-D4C9DC14C81E}">
      <dgm:prSet/>
      <dgm:spPr/>
      <dgm:t>
        <a:bodyPr/>
        <a:lstStyle/>
        <a:p>
          <a:endParaRPr lang="en-IN"/>
        </a:p>
      </dgm:t>
    </dgm:pt>
    <dgm:pt modelId="{5A1EADD5-ABA1-497E-BCBF-3C061B426AA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dirty="0"/>
            <a:t>Checked for Null values- None found.</a:t>
          </a:r>
        </a:p>
      </dgm:t>
    </dgm:pt>
    <dgm:pt modelId="{9A2643D5-E765-432F-BC5D-6F2C4C4301BD}" type="parTrans" cxnId="{449ED3A8-6844-4A3D-90C6-2A3FE9EF0A63}">
      <dgm:prSet/>
      <dgm:spPr/>
      <dgm:t>
        <a:bodyPr/>
        <a:lstStyle/>
        <a:p>
          <a:endParaRPr lang="en-IN"/>
        </a:p>
      </dgm:t>
    </dgm:pt>
    <dgm:pt modelId="{95F67248-1FB6-476B-8BE7-BF884067D2D4}" type="sibTrans" cxnId="{449ED3A8-6844-4A3D-90C6-2A3FE9EF0A63}">
      <dgm:prSet/>
      <dgm:spPr/>
      <dgm:t>
        <a:bodyPr/>
        <a:lstStyle/>
        <a:p>
          <a:endParaRPr lang="en-IN"/>
        </a:p>
      </dgm:t>
    </dgm:pt>
    <dgm:pt modelId="{AAAAD705-4302-410A-84E0-89722C7CF9C1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dirty="0"/>
            <a:t>Divided Variables into Categorical and Numeric: 11(categorical), 9(Numeric) </a:t>
          </a:r>
        </a:p>
      </dgm:t>
    </dgm:pt>
    <dgm:pt modelId="{133570B0-79FC-4809-95E3-EC5C1E2BFB66}" type="parTrans" cxnId="{9CF2B8CA-DBE8-41FD-AC03-E8A047CB77F9}">
      <dgm:prSet/>
      <dgm:spPr/>
      <dgm:t>
        <a:bodyPr/>
        <a:lstStyle/>
        <a:p>
          <a:endParaRPr lang="en-IN"/>
        </a:p>
      </dgm:t>
    </dgm:pt>
    <dgm:pt modelId="{3D5939F2-6136-42BE-B5A8-3C98F88FE741}" type="sibTrans" cxnId="{9CF2B8CA-DBE8-41FD-AC03-E8A047CB77F9}">
      <dgm:prSet/>
      <dgm:spPr/>
      <dgm:t>
        <a:bodyPr/>
        <a:lstStyle/>
        <a:p>
          <a:endParaRPr lang="en-IN"/>
        </a:p>
      </dgm:t>
    </dgm:pt>
    <dgm:pt modelId="{85397D45-77A6-4568-8FB4-8D3154F505F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dirty="0"/>
            <a:t>Studied the distribution of all variables from box plots and histograms </a:t>
          </a:r>
        </a:p>
      </dgm:t>
    </dgm:pt>
    <dgm:pt modelId="{8E28B47B-841B-4E4E-84C0-7CF59D006AC7}" type="parTrans" cxnId="{6C8CAF83-9B6A-43AB-B46B-9D992903AF2D}">
      <dgm:prSet/>
      <dgm:spPr/>
      <dgm:t>
        <a:bodyPr/>
        <a:lstStyle/>
        <a:p>
          <a:endParaRPr lang="en-IN"/>
        </a:p>
      </dgm:t>
    </dgm:pt>
    <dgm:pt modelId="{58220BB9-7BD9-405D-A39A-A3E131A193F6}" type="sibTrans" cxnId="{6C8CAF83-9B6A-43AB-B46B-9D992903AF2D}">
      <dgm:prSet/>
      <dgm:spPr/>
      <dgm:t>
        <a:bodyPr/>
        <a:lstStyle/>
        <a:p>
          <a:endParaRPr lang="en-IN"/>
        </a:p>
      </dgm:t>
    </dgm:pt>
    <dgm:pt modelId="{918ADEFC-B09A-4F3D-B7A2-737CE03B1CB1}">
      <dgm:prSet phldrT="[Text]"/>
      <dgm:spPr/>
      <dgm:t>
        <a:bodyPr/>
        <a:lstStyle/>
        <a:p>
          <a:r>
            <a:rPr lang="en-IN" dirty="0"/>
            <a:t>Studying Attrition rate w.r.t every factor to understand the relation with attrition – Helps us arrive at the possible causes of attrition in the company </a:t>
          </a:r>
        </a:p>
      </dgm:t>
    </dgm:pt>
    <dgm:pt modelId="{F7F17C07-6558-4BC8-AB0E-9DF5302BA97E}" type="parTrans" cxnId="{41D89AD3-BB7C-4BA3-B679-9792A8BD8EB6}">
      <dgm:prSet/>
      <dgm:spPr/>
    </dgm:pt>
    <dgm:pt modelId="{85185954-74A9-4847-8E1B-E1EC159D2958}" type="sibTrans" cxnId="{41D89AD3-BB7C-4BA3-B679-9792A8BD8EB6}">
      <dgm:prSet/>
      <dgm:spPr/>
    </dgm:pt>
    <dgm:pt modelId="{9D60EBF8-8F5D-4D19-BBF7-3A8F32DE23C9}" type="pres">
      <dgm:prSet presAssocID="{76F565E3-A9DD-4CC7-B718-7A951294CDFD}" presName="linearFlow" presStyleCnt="0">
        <dgm:presLayoutVars>
          <dgm:dir/>
          <dgm:animLvl val="lvl"/>
          <dgm:resizeHandles val="exact"/>
        </dgm:presLayoutVars>
      </dgm:prSet>
      <dgm:spPr/>
    </dgm:pt>
    <dgm:pt modelId="{B6671865-AD27-4670-8BC8-7EC78D1D7C15}" type="pres">
      <dgm:prSet presAssocID="{B6CD0B2F-5461-4242-9913-0897DE63EA1F}" presName="composite" presStyleCnt="0"/>
      <dgm:spPr/>
    </dgm:pt>
    <dgm:pt modelId="{CBDE5DD5-1D92-4F93-B9CB-DB1848552134}" type="pres">
      <dgm:prSet presAssocID="{B6CD0B2F-5461-4242-9913-0897DE63EA1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4A2C1EE-6355-432A-A857-91C89503F2DE}" type="pres">
      <dgm:prSet presAssocID="{B6CD0B2F-5461-4242-9913-0897DE63EA1F}" presName="descendantText" presStyleLbl="alignAcc1" presStyleIdx="0" presStyleCnt="3">
        <dgm:presLayoutVars>
          <dgm:bulletEnabled val="1"/>
        </dgm:presLayoutVars>
      </dgm:prSet>
      <dgm:spPr/>
    </dgm:pt>
    <dgm:pt modelId="{2E383F60-078B-4E1F-AEF9-580AF505AB41}" type="pres">
      <dgm:prSet presAssocID="{5F822600-BAF3-4E28-B5DF-41C0D52634B2}" presName="sp" presStyleCnt="0"/>
      <dgm:spPr/>
    </dgm:pt>
    <dgm:pt modelId="{99E68812-0760-457B-9F8C-69B3B09C8E32}" type="pres">
      <dgm:prSet presAssocID="{59B3ADCB-0AC3-411C-B5DA-BE0D619D2796}" presName="composite" presStyleCnt="0"/>
      <dgm:spPr/>
    </dgm:pt>
    <dgm:pt modelId="{D7469960-2B31-4593-9E6B-4E9127EF5971}" type="pres">
      <dgm:prSet presAssocID="{59B3ADCB-0AC3-411C-B5DA-BE0D619D27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D66930-5BE2-4FBE-9AC2-3C510C075443}" type="pres">
      <dgm:prSet presAssocID="{59B3ADCB-0AC3-411C-B5DA-BE0D619D2796}" presName="descendantText" presStyleLbl="alignAcc1" presStyleIdx="1" presStyleCnt="3" custScaleX="99993">
        <dgm:presLayoutVars>
          <dgm:bulletEnabled val="1"/>
        </dgm:presLayoutVars>
      </dgm:prSet>
      <dgm:spPr/>
    </dgm:pt>
    <dgm:pt modelId="{35AA819E-E0A4-466E-A399-3854EEEAA6DF}" type="pres">
      <dgm:prSet presAssocID="{47A732C9-445C-4968-A1F3-1C847D3F3EEA}" presName="sp" presStyleCnt="0"/>
      <dgm:spPr/>
    </dgm:pt>
    <dgm:pt modelId="{BD7B2C5A-2C7B-4E5F-8FB9-C9453706E61B}" type="pres">
      <dgm:prSet presAssocID="{F46C69AA-CB88-4FF2-9B22-16B43930221C}" presName="composite" presStyleCnt="0"/>
      <dgm:spPr/>
    </dgm:pt>
    <dgm:pt modelId="{7263585C-F20C-4E93-8DA0-00A89865F0CB}" type="pres">
      <dgm:prSet presAssocID="{F46C69AA-CB88-4FF2-9B22-16B4393022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592671F-2BC6-4475-BC44-E9A7211544A3}" type="pres">
      <dgm:prSet presAssocID="{F46C69AA-CB88-4FF2-9B22-16B4393022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3E8106-E94C-46C0-A3BF-BD8668B283F5}" srcId="{F46C69AA-CB88-4FF2-9B22-16B43930221C}" destId="{D605584C-17B4-45A7-BB10-9707F97BE534}" srcOrd="0" destOrd="0" parTransId="{30AFC684-BB84-49E0-B6D3-821D59775A5D}" sibTransId="{FCFC9EA6-4301-4B17-8C0D-8A8E543BD76F}"/>
    <dgm:cxn modelId="{CFC73B08-4284-4DB1-9A4F-6EC32B22F920}" srcId="{B6CD0B2F-5461-4242-9913-0897DE63EA1F}" destId="{29EC0FD7-9901-4A07-9EBC-A23A9CA6CB45}" srcOrd="0" destOrd="0" parTransId="{C5C47DBE-7732-411E-98AF-0895048CEE5A}" sibTransId="{ACD34AA9-3212-4135-BA6C-40AFFB189E8C}"/>
    <dgm:cxn modelId="{0770890D-212C-48E2-875C-B93B7B856A02}" srcId="{59B3ADCB-0AC3-411C-B5DA-BE0D619D2796}" destId="{885B5FFE-FEBF-47BD-85EA-0906CC55D269}" srcOrd="0" destOrd="0" parTransId="{729BFC7E-F1F6-45DC-BD36-0904449DF360}" sibTransId="{5D638737-FD2B-4F09-BFEB-8F96EF5CBC3D}"/>
    <dgm:cxn modelId="{ECC69D0F-CDB7-4434-B378-FA7CE2FAF171}" srcId="{76F565E3-A9DD-4CC7-B718-7A951294CDFD}" destId="{59B3ADCB-0AC3-411C-B5DA-BE0D619D2796}" srcOrd="1" destOrd="0" parTransId="{0BED7AAE-19B3-4759-9B3F-00995E645F16}" sibTransId="{47A732C9-445C-4968-A1F3-1C847D3F3EEA}"/>
    <dgm:cxn modelId="{41E83B31-8FD0-4B18-93E1-A7DAD5549F04}" srcId="{B6CD0B2F-5461-4242-9913-0897DE63EA1F}" destId="{4A1DC65E-708D-4AF6-8B08-661AC192A047}" srcOrd="3" destOrd="0" parTransId="{FE2FC545-DC26-454E-948F-923928710B8B}" sibTransId="{CA8FE5B7-6ABC-486A-A7B3-359B46143C6A}"/>
    <dgm:cxn modelId="{45869236-A952-4B24-B169-AFE74CD87D4B}" type="presOf" srcId="{AAAAD705-4302-410A-84E0-89722C7CF9C1}" destId="{04A2C1EE-6355-432A-A857-91C89503F2DE}" srcOrd="0" destOrd="2" presId="urn:microsoft.com/office/officeart/2005/8/layout/chevron2"/>
    <dgm:cxn modelId="{4FFCAA37-FE7C-4742-95D1-E8793D01C47D}" srcId="{76F565E3-A9DD-4CC7-B718-7A951294CDFD}" destId="{F46C69AA-CB88-4FF2-9B22-16B43930221C}" srcOrd="2" destOrd="0" parTransId="{B47D1C83-D423-48BA-8D5A-A7A25013D881}" sibTransId="{1A6E2CF9-D2B1-42B2-AAAB-F25F2494AB98}"/>
    <dgm:cxn modelId="{49EC3738-6248-40DE-B609-982D30F9481A}" type="presOf" srcId="{5A1EADD5-ABA1-497E-BCBF-3C061B426AA4}" destId="{04A2C1EE-6355-432A-A857-91C89503F2DE}" srcOrd="0" destOrd="1" presId="urn:microsoft.com/office/officeart/2005/8/layout/chevron2"/>
    <dgm:cxn modelId="{3F5F6638-84AC-4818-B11B-BC8094389F04}" type="presOf" srcId="{76F565E3-A9DD-4CC7-B718-7A951294CDFD}" destId="{9D60EBF8-8F5D-4D19-BBF7-3A8F32DE23C9}" srcOrd="0" destOrd="0" presId="urn:microsoft.com/office/officeart/2005/8/layout/chevron2"/>
    <dgm:cxn modelId="{E603EE3C-3C79-4009-ADFF-D4C9DC14C81E}" srcId="{F46C69AA-CB88-4FF2-9B22-16B43930221C}" destId="{D6F16B5B-EB83-44A3-8EF1-1B8D3D992302}" srcOrd="1" destOrd="0" parTransId="{62D7305B-020C-4766-A74A-9BC18ADE0F22}" sibTransId="{57E77F4A-AB14-45BF-9025-9D7E9785CE6A}"/>
    <dgm:cxn modelId="{7B2CEB5F-5F34-476A-8301-43A396A72F65}" type="presOf" srcId="{59B3ADCB-0AC3-411C-B5DA-BE0D619D2796}" destId="{D7469960-2B31-4593-9E6B-4E9127EF5971}" srcOrd="0" destOrd="0" presId="urn:microsoft.com/office/officeart/2005/8/layout/chevron2"/>
    <dgm:cxn modelId="{00DDF65F-4AE0-402E-9CDA-FE70B30350FA}" type="presOf" srcId="{F46C69AA-CB88-4FF2-9B22-16B43930221C}" destId="{7263585C-F20C-4E93-8DA0-00A89865F0CB}" srcOrd="0" destOrd="0" presId="urn:microsoft.com/office/officeart/2005/8/layout/chevron2"/>
    <dgm:cxn modelId="{569E326D-6E61-4301-B242-A9981FDCD5F6}" type="presOf" srcId="{918ADEFC-B09A-4F3D-B7A2-737CE03B1CB1}" destId="{44D66930-5BE2-4FBE-9AC2-3C510C075443}" srcOrd="0" destOrd="1" presId="urn:microsoft.com/office/officeart/2005/8/layout/chevron2"/>
    <dgm:cxn modelId="{36A3E051-43EB-4800-B7D1-FE8086D7B91A}" type="presOf" srcId="{85397D45-77A6-4568-8FB4-8D3154F505F7}" destId="{04A2C1EE-6355-432A-A857-91C89503F2DE}" srcOrd="0" destOrd="4" presId="urn:microsoft.com/office/officeart/2005/8/layout/chevron2"/>
    <dgm:cxn modelId="{DA57E251-9E68-4ADF-B833-F03BEE03554C}" type="presOf" srcId="{D6F16B5B-EB83-44A3-8EF1-1B8D3D992302}" destId="{3592671F-2BC6-4475-BC44-E9A7211544A3}" srcOrd="0" destOrd="1" presId="urn:microsoft.com/office/officeart/2005/8/layout/chevron2"/>
    <dgm:cxn modelId="{E8E96E7A-5F07-484D-A99B-09E817B810BE}" type="presOf" srcId="{29EC0FD7-9901-4A07-9EBC-A23A9CA6CB45}" destId="{04A2C1EE-6355-432A-A857-91C89503F2DE}" srcOrd="0" destOrd="0" presId="urn:microsoft.com/office/officeart/2005/8/layout/chevron2"/>
    <dgm:cxn modelId="{6C8CAF83-9B6A-43AB-B46B-9D992903AF2D}" srcId="{B6CD0B2F-5461-4242-9913-0897DE63EA1F}" destId="{85397D45-77A6-4568-8FB4-8D3154F505F7}" srcOrd="4" destOrd="0" parTransId="{8E28B47B-841B-4E4E-84C0-7CF59D006AC7}" sibTransId="{58220BB9-7BD9-405D-A39A-A3E131A193F6}"/>
    <dgm:cxn modelId="{C5FA5590-0F8E-4A0A-9894-D9649677BFFD}" srcId="{76F565E3-A9DD-4CC7-B718-7A951294CDFD}" destId="{B6CD0B2F-5461-4242-9913-0897DE63EA1F}" srcOrd="0" destOrd="0" parTransId="{B5B8A744-0CC1-441A-A618-DA48C489F61A}" sibTransId="{5F822600-BAF3-4E28-B5DF-41C0D52634B2}"/>
    <dgm:cxn modelId="{DBDEC093-53E3-4D2B-9FE8-8598729D1AB6}" type="presOf" srcId="{B6CD0B2F-5461-4242-9913-0897DE63EA1F}" destId="{CBDE5DD5-1D92-4F93-B9CB-DB1848552134}" srcOrd="0" destOrd="0" presId="urn:microsoft.com/office/officeart/2005/8/layout/chevron2"/>
    <dgm:cxn modelId="{9A7164A2-AE4F-4D54-923E-4EAC40467F99}" type="presOf" srcId="{885B5FFE-FEBF-47BD-85EA-0906CC55D269}" destId="{44D66930-5BE2-4FBE-9AC2-3C510C075443}" srcOrd="0" destOrd="0" presId="urn:microsoft.com/office/officeart/2005/8/layout/chevron2"/>
    <dgm:cxn modelId="{449ED3A8-6844-4A3D-90C6-2A3FE9EF0A63}" srcId="{B6CD0B2F-5461-4242-9913-0897DE63EA1F}" destId="{5A1EADD5-ABA1-497E-BCBF-3C061B426AA4}" srcOrd="1" destOrd="0" parTransId="{9A2643D5-E765-432F-BC5D-6F2C4C4301BD}" sibTransId="{95F67248-1FB6-476B-8BE7-BF884067D2D4}"/>
    <dgm:cxn modelId="{26A4A3B5-5DFE-44E7-88D8-44EAEE485DDF}" type="presOf" srcId="{4A1DC65E-708D-4AF6-8B08-661AC192A047}" destId="{04A2C1EE-6355-432A-A857-91C89503F2DE}" srcOrd="0" destOrd="3" presId="urn:microsoft.com/office/officeart/2005/8/layout/chevron2"/>
    <dgm:cxn modelId="{12CE56BA-2E3E-409C-B027-F0EB0EE93567}" type="presOf" srcId="{D605584C-17B4-45A7-BB10-9707F97BE534}" destId="{3592671F-2BC6-4475-BC44-E9A7211544A3}" srcOrd="0" destOrd="0" presId="urn:microsoft.com/office/officeart/2005/8/layout/chevron2"/>
    <dgm:cxn modelId="{9CF2B8CA-DBE8-41FD-AC03-E8A047CB77F9}" srcId="{B6CD0B2F-5461-4242-9913-0897DE63EA1F}" destId="{AAAAD705-4302-410A-84E0-89722C7CF9C1}" srcOrd="2" destOrd="0" parTransId="{133570B0-79FC-4809-95E3-EC5C1E2BFB66}" sibTransId="{3D5939F2-6136-42BE-B5A8-3C98F88FE741}"/>
    <dgm:cxn modelId="{41D89AD3-BB7C-4BA3-B679-9792A8BD8EB6}" srcId="{59B3ADCB-0AC3-411C-B5DA-BE0D619D2796}" destId="{918ADEFC-B09A-4F3D-B7A2-737CE03B1CB1}" srcOrd="1" destOrd="0" parTransId="{F7F17C07-6558-4BC8-AB0E-9DF5302BA97E}" sibTransId="{85185954-74A9-4847-8E1B-E1EC159D2958}"/>
    <dgm:cxn modelId="{E96B78DD-7D39-40C4-961C-618E213E6CAA}" type="presParOf" srcId="{9D60EBF8-8F5D-4D19-BBF7-3A8F32DE23C9}" destId="{B6671865-AD27-4670-8BC8-7EC78D1D7C15}" srcOrd="0" destOrd="0" presId="urn:microsoft.com/office/officeart/2005/8/layout/chevron2"/>
    <dgm:cxn modelId="{F377C4FA-CF74-4BE0-8C0A-6661C6B61361}" type="presParOf" srcId="{B6671865-AD27-4670-8BC8-7EC78D1D7C15}" destId="{CBDE5DD5-1D92-4F93-B9CB-DB1848552134}" srcOrd="0" destOrd="0" presId="urn:microsoft.com/office/officeart/2005/8/layout/chevron2"/>
    <dgm:cxn modelId="{976D5967-8F43-4C1D-840D-931D94DA5018}" type="presParOf" srcId="{B6671865-AD27-4670-8BC8-7EC78D1D7C15}" destId="{04A2C1EE-6355-432A-A857-91C89503F2DE}" srcOrd="1" destOrd="0" presId="urn:microsoft.com/office/officeart/2005/8/layout/chevron2"/>
    <dgm:cxn modelId="{CB103D98-A45A-4C75-94F9-1A281B080974}" type="presParOf" srcId="{9D60EBF8-8F5D-4D19-BBF7-3A8F32DE23C9}" destId="{2E383F60-078B-4E1F-AEF9-580AF505AB41}" srcOrd="1" destOrd="0" presId="urn:microsoft.com/office/officeart/2005/8/layout/chevron2"/>
    <dgm:cxn modelId="{A4DC99C6-3B13-44FD-8AF1-94121D03EA3C}" type="presParOf" srcId="{9D60EBF8-8F5D-4D19-BBF7-3A8F32DE23C9}" destId="{99E68812-0760-457B-9F8C-69B3B09C8E32}" srcOrd="2" destOrd="0" presId="urn:microsoft.com/office/officeart/2005/8/layout/chevron2"/>
    <dgm:cxn modelId="{E42FC939-B096-4D68-BE03-4A9F80E86A8F}" type="presParOf" srcId="{99E68812-0760-457B-9F8C-69B3B09C8E32}" destId="{D7469960-2B31-4593-9E6B-4E9127EF5971}" srcOrd="0" destOrd="0" presId="urn:microsoft.com/office/officeart/2005/8/layout/chevron2"/>
    <dgm:cxn modelId="{F9EF8B56-7505-493F-B2E1-6904C42A8A59}" type="presParOf" srcId="{99E68812-0760-457B-9F8C-69B3B09C8E32}" destId="{44D66930-5BE2-4FBE-9AC2-3C510C075443}" srcOrd="1" destOrd="0" presId="urn:microsoft.com/office/officeart/2005/8/layout/chevron2"/>
    <dgm:cxn modelId="{242AD1C0-8102-4998-8EF7-E1B23D6D4BEE}" type="presParOf" srcId="{9D60EBF8-8F5D-4D19-BBF7-3A8F32DE23C9}" destId="{35AA819E-E0A4-466E-A399-3854EEEAA6DF}" srcOrd="3" destOrd="0" presId="urn:microsoft.com/office/officeart/2005/8/layout/chevron2"/>
    <dgm:cxn modelId="{CCF2AC4B-545D-427E-9A13-DEDD6062E913}" type="presParOf" srcId="{9D60EBF8-8F5D-4D19-BBF7-3A8F32DE23C9}" destId="{BD7B2C5A-2C7B-4E5F-8FB9-C9453706E61B}" srcOrd="4" destOrd="0" presId="urn:microsoft.com/office/officeart/2005/8/layout/chevron2"/>
    <dgm:cxn modelId="{4645EE38-BF98-4C03-AC4D-4FEA7F644131}" type="presParOf" srcId="{BD7B2C5A-2C7B-4E5F-8FB9-C9453706E61B}" destId="{7263585C-F20C-4E93-8DA0-00A89865F0CB}" srcOrd="0" destOrd="0" presId="urn:microsoft.com/office/officeart/2005/8/layout/chevron2"/>
    <dgm:cxn modelId="{A950C1B7-F2D4-4812-AC5A-1329C0FF6C9C}" type="presParOf" srcId="{BD7B2C5A-2C7B-4E5F-8FB9-C9453706E61B}" destId="{3592671F-2BC6-4475-BC44-E9A7211544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E5DD5-1D92-4F93-B9CB-DB1848552134}">
      <dsp:nvSpPr>
        <dsp:cNvPr id="0" name=""/>
        <dsp:cNvSpPr/>
      </dsp:nvSpPr>
      <dsp:spPr>
        <a:xfrm rot="5400000">
          <a:off x="-292381" y="293741"/>
          <a:ext cx="1949210" cy="13644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Univariate Analysis </a:t>
          </a:r>
        </a:p>
      </dsp:txBody>
      <dsp:txXfrm rot="-5400000">
        <a:off x="1" y="683584"/>
        <a:ext cx="1364447" cy="584763"/>
      </dsp:txXfrm>
    </dsp:sp>
    <dsp:sp modelId="{04A2C1EE-6355-432A-A857-91C89503F2DE}">
      <dsp:nvSpPr>
        <dsp:cNvPr id="0" name=""/>
        <dsp:cNvSpPr/>
      </dsp:nvSpPr>
      <dsp:spPr>
        <a:xfrm rot="5400000">
          <a:off x="5402154" y="-4036347"/>
          <a:ext cx="1266986" cy="934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Preliminary: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500" kern="1200" dirty="0"/>
            <a:t>Checked for Null values- None found.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500" kern="1200" dirty="0"/>
            <a:t>Divided Variables into Categorical and Numeric: 11(categorical), 9(Numeric)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Univariate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500" kern="1200" dirty="0"/>
            <a:t>Studied the distribution of all variables from box plots and histograms </a:t>
          </a:r>
        </a:p>
      </dsp:txBody>
      <dsp:txXfrm rot="-5400000">
        <a:off x="1364448" y="63208"/>
        <a:ext cx="9280551" cy="1143288"/>
      </dsp:txXfrm>
    </dsp:sp>
    <dsp:sp modelId="{D7469960-2B31-4593-9E6B-4E9127EF5971}">
      <dsp:nvSpPr>
        <dsp:cNvPr id="0" name=""/>
        <dsp:cNvSpPr/>
      </dsp:nvSpPr>
      <dsp:spPr>
        <a:xfrm rot="5400000">
          <a:off x="-292381" y="2052011"/>
          <a:ext cx="1949210" cy="13644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Bivariate Analysis </a:t>
          </a:r>
        </a:p>
      </dsp:txBody>
      <dsp:txXfrm rot="-5400000">
        <a:off x="1" y="2441854"/>
        <a:ext cx="1364447" cy="584763"/>
      </dsp:txXfrm>
    </dsp:sp>
    <dsp:sp modelId="{44D66930-5BE2-4FBE-9AC2-3C510C075443}">
      <dsp:nvSpPr>
        <dsp:cNvPr id="0" name=""/>
        <dsp:cNvSpPr/>
      </dsp:nvSpPr>
      <dsp:spPr>
        <a:xfrm rot="5400000">
          <a:off x="5402154" y="-2277750"/>
          <a:ext cx="1266986" cy="9341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Correlation study: Among all Variables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Studying Attrition rate w.r.t every factor to understand the relation with attrition – Helps us arrive at the possible causes of attrition in the company </a:t>
          </a:r>
        </a:p>
      </dsp:txBody>
      <dsp:txXfrm rot="-5400000">
        <a:off x="1364775" y="1821478"/>
        <a:ext cx="9279897" cy="1143288"/>
      </dsp:txXfrm>
    </dsp:sp>
    <dsp:sp modelId="{7263585C-F20C-4E93-8DA0-00A89865F0CB}">
      <dsp:nvSpPr>
        <dsp:cNvPr id="0" name=""/>
        <dsp:cNvSpPr/>
      </dsp:nvSpPr>
      <dsp:spPr>
        <a:xfrm rot="5400000">
          <a:off x="-292381" y="3810281"/>
          <a:ext cx="1949210" cy="13644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Multivariate Analysis </a:t>
          </a:r>
        </a:p>
      </dsp:txBody>
      <dsp:txXfrm rot="-5400000">
        <a:off x="1" y="4200124"/>
        <a:ext cx="1364447" cy="584763"/>
      </dsp:txXfrm>
    </dsp:sp>
    <dsp:sp modelId="{3592671F-2BC6-4475-BC44-E9A7211544A3}">
      <dsp:nvSpPr>
        <dsp:cNvPr id="0" name=""/>
        <dsp:cNvSpPr/>
      </dsp:nvSpPr>
      <dsp:spPr>
        <a:xfrm rot="5400000">
          <a:off x="5402154" y="-519807"/>
          <a:ext cx="1266986" cy="934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 rot="-5400000">
        <a:off x="1364448" y="3579748"/>
        <a:ext cx="9280551" cy="1143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 Attrition – Who, When &amp; Why?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856102"/>
            <a:ext cx="4829101" cy="17508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SHIMANSHU Gera </a:t>
            </a:r>
          </a:p>
          <a:p>
            <a:r>
              <a:rPr lang="en-US" dirty="0"/>
              <a:t>Akshay Lathwal </a:t>
            </a:r>
          </a:p>
          <a:p>
            <a:r>
              <a:rPr lang="en-US" dirty="0"/>
              <a:t>Shubham AWASTHI</a:t>
            </a:r>
          </a:p>
          <a:p>
            <a:r>
              <a:rPr lang="en-US" dirty="0"/>
              <a:t>PRATHMESH MORANE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17F58C-198C-45B5-93A6-B3AFF9D960A8}"/>
              </a:ext>
            </a:extLst>
          </p:cNvPr>
          <p:cNvSpPr txBox="1"/>
          <p:nvPr/>
        </p:nvSpPr>
        <p:spPr>
          <a:xfrm>
            <a:off x="6729450" y="44080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2FFF-0B8D-4875-9BCA-AA04ED7BE2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8F8C82-7B91-475D-8700-288AFEE497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088"/>
          </a:xfrm>
        </p:spPr>
      </p:pic>
    </p:spTree>
    <p:extLst>
      <p:ext uri="{BB962C8B-B14F-4D97-AF65-F5344CB8AC3E}">
        <p14:creationId xmlns:p14="http://schemas.microsoft.com/office/powerpoint/2010/main" val="315050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AA802-6253-4C31-B82C-CD725828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200585"/>
            <a:ext cx="4714875" cy="582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D2946-E901-4531-A425-80C3CDC1C2D4}"/>
              </a:ext>
            </a:extLst>
          </p:cNvPr>
          <p:cNvSpPr txBox="1"/>
          <p:nvPr/>
        </p:nvSpPr>
        <p:spPr>
          <a:xfrm>
            <a:off x="358590" y="986118"/>
            <a:ext cx="595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An employee in level 1, who works overtime, and travels frequently, will have a 70% chance of leaving the company. </a:t>
            </a:r>
          </a:p>
          <a:p>
            <a:r>
              <a:rPr lang="en-IN" dirty="0"/>
              <a:t>2. Overtime is a major differentiating factor for attrition at lower job levels assuming other things remain constant. </a:t>
            </a:r>
          </a:p>
          <a:p>
            <a:r>
              <a:rPr lang="en-IN" dirty="0"/>
              <a:t>3.  Salary, Job level and Age have multi collinearity.</a:t>
            </a:r>
          </a:p>
        </p:txBody>
      </p:sp>
    </p:spTree>
    <p:extLst>
      <p:ext uri="{BB962C8B-B14F-4D97-AF65-F5344CB8AC3E}">
        <p14:creationId xmlns:p14="http://schemas.microsoft.com/office/powerpoint/2010/main" val="149837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C237-4BA5-4D37-9686-AB1A4BC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9E2F-F32A-4C10-9D7A-CD46E150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Company should hire married people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OVERTIME WITH extra perks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Increase the income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Job satisfaction &amp; environmental satisfaction should be taken very seriously &amp; make improvements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Flexible working culture </a:t>
            </a:r>
            <a:r>
              <a:rPr lang="en-IN" dirty="0" err="1"/>
              <a:t>e.g</a:t>
            </a:r>
            <a:r>
              <a:rPr lang="en-IN" dirty="0"/>
              <a:t>  work from home, cool down holidays</a:t>
            </a:r>
          </a:p>
        </p:txBody>
      </p:sp>
    </p:spTree>
    <p:extLst>
      <p:ext uri="{BB962C8B-B14F-4D97-AF65-F5344CB8AC3E}">
        <p14:creationId xmlns:p14="http://schemas.microsoft.com/office/powerpoint/2010/main" val="415181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988-3542-409B-B7AA-733525294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9912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0C91E-D932-4CB7-A497-3ED34BBC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–Relation with other factors :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55F4D1-9C15-432A-BA98-3B8C37AB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82" y="2042354"/>
            <a:ext cx="3305144" cy="199176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FBC5E-E725-453F-9AA3-FF6907A6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11" y="4350936"/>
            <a:ext cx="2712597" cy="1700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589D3B-EAC9-438B-92A5-CAF1007DC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580" y="2097570"/>
            <a:ext cx="2131685" cy="2662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7BF4BF-6122-4934-8E21-9736A172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8" y="4217724"/>
            <a:ext cx="1833126" cy="1919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8DEA45-8E7B-40AA-9D6F-80D436B3A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283" y="2042354"/>
            <a:ext cx="3174397" cy="21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2260DC-E2FF-42DD-9584-C658C6524E6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173288"/>
            <a:ext cx="4640263" cy="7366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868B18-79EE-4F37-B6D1-D52C7D76C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781541"/>
              </p:ext>
            </p:extLst>
          </p:nvPr>
        </p:nvGraphicFramePr>
        <p:xfrm>
          <a:off x="742576" y="175653"/>
          <a:ext cx="10706848" cy="5468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1A1670-4268-47B2-B2E7-E087EC8F5414}"/>
              </a:ext>
            </a:extLst>
          </p:cNvPr>
          <p:cNvSpPr txBox="1"/>
          <p:nvPr/>
        </p:nvSpPr>
        <p:spPr>
          <a:xfrm>
            <a:off x="4356846" y="5746377"/>
            <a:ext cx="3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313901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C11B-E4AF-454F-8AC8-41BE796F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Correlation analysis is needed?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CBECCC-4F69-40C8-9FF1-05DB248E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16" y="209491"/>
            <a:ext cx="6978733" cy="43658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D940-9E05-4075-AD7F-933821FA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We study correlation to understand multicollinearity among the independent variables. Relation between attrition and other independent variables can be seen.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F9786-122F-4A3B-A5A6-C9813324D6C2}"/>
              </a:ext>
            </a:extLst>
          </p:cNvPr>
          <p:cNvSpPr txBox="1"/>
          <p:nvPr/>
        </p:nvSpPr>
        <p:spPr>
          <a:xfrm>
            <a:off x="4921624" y="4679575"/>
            <a:ext cx="710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Job level, Total working years Monthly income and age are highly correlated.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YearsAtcomapny, YearsWithCurrent manager and years since last promotion is highly correlated.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590-03DD-4DC5-86B9-64E2D22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Data –An Introduction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13C63-0DB0-479C-A462-28D8A0D4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1. The data has </a:t>
            </a:r>
            <a:r>
              <a:rPr lang="en-US" dirty="0"/>
              <a:t>information about employees, their engagement &amp; growth in the company.</a:t>
            </a:r>
          </a:p>
          <a:p>
            <a:r>
              <a:rPr lang="en-IN" dirty="0"/>
              <a:t>2. It is an R&amp;D firm been there for </a:t>
            </a:r>
            <a:r>
              <a:rPr lang="en-US" dirty="0"/>
              <a:t>40 years working on medical and Lifesciences.</a:t>
            </a:r>
          </a:p>
          <a:p>
            <a:r>
              <a:rPr lang="en-US" dirty="0"/>
              <a:t>3. R&amp;D, Sales, HR departments </a:t>
            </a:r>
          </a:p>
          <a:p>
            <a:r>
              <a:rPr lang="en-US" dirty="0"/>
              <a:t>4. Studying 1470 employees of this company.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D63626-F8B4-42EC-BDDE-17FCCDD0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171" y="395893"/>
            <a:ext cx="5527621" cy="52943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0811E5-343A-47E0-BD16-C8756A5E520C}"/>
              </a:ext>
            </a:extLst>
          </p:cNvPr>
          <p:cNvSpPr txBox="1"/>
          <p:nvPr/>
        </p:nvSpPr>
        <p:spPr>
          <a:xfrm>
            <a:off x="5190563" y="6107555"/>
            <a:ext cx="727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Distribution of various features given in the data set </a:t>
            </a:r>
          </a:p>
        </p:txBody>
      </p:sp>
    </p:spTree>
    <p:extLst>
      <p:ext uri="{BB962C8B-B14F-4D97-AF65-F5344CB8AC3E}">
        <p14:creationId xmlns:p14="http://schemas.microsoft.com/office/powerpoint/2010/main" val="5806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F80DDC7-2AD8-465E-80A3-8EC8437F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at the Data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2B7C9BF-0755-4137-BAEF-7C998484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949" y="1712258"/>
            <a:ext cx="3871677" cy="319323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7078BE2-35B1-4354-A8BB-815521CA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20% more males than females </a:t>
            </a:r>
          </a:p>
          <a:p>
            <a:pPr marL="342900" indent="-342900">
              <a:buAutoNum type="arabicPeriod"/>
            </a:pPr>
            <a:r>
              <a:rPr lang="en-US" dirty="0"/>
              <a:t>More middle-aged employees </a:t>
            </a:r>
          </a:p>
          <a:p>
            <a:pPr marL="342900" indent="-342900">
              <a:buAutoNum type="arabicPeriod"/>
            </a:pPr>
            <a:r>
              <a:rPr lang="en-US" dirty="0"/>
              <a:t>5 different job levels with 60% working in levels1&amp;2.</a:t>
            </a:r>
          </a:p>
          <a:p>
            <a:pPr marL="342900" indent="-342900">
              <a:buAutoNum type="arabicPeriod"/>
            </a:pPr>
            <a:r>
              <a:rPr lang="en-US" dirty="0"/>
              <a:t>Feedback from employees 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60% satisfied with their  role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60% satisfied with the work environment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70% good work-life balance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1E99A-1D30-4099-B4BC-5B7A7A0A7916}"/>
              </a:ext>
            </a:extLst>
          </p:cNvPr>
          <p:cNvSpPr txBox="1"/>
          <p:nvPr/>
        </p:nvSpPr>
        <p:spPr>
          <a:xfrm>
            <a:off x="5011270" y="5273838"/>
            <a:ext cx="580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attrition rate is around 16% which is more than the industrial average. </a:t>
            </a:r>
          </a:p>
          <a:p>
            <a:r>
              <a:rPr lang="en-IN" dirty="0"/>
              <a:t>This is to be studied in detail for it to be addressed. </a:t>
            </a:r>
          </a:p>
        </p:txBody>
      </p:sp>
    </p:spTree>
    <p:extLst>
      <p:ext uri="{BB962C8B-B14F-4D97-AF65-F5344CB8AC3E}">
        <p14:creationId xmlns:p14="http://schemas.microsoft.com/office/powerpoint/2010/main" val="14308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2337-6054-4A37-8164-8CE8E998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major factors affecting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6FA9-899A-4D37-A88E-06EFDD4E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1. Age </a:t>
            </a:r>
          </a:p>
          <a:p>
            <a:r>
              <a:rPr lang="en-IN" dirty="0"/>
              <a:t>2. Monthly Income </a:t>
            </a:r>
          </a:p>
          <a:p>
            <a:r>
              <a:rPr lang="en-IN" dirty="0"/>
              <a:t>3. Job level </a:t>
            </a:r>
          </a:p>
          <a:p>
            <a:r>
              <a:rPr lang="en-IN" dirty="0"/>
              <a:t>4. Overtime </a:t>
            </a:r>
          </a:p>
          <a:p>
            <a:r>
              <a:rPr lang="en-IN" dirty="0"/>
              <a:t>5. Marital status </a:t>
            </a:r>
          </a:p>
          <a:p>
            <a:r>
              <a:rPr lang="en-IN" dirty="0"/>
              <a:t>6. Job satisfaction </a:t>
            </a:r>
          </a:p>
          <a:p>
            <a:r>
              <a:rPr lang="en-IN" dirty="0"/>
              <a:t>7. Years since Last Promotion (yslp)</a:t>
            </a:r>
          </a:p>
          <a:p>
            <a:r>
              <a:rPr lang="en-IN" dirty="0"/>
              <a:t>8. Work-Life balance</a:t>
            </a:r>
          </a:p>
          <a:p>
            <a:r>
              <a:rPr lang="en-IN" dirty="0"/>
              <a:t>9. Distance from Home  </a:t>
            </a:r>
          </a:p>
          <a:p>
            <a:r>
              <a:rPr lang="en-IN" dirty="0"/>
              <a:t>10. Business travel </a:t>
            </a:r>
          </a:p>
        </p:txBody>
      </p:sp>
    </p:spTree>
    <p:extLst>
      <p:ext uri="{BB962C8B-B14F-4D97-AF65-F5344CB8AC3E}">
        <p14:creationId xmlns:p14="http://schemas.microsoft.com/office/powerpoint/2010/main" val="405970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C9E6-5A49-46FE-A138-14B5896A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Are young employees more prone to leaving the company?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4F4EF2-1F9F-4CAB-B343-DD413144C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9320" y="172777"/>
            <a:ext cx="3938102" cy="237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FB0F7-1794-4B02-8894-CF2C6A0A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2. Are employees at lower levels leaving the company?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3B695-B03A-41A0-B855-385C2FDEDB88}"/>
              </a:ext>
            </a:extLst>
          </p:cNvPr>
          <p:cNvSpPr txBox="1"/>
          <p:nvPr/>
        </p:nvSpPr>
        <p:spPr>
          <a:xfrm>
            <a:off x="4670612" y="744125"/>
            <a:ext cx="3360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Employees with an age below 30 have a higher attrition rate</a:t>
            </a:r>
          </a:p>
          <a:p>
            <a:pPr marL="342900" indent="-342900">
              <a:buAutoNum type="arabicPeriod"/>
            </a:pPr>
            <a:r>
              <a:rPr lang="en-IN" dirty="0"/>
              <a:t>More than 30-year-olds seem to be more stable in the company 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268BC-9A86-4C83-B3A6-1D3B81AF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83" y="3392930"/>
            <a:ext cx="2743200" cy="2714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63C3A5-95CA-4876-B19C-5BADD0C6FBFE}"/>
              </a:ext>
            </a:extLst>
          </p:cNvPr>
          <p:cNvSpPr txBox="1"/>
          <p:nvPr/>
        </p:nvSpPr>
        <p:spPr>
          <a:xfrm>
            <a:off x="7745506" y="3392930"/>
            <a:ext cx="4331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Around 50% of employees leaving the company are from job level.</a:t>
            </a:r>
          </a:p>
          <a:p>
            <a:r>
              <a:rPr lang="en-IN" dirty="0"/>
              <a:t>2. It can be understood that younger employees must be in lower levels and they leave the job for better employment and education opportunities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11AB8F-95CF-45FD-9684-E1B8AAC3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235" y="5020905"/>
            <a:ext cx="1899187" cy="19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20F0-740E-4C5A-AB83-3E54493C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What is the effect of income on attrition?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3019-5B16-41B2-9B25-59A6A5B1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350" y="286871"/>
            <a:ext cx="3981450" cy="24955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E34A-081A-4580-B55C-6835FE3C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4. Is there any relation between monthly income and job level?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CCFA4-B3DC-4112-9370-654BFA6FD91D}"/>
              </a:ext>
            </a:extLst>
          </p:cNvPr>
          <p:cNvSpPr txBox="1"/>
          <p:nvPr/>
        </p:nvSpPr>
        <p:spPr>
          <a:xfrm>
            <a:off x="4984376" y="2976282"/>
            <a:ext cx="7117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Above $5000, the chance of employees leaving the company is </a:t>
            </a:r>
          </a:p>
          <a:p>
            <a:r>
              <a:rPr lang="en-IN" dirty="0"/>
              <a:t>low. </a:t>
            </a:r>
          </a:p>
          <a:p>
            <a:r>
              <a:rPr lang="en-IN" dirty="0"/>
              <a:t>2. We see that around 50% of the employees earn below $6000. Low income could be a very good reason to leave the company for many employees.</a:t>
            </a:r>
          </a:p>
          <a:p>
            <a:r>
              <a:rPr lang="en-IN" dirty="0"/>
              <a:t>3. Lowe job level lower income.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9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CF4F-DA15-43F3-92C4-9E4719C3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Overtime impacts the attrition rate. How is the relation here?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9F64A4-EDA0-4A6C-9868-89543602C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0963" y="3429000"/>
            <a:ext cx="2867025" cy="3038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F97-85D5-4815-B4A9-B1E09CB9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6. Marital status, does it have any impact on attrition?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8F66C-4A2B-45DD-A0DF-B4871D4118B7}"/>
              </a:ext>
            </a:extLst>
          </p:cNvPr>
          <p:cNvSpPr txBox="1"/>
          <p:nvPr/>
        </p:nvSpPr>
        <p:spPr>
          <a:xfrm>
            <a:off x="4742329" y="3836638"/>
            <a:ext cx="410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Single employees seem to leave the company more. They are risk-takers. </a:t>
            </a:r>
          </a:p>
          <a:p>
            <a:r>
              <a:rPr lang="en-IN" dirty="0"/>
              <a:t>2. Married employees are less likely to leave the company because of a need for stability.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EC158-0F80-46F7-B92C-976823BE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1" y="320021"/>
            <a:ext cx="27432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30E64B-6BD4-4A50-8BEF-0248AD253587}"/>
              </a:ext>
            </a:extLst>
          </p:cNvPr>
          <p:cNvSpPr txBox="1"/>
          <p:nvPr/>
        </p:nvSpPr>
        <p:spPr>
          <a:xfrm flipH="1">
            <a:off x="8006378" y="708212"/>
            <a:ext cx="3010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Attrition is very high among employees doing overtime. </a:t>
            </a:r>
          </a:p>
          <a:p>
            <a:pPr marL="342900" indent="-342900">
              <a:buAutoNum type="arabicPeriod"/>
            </a:pPr>
            <a:r>
              <a:rPr lang="en-IN" dirty="0"/>
              <a:t>While, only around 30% of employees are doing overtime.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033-5213-4728-940F-B6DC0B97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2" y="786383"/>
            <a:ext cx="4044492" cy="2093975"/>
          </a:xfrm>
        </p:spPr>
        <p:txBody>
          <a:bodyPr>
            <a:normAutofit fontScale="90000"/>
          </a:bodyPr>
          <a:lstStyle/>
          <a:p>
            <a:r>
              <a:rPr lang="en-IN" dirty="0"/>
              <a:t>7.  We know that 70% have rated a good work-life balance. How is the attrition rate w.r.t this factor?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730FE9-BC71-45A9-91CB-A7E8B1F1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070" y="185037"/>
            <a:ext cx="2829019" cy="27935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CBFC-AA90-4F0C-ACEA-FB6AB0F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541" y="3043050"/>
            <a:ext cx="4401672" cy="306450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j-lt"/>
              </a:rPr>
              <a:t>8. Most of the employees rated for good job satisfaction. Aren’t they leaving the company?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5C3B0-56DB-4165-B930-815FABF7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44" y="3532934"/>
            <a:ext cx="3086100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AF596-1D3E-4400-94FD-3561130E106A}"/>
              </a:ext>
            </a:extLst>
          </p:cNvPr>
          <p:cNvSpPr txBox="1"/>
          <p:nvPr/>
        </p:nvSpPr>
        <p:spPr>
          <a:xfrm>
            <a:off x="4876800" y="591671"/>
            <a:ext cx="4249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It can be guessed that the attrition rate will be high among those who perceive a bad work-life balance. It is proven here. </a:t>
            </a:r>
          </a:p>
          <a:p>
            <a:pPr marL="342900" indent="-342900">
              <a:buAutoNum type="arabicPeriod"/>
            </a:pPr>
            <a:r>
              <a:rPr lang="en-IN" dirty="0"/>
              <a:t>Though little in number, this must be a good reason for a high attrition rate.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B2561-0461-44D1-9847-DB3EBC444F45}"/>
              </a:ext>
            </a:extLst>
          </p:cNvPr>
          <p:cNvSpPr txBox="1"/>
          <p:nvPr/>
        </p:nvSpPr>
        <p:spPr>
          <a:xfrm>
            <a:off x="8525435" y="3693459"/>
            <a:ext cx="355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 job satisfaction level of 3 is also not working for employees to stay in the company. </a:t>
            </a:r>
          </a:p>
          <a:p>
            <a:pPr marL="342900" indent="-342900">
              <a:buAutoNum type="arabicPeriod"/>
            </a:pPr>
            <a:r>
              <a:rPr lang="en-IN" dirty="0"/>
              <a:t>Seems like there are other factors that are a priority to employees. Can be income, Work-life balance</a:t>
            </a:r>
          </a:p>
        </p:txBody>
      </p:sp>
    </p:spTree>
    <p:extLst>
      <p:ext uri="{BB962C8B-B14F-4D97-AF65-F5344CB8AC3E}">
        <p14:creationId xmlns:p14="http://schemas.microsoft.com/office/powerpoint/2010/main" val="20997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944125-42BC-4365-A855-3FC05CF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Factors 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F173-CC9D-460C-A6F6-9E4DC984EF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Distance From Home : </a:t>
            </a:r>
          </a:p>
          <a:p>
            <a:r>
              <a:rPr lang="en-IN" dirty="0"/>
              <a:t>1.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CBA721-B411-45F2-8985-F4C460069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2995" y="2690275"/>
            <a:ext cx="2405775" cy="1648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E5A95-904D-4550-B670-6277DF8C17A5}"/>
              </a:ext>
            </a:extLst>
          </p:cNvPr>
          <p:cNvSpPr txBox="1"/>
          <p:nvPr/>
        </p:nvSpPr>
        <p:spPr>
          <a:xfrm>
            <a:off x="1326776" y="4491319"/>
            <a:ext cx="292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higher attrition rate is seen among employees living far from the office. </a:t>
            </a:r>
          </a:p>
          <a:p>
            <a:r>
              <a:rPr lang="en-IN" dirty="0"/>
              <a:t>It is a very common cause as employees prefer less commuting time and effort.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F4961-FCF4-4BA1-B4F2-772BFC3F36C9}"/>
              </a:ext>
            </a:extLst>
          </p:cNvPr>
          <p:cNvSpPr txBox="1"/>
          <p:nvPr/>
        </p:nvSpPr>
        <p:spPr>
          <a:xfrm>
            <a:off x="5146763" y="2229410"/>
            <a:ext cx="170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Business Travel :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6732D7-1ED0-415B-88F0-22F2558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43" y="2744345"/>
            <a:ext cx="1898474" cy="2208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0BF922-5840-44C9-B527-34E538F8CEDB}"/>
              </a:ext>
            </a:extLst>
          </p:cNvPr>
          <p:cNvSpPr txBox="1"/>
          <p:nvPr/>
        </p:nvSpPr>
        <p:spPr>
          <a:xfrm>
            <a:off x="4849906" y="5011271"/>
            <a:ext cx="263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Attrition is less among employees who don’t travel much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005D2-1280-4EE9-B0E6-D4ECA4AB7EEB}"/>
              </a:ext>
            </a:extLst>
          </p:cNvPr>
          <p:cNvSpPr txBox="1"/>
          <p:nvPr/>
        </p:nvSpPr>
        <p:spPr>
          <a:xfrm>
            <a:off x="7722942" y="2229410"/>
            <a:ext cx="27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Years Since last promotion: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5D9148-4237-4DEE-A0CF-08665350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333" y="2695116"/>
            <a:ext cx="2831098" cy="22857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A63110-6074-4D15-B7E0-A53462AB59F6}"/>
              </a:ext>
            </a:extLst>
          </p:cNvPr>
          <p:cNvSpPr txBox="1"/>
          <p:nvPr/>
        </p:nvSpPr>
        <p:spPr>
          <a:xfrm>
            <a:off x="7391247" y="5096994"/>
            <a:ext cx="473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More than 5 years not promoted – high attrition is seen </a:t>
            </a:r>
          </a:p>
          <a:p>
            <a:pPr marL="342900" indent="-342900">
              <a:buAutoNum type="arabicPeriod"/>
            </a:pPr>
            <a:r>
              <a:rPr lang="en-IN" dirty="0"/>
              <a:t>Interestingly, recently promoted employees, have a higher attrition rate . </a:t>
            </a:r>
          </a:p>
        </p:txBody>
      </p:sp>
    </p:spTree>
    <p:extLst>
      <p:ext uri="{BB962C8B-B14F-4D97-AF65-F5344CB8AC3E}">
        <p14:creationId xmlns:p14="http://schemas.microsoft.com/office/powerpoint/2010/main" val="3028582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{AC0E2694-9D46-4070-BFA4-5834D71F4F0A}tf11437505_win32</Template>
  <TotalTime>412</TotalTime>
  <Words>902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 Pro Cond Light</vt:lpstr>
      <vt:lpstr>Speak Pro</vt:lpstr>
      <vt:lpstr>Wingdings</vt:lpstr>
      <vt:lpstr>RetrospectVTI</vt:lpstr>
      <vt:lpstr> Attrition – Who, When &amp; Why?  </vt:lpstr>
      <vt:lpstr>Attrition Data –An Introduction </vt:lpstr>
      <vt:lpstr>Looking at the Data </vt:lpstr>
      <vt:lpstr>What are the major factors affecting attrition?</vt:lpstr>
      <vt:lpstr>1. Are young employees more prone to leaving the company?</vt:lpstr>
      <vt:lpstr>3. What is the effect of income on attrition? </vt:lpstr>
      <vt:lpstr>5. Overtime impacts the attrition rate. How is the relation here? </vt:lpstr>
      <vt:lpstr>7.  We know that 70% have rated a good work-life balance. How is the attrition rate w.r.t this factor? </vt:lpstr>
      <vt:lpstr>Other Factors : </vt:lpstr>
      <vt:lpstr> </vt:lpstr>
      <vt:lpstr>PowerPoint Presentation</vt:lpstr>
      <vt:lpstr>Conclusions</vt:lpstr>
      <vt:lpstr>THANK YOU….</vt:lpstr>
      <vt:lpstr>Attrition –Relation with other factors : </vt:lpstr>
      <vt:lpstr>PowerPoint Presentation</vt:lpstr>
      <vt:lpstr>Why Correlation analysis is needed?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 Attrition Data set</dc:title>
  <dc:creator>Kavya Durbaka</dc:creator>
  <cp:lastModifiedBy>AKSHAY LATHWAL</cp:lastModifiedBy>
  <cp:revision>4</cp:revision>
  <dcterms:created xsi:type="dcterms:W3CDTF">2022-04-25T08:56:00Z</dcterms:created>
  <dcterms:modified xsi:type="dcterms:W3CDTF">2022-04-29T04:23:07Z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