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291" r:id="rId3"/>
    <p:sldId id="292" r:id="rId4"/>
    <p:sldId id="265" r:id="rId5"/>
    <p:sldId id="266" r:id="rId6"/>
    <p:sldId id="287" r:id="rId7"/>
    <p:sldId id="268" r:id="rId8"/>
    <p:sldId id="293" r:id="rId9"/>
    <p:sldId id="294" r:id="rId10"/>
    <p:sldId id="295" r:id="rId11"/>
    <p:sldId id="296" r:id="rId12"/>
    <p:sldId id="297" r:id="rId13"/>
    <p:sldId id="274" r:id="rId14"/>
    <p:sldId id="299" r:id="rId15"/>
    <p:sldId id="276" r:id="rId16"/>
    <p:sldId id="300" r:id="rId17"/>
    <p:sldId id="301" r:id="rId18"/>
    <p:sldId id="288" r:id="rId19"/>
    <p:sldId id="302" r:id="rId20"/>
    <p:sldId id="289" r:id="rId21"/>
    <p:sldId id="282" r:id="rId22"/>
    <p:sldId id="303" r:id="rId23"/>
    <p:sldId id="290" r:id="rId24"/>
    <p:sldId id="304" r:id="rId25"/>
    <p:sldId id="286" r:id="rId26"/>
    <p:sldId id="308" r:id="rId27"/>
    <p:sldId id="309" r:id="rId28"/>
    <p:sldId id="305" r:id="rId29"/>
    <p:sldId id="310" r:id="rId30"/>
    <p:sldId id="311" r:id="rId31"/>
    <p:sldId id="312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2022/2/15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2022/2/15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2022/2/15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2022/2/15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>
                <a:solidFill>
                  <a:schemeClr val="tx1"/>
                </a:solidFill>
              </a:rPr>
              <a:t>文本分析</a:t>
            </a:r>
            <a:br>
              <a:rPr lang="en-US" altLang="zh-CN" sz="4400">
                <a:solidFill>
                  <a:schemeClr val="tx1"/>
                </a:solidFill>
              </a:rPr>
            </a:br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2</a:t>
            </a:r>
            <a:r>
              <a:rPr lang="zh-CN" altLang="en-US" sz="4400" dirty="0">
                <a:solidFill>
                  <a:schemeClr val="tx1"/>
                </a:solidFill>
              </a:rPr>
              <a:t>讲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李田雨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05A6-3F33-497E-A55E-75F37176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51CF6-7A24-4B2C-89DB-AE02E048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或者通过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keys()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，遍历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Series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的索引：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4D962-6AA0-448F-8F9F-B823526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85E95861-6F00-4D8E-923A-918ED9A3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2783857"/>
            <a:ext cx="7951606" cy="25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033D-BB6B-4F1F-980A-66DE4BD8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7C4C5-D2AB-48E7-B07F-6D2C0598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也可以通过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items()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，遍历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Series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的每对索引和数据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C42CF-EFCA-4734-A26C-020409EA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EA346A8A-4C9C-4716-81CC-A599776B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43" y="2754595"/>
            <a:ext cx="8195983" cy="25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EE80-5255-49D8-AE0C-0329642B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04" y="642594"/>
            <a:ext cx="10534996" cy="1371600"/>
          </a:xfrm>
        </p:spPr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4A33A-565A-4446-8597-071E5A02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1596044"/>
            <a:ext cx="10609811" cy="4356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复制上面的代码，你自己来尝试下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920DE-0BA4-46A6-92AA-CEE1216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C16B0D19-03E0-4B00-9D32-37FDB687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55" y="847554"/>
            <a:ext cx="7797338" cy="24989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6D1000-0FB4-435C-A733-E8EB8543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54" y="4886386"/>
            <a:ext cx="7797339" cy="1231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AAEE74-7782-4D85-8E9D-B6468F8B3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54" y="3282030"/>
            <a:ext cx="7797339" cy="16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7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39EF1-907B-4F49-B400-DCD1586E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1BE083-2A9F-49DB-B4F5-E735D0530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6" y="1814055"/>
            <a:ext cx="9642763" cy="447994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90B16-1DC8-473F-AE9A-5F1D83B4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81984-F8A4-4947-AC80-7AAC5082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04C60D9-B1FE-4D46-9007-1D25A80D4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250" y="1062734"/>
            <a:ext cx="6401129" cy="328311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912A9-5176-4A6A-AF5A-92F400FC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6C0C9C-523B-4FEE-A296-FBB7DED5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0" y="4345853"/>
            <a:ext cx="6401128" cy="16891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FD20C4-C489-49B9-AFDE-BEBAFA37429C}"/>
              </a:ext>
            </a:extLst>
          </p:cNvPr>
          <p:cNvSpPr txBox="1"/>
          <p:nvPr/>
        </p:nvSpPr>
        <p:spPr>
          <a:xfrm>
            <a:off x="989215" y="2828836"/>
            <a:ext cx="3823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需要注意的是，如果我们数据量是</a:t>
            </a:r>
            <a:r>
              <a:rPr lang="en-US" altLang="zh-CN" b="0" i="0" dirty="0">
                <a:effectLst/>
                <a:latin typeface="-apple-system"/>
              </a:rPr>
              <a:t>10G</a:t>
            </a:r>
            <a:r>
              <a:rPr lang="zh-CN" altLang="en-US" b="0" i="0" dirty="0">
                <a:effectLst/>
                <a:latin typeface="-apple-system"/>
              </a:rPr>
              <a:t>，像这种数据量比较大并且我们想看数据的具体情况的时候，这些属性就不够用了，如果直接打印</a:t>
            </a:r>
            <a:r>
              <a:rPr lang="en-US" altLang="zh-CN" b="0" i="0" dirty="0">
                <a:effectLst/>
                <a:latin typeface="-apple-system"/>
              </a:rPr>
              <a:t>df</a:t>
            </a:r>
            <a:r>
              <a:rPr lang="zh-CN" altLang="en-US" b="0" i="0" dirty="0">
                <a:effectLst/>
                <a:latin typeface="-apple-system"/>
              </a:rPr>
              <a:t>有比较耗时，所以我们可以只获取前几行或者后几行，了解数据的构成即可。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13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FB9C1-F5D7-4BFB-A7BD-6B0CB90C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2463241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神仙的自我修养二</a:t>
            </a:r>
            <a:b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</a:br>
            <a:b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zh-CN" altLang="en-US" sz="2200" dirty="0">
                <a:latin typeface="-apple-system"/>
              </a:rPr>
              <a:t>两个方法都有默认值，默认值是</a:t>
            </a:r>
            <a:r>
              <a:rPr lang="en-US" altLang="zh-CN" sz="2200" dirty="0">
                <a:latin typeface="-apple-system"/>
              </a:rPr>
              <a:t>5</a:t>
            </a:r>
            <a:r>
              <a:rPr lang="zh-CN" altLang="en-US" sz="2200" dirty="0">
                <a:latin typeface="-apple-system"/>
              </a:rPr>
              <a:t>，当然也可以自己设置，如果数据不够</a:t>
            </a:r>
            <a:r>
              <a:rPr lang="en-US" altLang="zh-CN" sz="2200" dirty="0">
                <a:latin typeface="-apple-system"/>
              </a:rPr>
              <a:t>5</a:t>
            </a:r>
            <a:r>
              <a:rPr lang="zh-CN" altLang="en-US" sz="2200" dirty="0">
                <a:latin typeface="-apple-system"/>
              </a:rPr>
              <a:t>个会将全部数据拿出来。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EFB06EF-046A-4A25-B730-716AEB83A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18" y="2921765"/>
            <a:ext cx="6894116" cy="246324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2044B-7891-4650-B4CC-A3E64CAE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1AAB3E-35FB-4794-8BE2-0A3BCEED8F5C}"/>
              </a:ext>
            </a:extLst>
          </p:cNvPr>
          <p:cNvSpPr txBox="1"/>
          <p:nvPr/>
        </p:nvSpPr>
        <p:spPr>
          <a:xfrm>
            <a:off x="8761615" y="3105835"/>
            <a:ext cx="1995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这时候有两个法宝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head()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tail()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正好能帮我们解决这个问题。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47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EA399-37B6-450A-B312-1DB693B8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D9951-A6FC-4B20-B80F-99CEDF32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1239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了解数据了，我们就可以修炼下一个招式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--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获取行数据了。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63160-D4D1-4CFD-9A22-59272E8B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ED9A924E-D49E-4C78-8A88-FC401148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3" y="2214448"/>
            <a:ext cx="7323512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23426-58AA-45D2-8772-752349EB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2CFD7-6605-4B3B-94D1-B5DA90B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487"/>
            <a:ext cx="10058400" cy="413225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将上面的代码复制到下面补全，运行查看结果：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6128-B1BE-4BA4-8F8A-F1C21B35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830CE1B1-9683-4BC7-AF92-0C34048E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7" y="2444158"/>
            <a:ext cx="4724208" cy="37530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9959DF-7E1F-4F2F-B426-225C3908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36" y="2444158"/>
            <a:ext cx="4873591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5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BAC42-427C-4217-AB56-FE699C51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神仙的自我修养三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19460-F977-49B4-8D2C-D8C68F8C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5F4B09-F2A5-47E4-902D-F45AD329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44" y="1690980"/>
            <a:ext cx="10455312" cy="46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83621-7DE1-4A03-86ED-AEC0D404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20710-2DAF-4E86-9468-5987508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989"/>
            <a:ext cx="10058400" cy="40657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当然我们也可以使用另外两个比较好用的法宝进行获取数据：通过行标签索引筛选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loc[]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，通过行位置索引筛选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iloc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[]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：。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ABC00-4857-4C0E-B85E-45238D91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86788AD0-AAE7-4164-9E56-D676F72D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49" y="2567762"/>
            <a:ext cx="4704230" cy="34672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6E19AB-A6A5-4140-8699-8A083DD7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63" y="2567762"/>
            <a:ext cx="4949098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DFAAD-667B-4625-ACB7-79CB3EC8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太乙真人的奇珍异宝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0D18E-C755-405E-95C2-4D110F40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27" y="5245330"/>
            <a:ext cx="8836430" cy="7074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在上一节我们认识了什么是数据，什么是数据分析以及</a:t>
            </a:r>
            <a:r>
              <a:rPr lang="en-US" altLang="zh-CN" b="0" i="0" dirty="0">
                <a:effectLst/>
                <a:latin typeface="-apple-system"/>
              </a:rPr>
              <a:t>Pandas</a:t>
            </a:r>
            <a:r>
              <a:rPr lang="zh-CN" altLang="en-US" b="0" i="0" dirty="0">
                <a:effectLst/>
                <a:latin typeface="-apple-system"/>
              </a:rPr>
              <a:t>数据结构和数据的创建</a:t>
            </a:r>
            <a:r>
              <a:rPr lang="zh-CN" altLang="en-US" dirty="0"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本节我们将开始探宝之旅，学习</a:t>
            </a:r>
            <a:r>
              <a:rPr lang="en-US" altLang="zh-CN" b="0" i="0" dirty="0">
                <a:effectLst/>
                <a:latin typeface="-apple-system"/>
              </a:rPr>
              <a:t>Series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DataFrame</a:t>
            </a:r>
            <a:r>
              <a:rPr lang="zh-CN" altLang="en-US" b="0" i="0" dirty="0">
                <a:effectLst/>
                <a:latin typeface="-apple-system"/>
              </a:rPr>
              <a:t>的属性和方法，看一下太乙真人有哪些奇珍异宝？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13F51-90D9-4A71-920D-516A30DC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DF0DC9-60DD-49BA-A6FA-9715F8C8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44" y="2014194"/>
            <a:ext cx="6070912" cy="31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6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CE063-0234-4D11-85F1-708A14AB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神仙的自我修养四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ED0E2-8893-49E1-ADC0-C9FABE6C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df.loc[] 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通过标签索引获取行数据，它的语法结构是这样的：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df.loc[[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行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],[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列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]]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，方括号中用逗号分隔，左侧是行、右侧是列。千万注意：如果行或者列使用切片的时候，要把方括号去掉，列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df.loc['001':'003','name':'weight’]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。</a:t>
            </a:r>
            <a:b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altLang="zh-CN" sz="2400" b="0" i="0" dirty="0" err="1">
                <a:solidFill>
                  <a:schemeClr val="tx1"/>
                </a:solidFill>
                <a:effectLst/>
                <a:latin typeface="-apple-system"/>
              </a:rPr>
              <a:t>df.iloc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[] 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通过位置索引获取行数据，他的操作和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-apple-system"/>
              </a:rPr>
              <a:t>loc[]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-apple-system"/>
              </a:rPr>
              <a:t>操作是一样的，只要将标签索引改成位置索引就好了。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A06D-7DC0-401B-BF86-CB6CBCF3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B1577-44A3-4B8A-AD72-7F7B36F9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ECAD22E-73B3-4B57-9BA4-2D03CCCAE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04" y="1629522"/>
            <a:ext cx="9027621" cy="479083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E77B9-0982-4650-A809-9708227A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A1F79-0D6D-4BED-AE32-EA71494A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0DEBA-29CC-488E-BC3C-D1645306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上面是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iloc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的常见的写法，复制补全下面代码感受一下：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DD94-FE50-40C9-8FBC-556CF102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A1F9DF56-DDC4-435F-8504-28B091AF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28" y="2884516"/>
            <a:ext cx="10187562" cy="23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19EA-ED0D-4546-8DB9-17FCDE5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6900-16B8-4776-8F75-A7CF844C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怎么样？是不是已经掌握了这两个法宝的使用秘诀了。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需要注意的是，</a:t>
            </a:r>
            <a:r>
              <a:rPr lang="en-US" altLang="zh-CN" dirty="0">
                <a:latin typeface="-apple-system"/>
              </a:rPr>
              <a:t>loc</a:t>
            </a:r>
            <a:r>
              <a:rPr lang="zh-CN" altLang="en-US" dirty="0">
                <a:latin typeface="-apple-system"/>
              </a:rPr>
              <a:t>和</a:t>
            </a:r>
            <a:r>
              <a:rPr lang="en-US" altLang="zh-CN" dirty="0" err="1">
                <a:latin typeface="-apple-system"/>
              </a:rPr>
              <a:t>iloc</a:t>
            </a:r>
            <a:r>
              <a:rPr lang="zh-CN" altLang="en-US" dirty="0">
                <a:latin typeface="-apple-system"/>
              </a:rPr>
              <a:t>的切片操作在是否包含切片终点的数据有差异。</a:t>
            </a:r>
            <a:r>
              <a:rPr lang="en-US" altLang="zh-CN" dirty="0">
                <a:latin typeface="-apple-system"/>
              </a:rPr>
              <a:t>loc['001':'003']</a:t>
            </a:r>
            <a:r>
              <a:rPr lang="zh-CN" altLang="en-US" dirty="0">
                <a:latin typeface="-apple-system"/>
              </a:rPr>
              <a:t>的结果中包含行索引</a:t>
            </a:r>
            <a:r>
              <a:rPr lang="en-US" altLang="zh-CN" dirty="0">
                <a:latin typeface="-apple-system"/>
              </a:rPr>
              <a:t>003</a:t>
            </a:r>
            <a:r>
              <a:rPr lang="zh-CN" altLang="en-US" dirty="0">
                <a:latin typeface="-apple-system"/>
              </a:rPr>
              <a:t>对应的行。</a:t>
            </a:r>
            <a:r>
              <a:rPr lang="en-US" altLang="zh-CN" dirty="0" err="1">
                <a:latin typeface="-apple-system"/>
              </a:rPr>
              <a:t>iloc</a:t>
            </a:r>
            <a:r>
              <a:rPr lang="en-US" altLang="zh-CN" dirty="0">
                <a:latin typeface="-apple-system"/>
              </a:rPr>
              <a:t>[0:2] </a:t>
            </a:r>
            <a:r>
              <a:rPr lang="zh-CN" altLang="en-US" dirty="0">
                <a:latin typeface="-apple-system"/>
              </a:rPr>
              <a:t>结果中不包含序号为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的数据，切片终点对应的数据不在筛选结果中。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现在有个需求，我们需要将班级中所有人的数据都依次打印出来。那我们就需要对数据进行遍历。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 err="1">
                <a:latin typeface="-apple-system"/>
              </a:rPr>
              <a:t>iterrows</a:t>
            </a:r>
            <a:r>
              <a:rPr lang="en-US" altLang="zh-CN" dirty="0">
                <a:latin typeface="-apple-system"/>
              </a:rPr>
              <a:t>(): </a:t>
            </a:r>
            <a:r>
              <a:rPr lang="zh-CN" altLang="en-US" dirty="0">
                <a:latin typeface="-apple-system"/>
              </a:rPr>
              <a:t>按行遍历，将</a:t>
            </a:r>
            <a:r>
              <a:rPr lang="en-US" altLang="zh-CN" dirty="0">
                <a:latin typeface="-apple-system"/>
              </a:rPr>
              <a:t>DataFrame</a:t>
            </a:r>
            <a:r>
              <a:rPr lang="zh-CN" altLang="en-US" dirty="0">
                <a:latin typeface="-apple-system"/>
              </a:rPr>
              <a:t>的每一行转化为</a:t>
            </a:r>
            <a:r>
              <a:rPr lang="en-US" altLang="zh-CN" dirty="0">
                <a:latin typeface="-apple-system"/>
              </a:rPr>
              <a:t>(index, Series)</a:t>
            </a:r>
            <a:r>
              <a:rPr lang="zh-CN" altLang="en-US" dirty="0">
                <a:latin typeface="-apple-system"/>
              </a:rPr>
              <a:t>对。</a:t>
            </a:r>
            <a:r>
              <a:rPr lang="en-US" altLang="zh-CN" dirty="0">
                <a:latin typeface="-apple-system"/>
              </a:rPr>
              <a:t>index</a:t>
            </a:r>
            <a:r>
              <a:rPr lang="zh-CN" altLang="en-US" dirty="0">
                <a:latin typeface="-apple-system"/>
              </a:rPr>
              <a:t>为行索引值，</a:t>
            </a:r>
            <a:r>
              <a:rPr lang="en-US" altLang="zh-CN" dirty="0">
                <a:latin typeface="-apple-system"/>
              </a:rPr>
              <a:t>Series</a:t>
            </a:r>
            <a:r>
              <a:rPr lang="zh-CN" altLang="en-US" dirty="0">
                <a:latin typeface="-apple-system"/>
              </a:rPr>
              <a:t>为该行对应的数据。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95CC8-DE3B-48A9-8C33-E58C21C8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4DE0D-6FC7-44E2-B7FF-8E370D08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10" y="3868512"/>
            <a:ext cx="8422579" cy="22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7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7968-D00C-40CB-A692-C1986201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DataFrame</a:t>
            </a:r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的创建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4108A-7B2A-4599-83F8-4853F648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>
                <a:solidFill>
                  <a:schemeClr val="tx1"/>
                </a:solidFill>
                <a:effectLst/>
                <a:latin typeface="-apple-system"/>
              </a:rPr>
              <a:t>iteritems():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-apple-system"/>
              </a:rPr>
              <a:t>按列遍历，将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-apple-system"/>
              </a:rPr>
              <a:t>DataFrame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-apple-system"/>
              </a:rPr>
              <a:t>的每一列转化为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-apple-system"/>
              </a:rPr>
              <a:t>(column, Series)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-apple-system"/>
              </a:rPr>
              <a:t>对。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-apple-system"/>
              </a:rPr>
              <a:t>column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-apple-system"/>
              </a:rPr>
              <a:t>为列索引的值，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-apple-system"/>
              </a:rPr>
              <a:t>Series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-apple-system"/>
              </a:rPr>
              <a:t>为该列对应的数据。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E4DA-E092-4C8D-A1E5-EC762E99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C82384D8-E3F7-41D0-B256-050B9929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36" y="3101209"/>
            <a:ext cx="9133168" cy="22688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7D6A6D-F301-45D3-9725-E3AA24DD7BDF}"/>
              </a:ext>
            </a:extLst>
          </p:cNvPr>
          <p:cNvSpPr txBox="1"/>
          <p:nvPr/>
        </p:nvSpPr>
        <p:spPr>
          <a:xfrm flipH="1">
            <a:off x="3782290" y="5594465"/>
            <a:ext cx="3840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  <a:ea typeface="Microsoft YaHei UI" panose="020B0503020204020204" pitchFamily="34" charset="-122"/>
              </a:rPr>
              <a:t>复制上面的代码，自己来尝试下：</a:t>
            </a:r>
          </a:p>
        </p:txBody>
      </p:sp>
    </p:spTree>
    <p:extLst>
      <p:ext uri="{BB962C8B-B14F-4D97-AF65-F5344CB8AC3E}">
        <p14:creationId xmlns:p14="http://schemas.microsoft.com/office/powerpoint/2010/main" val="149825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FD6A-0982-4099-9ED2-EC1E845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本节总结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9F04B-2B7F-4B03-923E-78A0F8E1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77542" cy="3849624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对</a:t>
            </a:r>
            <a:r>
              <a:rPr lang="en-US" altLang="zh-CN" b="0" i="0" dirty="0">
                <a:effectLst/>
                <a:latin typeface="-apple-system"/>
              </a:rPr>
              <a:t>Series</a:t>
            </a:r>
            <a:r>
              <a:rPr lang="zh-CN" altLang="en-US" b="0" i="0" dirty="0">
                <a:effectLst/>
                <a:latin typeface="-apple-system"/>
              </a:rPr>
              <a:t>或</a:t>
            </a:r>
            <a:r>
              <a:rPr lang="en-US" altLang="zh-CN" b="0" i="0" dirty="0" err="1">
                <a:effectLst/>
                <a:latin typeface="-apple-system"/>
              </a:rPr>
              <a:t>Dataframe</a:t>
            </a:r>
            <a:r>
              <a:rPr lang="zh-CN" altLang="en-US" b="0" i="0" dirty="0">
                <a:effectLst/>
                <a:latin typeface="-apple-system"/>
              </a:rPr>
              <a:t>行列数据的获取就像军人必修课站军姿一样是必备技能，我们一定要掌握。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数据分析第二节的课程到这里就结束了，相信你对数据分析有了一定的了解了。下面我们对第二节的内容进行以下总结。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81F14-EE72-45A6-994D-515B6017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CEEB39-99BC-4301-8974-53C35F9B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131" y="512813"/>
            <a:ext cx="4877051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2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68A49-B7E4-4F0D-B269-98199E56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知识点回顾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PingFang-SC-Bold"/>
              </a:rPr>
              <a:t>Series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PingFang-SC-Bold"/>
              </a:rPr>
              <a:t>常用属性和方法</a:t>
            </a:r>
            <a:br>
              <a:rPr lang="zh-CN" altLang="en-US" b="1" i="0" dirty="0">
                <a:solidFill>
                  <a:srgbClr val="FFFFFF"/>
                </a:solidFill>
                <a:effectLst/>
                <a:latin typeface="PingFang-SC-Bold"/>
              </a:rPr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B796D-6D8F-40B3-A148-C09EE405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EF7C7C8-C77A-4CF9-83F2-238A3AA77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0" y="1355152"/>
            <a:ext cx="9285317" cy="5082166"/>
          </a:xfrm>
        </p:spPr>
      </p:pic>
    </p:spTree>
    <p:extLst>
      <p:ext uri="{BB962C8B-B14F-4D97-AF65-F5344CB8AC3E}">
        <p14:creationId xmlns:p14="http://schemas.microsoft.com/office/powerpoint/2010/main" val="121446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A7AD2-1801-4D4D-87F8-C91BCFBD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DC031"/>
                </a:solidFill>
                <a:effectLst/>
                <a:latin typeface="PingFangSC-Medium"/>
              </a:rPr>
              <a:t>知识点回顾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PingFang-SC-Bold"/>
              </a:rPr>
              <a:t>DataFrame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PingFang-SC-Bold"/>
              </a:rPr>
              <a:t>数据获取和遍历</a:t>
            </a:r>
            <a:br>
              <a:rPr lang="zh-CN" altLang="en-US" b="1" i="0" dirty="0">
                <a:solidFill>
                  <a:srgbClr val="FFFFFF"/>
                </a:solidFill>
                <a:effectLst/>
                <a:latin typeface="PingFang-SC-Bold"/>
              </a:rPr>
            </a:b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E16D46-AF2C-4E2F-B1F8-78A871AC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35" y="1303806"/>
            <a:ext cx="9551323" cy="5141199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3D97-7D83-4B2E-B3E8-DBBAC418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25934-4DF9-45E4-B6FA-ECDB0ADB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练习一：众里寻她千百度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9B01D-D786-4885-A87D-06F870EB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08F5FF-845A-459B-AA77-E2611910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7" y="2087766"/>
            <a:ext cx="8689791" cy="36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FF99C-AC5E-4E8D-9388-0A75488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DC031"/>
                </a:solidFill>
                <a:latin typeface="PingFangSC-Medium"/>
              </a:rPr>
              <a:t>解析及代码实现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DB6ABA8-93FE-4922-9B11-8C43A6DD7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673" y="453792"/>
            <a:ext cx="5774530" cy="38496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C2AC0-B488-434D-A4AB-EA783B9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9AB48B-1EEA-4F78-8368-ABE8B1F92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73" y="4213056"/>
            <a:ext cx="5774529" cy="2191152"/>
          </a:xfrm>
          <a:prstGeom prst="rect">
            <a:avLst/>
          </a:prstGeom>
        </p:spPr>
      </p:pic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416A3ADB-667F-4B45-8A8B-55E29F30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35" y="2014194"/>
            <a:ext cx="3626036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7066-76C5-46F9-97F4-D6C8AA0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E3E05-3805-455F-A9EC-01CF4361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9805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表格数据中的每一列或者每一行的数据结构都是</a:t>
            </a:r>
            <a:r>
              <a:rPr lang="en-US" altLang="zh-CN" b="0" i="0" dirty="0">
                <a:effectLst/>
                <a:latin typeface="-apple-system"/>
              </a:rPr>
              <a:t>Series</a:t>
            </a:r>
            <a:r>
              <a:rPr lang="zh-CN" altLang="en-US" b="0" i="0" dirty="0">
                <a:effectLst/>
                <a:latin typeface="-apple-system"/>
              </a:rPr>
              <a:t>，它可以看成是一维的表格数据。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它可以属于</a:t>
            </a:r>
            <a:r>
              <a:rPr lang="en-US" altLang="zh-CN" b="0" i="0" dirty="0">
                <a:effectLst/>
                <a:latin typeface="-apple-system"/>
              </a:rPr>
              <a:t>DataFrame</a:t>
            </a:r>
            <a:r>
              <a:rPr lang="zh-CN" altLang="en-US" b="0" i="0" dirty="0">
                <a:effectLst/>
                <a:latin typeface="-apple-system"/>
              </a:rPr>
              <a:t>的一部分也可以作为一个独立的数据结构存在。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我们创建了一个</a:t>
            </a:r>
            <a:r>
              <a:rPr lang="en-US" altLang="zh-CN" b="0" i="0" dirty="0">
                <a:effectLst/>
                <a:latin typeface="-apple-system"/>
              </a:rPr>
              <a:t>Series</a:t>
            </a:r>
            <a:r>
              <a:rPr lang="zh-CN" altLang="en-US" b="0" i="0" dirty="0">
                <a:effectLst/>
                <a:latin typeface="-apple-system"/>
              </a:rPr>
              <a:t>，索引是员工号，数据是员工的姓名。我们可以通过</a:t>
            </a:r>
            <a:r>
              <a:rPr lang="en-US" altLang="zh-CN" b="0" i="0" dirty="0">
                <a:effectLst/>
                <a:latin typeface="-apple-system"/>
              </a:rPr>
              <a:t>values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index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items</a:t>
            </a:r>
            <a:r>
              <a:rPr lang="zh-CN" altLang="en-US" b="0" i="0" dirty="0">
                <a:effectLst/>
                <a:latin typeface="-apple-system"/>
              </a:rPr>
              <a:t>等</a:t>
            </a:r>
            <a:r>
              <a:rPr lang="en-US" altLang="zh-CN" b="0" i="0" dirty="0">
                <a:effectLst/>
                <a:latin typeface="-apple-system"/>
              </a:rPr>
              <a:t>Series</a:t>
            </a:r>
            <a:r>
              <a:rPr lang="zh-CN" altLang="en-US" b="0" i="0" dirty="0">
                <a:effectLst/>
                <a:latin typeface="-apple-system"/>
              </a:rPr>
              <a:t>的属性来获取各部分的全部数据。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239F8-CB33-4F67-B032-9265314B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0FD908-E6A4-4AE1-9876-9FE2E24F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94" y="3421262"/>
            <a:ext cx="7423532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09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25934-4DF9-45E4-B6FA-ECDB0ADB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练习二：如何查看别人的薪水？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9B01D-D786-4885-A87D-06F870EB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52C36-2F24-4965-B57E-A5BEA22D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20" y="2136092"/>
            <a:ext cx="8781011" cy="35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1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FF99C-AC5E-4E8D-9388-0A75488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DC031"/>
                </a:solidFill>
                <a:latin typeface="PingFangSC-Medium"/>
              </a:rPr>
              <a:t>解析及代码实现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C2AC0-B488-434D-A4AB-EA783B9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55DD5-1720-40A4-B380-20F1C19FAD03}" type="datetime1">
              <a:rPr kumimoji="0" lang="zh-CN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7E001-D004-4590-906B-09F3659B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14" y="2014194"/>
            <a:ext cx="4317514" cy="313138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37750F6-CC3A-488D-B2D4-E9FD6E748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74" y="642594"/>
            <a:ext cx="5176540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2641-4972-44C5-AC70-D08B2D08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1392BBF-FDB3-4F4D-BBC8-16C0531E3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718" y="2360815"/>
            <a:ext cx="8058564" cy="258525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605A6-00D9-4B5A-AB44-76CC5DA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9CE9-CB2A-429E-9C5C-42D44E40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9EDCA7-B005-4252-9F66-DC2A34E7E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075" y="2103438"/>
            <a:ext cx="8043850" cy="38496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F5197-6D5F-4E36-8188-0FEB8ECE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F9C94-ED1D-4708-9CB1-D223291E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神仙的自我修养一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4FEABAF-6463-4B20-BF03-21D4C9135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891" y="2056778"/>
            <a:ext cx="7980217" cy="393567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84E1F-A885-4CD1-A874-9C948FEE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62954-0E47-468C-B2BA-3A4FF588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24FDC3E-BF19-4334-809D-9860902A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339" y="1927779"/>
            <a:ext cx="8217322" cy="370224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A13EB-51A5-44AD-BCFE-16BD1E04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3CEE-843A-4E50-82F9-A4F4DC0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E3C83-9B0F-4223-B52E-67A79D6C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4964B8EB-B9A9-4B8F-B9D5-B39ABDB7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36" y="2606557"/>
            <a:ext cx="7776729" cy="286321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D75882-95EC-4571-A726-FC8228D028AB}"/>
              </a:ext>
            </a:extLst>
          </p:cNvPr>
          <p:cNvSpPr txBox="1"/>
          <p:nvPr/>
        </p:nvSpPr>
        <p:spPr>
          <a:xfrm>
            <a:off x="1463040" y="1812175"/>
            <a:ext cx="8686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趁热打铁，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sel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 = Series(data = ['1','2','3','4'], index = list('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abcd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')),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下面哪个获取操作是错的？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6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B3655-67B9-4FEE-A774-DE86C0B8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DC031"/>
                </a:solidFill>
                <a:effectLst/>
                <a:latin typeface="PingFangSC-Medium"/>
              </a:rPr>
              <a:t>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9ADAD-8794-4702-A95A-D2B854AB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其它数据结构类似，我们可以很方便的利用循环来遍历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Series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。我们可以直接遍历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Series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的值：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9158-C735-443E-A716-28005FB5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2022/2/15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164C6B44-DA31-4BA4-8A42-08F5F504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55043"/>
            <a:ext cx="7924242" cy="24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0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{99C847F3-0CE3-4830-8423-8434755A214F}tf78438558_win32</Template>
  <TotalTime>552</TotalTime>
  <Words>909</Words>
  <Application>Microsoft Office PowerPoint</Application>
  <PresentationFormat>宽屏</PresentationFormat>
  <Paragraphs>87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-apple-system</vt:lpstr>
      <vt:lpstr>Microsoft YaHei UI</vt:lpstr>
      <vt:lpstr>PingFang-SC-Bold</vt:lpstr>
      <vt:lpstr>PingFangSC-Medium</vt:lpstr>
      <vt:lpstr>Calibri</vt:lpstr>
      <vt:lpstr>Century Gothic</vt:lpstr>
      <vt:lpstr>Garamond</vt:lpstr>
      <vt:lpstr>SavonVTI</vt:lpstr>
      <vt:lpstr>文本分析 第2讲</vt:lpstr>
      <vt:lpstr>太乙真人的奇珍异宝</vt:lpstr>
      <vt:lpstr>Series</vt:lpstr>
      <vt:lpstr>Series</vt:lpstr>
      <vt:lpstr>Series</vt:lpstr>
      <vt:lpstr>神仙的自我修养一</vt:lpstr>
      <vt:lpstr>Series</vt:lpstr>
      <vt:lpstr>Series</vt:lpstr>
      <vt:lpstr>Series</vt:lpstr>
      <vt:lpstr>Series</vt:lpstr>
      <vt:lpstr>Series</vt:lpstr>
      <vt:lpstr>Series</vt:lpstr>
      <vt:lpstr>DataFrame的创建</vt:lpstr>
      <vt:lpstr>DataFrame的创建</vt:lpstr>
      <vt:lpstr>神仙的自我修养二  两个方法都有默认值，默认值是5，当然也可以自己设置，如果数据不够5个会将全部数据拿出来。</vt:lpstr>
      <vt:lpstr>DataFrame的创建</vt:lpstr>
      <vt:lpstr>DataFrame的创建</vt:lpstr>
      <vt:lpstr>神仙的自我修养三</vt:lpstr>
      <vt:lpstr>DataFrame的创建</vt:lpstr>
      <vt:lpstr>神仙的自我修养四</vt:lpstr>
      <vt:lpstr>DataFrame的创建</vt:lpstr>
      <vt:lpstr>DataFrame的创建</vt:lpstr>
      <vt:lpstr>DataFrame的创建</vt:lpstr>
      <vt:lpstr>DataFrame的创建</vt:lpstr>
      <vt:lpstr>本节总结</vt:lpstr>
      <vt:lpstr>知识点回顾Series常用属性和方法 </vt:lpstr>
      <vt:lpstr>知识点回顾DataFrame数据获取和遍历 </vt:lpstr>
      <vt:lpstr>练习一：众里寻她千百度</vt:lpstr>
      <vt:lpstr>解析及代码实现</vt:lpstr>
      <vt:lpstr>练习二：如何查看别人的薪水？</vt:lpstr>
      <vt:lpstr>解析及代码实现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lty198108@outlook.com</dc:creator>
  <cp:lastModifiedBy>lty198108@outlook.com</cp:lastModifiedBy>
  <cp:revision>36</cp:revision>
  <dcterms:created xsi:type="dcterms:W3CDTF">2021-12-15T03:25:32Z</dcterms:created>
  <dcterms:modified xsi:type="dcterms:W3CDTF">2022-02-15T13:35:00Z</dcterms:modified>
</cp:coreProperties>
</file>