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0" r:id="rId1"/>
  </p:sldMasterIdLst>
  <p:notesMasterIdLst>
    <p:notesMasterId r:id="rId30"/>
  </p:notesMasterIdLst>
  <p:handoutMasterIdLst>
    <p:handoutMasterId r:id="rId31"/>
  </p:handoutMasterIdLst>
  <p:sldIdLst>
    <p:sldId id="636" r:id="rId2"/>
    <p:sldId id="628" r:id="rId3"/>
    <p:sldId id="630" r:id="rId4"/>
    <p:sldId id="631" r:id="rId5"/>
    <p:sldId id="632" r:id="rId6"/>
    <p:sldId id="648" r:id="rId7"/>
    <p:sldId id="633" r:id="rId8"/>
    <p:sldId id="534" r:id="rId9"/>
    <p:sldId id="543" r:id="rId10"/>
    <p:sldId id="593" r:id="rId11"/>
    <p:sldId id="626" r:id="rId12"/>
    <p:sldId id="553" r:id="rId13"/>
    <p:sldId id="624" r:id="rId14"/>
    <p:sldId id="552" r:id="rId15"/>
    <p:sldId id="581" r:id="rId16"/>
    <p:sldId id="557" r:id="rId17"/>
    <p:sldId id="642" r:id="rId18"/>
    <p:sldId id="574" r:id="rId19"/>
    <p:sldId id="575" r:id="rId20"/>
    <p:sldId id="606" r:id="rId21"/>
    <p:sldId id="635" r:id="rId22"/>
    <p:sldId id="639" r:id="rId23"/>
    <p:sldId id="596" r:id="rId24"/>
    <p:sldId id="640" r:id="rId25"/>
    <p:sldId id="643" r:id="rId26"/>
    <p:sldId id="644" r:id="rId27"/>
    <p:sldId id="645" r:id="rId28"/>
    <p:sldId id="64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4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orient="horz" pos="3857">
          <p15:clr>
            <a:srgbClr val="A4A3A4"/>
          </p15:clr>
        </p15:guide>
        <p15:guide id="4" pos="24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D"/>
    <a:srgbClr val="2965AB"/>
    <a:srgbClr val="3BBC5D"/>
    <a:srgbClr val="4B9EE9"/>
    <a:srgbClr val="942124"/>
    <a:srgbClr val="1D3F4F"/>
    <a:srgbClr val="C55A11"/>
    <a:srgbClr val="52CC83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77374" autoAdjust="0"/>
  </p:normalViewPr>
  <p:slideViewPr>
    <p:cSldViewPr>
      <p:cViewPr varScale="1">
        <p:scale>
          <a:sx n="66" d="100"/>
          <a:sy n="66" d="100"/>
        </p:scale>
        <p:origin x="1392" y="19"/>
      </p:cViewPr>
      <p:guideLst>
        <p:guide orient="horz" pos="3494"/>
        <p:guide pos="3749"/>
        <p:guide orient="horz" pos="3857"/>
        <p:guide pos="24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838"/>
    </p:cViewPr>
  </p:sorterViewPr>
  <p:notesViewPr>
    <p:cSldViewPr snapToGrid="0">
      <p:cViewPr>
        <p:scale>
          <a:sx n="66" d="100"/>
          <a:sy n="66" d="100"/>
        </p:scale>
        <p:origin x="5632" y="17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731E-89C4-4E73-A518-E26E46AC225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D8A9-B803-49B7-8826-85E446611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52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6477-A869-4A11-A4FA-B75D94106C9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E6889-349A-49E8-AAE1-A1FB1A7B9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6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3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54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06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12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06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2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1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7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8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9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28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6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3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3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6172200"/>
          <a:ext cx="1219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6362700" imgH="476250" progId="CorelDRAW.Graphic.10">
                  <p:embed/>
                </p:oleObj>
              </mc:Choice>
              <mc:Fallback>
                <p:oleObj name="CorelDRAW" r:id="rId2" imgW="6362700" imgH="476250" progId="CorelDRAW.Graphic.10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172200"/>
                        <a:ext cx="12192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814917" y="6242050"/>
            <a:ext cx="10566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zh-CN" altLang="en-US" sz="1800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 flipV="1">
            <a:off x="719667" y="1268415"/>
            <a:ext cx="10752667" cy="7302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389416839 h 1000"/>
              <a:gd name="T6" fmla="*/ 0 w 1000"/>
              <a:gd name="T7" fmla="*/ 38941683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7" y="0"/>
                </a:lnTo>
                <a:lnTo>
                  <a:pt x="1007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lIns="91435" tIns="45718" rIns="91435" bIns="45718"/>
          <a:lstStyle/>
          <a:p>
            <a:endParaRPr lang="zh-CN" altLang="en-US" sz="180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 algn="ctr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56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9499104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369741" y="6400070"/>
            <a:ext cx="2540000" cy="457933"/>
          </a:xfrm>
          <a:prstGeom prst="rect">
            <a:avLst/>
          </a:prstGeom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宋体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4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120336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C6C06A-6A1C-2E45-A070-5E5418E076A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55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067" y="6447695"/>
            <a:ext cx="3956485" cy="390639"/>
          </a:xfrm>
          <a:prstGeom prst="rect">
            <a:avLst/>
          </a:prstGeom>
          <a:noFill/>
        </p:spPr>
        <p:txBody>
          <a:bodyPr wrap="square" lIns="103236" tIns="51618" rIns="103236" bIns="51618" rtlCol="0">
            <a:spAutoFit/>
          </a:bodyPr>
          <a:lstStyle/>
          <a:p>
            <a:r>
              <a:rPr lang="en-US" altLang="zh-CN" sz="1800" dirty="0" err="1"/>
              <a:t>ItLiu</a:t>
            </a:r>
            <a:r>
              <a:rPr lang="en-US" altLang="zh-CN" sz="1800" dirty="0"/>
              <a:t>  http://www.itliu.net.cn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501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0" indent="0">
              <a:buNone/>
              <a:defRPr sz="1800"/>
            </a:lvl2pPr>
            <a:lvl3pPr marL="914359" indent="0">
              <a:buNone/>
              <a:defRPr sz="1600"/>
            </a:lvl3pPr>
            <a:lvl4pPr marL="1371539" indent="0">
              <a:buNone/>
              <a:defRPr sz="1400"/>
            </a:lvl4pPr>
            <a:lvl5pPr marL="1828718" indent="0">
              <a:buNone/>
              <a:defRPr sz="1400"/>
            </a:lvl5pPr>
            <a:lvl6pPr marL="2285898" indent="0">
              <a:buNone/>
              <a:defRPr sz="1400"/>
            </a:lvl6pPr>
            <a:lvl7pPr marL="2743077" indent="0">
              <a:buNone/>
              <a:defRPr sz="1400"/>
            </a:lvl7pPr>
            <a:lvl8pPr marL="3200257" indent="0">
              <a:buNone/>
              <a:defRPr sz="1400"/>
            </a:lvl8pPr>
            <a:lvl9pPr marL="3657436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665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161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161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6583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274638"/>
            <a:ext cx="966286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2"/>
            <a:ext cx="538903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4"/>
            <a:ext cx="538903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2210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81" y="462903"/>
            <a:ext cx="1326444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4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8723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7486" y="341313"/>
            <a:ext cx="9882716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16113"/>
            <a:ext cx="103632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63650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7273" y="259617"/>
            <a:ext cx="98827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4" tIns="44448" rIns="90484" bIns="444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161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4" tIns="44448" rIns="90484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0" y="6172200"/>
          <a:ext cx="1219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3" imgW="6362700" imgH="476250" progId="CorelDRAW.Graphic.10">
                  <p:embed/>
                </p:oleObj>
              </mc:Choice>
              <mc:Fallback>
                <p:oleObj name="CorelDRAW" r:id="rId13" imgW="6362700" imgH="476250" progId="CorelDRAW.Graphic.10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172200"/>
                        <a:ext cx="12192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4917" y="6242050"/>
            <a:ext cx="10566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zh-CN" altLang="en-US" sz="1800"/>
          </a:p>
        </p:txBody>
      </p:sp>
      <p:sp>
        <p:nvSpPr>
          <p:cNvPr id="1030" name="AutoShape 14"/>
          <p:cNvSpPr>
            <a:spLocks noChangeArrowheads="1"/>
          </p:cNvSpPr>
          <p:nvPr/>
        </p:nvSpPr>
        <p:spPr bwMode="auto">
          <a:xfrm flipV="1">
            <a:off x="1344082" y="1286560"/>
            <a:ext cx="9933518" cy="45719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389416839 h 1000"/>
              <a:gd name="T6" fmla="*/ 0 w 1000"/>
              <a:gd name="T7" fmla="*/ 38941683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7" y="0"/>
                </a:lnTo>
                <a:lnTo>
                  <a:pt x="1007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lIns="91435" tIns="45718" rIns="91435" bIns="45718"/>
          <a:lstStyle/>
          <a:p>
            <a:endParaRPr lang="zh-CN" altLang="en-US" sz="1800"/>
          </a:p>
        </p:txBody>
      </p:sp>
      <p:sp>
        <p:nvSpPr>
          <p:cNvPr id="1032" name="Rectangle 16"/>
          <p:cNvSpPr>
            <a:spLocks noChangeArrowheads="1"/>
          </p:cNvSpPr>
          <p:nvPr/>
        </p:nvSpPr>
        <p:spPr bwMode="auto">
          <a:xfrm>
            <a:off x="8256240" y="6496924"/>
            <a:ext cx="38515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eaLnBrk="1" hangingPunct="1"/>
            <a:r>
              <a:rPr lang="en-US" altLang="zh-CN" sz="1200" b="1" dirty="0" err="1">
                <a:latin typeface="Verdana" pitchFamily="34" charset="0"/>
              </a:rPr>
              <a:t>HuBei</a:t>
            </a:r>
            <a:r>
              <a:rPr lang="en-US" altLang="zh-CN" sz="1200" b="1" dirty="0">
                <a:latin typeface="Verdana" pitchFamily="34" charset="0"/>
              </a:rPr>
              <a:t> U</a:t>
            </a:r>
            <a:r>
              <a:rPr lang="en-US" altLang="zh-CN" sz="1200" b="1" baseline="0" dirty="0">
                <a:latin typeface="Verdana" pitchFamily="34" charset="0"/>
              </a:rPr>
              <a:t>niversity Business School</a:t>
            </a:r>
            <a:endParaRPr lang="en-US" altLang="zh-CN" sz="1200" b="1" dirty="0">
              <a:latin typeface="Verdana" pitchFamily="34" charset="0"/>
            </a:endParaRPr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814919" y="6524627"/>
            <a:ext cx="503978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eaLnBrk="1" hangingPunct="1"/>
            <a:endParaRPr lang="zh-CN" altLang="zh-CN" sz="1200" b="1">
              <a:latin typeface="Verdana" pitchFamily="34" charset="0"/>
            </a:endParaRPr>
          </a:p>
        </p:txBody>
      </p: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-70555" y="1"/>
            <a:ext cx="12163777" cy="6700471"/>
            <a:chOff x="-30" y="0"/>
            <a:chExt cx="5172" cy="3658"/>
          </a:xfrm>
        </p:grpSpPr>
        <p:sp>
          <p:nvSpPr>
            <p:cNvPr id="13" name="Text Box 15"/>
            <p:cNvSpPr txBox="1">
              <a:spLocks noChangeArrowheads="1"/>
            </p:cNvSpPr>
            <p:nvPr userDrawn="1"/>
          </p:nvSpPr>
          <p:spPr bwMode="auto">
            <a:xfrm>
              <a:off x="-30" y="0"/>
              <a:ext cx="338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6" tIns="45718" rIns="91436" bIns="45718">
              <a:spAutoFit/>
            </a:bodyPr>
            <a:lstStyle/>
            <a:p>
              <a:pPr marL="62728" indent="-62728" defTabSz="914026">
                <a:lnSpc>
                  <a:spcPct val="62000"/>
                </a:lnSpc>
                <a:defRPr/>
              </a:pPr>
              <a:r>
                <a:rPr lang="en-US" altLang="zh-CN" sz="900" dirty="0">
                  <a:solidFill>
                    <a:srgbClr val="EFA88F"/>
                  </a:solidFill>
                  <a:ea typeface="宋体" charset="-122"/>
                </a:rPr>
                <a:t>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</a:t>
              </a:r>
            </a:p>
            <a:p>
              <a:pPr marL="62728" indent="-62728" defTabSz="914026">
                <a:lnSpc>
                  <a:spcPct val="62000"/>
                </a:lnSpc>
                <a:defRPr/>
              </a:pPr>
              <a:r>
                <a:rPr lang="en-US" altLang="zh-CN" sz="900" dirty="0">
                  <a:solidFill>
                    <a:srgbClr val="EFA88F"/>
                  </a:solidFill>
                  <a:ea typeface="宋体" charset="-122"/>
                </a:rPr>
                <a:t>• • • • • • • • • • • • • • • • • • • • • • • • </a:t>
              </a:r>
            </a:p>
            <a:p>
              <a:pPr marL="62728" indent="-62728" defTabSz="914026">
                <a:lnSpc>
                  <a:spcPct val="62000"/>
                </a:lnSpc>
                <a:defRPr/>
              </a:pPr>
              <a:r>
                <a:rPr lang="en-US" altLang="zh-CN" sz="900" dirty="0">
                  <a:solidFill>
                    <a:srgbClr val="EFA88F"/>
                  </a:solidFill>
                  <a:ea typeface="宋体" charset="-122"/>
                </a:rPr>
                <a:t>• • • • • • • • • • • • • • • • • • • • • • • • • • • • • • • • • • • • • • • • • • • • • • • •</a:t>
              </a:r>
            </a:p>
            <a:p>
              <a:pPr marL="62728" indent="-62728" defTabSz="914026">
                <a:lnSpc>
                  <a:spcPct val="62000"/>
                </a:lnSpc>
                <a:defRPr/>
              </a:pPr>
              <a:r>
                <a:rPr lang="en-US" altLang="zh-CN" sz="900" dirty="0">
                  <a:solidFill>
                    <a:srgbClr val="EFA88F"/>
                  </a:solidFill>
                  <a:ea typeface="宋体" charset="-122"/>
                </a:rPr>
                <a:t>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 •</a:t>
              </a:r>
            </a:p>
          </p:txBody>
        </p:sp>
        <p:grpSp>
          <p:nvGrpSpPr>
            <p:cNvPr id="14" name="Group 16"/>
            <p:cNvGrpSpPr>
              <a:grpSpLocks/>
            </p:cNvGrpSpPr>
            <p:nvPr userDrawn="1"/>
          </p:nvGrpSpPr>
          <p:grpSpPr bwMode="auto">
            <a:xfrm flipV="1">
              <a:off x="265" y="48"/>
              <a:ext cx="4877" cy="3610"/>
              <a:chOff x="631" y="569"/>
              <a:chExt cx="4397" cy="2951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631" y="3520"/>
                <a:ext cx="4397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 rot="-5400000">
                <a:off x="3552" y="2044"/>
                <a:ext cx="2951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15" name="Rectangle 19"/>
            <p:cNvSpPr>
              <a:spLocks noChangeArrowheads="1"/>
            </p:cNvSpPr>
            <p:nvPr userDrawn="1"/>
          </p:nvSpPr>
          <p:spPr bwMode="auto">
            <a:xfrm>
              <a:off x="267" y="608"/>
              <a:ext cx="3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6" tIns="45718" rIns="91436" bIns="45718">
              <a:spAutoFit/>
            </a:bodyPr>
            <a:lstStyle/>
            <a:p>
              <a:pPr defTabSz="914026">
                <a:defRPr/>
              </a:pPr>
              <a:r>
                <a:rPr lang="en-US" altLang="zh-CN" sz="1800" dirty="0">
                  <a:solidFill>
                    <a:srgbClr val="EFA88F"/>
                  </a:solidFill>
                  <a:ea typeface="宋体" charset="-122"/>
                </a:rPr>
                <a:t>• • • • •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5" y="229212"/>
            <a:ext cx="1124263" cy="10001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6067" y="6447695"/>
            <a:ext cx="3956485" cy="390639"/>
          </a:xfrm>
          <a:prstGeom prst="rect">
            <a:avLst/>
          </a:prstGeom>
          <a:noFill/>
        </p:spPr>
        <p:txBody>
          <a:bodyPr wrap="square" lIns="103236" tIns="51618" rIns="103236" bIns="51618" rtlCol="0">
            <a:spAutoFit/>
          </a:bodyPr>
          <a:lstStyle/>
          <a:p>
            <a:r>
              <a:rPr lang="en-US" altLang="zh-CN" sz="1800" dirty="0" err="1"/>
              <a:t>ITLiu</a:t>
            </a:r>
            <a:r>
              <a:rPr lang="en-US" altLang="zh-CN" sz="1800" dirty="0"/>
              <a:t>  http://www.itliu.net.cn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3163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90" r:id="rId8"/>
    <p:sldLayoutId id="2147483692" r:id="rId9"/>
    <p:sldLayoutId id="2147483694" r:id="rId10"/>
    <p:sldLayoutId id="214748375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Times New Roman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Times New Roman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Times New Roman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Times New Roman" pitchFamily="18" charset="0"/>
          <a:ea typeface="宋体" charset="-122"/>
        </a:defRPr>
      </a:lvl5pPr>
      <a:lvl6pPr marL="45718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Times New Roman" pitchFamily="18" charset="0"/>
          <a:ea typeface="宋体" charset="-122"/>
        </a:defRPr>
      </a:lvl6pPr>
      <a:lvl7pPr marL="91435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Times New Roman" pitchFamily="18" charset="0"/>
          <a:ea typeface="宋体" charset="-122"/>
        </a:defRPr>
      </a:lvl7pPr>
      <a:lvl8pPr marL="137153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Times New Roman" pitchFamily="18" charset="0"/>
          <a:ea typeface="宋体" charset="-122"/>
        </a:defRPr>
      </a:lvl8pPr>
      <a:lvl9pPr marL="182871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Times New Roman" pitchFamily="18" charset="0"/>
          <a:ea typeface="宋体" charset="-122"/>
        </a:defRPr>
      </a:lvl9pPr>
    </p:titleStyle>
    <p:bodyStyle>
      <a:lvl1pPr marL="342885" indent="-342885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100000"/>
        <a:buFont typeface="Wingdings" pitchFamily="2" charset="2"/>
        <a:buChar char="l"/>
        <a:defRPr sz="3200" b="1">
          <a:solidFill>
            <a:srgbClr val="0033CC"/>
          </a:solidFill>
          <a:latin typeface="+mn-lt"/>
          <a:ea typeface="+mn-ea"/>
          <a:cs typeface="+mn-cs"/>
        </a:defRPr>
      </a:lvl1pPr>
      <a:lvl2pPr marL="742917" indent="-285737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Font typeface="Wingdings" pitchFamily="2" charset="2"/>
        <a:buChar char="Ø"/>
        <a:defRPr sz="2800">
          <a:solidFill>
            <a:srgbClr val="0033CC"/>
          </a:solidFill>
          <a:latin typeface="+mn-lt"/>
          <a:ea typeface="+mn-ea"/>
        </a:defRPr>
      </a:lvl2pPr>
      <a:lvl3pPr marL="1142949" indent="-22859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rgbClr val="0033CC"/>
          </a:solidFill>
          <a:latin typeface="+mn-lt"/>
          <a:ea typeface="+mn-ea"/>
        </a:defRPr>
      </a:lvl3pPr>
      <a:lvl4pPr marL="1600128" indent="-22859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rgbClr val="0033CC"/>
          </a:solidFill>
          <a:latin typeface="+mn-lt"/>
          <a:ea typeface="+mn-ea"/>
        </a:defRPr>
      </a:lvl4pPr>
      <a:lvl5pPr marL="2057308" indent="-22859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033CC"/>
          </a:solidFill>
          <a:latin typeface="+mn-lt"/>
          <a:ea typeface="+mn-ea"/>
        </a:defRPr>
      </a:lvl5pPr>
      <a:lvl6pPr marL="2514487" indent="-22859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033CC"/>
          </a:solidFill>
          <a:latin typeface="+mn-lt"/>
          <a:ea typeface="+mn-ea"/>
        </a:defRPr>
      </a:lvl6pPr>
      <a:lvl7pPr marL="2971667" indent="-22859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033CC"/>
          </a:solidFill>
          <a:latin typeface="+mn-lt"/>
          <a:ea typeface="+mn-ea"/>
        </a:defRPr>
      </a:lvl7pPr>
      <a:lvl8pPr marL="3428846" indent="-22859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033CC"/>
          </a:solidFill>
          <a:latin typeface="+mn-lt"/>
          <a:ea typeface="+mn-ea"/>
        </a:defRPr>
      </a:lvl8pPr>
      <a:lvl9pPr marL="3886026" indent="-22859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033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#_Toc108882190"/><Relationship Id="rId3" Type="http://schemas.openxmlformats.org/officeDocument/2006/relationships/hyperlink" Target="#_Toc108882131"/><Relationship Id="rId7" Type="http://schemas.openxmlformats.org/officeDocument/2006/relationships/hyperlink" Target="#_Toc108882189"/><Relationship Id="rId2" Type="http://schemas.openxmlformats.org/officeDocument/2006/relationships/hyperlink" Target="#_Toc108882118"/><Relationship Id="rId1" Type="http://schemas.openxmlformats.org/officeDocument/2006/relationships/slideLayout" Target="../slideLayouts/slideLayout11.xml"/><Relationship Id="rId6" Type="http://schemas.openxmlformats.org/officeDocument/2006/relationships/hyperlink" Target="#_Toc108882174"/><Relationship Id="rId5" Type="http://schemas.openxmlformats.org/officeDocument/2006/relationships/hyperlink" Target="#_Toc108882146"/><Relationship Id="rId4" Type="http://schemas.openxmlformats.org/officeDocument/2006/relationships/hyperlink" Target="#_Toc108882139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#_Toc108882216"/><Relationship Id="rId3" Type="http://schemas.openxmlformats.org/officeDocument/2006/relationships/hyperlink" Target="#_Toc108882211"/><Relationship Id="rId7" Type="http://schemas.openxmlformats.org/officeDocument/2006/relationships/hyperlink" Target="#_Toc108882215"/><Relationship Id="rId2" Type="http://schemas.openxmlformats.org/officeDocument/2006/relationships/hyperlink" Target="#_Toc108882200"/><Relationship Id="rId1" Type="http://schemas.openxmlformats.org/officeDocument/2006/relationships/slideLayout" Target="../slideLayouts/slideLayout11.xml"/><Relationship Id="rId6" Type="http://schemas.openxmlformats.org/officeDocument/2006/relationships/hyperlink" Target="#_Toc108882214"/><Relationship Id="rId5" Type="http://schemas.openxmlformats.org/officeDocument/2006/relationships/hyperlink" Target="#_Toc108882213"/><Relationship Id="rId4" Type="http://schemas.openxmlformats.org/officeDocument/2006/relationships/hyperlink" Target="#_Toc108882212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59F064-5752-4E85-8FBC-4F9C0153572C}"/>
              </a:ext>
            </a:extLst>
          </p:cNvPr>
          <p:cNvSpPr txBox="1"/>
          <p:nvPr/>
        </p:nvSpPr>
        <p:spPr>
          <a:xfrm>
            <a:off x="2639616" y="1484784"/>
            <a:ext cx="65527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en-US" altLang="zh-CN" sz="6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6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刘吉华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liujh@hubu.edu.cn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87488" y="1916832"/>
            <a:ext cx="10832909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571500">
              <a:lnSpc>
                <a:spcPct val="150000"/>
              </a:lnSpc>
              <a:buClr>
                <a:srgbClr val="2965AB"/>
              </a:buClr>
              <a:buSzPct val="50000"/>
              <a:buFont typeface="+mj-lt"/>
              <a:buAutoNum type="romanUcPeriod"/>
            </a:pPr>
            <a:r>
              <a:rPr lang="zh-CN" altLang="en-US" sz="3200" b="1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定义和历史介绍</a:t>
            </a:r>
            <a:endParaRPr lang="en-AU" altLang="zh-CN" sz="3200" b="1" dirty="0">
              <a:solidFill>
                <a:srgbClr val="2665A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2965AB"/>
              </a:buClr>
              <a:buSzPct val="50000"/>
              <a:buFont typeface="+mj-lt"/>
              <a:buAutoNum type="romanUcPeriod"/>
            </a:pPr>
            <a:r>
              <a:rPr lang="zh-CN" altLang="en-US" sz="3200" b="1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分类指标</a:t>
            </a:r>
            <a:endParaRPr lang="en-AU" altLang="zh-CN" sz="3200" b="1" dirty="0">
              <a:solidFill>
                <a:srgbClr val="2665A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2965AB"/>
              </a:buClr>
              <a:buSzPct val="50000"/>
              <a:buFont typeface="+mj-lt"/>
              <a:buAutoNum type="romanUcPeriod"/>
            </a:pPr>
            <a:r>
              <a:rPr lang="zh-CN" altLang="en-US" sz="3200" b="1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基本方法</a:t>
            </a:r>
            <a:endParaRPr lang="en-AU" altLang="zh-CN" sz="3200" b="1" dirty="0">
              <a:solidFill>
                <a:srgbClr val="2665A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2965AB"/>
              </a:buClr>
              <a:buSzPct val="50000"/>
              <a:buFont typeface="+mj-lt"/>
              <a:buAutoNum type="romanUcPeriod"/>
            </a:pPr>
            <a:r>
              <a:rPr lang="zh-CN" altLang="en-US" sz="3200" b="1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过度拟合问题</a:t>
            </a:r>
            <a:endParaRPr lang="en-AU" altLang="zh-CN" sz="3200" b="1" dirty="0">
              <a:solidFill>
                <a:srgbClr val="2665A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2965AB"/>
              </a:buClr>
              <a:buSzPct val="50000"/>
              <a:buFont typeface="+mj-lt"/>
              <a:buAutoNum type="romanUcPeriod"/>
            </a:pPr>
            <a:r>
              <a:rPr lang="zh-CN" altLang="en-US" sz="3200" b="1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模型选择</a:t>
            </a:r>
            <a:endParaRPr lang="zh-CN" altLang="en-US" sz="36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AA8A0F-6CDE-4FD4-8301-96C7201B2A03}"/>
              </a:ext>
            </a:extLst>
          </p:cNvPr>
          <p:cNvSpPr txBox="1"/>
          <p:nvPr/>
        </p:nvSpPr>
        <p:spPr>
          <a:xfrm>
            <a:off x="2351584" y="404664"/>
            <a:ext cx="6408478" cy="825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2965AB"/>
              </a:buClr>
              <a:buSzPct val="50000"/>
            </a:pPr>
            <a:r>
              <a:rPr lang="en-US" altLang="zh-CN" sz="3600" b="1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b="1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、概述</a:t>
            </a:r>
            <a:endParaRPr lang="en-AU" altLang="zh-CN" sz="3600" b="1" dirty="0">
              <a:solidFill>
                <a:srgbClr val="2665A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97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79CC666-7C6C-4907-AA32-184B2DBD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340768"/>
            <a:ext cx="6500132" cy="482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57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1163452" y="264975"/>
            <a:ext cx="597666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人工智能、机器学习、深度学习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4" y="1376693"/>
            <a:ext cx="5256584" cy="30963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9B628F-BA5B-4250-8A50-B74A9737591B}"/>
              </a:ext>
            </a:extLst>
          </p:cNvPr>
          <p:cNvSpPr txBox="1"/>
          <p:nvPr/>
        </p:nvSpPr>
        <p:spPr>
          <a:xfrm>
            <a:off x="6456040" y="1988840"/>
            <a:ext cx="493858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机器学习是大数据分析的核心内容。机器学习解决的是找到将</a:t>
            </a:r>
            <a:r>
              <a:rPr lang="en-US" altLang="zh-CN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关联的模型</a:t>
            </a:r>
            <a:r>
              <a:rPr lang="en-US" altLang="zh-CN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，从</a:t>
            </a:r>
            <a:r>
              <a:rPr lang="en-US" altLang="zh-CN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的步骤通常是人工完成（特征工程）。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深度学习是机器学习的一部分，其核心是自动找到对特定任务有效的特征，也即自动完成</a:t>
            </a:r>
            <a:r>
              <a:rPr lang="en-US" altLang="zh-CN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的转换。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如果我们的任务</a:t>
            </a:r>
            <a:r>
              <a:rPr lang="en-US" altLang="zh-CN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是模拟人类（自动驾驶、围棋</a:t>
            </a:r>
            <a:r>
              <a:rPr lang="en-US" altLang="zh-CN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AlphaGo</a:t>
            </a: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）的行为，则这类任务称为人工智能。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82955-0B7D-4F5A-B09D-B339CDA020C1}"/>
              </a:ext>
            </a:extLst>
          </p:cNvPr>
          <p:cNvSpPr txBox="1"/>
          <p:nvPr/>
        </p:nvSpPr>
        <p:spPr>
          <a:xfrm>
            <a:off x="653364" y="4265789"/>
            <a:ext cx="56286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altLang="zh-CN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1956</a:t>
            </a: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年开始，人工智能诞生并快速发展，但</a:t>
            </a:r>
            <a:r>
              <a:rPr lang="zh-CN" altLang="en-US" sz="20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技术瓶颈</a:t>
            </a: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难以突破；</a:t>
            </a:r>
            <a:endParaRPr lang="en-AU" altLang="zh-CN" sz="2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1980</a:t>
            </a: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年代以后，模型突破带动初步产业化，但推广应用存在</a:t>
            </a:r>
            <a:r>
              <a:rPr lang="zh-CN" altLang="en-US" sz="20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成本障碍</a:t>
            </a: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2010</a:t>
            </a: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年以后，</a:t>
            </a:r>
            <a:r>
              <a:rPr lang="zh-CN" altLang="en-US" sz="2000" b="0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信息时代催生以深度学习</a:t>
            </a:r>
            <a:r>
              <a:rPr lang="zh-CN" alt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为代表的新一代人工智能</a:t>
            </a:r>
            <a:endParaRPr lang="en-AU" altLang="zh-CN" sz="2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88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92C9AF-5FB1-4A13-A734-30046450B2F4}"/>
              </a:ext>
            </a:extLst>
          </p:cNvPr>
          <p:cNvSpPr txBox="1"/>
          <p:nvPr/>
        </p:nvSpPr>
        <p:spPr>
          <a:xfrm>
            <a:off x="1559496" y="1675923"/>
            <a:ext cx="8384756" cy="3506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i="0" dirty="0">
                <a:solidFill>
                  <a:srgbClr val="121212"/>
                </a:solidFill>
                <a:effectLst/>
                <a:latin typeface="-apple-system"/>
              </a:rPr>
              <a:t>数据挖掘：   </a:t>
            </a:r>
            <a:endParaRPr lang="en-US" altLang="zh-CN" sz="4000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3600" b="1" i="0" dirty="0">
                <a:solidFill>
                  <a:srgbClr val="FF0000"/>
                </a:solidFill>
                <a:effectLst/>
                <a:latin typeface="-apple-system"/>
              </a:rPr>
              <a:t>数据分析师（应用）</a:t>
            </a:r>
            <a:r>
              <a:rPr lang="en-US" altLang="zh-CN" sz="3600" b="1" i="0" dirty="0">
                <a:solidFill>
                  <a:srgbClr val="FF0000"/>
                </a:solidFill>
                <a:effectLst/>
                <a:latin typeface="-apple-system"/>
              </a:rPr>
              <a:t>---</a:t>
            </a:r>
            <a:r>
              <a:rPr lang="zh-CN" altLang="en-US" sz="3600" b="1" i="0" dirty="0">
                <a:solidFill>
                  <a:srgbClr val="FF0000"/>
                </a:solidFill>
                <a:effectLst/>
                <a:latin typeface="-apple-system"/>
              </a:rPr>
              <a:t>产品经理</a:t>
            </a:r>
            <a:br>
              <a:rPr lang="zh-CN" altLang="en-US" sz="3600" b="1" dirty="0"/>
            </a:br>
            <a:r>
              <a:rPr lang="zh-CN" altLang="en-US" sz="4000" b="1" i="0" dirty="0">
                <a:solidFill>
                  <a:srgbClr val="121212"/>
                </a:solidFill>
                <a:effectLst/>
                <a:latin typeface="-apple-system"/>
              </a:rPr>
              <a:t>机器学习：</a:t>
            </a:r>
            <a:endParaRPr lang="en-US" altLang="zh-CN" sz="4000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3600" b="1" i="0" dirty="0">
                <a:solidFill>
                  <a:srgbClr val="FF0000"/>
                </a:solidFill>
                <a:effectLst/>
                <a:latin typeface="-apple-system"/>
              </a:rPr>
              <a:t>算法工程师（理论）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407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2135560" y="54868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机器学习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376" y="1412776"/>
            <a:ext cx="1080120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800" dirty="0"/>
              <a:t>机器学习就是用</a:t>
            </a:r>
            <a:r>
              <a:rPr lang="zh-CN" altLang="en-US" sz="2800" dirty="0">
                <a:solidFill>
                  <a:srgbClr val="FF0000"/>
                </a:solidFill>
              </a:rPr>
              <a:t>算法</a:t>
            </a:r>
            <a:r>
              <a:rPr lang="zh-CN" altLang="en-US" sz="2800" dirty="0"/>
              <a:t>解析数据，不断学习，对世界中发生的事做出</a:t>
            </a:r>
            <a:r>
              <a:rPr lang="zh-CN" altLang="en-US" sz="2800" dirty="0">
                <a:solidFill>
                  <a:srgbClr val="FF0000"/>
                </a:solidFill>
              </a:rPr>
              <a:t>判断和预测</a:t>
            </a:r>
            <a:r>
              <a:rPr lang="zh-CN" altLang="en-US" sz="2800" dirty="0"/>
              <a:t>的一项技术。</a:t>
            </a:r>
          </a:p>
          <a:p>
            <a:pPr lvl="1"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800" dirty="0"/>
              <a:t>机器学习是一门人工智能的科学，该领域的主要研究对象是人工智能，</a:t>
            </a:r>
            <a:r>
              <a:rPr lang="zh-CN" altLang="en-US" sz="2800" u="sng" dirty="0">
                <a:solidFill>
                  <a:srgbClr val="FF0000"/>
                </a:solidFill>
              </a:rPr>
              <a:t>特别是如何在经验学习中改善具体算法的性能。</a:t>
            </a:r>
          </a:p>
          <a:p>
            <a:pPr lvl="1"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800" dirty="0"/>
              <a:t>机器学习是对能通过</a:t>
            </a:r>
            <a:r>
              <a:rPr lang="zh-CN" altLang="en-US" sz="2800" dirty="0">
                <a:solidFill>
                  <a:srgbClr val="FF0000"/>
                </a:solidFill>
              </a:rPr>
              <a:t>经验</a:t>
            </a:r>
            <a:r>
              <a:rPr lang="zh-CN" altLang="en-US" sz="2800" dirty="0"/>
              <a:t>自动改进的计算机</a:t>
            </a:r>
            <a:r>
              <a:rPr lang="zh-CN" altLang="en-US" sz="2800" dirty="0">
                <a:solidFill>
                  <a:srgbClr val="FF0000"/>
                </a:solidFill>
              </a:rPr>
              <a:t>算法</a:t>
            </a:r>
            <a:r>
              <a:rPr lang="zh-CN" altLang="en-US" sz="2800" dirty="0"/>
              <a:t>的研究。</a:t>
            </a:r>
          </a:p>
          <a:p>
            <a:pPr lvl="1"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800" dirty="0"/>
              <a:t>机器学习是用数据或以往的</a:t>
            </a:r>
            <a:r>
              <a:rPr lang="zh-CN" altLang="en-US" sz="2800" dirty="0">
                <a:solidFill>
                  <a:srgbClr val="FF0000"/>
                </a:solidFill>
              </a:rPr>
              <a:t>经验</a:t>
            </a:r>
            <a:r>
              <a:rPr lang="zh-CN" altLang="en-US" sz="2800" dirty="0"/>
              <a:t>，以此优化计算机程序的</a:t>
            </a:r>
            <a:r>
              <a:rPr lang="zh-CN" altLang="en-US" sz="2800" dirty="0">
                <a:solidFill>
                  <a:srgbClr val="FF0000"/>
                </a:solidFill>
              </a:rPr>
              <a:t>性能</a:t>
            </a:r>
            <a:r>
              <a:rPr lang="zh-CN" altLang="en-US" sz="2800" dirty="0"/>
              <a:t>标准。</a:t>
            </a:r>
          </a:p>
        </p:txBody>
      </p:sp>
    </p:spTree>
    <p:extLst>
      <p:ext uri="{BB962C8B-B14F-4D97-AF65-F5344CB8AC3E}">
        <p14:creationId xmlns:p14="http://schemas.microsoft.com/office/powerpoint/2010/main" val="93102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1991544" y="777247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79376" y="1628800"/>
                <a:ext cx="10729192" cy="489654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  <a:buClr>
                    <a:srgbClr val="2965AB"/>
                  </a:buClr>
                  <a:buSzPct val="50000"/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cs typeface="微软雅黑 Light" panose="020B0502040204020203" charset="-122"/>
                  </a:rPr>
                  <a:t>训练集：用于训练模型的数据集</a:t>
                </a:r>
              </a:p>
              <a:p>
                <a:pPr lvl="1">
                  <a:lnSpc>
                    <a:spcPct val="150000"/>
                  </a:lnSpc>
                  <a:buClr>
                    <a:srgbClr val="2965AB"/>
                  </a:buClr>
                  <a:buSzPct val="50000"/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cs typeface="微软雅黑 Light" panose="020B0502040204020203" charset="-122"/>
                  </a:rPr>
                  <a:t>测试集：用于测试模型的数据集</a:t>
                </a:r>
                <a:endParaRPr lang="zh-CN" altLang="en-US" dirty="0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endParaRPr>
              </a:p>
              <a:p>
                <a:pPr lvl="1">
                  <a:lnSpc>
                    <a:spcPct val="150000"/>
                  </a:lnSpc>
                  <a:buClr>
                    <a:srgbClr val="2965AB"/>
                  </a:buClr>
                  <a:buSzPct val="50000"/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模型：建立数据的输入</a:t>
                </a:r>
                <a14:m>
                  <m:oMath xmlns:m="http://schemas.openxmlformats.org/officeDocument/2006/math">
                    <m:r>
                      <a:rPr lang="en-AU" altLang="zh-CN" b="1" i="1" smtClean="0">
                        <a:latin typeface="Cambria Math" panose="02040503050406030204" pitchFamily="18" charset="0"/>
                        <a:ea typeface="微软雅黑 Light" panose="020B0502040204020203" charset="-122"/>
                        <a:cs typeface="微软雅黑 Light" panose="020B0502040204020203" charset="-122"/>
                      </a:rPr>
                      <m:t>𝒙</m:t>
                    </m:r>
                  </m:oMath>
                </a14:m>
                <a:r>
                  <a:rPr lang="zh-CN" altLang="en-US" dirty="0"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和输出𝑦之间的映射关系</a:t>
                </a:r>
                <a:endParaRPr lang="en-US" altLang="zh-CN" dirty="0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endParaRPr>
              </a:p>
              <a:p>
                <a:pPr lvl="1">
                  <a:lnSpc>
                    <a:spcPct val="150000"/>
                  </a:lnSpc>
                  <a:buClr>
                    <a:srgbClr val="2965AB"/>
                  </a:buClr>
                  <a:buSzPct val="50000"/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损失函数：</a:t>
                </a:r>
                <a:endParaRPr lang="en-US" altLang="zh-CN" dirty="0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endParaRPr>
              </a:p>
              <a:p>
                <a:pPr lvl="1">
                  <a:lnSpc>
                    <a:spcPct val="150000"/>
                  </a:lnSpc>
                  <a:buClr>
                    <a:srgbClr val="2965AB"/>
                  </a:buClr>
                  <a:buSzPct val="50000"/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优化目标：</a:t>
                </a:r>
              </a:p>
              <a:p>
                <a:pPr lvl="1">
                  <a:lnSpc>
                    <a:spcPct val="100000"/>
                  </a:lnSpc>
                  <a:buClr>
                    <a:srgbClr val="2965AB"/>
                  </a:buClr>
                  <a:buSzPct val="50000"/>
                  <a:buFont typeface="Wingdings" panose="05000000000000000000" pitchFamily="2" charset="2"/>
                  <a:buChar char="l"/>
                </a:pPr>
                <a:endParaRPr lang="zh-CN" altLang="en-US" dirty="0"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628800"/>
                <a:ext cx="10729192" cy="4896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562800" y="2968496"/>
                <a:ext cx="227761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zh-CN" altLang="en-US" sz="2400" i="1" dirty="0">
                          <a:latin typeface="Cambria Math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en-US" altLang="zh-CN" sz="2400" i="1" dirty="0">
                          <a:latin typeface="Cambria Math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zh-CN" altLang="en-US" sz="2400" i="1" dirty="0">
                          <a:latin typeface="Cambria Math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en-US" altLang="zh-CN" sz="2400" i="1" dirty="0">
                          <a:latin typeface="Cambria Math" charset="0"/>
                          <a:ea typeface="微软雅黑 Light" panose="020B0502040204020203" pitchFamily="34" charset="-122"/>
                        </a:rPr>
                        <m:t>𝑓</m:t>
                      </m:r>
                      <m:r>
                        <a:rPr lang="en-US" altLang="zh-CN" sz="2400" i="1" dirty="0">
                          <a:latin typeface="Cambria Math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AU" altLang="zh-CN" sz="2400" b="1" i="1" dirty="0" smtClean="0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𝒙</m:t>
                      </m:r>
                      <m:r>
                        <a:rPr lang="en-US" altLang="zh-CN" sz="2400" i="1" dirty="0">
                          <a:latin typeface="Cambria Math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kumimoji="1"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00" y="2968496"/>
                <a:ext cx="2277616" cy="892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6"/>
              <p:cNvSpPr/>
              <p:nvPr/>
            </p:nvSpPr>
            <p:spPr>
              <a:xfrm>
                <a:off x="695400" y="4149080"/>
                <a:ext cx="6696744" cy="160467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lim>
                      </m:limLow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149080"/>
                <a:ext cx="6696744" cy="1604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639616" y="3573016"/>
                <a:ext cx="3952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3573016"/>
                <a:ext cx="3952812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3330329" y="577173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机器学习的基本方法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376" y="980728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1424" y="1772815"/>
            <a:ext cx="10081120" cy="4607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有监督学习</a:t>
            </a: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supervised</a:t>
            </a: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learning</a:t>
            </a: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）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数据集中的样本带有标签，有明确目标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无监督学习</a:t>
            </a: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unsupervised</a:t>
            </a: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learning</a:t>
            </a: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）</a:t>
            </a:r>
            <a:endParaRPr lang="en-US" altLang="zh-CN" sz="2400" dirty="0">
              <a:solidFill>
                <a:srgbClr val="2665AB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数据集中的样本没有标签，没有明确目标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深度学习（</a:t>
            </a:r>
            <a:r>
              <a:rPr lang="en-US" altLang="zh-CN" sz="2400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deep learning</a:t>
            </a:r>
            <a:r>
              <a:rPr lang="zh-CN" altLang="en-US" sz="2400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2665A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/>
              <a:t>多层感知机，多层神经网络</a:t>
            </a:r>
            <a:endParaRPr lang="en-US" altLang="zh-CN" dirty="0"/>
          </a:p>
          <a:p>
            <a:pPr>
              <a:lnSpc>
                <a:spcPct val="10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强化学习</a:t>
            </a: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</a:t>
            </a:r>
            <a:r>
              <a:rPr 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reinforcement learning）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智慧决策的过程，通过过程模拟和观察来不断学习、提高决策能力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例如：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AlphaGo</a:t>
            </a:r>
            <a:endParaRPr lang="en-US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16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B08CB-0115-4C33-88B1-287E1A98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2965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kumimoji="1" lang="en-US" altLang="zh-CN" sz="3200" b="1" dirty="0">
                <a:solidFill>
                  <a:srgbClr val="2965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200" b="1" dirty="0">
                <a:solidFill>
                  <a:srgbClr val="2965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深度神经网络    </a:t>
            </a:r>
            <a:r>
              <a:rPr kumimoji="1" lang="en-US" altLang="zh-CN" sz="3200" b="1" dirty="0">
                <a:solidFill>
                  <a:srgbClr val="2965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kumimoji="1" lang="zh-CN" altLang="en-US" sz="3200" b="1" dirty="0">
                <a:solidFill>
                  <a:srgbClr val="2965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神经元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BC09FA-0291-4E52-A408-00042C33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124" y="2924944"/>
            <a:ext cx="6622320" cy="32108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59FFB6-B0B8-4D4C-953B-57B37EC26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31" y="1400391"/>
            <a:ext cx="4596093" cy="267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2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标题 8"/>
          <p:cNvSpPr txBox="1">
            <a:spLocks/>
          </p:cNvSpPr>
          <p:nvPr/>
        </p:nvSpPr>
        <p:spPr>
          <a:xfrm>
            <a:off x="252295" y="830208"/>
            <a:ext cx="5144629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lang="zh-CN" altLang="en-US" sz="2800" b="1" dirty="0">
              <a:solidFill>
                <a:srgbClr val="2965AB"/>
              </a:solidFill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5670" y="5775647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 Light" charset="0"/>
              </a:rPr>
              <a:t>由输入空间到输出空间的如下函数：                                 称为感知机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139" y="1368189"/>
            <a:ext cx="8856984" cy="4428492"/>
          </a:xfrm>
          <a:prstGeom prst="rect">
            <a:avLst/>
          </a:prstGeom>
        </p:spPr>
      </p:pic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3123A4E-3090-4560-BDB7-DFABD5B8E7F7}"/>
              </a:ext>
            </a:extLst>
          </p:cNvPr>
          <p:cNvSpPr txBox="1">
            <a:spLocks/>
          </p:cNvSpPr>
          <p:nvPr/>
        </p:nvSpPr>
        <p:spPr>
          <a:xfrm>
            <a:off x="695670" y="536267"/>
            <a:ext cx="554434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3200" b="1" dirty="0">
                <a:solidFill>
                  <a:srgbClr val="2965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r>
              <a:rPr kumimoji="1" lang="en-US" altLang="zh-CN" sz="3200" b="1" dirty="0">
                <a:solidFill>
                  <a:srgbClr val="2965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kumimoji="1" lang="zh-CN" altLang="en-US" sz="3200" b="1" dirty="0">
                <a:solidFill>
                  <a:srgbClr val="2965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神经元与感知机</a:t>
            </a:r>
          </a:p>
          <a:p>
            <a:pPr marL="0" indent="0">
              <a:buNone/>
            </a:pPr>
            <a:endParaRPr kumimoji="1" lang="zh-CN" altLang="en-US" b="1" dirty="0">
              <a:solidFill>
                <a:srgbClr val="2965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6AA3CD-75B0-ED4A-A7D0-8865350FE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631" y="5844633"/>
            <a:ext cx="2991961" cy="3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46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标题 8"/>
          <p:cNvSpPr txBox="1">
            <a:spLocks/>
          </p:cNvSpPr>
          <p:nvPr/>
        </p:nvSpPr>
        <p:spPr>
          <a:xfrm>
            <a:off x="926896" y="251787"/>
            <a:ext cx="5144629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lang="zh-CN" altLang="en-US" sz="2800" b="1" dirty="0">
              <a:solidFill>
                <a:srgbClr val="2965AB"/>
              </a:solidFill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0686" y="1436307"/>
            <a:ext cx="5993610" cy="32233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1249" y="1907613"/>
            <a:ext cx="58336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2965AB"/>
              </a:buClr>
              <a:buFont typeface="Arial" charset="0"/>
              <a:buChar char="•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 Light" charset="0"/>
              </a:rPr>
              <a:t>多个神经元以全连接层次相连</a:t>
            </a:r>
          </a:p>
          <a:p>
            <a:pPr marL="342900" indent="-342900">
              <a:buClr>
                <a:srgbClr val="2965AB"/>
              </a:buClr>
              <a:buFont typeface="Arial" charset="0"/>
              <a:buChar char="•"/>
            </a:pP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 Light" charset="0"/>
            </a:endParaRPr>
          </a:p>
          <a:p>
            <a:pPr marL="342900" indent="-342900">
              <a:buClr>
                <a:srgbClr val="2965AB"/>
              </a:buClr>
              <a:buFont typeface="Arial" charset="0"/>
              <a:buChar char="•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 Light" charset="0"/>
              </a:rPr>
              <a:t>这种网络称为前馈神经网络</a:t>
            </a:r>
          </a:p>
          <a:p>
            <a:pPr marL="342900" indent="-342900">
              <a:buClr>
                <a:srgbClr val="2965AB"/>
              </a:buClr>
              <a:buFont typeface="Arial" charset="0"/>
              <a:buChar char="•"/>
            </a:pP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 Light" charset="0"/>
            </a:endParaRPr>
          </a:p>
          <a:p>
            <a:pPr marL="342900" indent="-342900">
              <a:buClr>
                <a:srgbClr val="2965AB"/>
              </a:buClr>
              <a:buFont typeface="Arial" charset="0"/>
              <a:buChar char="•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 Light" charset="0"/>
              </a:rPr>
              <a:t>也称为多层感知机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 Light" charset="0"/>
              </a:rPr>
              <a:t>(MLP)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 Light" charset="0"/>
            </a:endParaRPr>
          </a:p>
          <a:p>
            <a:pPr marL="342900" indent="-342900">
              <a:buClr>
                <a:srgbClr val="2965AB"/>
              </a:buClr>
              <a:buFont typeface="Arial" charset="0"/>
              <a:buChar char="•"/>
            </a:pP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 Light" charset="0"/>
            </a:endParaRPr>
          </a:p>
          <a:p>
            <a:pPr marL="342900" indent="-342900">
              <a:buClr>
                <a:srgbClr val="2965AB"/>
              </a:buClr>
              <a:buFont typeface="Arial" charset="0"/>
              <a:buChar char="•"/>
            </a:pP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charset="0"/>
              </a:rPr>
              <a:t>万能逼近原理：</a:t>
            </a:r>
            <a:r>
              <a:rPr kumimoji="1"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charset="0"/>
              </a:rPr>
              <a:t>MLP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charset="0"/>
              </a:rPr>
              <a:t>能够逼近任何函数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7"/>
              <p:cNvSpPr/>
              <p:nvPr/>
            </p:nvSpPr>
            <p:spPr>
              <a:xfrm>
                <a:off x="4415468" y="5250863"/>
                <a:ext cx="6912768" cy="762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微软雅黑 Light" charset="0"/>
                          <a:cs typeface="微软雅黑 Light" charset="0"/>
                        </a:rPr>
                        <m:t>𝑦</m:t>
                      </m:r>
                      <m:r>
                        <a:rPr lang="zh-CN" altLang="en-US" sz="240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微软雅黑 Light" charset="0"/>
                          <a:cs typeface="微软雅黑 Light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微软雅黑 Light" charset="0"/>
                          <a:cs typeface="微软雅黑 Light" charset="0"/>
                        </a:rPr>
                        <m:t>=</m:t>
                      </m:r>
                      <m:r>
                        <a:rPr lang="zh-CN" altLang="en-US" sz="240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微软雅黑 Light" charset="0"/>
                          <a:cs typeface="微软雅黑 Light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微软雅黑 Light" charset="0"/>
                          <a:cs typeface="微软雅黑 Light" charset="0"/>
                        </a:rPr>
                        <m:t>𝐹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微软雅黑 Light" charset="0"/>
                          <a:cs typeface="微软雅黑 Light" charset="0"/>
                        </a:rPr>
                        <m:t>(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微软雅黑 Light" charset="0"/>
                          <a:cs typeface="微软雅黑 Light" charset="0"/>
                        </a:rPr>
                        <m:t>𝑥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charset="0"/>
                          <a:ea typeface="微软雅黑 Light" charset="0"/>
                          <a:cs typeface="微软雅黑 Light" charset="0"/>
                        </a:rPr>
                        <m:t>) = 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 Light" charset="0"/>
                              <a:cs typeface="微软雅黑 Light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FFC000"/>
                              </a:solidFill>
                              <a:latin typeface="Cambria Math" charset="0"/>
                              <a:ea typeface="微软雅黑 Light" charset="0"/>
                              <a:cs typeface="微软雅黑 Light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FFC000"/>
                              </a:solidFill>
                              <a:latin typeface="Cambria Math" charset="0"/>
                              <a:ea typeface="微软雅黑 Light" charset="0"/>
                              <a:cs typeface="微软雅黑 Light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rgbClr val="FFC000"/>
                          </a:solidFill>
                          <a:latin typeface="Cambria Math" charset="0"/>
                          <a:ea typeface="微软雅黑 Light" charset="0"/>
                          <a:cs typeface="微软雅黑 Light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微软雅黑 Light" charset="0"/>
                              <a:cs typeface="微软雅黑 Light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FFC000"/>
                              </a:solidFill>
                              <a:latin typeface="Cambria Math" charset="0"/>
                              <a:ea typeface="微软雅黑 Light" charset="0"/>
                              <a:cs typeface="微软雅黑 Light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FFC000"/>
                              </a:solidFill>
                              <a:latin typeface="Cambria Math" charset="0"/>
                              <a:ea typeface="微软雅黑 Light" charset="0"/>
                              <a:cs typeface="微软雅黑 Light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rgbClr val="FFC000"/>
                          </a:solidFill>
                          <a:latin typeface="Cambria Math" charset="0"/>
                          <a:ea typeface="微软雅黑 Light" charset="0"/>
                          <a:cs typeface="微软雅黑 Light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微软雅黑 Light" charset="0"/>
                              <a:cs typeface="微软雅黑 Light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70C0"/>
                              </a:solidFill>
                              <a:latin typeface="Cambria Math" charset="0"/>
                              <a:ea typeface="微软雅黑 Light" charset="0"/>
                              <a:cs typeface="微软雅黑 Light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微软雅黑 Light" charset="0"/>
                              <a:cs typeface="微软雅黑 Light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charset="0"/>
                          <a:ea typeface="微软雅黑 Light" charset="0"/>
                          <a:cs typeface="微软雅黑 Light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微软雅黑 Light" charset="0"/>
                              <a:cs typeface="微软雅黑 Light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70C0"/>
                              </a:solidFill>
                              <a:latin typeface="Cambria Math" charset="0"/>
                              <a:ea typeface="微软雅黑 Light" charset="0"/>
                              <a:cs typeface="微软雅黑 Light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微软雅黑 Light" charset="0"/>
                              <a:cs typeface="微软雅黑 Light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charset="0"/>
                          <a:ea typeface="微软雅黑 Light" charset="0"/>
                          <a:cs typeface="微软雅黑 Light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微软雅黑 Light" charset="0"/>
                              <a:cs typeface="微软雅黑 Light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F0"/>
                              </a:solidFill>
                              <a:latin typeface="Cambria Math" charset="0"/>
                              <a:ea typeface="微软雅黑 Light" charset="0"/>
                              <a:cs typeface="微软雅黑 Light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F0"/>
                              </a:solidFill>
                              <a:latin typeface="Cambria Math" charset="0"/>
                              <a:ea typeface="微软雅黑 Light" charset="0"/>
                              <a:cs typeface="微软雅黑 Light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微软雅黑 Light" charset="0"/>
                              <a:cs typeface="微软雅黑 Light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微软雅黑 Light" charset="0"/>
                                  <a:cs typeface="微软雅黑 Light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00B0F0"/>
                                  </a:solidFill>
                                  <a:latin typeface="Cambria Math" charset="0"/>
                                  <a:ea typeface="微软雅黑 Light" charset="0"/>
                                  <a:cs typeface="微软雅黑 Light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rgbClr val="00B0F0"/>
                                  </a:solidFill>
                                  <a:latin typeface="Cambria Math" charset="0"/>
                                  <a:ea typeface="微软雅黑 Light" charset="0"/>
                                  <a:cs typeface="微软雅黑 Light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 smtClean="0">
                              <a:solidFill>
                                <a:srgbClr val="00B0F0"/>
                              </a:solidFill>
                              <a:latin typeface="Cambria Math" charset="0"/>
                              <a:ea typeface="微软雅黑 Light" charset="0"/>
                              <a:cs typeface="微软雅黑 Light" charset="0"/>
                            </a:rPr>
                            <m:t>, </m:t>
                          </m:r>
                          <m:r>
                            <a:rPr lang="en-US" altLang="zh-CN" sz="2400" i="1" dirty="0" smtClean="0">
                              <a:solidFill>
                                <a:srgbClr val="00B0F0"/>
                              </a:solidFill>
                              <a:latin typeface="Cambria Math" charset="0"/>
                              <a:ea typeface="微软雅黑 Light" charset="0"/>
                              <a:cs typeface="微软雅黑 Light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rgbClr val="0070C0"/>
                          </a:solidFill>
                          <a:latin typeface="Cambria Math" charset="0"/>
                          <a:ea typeface="微软雅黑 Light" charset="0"/>
                          <a:cs typeface="微软雅黑 Light" charset="0"/>
                        </a:rPr>
                        <m:t>)</m:t>
                      </m:r>
                      <m:r>
                        <a:rPr lang="en-US" altLang="zh-CN" sz="2400" i="1" dirty="0" smtClean="0">
                          <a:solidFill>
                            <a:srgbClr val="FFC000"/>
                          </a:solidFill>
                          <a:latin typeface="Cambria Math" charset="0"/>
                          <a:ea typeface="微软雅黑 Light" charset="0"/>
                          <a:cs typeface="微软雅黑 Light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C000"/>
                  </a:solidFill>
                  <a:latin typeface="微软雅黑 Light" charset="0"/>
                  <a:ea typeface="微软雅黑 Light" charset="0"/>
                  <a:cs typeface="微软雅黑 Light" charset="0"/>
                </a:endParaRPr>
              </a:p>
            </p:txBody>
          </p:sp>
        </mc:Choice>
        <mc:Fallback xmlns="">
          <p:sp>
            <p:nvSpPr>
              <p:cNvPr id="11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8" y="5250863"/>
                <a:ext cx="6912768" cy="762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33"/>
          <p:cNvSpPr/>
          <p:nvPr/>
        </p:nvSpPr>
        <p:spPr>
          <a:xfrm>
            <a:off x="5675136" y="4659693"/>
            <a:ext cx="3916680" cy="76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charset="0"/>
              </a:rPr>
              <a:t>函数逼近</a:t>
            </a:r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charset="0"/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413CC7E2-AE0F-4114-866C-A29FE9B8BDC4}"/>
              </a:ext>
            </a:extLst>
          </p:cNvPr>
          <p:cNvSpPr txBox="1">
            <a:spLocks/>
          </p:cNvSpPr>
          <p:nvPr/>
        </p:nvSpPr>
        <p:spPr>
          <a:xfrm>
            <a:off x="583574" y="642335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多层感知机</a:t>
            </a:r>
            <a:r>
              <a:rPr kumimoji="1" lang="en-US" altLang="zh-CN" b="1" dirty="0">
                <a:solidFill>
                  <a:srgbClr val="2965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(MLP)</a:t>
            </a:r>
          </a:p>
          <a:p>
            <a:pPr marL="0" indent="0">
              <a:buNone/>
            </a:pPr>
            <a:endParaRPr kumimoji="1" lang="zh-CN" altLang="en-US" b="1" dirty="0">
              <a:solidFill>
                <a:srgbClr val="2965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6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FF8319-39B3-4368-8E98-1F7AA2EEEACC}"/>
              </a:ext>
            </a:extLst>
          </p:cNvPr>
          <p:cNvSpPr txBox="1"/>
          <p:nvPr/>
        </p:nvSpPr>
        <p:spPr>
          <a:xfrm>
            <a:off x="4295800" y="40466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A4F440-7571-43FE-AB46-1F818928DD6C}"/>
              </a:ext>
            </a:extLst>
          </p:cNvPr>
          <p:cNvSpPr txBox="1"/>
          <p:nvPr/>
        </p:nvSpPr>
        <p:spPr>
          <a:xfrm>
            <a:off x="1271464" y="1978410"/>
            <a:ext cx="9865096" cy="290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/>
              <a:t>掌握常用的机器学习算法原理</a:t>
            </a:r>
            <a:r>
              <a:rPr lang="en-US" altLang="zh-CN" sz="3200" b="1" dirty="0"/>
              <a:t>-</a:t>
            </a:r>
            <a:r>
              <a:rPr lang="zh-CN" altLang="en-US" sz="3200" b="1" dirty="0">
                <a:solidFill>
                  <a:srgbClr val="C00000"/>
                </a:solidFill>
              </a:rPr>
              <a:t>深度学习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/>
              <a:t>掌握常用机器学习算法的</a:t>
            </a:r>
            <a:r>
              <a:rPr lang="en-US" altLang="zh-CN" sz="3200" b="1" dirty="0"/>
              <a:t>Python</a:t>
            </a:r>
            <a:r>
              <a:rPr lang="zh-CN" altLang="en-US" sz="3200" b="1" dirty="0"/>
              <a:t>实现方法</a:t>
            </a:r>
            <a:endParaRPr lang="en-US" altLang="zh-CN" sz="3200" b="1" dirty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/>
              <a:t>具有一定的分析解决实际问题的能力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428096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>
          <a:xfrm>
            <a:off x="866912" y="52508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 err="1">
                <a:solidFill>
                  <a:srgbClr val="2965AB"/>
                </a:solidFill>
              </a:rPr>
              <a:t>tensorflow</a:t>
            </a:r>
            <a:r>
              <a:rPr kumimoji="1" lang="zh-CN" altLang="en-US" b="1" dirty="0">
                <a:solidFill>
                  <a:srgbClr val="2965AB"/>
                </a:solidFill>
              </a:rPr>
              <a:t>的安装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1384" y="1484784"/>
            <a:ext cx="10422432" cy="38884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dirty="0"/>
              <a:t>使用</a:t>
            </a:r>
            <a:r>
              <a:rPr lang="en-AU" altLang="zh-CN" dirty="0"/>
              <a:t>pip</a:t>
            </a:r>
            <a:r>
              <a:rPr lang="zh-CN" altLang="en-US" dirty="0"/>
              <a:t>进行</a:t>
            </a:r>
            <a:r>
              <a:rPr lang="en-US" altLang="zh-CN" dirty="0" err="1"/>
              <a:t>tensorflow</a:t>
            </a:r>
            <a:r>
              <a:rPr lang="zh-CN" altLang="en-US" dirty="0"/>
              <a:t>的安装：</a:t>
            </a:r>
            <a:endParaRPr lang="en-US" altLang="zh-CN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dirty="0"/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B661EC-55C8-4C05-A486-F49AE343F988}"/>
              </a:ext>
            </a:extLst>
          </p:cNvPr>
          <p:cNvSpPr/>
          <p:nvPr/>
        </p:nvSpPr>
        <p:spPr>
          <a:xfrm>
            <a:off x="4511824" y="3068960"/>
            <a:ext cx="2942857" cy="531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AU" sz="2400" dirty="0">
                <a:solidFill>
                  <a:srgbClr val="000087"/>
                </a:solidFill>
              </a:rPr>
              <a:t>pip</a:t>
            </a:r>
            <a:r>
              <a:rPr lang="en-AU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AU" sz="2400" dirty="0">
                <a:solidFill>
                  <a:srgbClr val="000087"/>
                </a:solidFill>
                <a:latin typeface="Calibri" panose="020F0502020204030204" pitchFamily="34" charset="0"/>
              </a:rPr>
              <a:t>install</a:t>
            </a:r>
            <a:r>
              <a:rPr lang="en-AU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rgbClr val="000087"/>
                </a:solidFill>
                <a:latin typeface="Calibri" panose="020F0502020204030204" pitchFamily="34" charset="0"/>
              </a:rPr>
              <a:t>tensorflow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52F3F9-B21D-42A6-99EF-A2DACCD52725}"/>
              </a:ext>
            </a:extLst>
          </p:cNvPr>
          <p:cNvSpPr/>
          <p:nvPr/>
        </p:nvSpPr>
        <p:spPr>
          <a:xfrm>
            <a:off x="4511823" y="4101441"/>
            <a:ext cx="3225563" cy="302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sz="2400" dirty="0">
                <a:solidFill>
                  <a:srgbClr val="000087"/>
                </a:solidFill>
              </a:rPr>
              <a:t>import  </a:t>
            </a:r>
            <a:r>
              <a:rPr lang="en-US" altLang="zh-CN" sz="2400" dirty="0" err="1">
                <a:solidFill>
                  <a:srgbClr val="000087"/>
                </a:solidFill>
              </a:rPr>
              <a:t>tensorflow</a:t>
            </a:r>
            <a:r>
              <a:rPr lang="en-US" altLang="zh-CN" sz="2400" dirty="0">
                <a:solidFill>
                  <a:srgbClr val="000087"/>
                </a:solidFill>
              </a:rPr>
              <a:t> as </a:t>
            </a:r>
            <a:r>
              <a:rPr lang="en-US" altLang="zh-CN" sz="2400" dirty="0" err="1">
                <a:solidFill>
                  <a:srgbClr val="000087"/>
                </a:solidFill>
              </a:rPr>
              <a:t>tf</a:t>
            </a:r>
            <a:r>
              <a:rPr lang="zh-CN" altLang="en-US" sz="2400" dirty="0">
                <a:solidFill>
                  <a:srgbClr val="000087"/>
                </a:solidFill>
              </a:rPr>
              <a:t> </a:t>
            </a:r>
            <a:r>
              <a:rPr lang="en-US" altLang="zh-CN" sz="2400" dirty="0">
                <a:solidFill>
                  <a:srgbClr val="5F5F00"/>
                </a:solidFill>
              </a:rPr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C345A7-6583-4022-9A9B-532AA596CD0B}"/>
              </a:ext>
            </a:extLst>
          </p:cNvPr>
          <p:cNvSpPr txBox="1"/>
          <p:nvPr/>
        </p:nvSpPr>
        <p:spPr>
          <a:xfrm>
            <a:off x="8328248" y="5321860"/>
            <a:ext cx="6128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pip install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opencv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-python</a:t>
            </a: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Import cv2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537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>
          <a:xfrm>
            <a:off x="407368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 err="1">
                <a:solidFill>
                  <a:srgbClr val="2965AB"/>
                </a:solidFill>
              </a:rPr>
              <a:t>jupyter</a:t>
            </a:r>
            <a:r>
              <a:rPr kumimoji="1" lang="zh-CN" altLang="en-US" b="1" dirty="0">
                <a:solidFill>
                  <a:srgbClr val="2965AB"/>
                </a:solidFill>
              </a:rPr>
              <a:t>的安装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1384" y="1484784"/>
            <a:ext cx="10422432" cy="47525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dirty="0"/>
              <a:t>使用</a:t>
            </a:r>
            <a:r>
              <a:rPr lang="en-AU" altLang="zh-CN" dirty="0"/>
              <a:t>pip</a:t>
            </a:r>
            <a:r>
              <a:rPr lang="zh-CN" altLang="en-US" dirty="0"/>
              <a:t>进行</a:t>
            </a:r>
            <a:r>
              <a:rPr lang="en-US" altLang="zh-CN" dirty="0" err="1"/>
              <a:t>jupyter</a:t>
            </a:r>
            <a:r>
              <a:rPr lang="zh-CN" altLang="en-US" dirty="0"/>
              <a:t>的安装：</a:t>
            </a:r>
            <a:endParaRPr lang="en-US" altLang="zh-CN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dirty="0"/>
              <a:t>使用</a:t>
            </a:r>
            <a:r>
              <a:rPr lang="en-US" altLang="zh-CN" dirty="0" err="1"/>
              <a:t>jupyter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dirty="0"/>
              <a:t>修改默认的工作目录</a:t>
            </a:r>
            <a:endParaRPr lang="en-US" dirty="0"/>
          </a:p>
          <a:p>
            <a:pPr marL="971550" lvl="1" indent="-514350">
              <a:lnSpc>
                <a:spcPct val="100000"/>
              </a:lnSpc>
              <a:buClr>
                <a:srgbClr val="2965AB"/>
              </a:buClr>
              <a:buSzPct val="100000"/>
              <a:buFont typeface="+mj-lt"/>
              <a:buAutoNum type="romanUcPeriod"/>
            </a:pPr>
            <a:r>
              <a:rPr lang="zh-CN" altLang="en-US" dirty="0"/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jupyter notebook --generate-config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971550" lvl="1" indent="-514350">
              <a:lnSpc>
                <a:spcPct val="100000"/>
              </a:lnSpc>
              <a:buClr>
                <a:srgbClr val="2965AB"/>
              </a:buClr>
              <a:buSzPct val="100000"/>
              <a:buFont typeface="+mj-lt"/>
              <a:buAutoNum type="romanUcPeriod"/>
            </a:pPr>
            <a:r>
              <a:rPr lang="zh-CN" alt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编辑  </a:t>
            </a:r>
            <a:r>
              <a:rPr lang="en-US" altLang="zh-CN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c:/Users/raxxie/.jupyter/jupyter_notebook_config.py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B661EC-55C8-4C05-A486-F49AE343F988}"/>
              </a:ext>
            </a:extLst>
          </p:cNvPr>
          <p:cNvSpPr/>
          <p:nvPr/>
        </p:nvSpPr>
        <p:spPr>
          <a:xfrm>
            <a:off x="4223792" y="2132856"/>
            <a:ext cx="2492029" cy="531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AU" sz="2400" dirty="0">
                <a:solidFill>
                  <a:srgbClr val="000087"/>
                </a:solidFill>
              </a:rPr>
              <a:t>pip</a:t>
            </a:r>
            <a:r>
              <a:rPr lang="en-AU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AU" sz="2400" dirty="0">
                <a:solidFill>
                  <a:srgbClr val="000087"/>
                </a:solidFill>
                <a:latin typeface="Calibri" panose="020F0502020204030204" pitchFamily="34" charset="0"/>
              </a:rPr>
              <a:t>install</a:t>
            </a:r>
            <a:r>
              <a:rPr lang="en-AU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rgbClr val="00005F"/>
                </a:solidFill>
                <a:latin typeface="Calibri" panose="020F0502020204030204" pitchFamily="34" charset="0"/>
              </a:rPr>
              <a:t>jupyter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E305C1-DF85-4652-A583-2055C91910C2}"/>
              </a:ext>
            </a:extLst>
          </p:cNvPr>
          <p:cNvSpPr/>
          <p:nvPr/>
        </p:nvSpPr>
        <p:spPr>
          <a:xfrm>
            <a:off x="4223792" y="3284805"/>
            <a:ext cx="2311851" cy="4876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endParaRPr lang="en-US" altLang="zh-CN" sz="2400" dirty="0">
              <a:solidFill>
                <a:srgbClr val="000087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 sz="2400" dirty="0" err="1">
                <a:solidFill>
                  <a:srgbClr val="000087"/>
                </a:solidFill>
              </a:rPr>
              <a:t>Jupyter</a:t>
            </a:r>
            <a:r>
              <a:rPr lang="en-US" altLang="zh-CN" sz="2400" dirty="0">
                <a:solidFill>
                  <a:srgbClr val="000087"/>
                </a:solidFill>
              </a:rPr>
              <a:t> notebook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50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F74D845-81C8-4F43-9E08-695A1DB96565}"/>
              </a:ext>
            </a:extLst>
          </p:cNvPr>
          <p:cNvSpPr txBox="1"/>
          <p:nvPr/>
        </p:nvSpPr>
        <p:spPr>
          <a:xfrm>
            <a:off x="1127448" y="1757427"/>
            <a:ext cx="6128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4F4F4F"/>
                </a:solidFill>
                <a:effectLst/>
                <a:latin typeface="-apple-system"/>
              </a:rPr>
              <a:t>pip install </a:t>
            </a:r>
            <a:r>
              <a:rPr lang="en-US" altLang="zh-CN" sz="2800" b="0" i="0" dirty="0" err="1">
                <a:solidFill>
                  <a:srgbClr val="4F4F4F"/>
                </a:solidFill>
                <a:effectLst/>
                <a:latin typeface="-apple-system"/>
              </a:rPr>
              <a:t>jupyter_contrib_nbextensions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34D537-CE56-49B0-BC16-C2BE28B94DC8}"/>
              </a:ext>
            </a:extLst>
          </p:cNvPr>
          <p:cNvSpPr txBox="1"/>
          <p:nvPr/>
        </p:nvSpPr>
        <p:spPr>
          <a:xfrm>
            <a:off x="1127448" y="2590165"/>
            <a:ext cx="73448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i="0" dirty="0" err="1">
                <a:solidFill>
                  <a:srgbClr val="4F4F4F"/>
                </a:solidFill>
                <a:effectLst/>
                <a:latin typeface="-apple-system"/>
              </a:rPr>
              <a:t>jupyter</a:t>
            </a:r>
            <a:r>
              <a:rPr lang="en-US" altLang="zh-CN" sz="3200" b="0" i="0" dirty="0">
                <a:solidFill>
                  <a:srgbClr val="4F4F4F"/>
                </a:solidFill>
                <a:effectLst/>
                <a:latin typeface="-apple-system"/>
              </a:rPr>
              <a:t> </a:t>
            </a:r>
            <a:r>
              <a:rPr lang="en-US" altLang="zh-CN" sz="3200" b="0" i="0" dirty="0" err="1">
                <a:solidFill>
                  <a:srgbClr val="4F4F4F"/>
                </a:solidFill>
                <a:effectLst/>
                <a:latin typeface="-apple-system"/>
              </a:rPr>
              <a:t>contrib</a:t>
            </a:r>
            <a:r>
              <a:rPr lang="en-US" altLang="zh-CN" sz="3200" b="0" i="0" dirty="0">
                <a:solidFill>
                  <a:srgbClr val="4F4F4F"/>
                </a:solidFill>
                <a:effectLst/>
                <a:latin typeface="-apple-system"/>
              </a:rPr>
              <a:t> </a:t>
            </a:r>
            <a:r>
              <a:rPr lang="en-US" altLang="zh-CN" sz="3200" b="0" i="0" dirty="0" err="1">
                <a:solidFill>
                  <a:srgbClr val="4F4F4F"/>
                </a:solidFill>
                <a:effectLst/>
                <a:latin typeface="-apple-system"/>
              </a:rPr>
              <a:t>nbextension</a:t>
            </a:r>
            <a:r>
              <a:rPr lang="en-US" altLang="zh-CN" sz="3200" b="0" i="0" dirty="0">
                <a:solidFill>
                  <a:srgbClr val="4F4F4F"/>
                </a:solidFill>
                <a:effectLst/>
                <a:latin typeface="-apple-system"/>
              </a:rPr>
              <a:t> install --user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1CA8AD-D065-4799-A0B3-C2CA11B5D060}"/>
              </a:ext>
            </a:extLst>
          </p:cNvPr>
          <p:cNvSpPr txBox="1"/>
          <p:nvPr/>
        </p:nvSpPr>
        <p:spPr>
          <a:xfrm>
            <a:off x="1127448" y="3625860"/>
            <a:ext cx="9577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https://blog.csdn.net/weixin_44015669/article/details/104975271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D793B3-C109-49A4-A162-47766D6895FD}"/>
              </a:ext>
            </a:extLst>
          </p:cNvPr>
          <p:cNvSpPr txBox="1"/>
          <p:nvPr/>
        </p:nvSpPr>
        <p:spPr>
          <a:xfrm>
            <a:off x="1127448" y="692696"/>
            <a:ext cx="6128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安装 </a:t>
            </a:r>
            <a:r>
              <a:rPr lang="en-US" altLang="zh-CN" sz="3200" b="1" i="0" dirty="0" err="1">
                <a:solidFill>
                  <a:srgbClr val="4F4F4F"/>
                </a:solidFill>
                <a:effectLst/>
                <a:latin typeface="PingFang SC"/>
              </a:rPr>
              <a:t>nbextensions</a:t>
            </a:r>
            <a:r>
              <a:rPr lang="en-US" altLang="zh-CN" sz="3200" b="1" i="0" dirty="0">
                <a:solidFill>
                  <a:srgbClr val="4F4F4F"/>
                </a:solidFill>
                <a:effectLst/>
                <a:latin typeface="PingFang SC"/>
              </a:rPr>
              <a:t> </a:t>
            </a:r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插件</a:t>
            </a:r>
          </a:p>
        </p:txBody>
      </p:sp>
    </p:spTree>
    <p:extLst>
      <p:ext uri="{BB962C8B-B14F-4D97-AF65-F5344CB8AC3E}">
        <p14:creationId xmlns:p14="http://schemas.microsoft.com/office/powerpoint/2010/main" val="681513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9416" y="1412776"/>
            <a:ext cx="10832909" cy="51125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机器学习概述</a:t>
            </a:r>
            <a:endParaRPr lang="en-AU" altLang="zh-CN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机器学习常用工具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案例：</a:t>
            </a:r>
            <a:endParaRPr lang="en-US" altLang="zh-CN" sz="2400" dirty="0">
              <a:solidFill>
                <a:srgbClr val="2665A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2965AB"/>
              </a:buClr>
              <a:buSzPct val="50000"/>
              <a:buNone/>
            </a:pPr>
            <a:r>
              <a:rPr lang="en-US" altLang="zh-CN" sz="2400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、多层神经网络逼近回归函数（一元，多元，非线性）</a:t>
            </a:r>
            <a:endParaRPr lang="en-US" altLang="zh-CN" sz="2400" dirty="0">
              <a:solidFill>
                <a:srgbClr val="2665A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6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339FE5F-F7DE-489B-970C-519F5C44793E}"/>
              </a:ext>
            </a:extLst>
          </p:cNvPr>
          <p:cNvSpPr txBox="1"/>
          <p:nvPr/>
        </p:nvSpPr>
        <p:spPr>
          <a:xfrm>
            <a:off x="1919536" y="2847943"/>
            <a:ext cx="7632848" cy="825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Clr>
                <a:srgbClr val="2965AB"/>
              </a:buClr>
              <a:buSzPct val="50000"/>
              <a:buNone/>
            </a:pPr>
            <a:r>
              <a:rPr lang="zh-CN" altLang="en-US" sz="3600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案列</a:t>
            </a:r>
            <a:r>
              <a:rPr lang="en-US" altLang="zh-CN" sz="3600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：神经网络</a:t>
            </a:r>
            <a:endParaRPr lang="en-US" altLang="zh-CN" sz="3600" dirty="0">
              <a:solidFill>
                <a:srgbClr val="2665A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163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EB4C34-1F44-41D1-8147-94D1B1D5DE10}"/>
              </a:ext>
            </a:extLst>
          </p:cNvPr>
          <p:cNvSpPr txBox="1"/>
          <p:nvPr/>
        </p:nvSpPr>
        <p:spPr>
          <a:xfrm>
            <a:off x="1343472" y="620688"/>
            <a:ext cx="6128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一元线性回归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818076-63E1-4FE2-A267-C8E62ADF929F}"/>
              </a:ext>
            </a:extLst>
          </p:cNvPr>
          <p:cNvSpPr txBox="1"/>
          <p:nvPr/>
        </p:nvSpPr>
        <p:spPr>
          <a:xfrm>
            <a:off x="911424" y="1916832"/>
            <a:ext cx="103691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导包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tensorflow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as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matplotlib.pyplot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as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plt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%matplotlib inline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 random</a:t>
            </a:r>
          </a:p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构建模拟数据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for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in range(1000)]   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y=[15*x+3+random.gauss(0, 1) for x in x]  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754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337FA26-E226-4CB3-835C-887532FF696C}"/>
              </a:ext>
            </a:extLst>
          </p:cNvPr>
          <p:cNvSpPr txBox="1"/>
          <p:nvPr/>
        </p:nvSpPr>
        <p:spPr>
          <a:xfrm>
            <a:off x="731404" y="1412776"/>
            <a:ext cx="107651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探索性分析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800" dirty="0"/>
              <a:t>plt.scatter(x, y)</a:t>
            </a:r>
            <a:endParaRPr lang="en-US" altLang="zh-CN" sz="2800" dirty="0"/>
          </a:p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构建神经网络模型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800" dirty="0"/>
              <a:t>model = </a:t>
            </a:r>
            <a:r>
              <a:rPr lang="en-US" altLang="zh-CN" sz="2800" dirty="0" err="1"/>
              <a:t>tf.keras.Sequential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 err="1"/>
              <a:t>model.add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tf.keras.layers.Dense</a:t>
            </a:r>
            <a:r>
              <a:rPr lang="en-US" altLang="zh-CN" sz="2800" dirty="0"/>
              <a:t>(1, </a:t>
            </a:r>
            <a:r>
              <a:rPr lang="en-US" altLang="zh-CN" sz="2800" dirty="0" err="1"/>
              <a:t>input_shape</a:t>
            </a:r>
            <a:r>
              <a:rPr lang="en-US" altLang="zh-CN" sz="2800" dirty="0"/>
              <a:t>=(1,)))</a:t>
            </a:r>
          </a:p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模型编译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800" dirty="0" err="1"/>
              <a:t>model.compile</a:t>
            </a:r>
            <a:r>
              <a:rPr lang="en-US" altLang="zh-CN" sz="2800" dirty="0"/>
              <a:t>(optimizer=</a:t>
            </a:r>
            <a:r>
              <a:rPr lang="en-US" altLang="zh-CN" sz="2800" dirty="0" err="1"/>
              <a:t>tf.keras.optimizers.Adam</a:t>
            </a:r>
            <a:r>
              <a:rPr lang="en-US" altLang="zh-CN" sz="2800" dirty="0"/>
              <a:t>(</a:t>
            </a:r>
            <a:r>
              <a:rPr lang="en-US" altLang="zh-CN" sz="2800" dirty="0" err="1"/>
              <a:t>learning_rate</a:t>
            </a:r>
            <a:r>
              <a:rPr lang="en-US" altLang="zh-CN" sz="2800" dirty="0"/>
              <a:t>=0.001),</a:t>
            </a:r>
          </a:p>
          <a:p>
            <a:r>
              <a:rPr lang="en-US" altLang="zh-CN" sz="2800" dirty="0"/>
              <a:t>              loss='</a:t>
            </a:r>
            <a:r>
              <a:rPr lang="en-US" altLang="zh-CN" sz="2800" dirty="0" err="1"/>
              <a:t>mse</a:t>
            </a:r>
            <a:r>
              <a:rPr lang="en-US" altLang="zh-CN" sz="2800" dirty="0"/>
              <a:t>',</a:t>
            </a:r>
          </a:p>
          <a:p>
            <a:r>
              <a:rPr lang="en-US" altLang="zh-CN" sz="2800" dirty="0"/>
              <a:t>              metrics=['</a:t>
            </a:r>
            <a:r>
              <a:rPr lang="en-US" altLang="zh-CN" sz="2800" dirty="0" err="1"/>
              <a:t>mse</a:t>
            </a:r>
            <a:r>
              <a:rPr lang="en-US" altLang="zh-CN" sz="2800" dirty="0"/>
              <a:t>']</a:t>
            </a:r>
          </a:p>
          <a:p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3945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DB9B69-0F2B-480D-9397-2288AC8A6771}"/>
              </a:ext>
            </a:extLst>
          </p:cNvPr>
          <p:cNvSpPr txBox="1"/>
          <p:nvPr/>
        </p:nvSpPr>
        <p:spPr>
          <a:xfrm>
            <a:off x="1415480" y="1659285"/>
            <a:ext cx="92170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训练模型，训练过程保存在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history</a:t>
            </a:r>
          </a:p>
          <a:p>
            <a:r>
              <a:rPr lang="zh-CN" altLang="en-US" sz="2800" dirty="0"/>
              <a:t>history = model.fit(x, y, epochs=1000)</a:t>
            </a:r>
            <a:endParaRPr lang="en-US" altLang="zh-CN" sz="2800" dirty="0"/>
          </a:p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可视化训练过程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800" dirty="0" err="1"/>
              <a:t>plt.plot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history.epoch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history.history.get</a:t>
            </a:r>
            <a:r>
              <a:rPr lang="en-US" altLang="zh-CN" sz="2800" dirty="0"/>
              <a:t>('loss’))</a:t>
            </a:r>
          </a:p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模型评价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预测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800" dirty="0" err="1"/>
              <a:t>model.predict</a:t>
            </a:r>
            <a:r>
              <a:rPr lang="en-US" altLang="zh-CN" sz="2800" dirty="0"/>
              <a:t>([2,3,4])</a:t>
            </a:r>
          </a:p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输出模型可训练参数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800" dirty="0" err="1"/>
              <a:t>model.trainable_variables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8058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2A6A9E-13FA-4151-89BC-45945A1A600B}"/>
              </a:ext>
            </a:extLst>
          </p:cNvPr>
          <p:cNvSpPr txBox="1"/>
          <p:nvPr/>
        </p:nvSpPr>
        <p:spPr>
          <a:xfrm>
            <a:off x="1919536" y="1844824"/>
            <a:ext cx="9001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zh-CN" altLang="en-US" sz="3600" b="1" dirty="0">
                <a:solidFill>
                  <a:srgbClr val="2965AB"/>
                </a:solidFill>
              </a:rPr>
              <a:t>机房练习：</a:t>
            </a:r>
            <a:endParaRPr kumimoji="1" lang="en-US" altLang="zh-CN" sz="3600" b="1" dirty="0">
              <a:solidFill>
                <a:srgbClr val="2965AB"/>
              </a:solidFill>
            </a:endParaRPr>
          </a:p>
          <a:p>
            <a:pPr marL="0" indent="0">
              <a:buNone/>
            </a:pPr>
            <a:r>
              <a:rPr kumimoji="1" lang="zh-CN" altLang="en-US" sz="3600" b="1" dirty="0">
                <a:solidFill>
                  <a:srgbClr val="2965AB"/>
                </a:solidFill>
              </a:rPr>
              <a:t>神经网络实现案例</a:t>
            </a:r>
            <a:endParaRPr kumimoji="1" lang="en-US" altLang="zh-CN" sz="3600" b="1" dirty="0">
              <a:solidFill>
                <a:srgbClr val="2965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0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FF8319-39B3-4368-8E98-1F7AA2EEEACC}"/>
              </a:ext>
            </a:extLst>
          </p:cNvPr>
          <p:cNvSpPr txBox="1"/>
          <p:nvPr/>
        </p:nvSpPr>
        <p:spPr>
          <a:xfrm>
            <a:off x="4295800" y="515863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参考资料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A4F440-7571-43FE-AB46-1F818928DD6C}"/>
              </a:ext>
            </a:extLst>
          </p:cNvPr>
          <p:cNvSpPr txBox="1"/>
          <p:nvPr/>
        </p:nvSpPr>
        <p:spPr>
          <a:xfrm>
            <a:off x="1163452" y="1340768"/>
            <a:ext cx="98650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应用：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Python</a:t>
            </a:r>
            <a:r>
              <a:rPr lang="zh-CN" altLang="en-US" sz="3200" dirty="0"/>
              <a:t>数据挖掘与机器学习 魏伟一 清华大学出版社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Python</a:t>
            </a:r>
            <a:r>
              <a:rPr lang="zh-CN" altLang="en-US" sz="3200" dirty="0"/>
              <a:t>与数据挖掘</a:t>
            </a:r>
            <a:r>
              <a:rPr lang="en-US" altLang="zh-CN" sz="3200" dirty="0"/>
              <a:t>/</a:t>
            </a:r>
            <a:r>
              <a:rPr lang="zh-CN" altLang="en-US" sz="3200" dirty="0"/>
              <a:t>大数据技术丛书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机器学习实战   蜥蜴书</a:t>
            </a:r>
          </a:p>
          <a:p>
            <a:r>
              <a:rPr lang="zh-CN" altLang="en-US" sz="3600" b="1" dirty="0">
                <a:solidFill>
                  <a:srgbClr val="FF0000"/>
                </a:solidFill>
              </a:rPr>
              <a:t>理论：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机器学习  西瓜书  周志华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深度学习  花书      张志华等译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99516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FF8319-39B3-4368-8E98-1F7AA2EEEACC}"/>
              </a:ext>
            </a:extLst>
          </p:cNvPr>
          <p:cNvSpPr txBox="1"/>
          <p:nvPr/>
        </p:nvSpPr>
        <p:spPr>
          <a:xfrm>
            <a:off x="4367808" y="524475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数据集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A4F440-7571-43FE-AB46-1F818928DD6C}"/>
              </a:ext>
            </a:extLst>
          </p:cNvPr>
          <p:cNvSpPr txBox="1"/>
          <p:nvPr/>
        </p:nvSpPr>
        <p:spPr>
          <a:xfrm>
            <a:off x="1163452" y="1196752"/>
            <a:ext cx="9865096" cy="4805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/>
              <a:t>0- UCI</a:t>
            </a:r>
            <a:r>
              <a:rPr lang="zh-CN" altLang="en-US" sz="3600" b="1" dirty="0"/>
              <a:t>机器学习库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/>
              <a:t>http://archive.ics.uci.edu/ml/datasets.php 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/>
              <a:t>1 -Kaggle</a:t>
            </a:r>
            <a:r>
              <a:rPr lang="zh-CN" altLang="en-US" sz="3600" b="1" dirty="0"/>
              <a:t>数据集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hlinkClick r:id="rId2"/>
              </a:rPr>
              <a:t>https://www.kaggle.com/datasets</a:t>
            </a:r>
            <a:endParaRPr lang="en-US" altLang="zh-CN" sz="3600" b="1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非官方扩展库：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	https://www.lfd.uci.edu/~gohlke/pythonlibs/</a:t>
            </a:r>
          </a:p>
        </p:txBody>
      </p:sp>
    </p:spTree>
    <p:extLst>
      <p:ext uri="{BB962C8B-B14F-4D97-AF65-F5344CB8AC3E}">
        <p14:creationId xmlns:p14="http://schemas.microsoft.com/office/powerpoint/2010/main" val="1197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FF8319-39B3-4368-8E98-1F7AA2EEEACC}"/>
              </a:ext>
            </a:extLst>
          </p:cNvPr>
          <p:cNvSpPr txBox="1"/>
          <p:nvPr/>
        </p:nvSpPr>
        <p:spPr>
          <a:xfrm>
            <a:off x="4367808" y="548680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教学计划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5F5373-A432-470E-9CC6-B4BBB757D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40021"/>
              </p:ext>
            </p:extLst>
          </p:nvPr>
        </p:nvGraphicFramePr>
        <p:xfrm>
          <a:off x="1311370" y="1412776"/>
          <a:ext cx="10873208" cy="6934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3208">
                  <a:extLst>
                    <a:ext uri="{9D8B030D-6E8A-4147-A177-3AD203B41FA5}">
                      <a16:colId xmlns:a16="http://schemas.microsoft.com/office/drawing/2014/main" val="1834385595"/>
                    </a:ext>
                  </a:extLst>
                </a:gridCol>
              </a:tblGrid>
              <a:tr h="633669">
                <a:tc>
                  <a:txBody>
                    <a:bodyPr/>
                    <a:lstStyle/>
                    <a:p>
                      <a:pPr marL="0" marR="0" lvl="0" indent="30480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67325" algn="r"/>
                        </a:tabLst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2"/>
                        </a:rPr>
                        <a:t>第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2"/>
                        </a:rPr>
                        <a:t>章 人工神经网络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AFBFD"/>
                        </a:highlight>
                      </a:endParaRPr>
                    </a:p>
                    <a:p>
                      <a:pPr marL="0" marR="0" lvl="0" indent="30480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67325" algn="r"/>
                        </a:tabLst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第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章 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Tensorflow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数据预处理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AFBFD"/>
                        </a:highlight>
                      </a:endParaRPr>
                    </a:p>
                    <a:p>
                      <a:pPr marL="0" marR="0" lvl="0" indent="30480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67325" algn="r"/>
                        </a:tabLst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4"/>
                        </a:rPr>
                        <a:t>第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4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4"/>
                        </a:rPr>
                        <a:t>章 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4"/>
                        </a:rPr>
                        <a:t>Tensorflow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4"/>
                        </a:rPr>
                        <a:t>模型搭建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AFBFD"/>
                        </a:highlight>
                      </a:endParaRPr>
                    </a:p>
                    <a:p>
                      <a:pPr marL="0" marR="0" lvl="0" indent="30480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67325" algn="r"/>
                        </a:tabLst>
                      </a:pPr>
                      <a:r>
                        <a:rPr kumimoji="0" lang="zh-CN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5"/>
                        </a:rPr>
                        <a:t>第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5"/>
                        </a:rPr>
                        <a:t>4</a:t>
                      </a:r>
                      <a:r>
                        <a:rPr kumimoji="0" lang="zh-CN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5"/>
                        </a:rPr>
                        <a:t>章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5"/>
                        </a:rPr>
                        <a:t>全连接前馈神经网络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AFBFD"/>
                        </a:highlight>
                      </a:endParaRPr>
                    </a:p>
                    <a:p>
                      <a:pPr marL="0" marR="0" lvl="0" indent="30480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67325" algn="r"/>
                        </a:tabLst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6"/>
                        </a:rPr>
                        <a:t>第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6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6"/>
                        </a:rPr>
                        <a:t>章 激活函数与损失函数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AFBFD"/>
                        </a:highlight>
                      </a:endParaRPr>
                    </a:p>
                    <a:p>
                      <a:pPr marL="0" marR="0" lvl="0" indent="30480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67325" algn="r"/>
                        </a:tabLst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7"/>
                        </a:rPr>
                        <a:t>第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7"/>
                        </a:rPr>
                        <a:t>6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7"/>
                        </a:rPr>
                        <a:t>章 网络优化与正则化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AFBFD"/>
                        </a:highlight>
                      </a:endParaRPr>
                    </a:p>
                    <a:p>
                      <a:pPr marL="0" marR="0" lvl="0" indent="30480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267325" algn="r"/>
                        </a:tabLst>
                      </a:pPr>
                      <a:r>
                        <a:rPr kumimoji="0" lang="zh-CN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8"/>
                        </a:rPr>
                        <a:t>第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8"/>
                        </a:rPr>
                        <a:t>7</a:t>
                      </a:r>
                      <a:r>
                        <a:rPr kumimoji="0" lang="zh-CN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8"/>
                        </a:rPr>
                        <a:t>章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AFBFD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8"/>
                        </a:rPr>
                        <a:t>卷积神经网络</a:t>
                      </a:r>
                      <a:endParaRPr lang="zh-CN" sz="2800" b="1" kern="100" dirty="0">
                        <a:effectLst/>
                        <a:highlight>
                          <a:srgbClr val="FAFBFD"/>
                        </a:highlight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4643"/>
                  </a:ext>
                </a:extLst>
              </a:tr>
              <a:tr h="6336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sz="2800" b="1" kern="100" dirty="0">
                        <a:effectLst/>
                        <a:highlight>
                          <a:srgbClr val="FAFBFD"/>
                        </a:highlight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432944"/>
                  </a:ext>
                </a:extLst>
              </a:tr>
              <a:tr h="6336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sz="2800" b="1" kern="100" dirty="0">
                        <a:effectLst/>
                        <a:highlight>
                          <a:srgbClr val="FAFBFD"/>
                        </a:highlight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743274"/>
                  </a:ext>
                </a:extLst>
              </a:tr>
              <a:tr h="6336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sz="2800" b="1" kern="100" dirty="0">
                        <a:effectLst/>
                        <a:highlight>
                          <a:srgbClr val="FAFBFD"/>
                        </a:highlight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556802"/>
                  </a:ext>
                </a:extLst>
              </a:tr>
              <a:tr h="6336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sz="2800" b="1" kern="100" dirty="0">
                        <a:effectLst/>
                        <a:highlight>
                          <a:srgbClr val="FAFBFD"/>
                        </a:highlight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66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71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085DEB-ADBF-FCD1-C4F6-2C912101B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340768"/>
            <a:ext cx="5688632" cy="4534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zh-CN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第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8</a:t>
            </a:r>
            <a:r>
              <a:rPr kumimoji="0" lang="zh-CN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章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循环神经网络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章 迁移学习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章 自编码器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章 自然语言处理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章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13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章 强化学习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14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章 部署与实施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8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5B54D20-3399-41A7-BB34-D26091232F98}"/>
              </a:ext>
            </a:extLst>
          </p:cNvPr>
          <p:cNvSpPr txBox="1"/>
          <p:nvPr/>
        </p:nvSpPr>
        <p:spPr>
          <a:xfrm>
            <a:off x="1343472" y="1340768"/>
            <a:ext cx="9217024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周课时安排：</a:t>
            </a:r>
            <a:endParaRPr lang="en-US" altLang="zh-CN" sz="3600" b="1" dirty="0"/>
          </a:p>
          <a:p>
            <a:pPr>
              <a:lnSpc>
                <a:spcPct val="150000"/>
              </a:lnSpc>
            </a:pPr>
            <a:r>
              <a:rPr lang="en-US" altLang="zh-CN" sz="3600" dirty="0"/>
              <a:t>1</a:t>
            </a:r>
            <a:r>
              <a:rPr lang="zh-CN" altLang="en-US" sz="3600" dirty="0"/>
              <a:t>学时讲述原理（听）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600" dirty="0"/>
              <a:t>1</a:t>
            </a:r>
            <a:r>
              <a:rPr lang="zh-CN" altLang="en-US" sz="3600" dirty="0"/>
              <a:t>学时演示（</a:t>
            </a:r>
            <a:r>
              <a:rPr lang="en-US" altLang="zh-CN" sz="3600" dirty="0"/>
              <a:t>Python</a:t>
            </a:r>
            <a:r>
              <a:rPr lang="zh-CN" altLang="en-US" sz="3600" dirty="0"/>
              <a:t>实现、看）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600" dirty="0"/>
              <a:t>1-2</a:t>
            </a:r>
            <a:r>
              <a:rPr lang="zh-CN" altLang="en-US" sz="3600" dirty="0"/>
              <a:t>学时上机练习（练）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FF0000"/>
                </a:solidFill>
              </a:rPr>
              <a:t>课堂认真学习，练习，尽量不占用课外时间。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FF0000"/>
                </a:solidFill>
              </a:rPr>
              <a:t>入门！！</a:t>
            </a:r>
            <a:r>
              <a:rPr lang="zh-CN" altLang="en-US" sz="3600" b="1" dirty="0"/>
              <a:t>机考</a:t>
            </a:r>
            <a:r>
              <a:rPr lang="en-US" altLang="zh-CN" sz="3600" b="1" dirty="0"/>
              <a:t>60%</a:t>
            </a:r>
            <a:r>
              <a:rPr lang="zh-CN" altLang="en-US" sz="3600" b="1" dirty="0"/>
              <a:t>，作业</a:t>
            </a:r>
            <a:r>
              <a:rPr lang="en-US" altLang="zh-CN" sz="3600" b="1" dirty="0"/>
              <a:t>40%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2967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4FBA5D3-961C-4183-A0CA-2A526220677C}"/>
              </a:ext>
            </a:extLst>
          </p:cNvPr>
          <p:cNvSpPr/>
          <p:nvPr/>
        </p:nvSpPr>
        <p:spPr>
          <a:xfrm>
            <a:off x="2351584" y="2200881"/>
            <a:ext cx="64807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第一讲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59F064-5752-4E85-8FBC-4F9C0153572C}"/>
              </a:ext>
            </a:extLst>
          </p:cNvPr>
          <p:cNvSpPr txBox="1"/>
          <p:nvPr/>
        </p:nvSpPr>
        <p:spPr>
          <a:xfrm>
            <a:off x="2639616" y="476672"/>
            <a:ext cx="61287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 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46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655840" y="64728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3200" b="1" dirty="0">
                <a:solidFill>
                  <a:srgbClr val="2965AB"/>
                </a:solidFill>
              </a:rPr>
              <a:t>第一讲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83432" y="1448780"/>
            <a:ext cx="10585175" cy="39604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Clr>
                <a:srgbClr val="2965AB"/>
              </a:buClr>
              <a:buSzPct val="50000"/>
              <a:buFont typeface="+mj-lt"/>
              <a:buAutoNum type="arabicPeriod"/>
            </a:pPr>
            <a:r>
              <a:rPr lang="zh-CN" altLang="en-US" sz="3200" b="1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概述</a:t>
            </a:r>
            <a:endParaRPr lang="en-AU" altLang="zh-CN" sz="3200" b="1" dirty="0">
              <a:solidFill>
                <a:srgbClr val="2665A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Clr>
                <a:srgbClr val="2965AB"/>
              </a:buClr>
              <a:buSzPct val="50000"/>
              <a:buFont typeface="+mj-lt"/>
              <a:buAutoNum type="arabicPeriod"/>
            </a:pPr>
            <a:r>
              <a:rPr lang="zh-CN" altLang="en-US" sz="3200" b="1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常用工具</a:t>
            </a:r>
          </a:p>
          <a:p>
            <a:pPr marL="514350" indent="-514350">
              <a:lnSpc>
                <a:spcPct val="150000"/>
              </a:lnSpc>
              <a:buClr>
                <a:srgbClr val="2965AB"/>
              </a:buClr>
              <a:buSzPct val="50000"/>
              <a:buFont typeface="+mj-lt"/>
              <a:buAutoNum type="arabicPeriod"/>
            </a:pPr>
            <a:r>
              <a:rPr lang="zh-CN" altLang="en-US" sz="3200" b="1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案例：</a:t>
            </a:r>
            <a:r>
              <a:rPr lang="en-US" altLang="zh-CN" sz="3200" b="1" dirty="0" err="1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Tensorflow</a:t>
            </a:r>
            <a:r>
              <a:rPr lang="en-US" altLang="zh-CN" sz="3200" b="1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神经网络</a:t>
            </a:r>
            <a:r>
              <a:rPr lang="en-US" altLang="zh-CN" sz="3200" b="1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2665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深度学习</a:t>
            </a:r>
            <a:endParaRPr lang="en-AU" altLang="zh-CN" sz="3200" b="1" dirty="0">
              <a:solidFill>
                <a:srgbClr val="2665A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93183"/>
      </p:ext>
    </p:extLst>
  </p:cSld>
  <p:clrMapOvr>
    <a:masterClrMapping/>
  </p:clrMapOvr>
</p:sld>
</file>

<file path=ppt/theme/theme1.xml><?xml version="1.0" encoding="utf-8"?>
<a:theme xmlns:a="http://schemas.openxmlformats.org/drawingml/2006/main" name="毕业答辩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信息安全-1.pptx" id="{149F0F07-7C76-4B7D-92E5-55D0B315FE48}" vid="{8EFF9A50-2262-4E73-84E9-0D623FEB8D5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itliu_1</Template>
  <TotalTime>12654</TotalTime>
  <Words>1094</Words>
  <Application>Microsoft Office PowerPoint</Application>
  <PresentationFormat>宽屏</PresentationFormat>
  <Paragraphs>181</Paragraphs>
  <Slides>28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-apple-system</vt:lpstr>
      <vt:lpstr>PingFang SC</vt:lpstr>
      <vt:lpstr>等线</vt:lpstr>
      <vt:lpstr>微软雅黑</vt:lpstr>
      <vt:lpstr>微软雅黑 Light</vt:lpstr>
      <vt:lpstr>Arial</vt:lpstr>
      <vt:lpstr>Calibri</vt:lpstr>
      <vt:lpstr>Cambria Math</vt:lpstr>
      <vt:lpstr>Consolas</vt:lpstr>
      <vt:lpstr>Times New Roman</vt:lpstr>
      <vt:lpstr>Verdana</vt:lpstr>
      <vt:lpstr>Wingdings</vt:lpstr>
      <vt:lpstr>毕业答辩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深度学习-深度神经网络    --神经元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Tonna Tang</dc:creator>
  <cp:lastModifiedBy>liujh1049@outlook.com</cp:lastModifiedBy>
  <cp:revision>699</cp:revision>
  <dcterms:created xsi:type="dcterms:W3CDTF">2015-06-09T12:52:33Z</dcterms:created>
  <dcterms:modified xsi:type="dcterms:W3CDTF">2022-08-29T06:41:38Z</dcterms:modified>
</cp:coreProperties>
</file>