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69" r:id="rId3"/>
    <p:sldId id="257" r:id="rId4"/>
    <p:sldId id="258" r:id="rId5"/>
    <p:sldId id="271" r:id="rId6"/>
    <p:sldId id="259" r:id="rId7"/>
    <p:sldId id="260" r:id="rId8"/>
    <p:sldId id="261" r:id="rId9"/>
    <p:sldId id="268" r:id="rId10"/>
    <p:sldId id="262" r:id="rId11"/>
    <p:sldId id="270" r:id="rId12"/>
    <p:sldId id="263" r:id="rId13"/>
    <p:sldId id="264" r:id="rId14"/>
    <p:sldId id="272" r:id="rId15"/>
    <p:sldId id="265" r:id="rId16"/>
    <p:sldId id="266" r:id="rId17"/>
    <p:sldId id="267"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DCE5E4D-986F-465E-A6F9-B7988CE7D8E5}" type="datetimeFigureOut">
              <a:rPr lang="en-US" smtClean="0"/>
              <a:t>1/1/2021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EA674A46-30FD-4C8E-AB70-D6B8001F0858}" type="slidenum">
              <a:rPr lang="en-US" smtClean="0"/>
              <a:t>‹#›</a:t>
            </a:fld>
            <a:endParaRPr lang="en-US"/>
          </a:p>
        </p:txBody>
      </p:sp>
    </p:spTree>
    <p:extLst>
      <p:ext uri="{BB962C8B-B14F-4D97-AF65-F5344CB8AC3E}">
        <p14:creationId xmlns:p14="http://schemas.microsoft.com/office/powerpoint/2010/main" val="115475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CE5E4D-986F-465E-A6F9-B7988CE7D8E5}" type="datetimeFigureOut">
              <a:rPr lang="en-US" smtClean="0"/>
              <a:t>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674A46-30FD-4C8E-AB70-D6B8001F0858}" type="slidenum">
              <a:rPr lang="en-US" smtClean="0"/>
              <a:t>‹#›</a:t>
            </a:fld>
            <a:endParaRPr lang="en-US"/>
          </a:p>
        </p:txBody>
      </p:sp>
    </p:spTree>
    <p:extLst>
      <p:ext uri="{BB962C8B-B14F-4D97-AF65-F5344CB8AC3E}">
        <p14:creationId xmlns:p14="http://schemas.microsoft.com/office/powerpoint/2010/main" val="3394231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DCE5E4D-986F-465E-A6F9-B7988CE7D8E5}" type="datetimeFigureOut">
              <a:rPr lang="en-US" smtClean="0"/>
              <a:t>1/1/2021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A674A46-30FD-4C8E-AB70-D6B8001F0858}" type="slidenum">
              <a:rPr lang="en-US" smtClean="0"/>
              <a:t>‹#›</a:t>
            </a:fld>
            <a:endParaRPr lang="en-US"/>
          </a:p>
        </p:txBody>
      </p:sp>
    </p:spTree>
    <p:extLst>
      <p:ext uri="{BB962C8B-B14F-4D97-AF65-F5344CB8AC3E}">
        <p14:creationId xmlns:p14="http://schemas.microsoft.com/office/powerpoint/2010/main" val="2057205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DCE5E4D-986F-465E-A6F9-B7988CE7D8E5}" type="datetimeFigureOut">
              <a:rPr lang="en-US" smtClean="0"/>
              <a:t>1/1/2021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A674A46-30FD-4C8E-AB70-D6B8001F0858}"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69840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DCE5E4D-986F-465E-A6F9-B7988CE7D8E5}" type="datetimeFigureOut">
              <a:rPr lang="en-US" smtClean="0"/>
              <a:t>1/1/2021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A674A46-30FD-4C8E-AB70-D6B8001F0858}" type="slidenum">
              <a:rPr lang="en-US" smtClean="0"/>
              <a:t>‹#›</a:t>
            </a:fld>
            <a:endParaRPr lang="en-US"/>
          </a:p>
        </p:txBody>
      </p:sp>
    </p:spTree>
    <p:extLst>
      <p:ext uri="{BB962C8B-B14F-4D97-AF65-F5344CB8AC3E}">
        <p14:creationId xmlns:p14="http://schemas.microsoft.com/office/powerpoint/2010/main" val="4172537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CE5E4D-986F-465E-A6F9-B7988CE7D8E5}" type="datetimeFigureOut">
              <a:rPr lang="en-US" smtClean="0"/>
              <a:t>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674A46-30FD-4C8E-AB70-D6B8001F0858}" type="slidenum">
              <a:rPr lang="en-US" smtClean="0"/>
              <a:t>‹#›</a:t>
            </a:fld>
            <a:endParaRPr lang="en-US"/>
          </a:p>
        </p:txBody>
      </p:sp>
    </p:spTree>
    <p:extLst>
      <p:ext uri="{BB962C8B-B14F-4D97-AF65-F5344CB8AC3E}">
        <p14:creationId xmlns:p14="http://schemas.microsoft.com/office/powerpoint/2010/main" val="478229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CE5E4D-986F-465E-A6F9-B7988CE7D8E5}" type="datetimeFigureOut">
              <a:rPr lang="en-US" smtClean="0"/>
              <a:t>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674A46-30FD-4C8E-AB70-D6B8001F0858}" type="slidenum">
              <a:rPr lang="en-US" smtClean="0"/>
              <a:t>‹#›</a:t>
            </a:fld>
            <a:endParaRPr lang="en-US"/>
          </a:p>
        </p:txBody>
      </p:sp>
    </p:spTree>
    <p:extLst>
      <p:ext uri="{BB962C8B-B14F-4D97-AF65-F5344CB8AC3E}">
        <p14:creationId xmlns:p14="http://schemas.microsoft.com/office/powerpoint/2010/main" val="3561840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E5E4D-986F-465E-A6F9-B7988CE7D8E5}"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74A46-30FD-4C8E-AB70-D6B8001F0858}" type="slidenum">
              <a:rPr lang="en-US" smtClean="0"/>
              <a:t>‹#›</a:t>
            </a:fld>
            <a:endParaRPr lang="en-US"/>
          </a:p>
        </p:txBody>
      </p:sp>
    </p:spTree>
    <p:extLst>
      <p:ext uri="{BB962C8B-B14F-4D97-AF65-F5344CB8AC3E}">
        <p14:creationId xmlns:p14="http://schemas.microsoft.com/office/powerpoint/2010/main" val="2267862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DCE5E4D-986F-465E-A6F9-B7988CE7D8E5}" type="datetimeFigureOut">
              <a:rPr lang="en-US" smtClean="0"/>
              <a:t>1/1/2021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A674A46-30FD-4C8E-AB70-D6B8001F0858}" type="slidenum">
              <a:rPr lang="en-US" smtClean="0"/>
              <a:t>‹#›</a:t>
            </a:fld>
            <a:endParaRPr lang="en-US"/>
          </a:p>
        </p:txBody>
      </p:sp>
    </p:spTree>
    <p:extLst>
      <p:ext uri="{BB962C8B-B14F-4D97-AF65-F5344CB8AC3E}">
        <p14:creationId xmlns:p14="http://schemas.microsoft.com/office/powerpoint/2010/main" val="1142201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E5E4D-986F-465E-A6F9-B7988CE7D8E5}"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74A46-30FD-4C8E-AB70-D6B8001F0858}" type="slidenum">
              <a:rPr lang="en-US" smtClean="0"/>
              <a:t>‹#›</a:t>
            </a:fld>
            <a:endParaRPr lang="en-US"/>
          </a:p>
        </p:txBody>
      </p:sp>
    </p:spTree>
    <p:extLst>
      <p:ext uri="{BB962C8B-B14F-4D97-AF65-F5344CB8AC3E}">
        <p14:creationId xmlns:p14="http://schemas.microsoft.com/office/powerpoint/2010/main" val="398541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DCE5E4D-986F-465E-A6F9-B7988CE7D8E5}" type="datetimeFigureOut">
              <a:rPr lang="en-US" smtClean="0"/>
              <a:t>1/1/2021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A674A46-30FD-4C8E-AB70-D6B8001F0858}" type="slidenum">
              <a:rPr lang="en-US" smtClean="0"/>
              <a:t>‹#›</a:t>
            </a:fld>
            <a:endParaRPr lang="en-US"/>
          </a:p>
        </p:txBody>
      </p:sp>
    </p:spTree>
    <p:extLst>
      <p:ext uri="{BB962C8B-B14F-4D97-AF65-F5344CB8AC3E}">
        <p14:creationId xmlns:p14="http://schemas.microsoft.com/office/powerpoint/2010/main" val="2688049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CE5E4D-986F-465E-A6F9-B7988CE7D8E5}" type="datetimeFigureOut">
              <a:rPr lang="en-US" smtClean="0"/>
              <a:t>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674A46-30FD-4C8E-AB70-D6B8001F0858}" type="slidenum">
              <a:rPr lang="en-US" smtClean="0"/>
              <a:t>‹#›</a:t>
            </a:fld>
            <a:endParaRPr lang="en-US"/>
          </a:p>
        </p:txBody>
      </p:sp>
    </p:spTree>
    <p:extLst>
      <p:ext uri="{BB962C8B-B14F-4D97-AF65-F5344CB8AC3E}">
        <p14:creationId xmlns:p14="http://schemas.microsoft.com/office/powerpoint/2010/main" val="1569087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CE5E4D-986F-465E-A6F9-B7988CE7D8E5}" type="datetimeFigureOut">
              <a:rPr lang="en-US" smtClean="0"/>
              <a:t>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674A46-30FD-4C8E-AB70-D6B8001F0858}" type="slidenum">
              <a:rPr lang="en-US" smtClean="0"/>
              <a:t>‹#›</a:t>
            </a:fld>
            <a:endParaRPr lang="en-US"/>
          </a:p>
        </p:txBody>
      </p:sp>
    </p:spTree>
    <p:extLst>
      <p:ext uri="{BB962C8B-B14F-4D97-AF65-F5344CB8AC3E}">
        <p14:creationId xmlns:p14="http://schemas.microsoft.com/office/powerpoint/2010/main" val="2225578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CE5E4D-986F-465E-A6F9-B7988CE7D8E5}" type="datetimeFigureOut">
              <a:rPr lang="en-US" smtClean="0"/>
              <a:t>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674A46-30FD-4C8E-AB70-D6B8001F0858}" type="slidenum">
              <a:rPr lang="en-US" smtClean="0"/>
              <a:t>‹#›</a:t>
            </a:fld>
            <a:endParaRPr lang="en-US"/>
          </a:p>
        </p:txBody>
      </p:sp>
    </p:spTree>
    <p:extLst>
      <p:ext uri="{BB962C8B-B14F-4D97-AF65-F5344CB8AC3E}">
        <p14:creationId xmlns:p14="http://schemas.microsoft.com/office/powerpoint/2010/main" val="691157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CE5E4D-986F-465E-A6F9-B7988CE7D8E5}" type="datetimeFigureOut">
              <a:rPr lang="en-US" smtClean="0"/>
              <a:t>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674A46-30FD-4C8E-AB70-D6B8001F0858}" type="slidenum">
              <a:rPr lang="en-US" smtClean="0"/>
              <a:t>‹#›</a:t>
            </a:fld>
            <a:endParaRPr lang="en-US"/>
          </a:p>
        </p:txBody>
      </p:sp>
    </p:spTree>
    <p:extLst>
      <p:ext uri="{BB962C8B-B14F-4D97-AF65-F5344CB8AC3E}">
        <p14:creationId xmlns:p14="http://schemas.microsoft.com/office/powerpoint/2010/main" val="3438403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CE5E4D-986F-465E-A6F9-B7988CE7D8E5}" type="datetimeFigureOut">
              <a:rPr lang="en-US" smtClean="0"/>
              <a:t>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674A46-30FD-4C8E-AB70-D6B8001F0858}" type="slidenum">
              <a:rPr lang="en-US" smtClean="0"/>
              <a:t>‹#›</a:t>
            </a:fld>
            <a:endParaRPr lang="en-US"/>
          </a:p>
        </p:txBody>
      </p:sp>
    </p:spTree>
    <p:extLst>
      <p:ext uri="{BB962C8B-B14F-4D97-AF65-F5344CB8AC3E}">
        <p14:creationId xmlns:p14="http://schemas.microsoft.com/office/powerpoint/2010/main" val="3544343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CE5E4D-986F-465E-A6F9-B7988CE7D8E5}" type="datetimeFigureOut">
              <a:rPr lang="en-US" smtClean="0"/>
              <a:t>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674A46-30FD-4C8E-AB70-D6B8001F0858}" type="slidenum">
              <a:rPr lang="en-US" smtClean="0"/>
              <a:t>‹#›</a:t>
            </a:fld>
            <a:endParaRPr lang="en-US"/>
          </a:p>
        </p:txBody>
      </p:sp>
    </p:spTree>
    <p:extLst>
      <p:ext uri="{BB962C8B-B14F-4D97-AF65-F5344CB8AC3E}">
        <p14:creationId xmlns:p14="http://schemas.microsoft.com/office/powerpoint/2010/main" val="104143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CE5E4D-986F-465E-A6F9-B7988CE7D8E5}" type="datetimeFigureOut">
              <a:rPr lang="en-US" smtClean="0"/>
              <a:t>1/1/2021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674A46-30FD-4C8E-AB70-D6B8001F0858}" type="slidenum">
              <a:rPr lang="en-US" smtClean="0"/>
              <a:t>‹#›</a:t>
            </a:fld>
            <a:endParaRPr lang="en-US"/>
          </a:p>
        </p:txBody>
      </p:sp>
    </p:spTree>
    <p:extLst>
      <p:ext uri="{BB962C8B-B14F-4D97-AF65-F5344CB8AC3E}">
        <p14:creationId xmlns:p14="http://schemas.microsoft.com/office/powerpoint/2010/main" val="1902166460"/>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morapoly/ap1399-midprojec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75F1-1363-4155-ADF3-C901C0C20FF2}"/>
              </a:ext>
            </a:extLst>
          </p:cNvPr>
          <p:cNvSpPr>
            <a:spLocks noGrp="1"/>
          </p:cNvSpPr>
          <p:nvPr>
            <p:ph type="ctrTitle"/>
          </p:nvPr>
        </p:nvSpPr>
        <p:spPr/>
        <p:txBody>
          <a:bodyPr/>
          <a:lstStyle/>
          <a:p>
            <a:r>
              <a:rPr lang="en-US" dirty="0"/>
              <a:t>AP1399 MIDPROJECT</a:t>
            </a:r>
          </a:p>
        </p:txBody>
      </p:sp>
      <p:sp>
        <p:nvSpPr>
          <p:cNvPr id="3" name="Subtitle 2">
            <a:extLst>
              <a:ext uri="{FF2B5EF4-FFF2-40B4-BE49-F238E27FC236}">
                <a16:creationId xmlns:a16="http://schemas.microsoft.com/office/drawing/2014/main" id="{0262020B-0676-4F86-843A-B6FC8C167453}"/>
              </a:ext>
            </a:extLst>
          </p:cNvPr>
          <p:cNvSpPr>
            <a:spLocks noGrp="1"/>
          </p:cNvSpPr>
          <p:nvPr>
            <p:ph type="subTitle" idx="1"/>
          </p:nvPr>
        </p:nvSpPr>
        <p:spPr/>
        <p:txBody>
          <a:bodyPr>
            <a:normAutofit fontScale="92500" lnSpcReduction="10000"/>
          </a:bodyPr>
          <a:lstStyle/>
          <a:p>
            <a:r>
              <a:rPr lang="en-US" dirty="0"/>
              <a:t>Presenter: Reza Moradi 9623100</a:t>
            </a:r>
          </a:p>
          <a:p>
            <a:r>
              <a:rPr lang="en-US" dirty="0"/>
              <a:t>Professor:  Dr. Amir </a:t>
            </a:r>
            <a:r>
              <a:rPr lang="en-US" dirty="0" err="1"/>
              <a:t>Jahanshahi</a:t>
            </a:r>
            <a:endParaRPr lang="en-US" dirty="0"/>
          </a:p>
          <a:p>
            <a:endParaRPr lang="en-US" dirty="0"/>
          </a:p>
        </p:txBody>
      </p:sp>
    </p:spTree>
    <p:extLst>
      <p:ext uri="{BB962C8B-B14F-4D97-AF65-F5344CB8AC3E}">
        <p14:creationId xmlns:p14="http://schemas.microsoft.com/office/powerpoint/2010/main" val="291993790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1F8B2D-EDBB-4813-9892-64E41C29E1CF}"/>
              </a:ext>
            </a:extLst>
          </p:cNvPr>
          <p:cNvSpPr>
            <a:spLocks noGrp="1"/>
          </p:cNvSpPr>
          <p:nvPr>
            <p:ph idx="1"/>
          </p:nvPr>
        </p:nvSpPr>
        <p:spPr>
          <a:xfrm>
            <a:off x="685800" y="556592"/>
            <a:ext cx="10820400" cy="5662094"/>
          </a:xfrm>
        </p:spPr>
        <p:txBody>
          <a:bodyPr>
            <a:noAutofit/>
          </a:bodyPr>
          <a:lstStyle/>
          <a:p>
            <a:pPr marL="228600" marR="0" algn="just" rtl="1">
              <a:lnSpc>
                <a:spcPct val="107000"/>
              </a:lnSpc>
              <a:spcBef>
                <a:spcPts val="0"/>
              </a:spcBef>
              <a:spcAft>
                <a:spcPts val="800"/>
              </a:spcAft>
            </a:pP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یک نود داریم به اسم </a:t>
            </a:r>
            <a:r>
              <a:rPr kumimoji="0" lang="en-US" sz="24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current_node</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 که هر دفعه برابر با اولین عضو لیست </a:t>
            </a:r>
            <a:r>
              <a:rPr kumimoji="0" lang="en-US" sz="24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open_list</a:t>
            </a:r>
            <a:r>
              <a:rPr kumimoji="0" lang="en-US" sz="2400" b="0" i="0" u="none" strike="noStrike" kern="1200" cap="none" spc="0" normalizeH="0" baseline="0" noProof="0" dirty="0">
                <a:ln>
                  <a:noFill/>
                </a:ln>
                <a:solidFill>
                  <a:prstClr val="white"/>
                </a:solidFill>
                <a:effectLst/>
                <a:uLnTx/>
                <a:uFillTx/>
                <a:latin typeface="B Nazanin" panose="00000400000000000000" pitchFamily="2" charset="-78"/>
                <a:ea typeface="Calibri" panose="020F0502020204030204" pitchFamily="34" charset="0"/>
                <a:cs typeface="2  Nazanin" panose="00000400000000000000" pitchFamily="2" charset="-78"/>
              </a:rPr>
              <a:t> </a:t>
            </a:r>
            <a:r>
              <a:rPr kumimoji="0" lang="fa-IR" sz="2400" b="0" i="0" u="none" strike="noStrike" kern="1200" cap="none" spc="0" normalizeH="0" baseline="0" noProof="0" dirty="0">
                <a:ln>
                  <a:noFill/>
                </a:ln>
                <a:solidFill>
                  <a:prstClr val="white"/>
                </a:solidFill>
                <a:effectLst/>
                <a:uLnTx/>
                <a:uFillTx/>
                <a:latin typeface="B Nazanin" panose="00000400000000000000" pitchFamily="2" charset="-78"/>
                <a:ea typeface="Calibri" panose="020F0502020204030204" pitchFamily="34" charset="0"/>
                <a:cs typeface="2  Nazanin" panose="00000400000000000000" pitchFamily="2" charset="-78"/>
              </a:rPr>
              <a:t>قرار داده میشود سپس این نود را به </a:t>
            </a:r>
            <a:r>
              <a:rPr kumimoji="0" lang="en-US" sz="24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closed_list</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 انتقال میدهیم و انرا از ابتدای </a:t>
            </a:r>
            <a:r>
              <a:rPr kumimoji="0" lang="en-US" sz="24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closed_list</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 حذف میکنیم سپس بوسیله ی </a:t>
            </a:r>
            <a:r>
              <a:rPr kumimoji="0" lang="en-US" sz="24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expand_node</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 بچه هارا ست میکنیم یک حلقه روی بچه ها تشکیل میدهیم سپس شرط پیروزی را روی تک تک بچه ها بررسی میکنیم سپس اگر به حالت نهایی رسیدیم </a:t>
            </a:r>
            <a:r>
              <a:rPr kumimoji="0" lang="en-US" sz="24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goal_reached</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 را برابر با </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true</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 قرار میدهیم و به کمک تابع </a:t>
            </a:r>
            <a:r>
              <a:rPr kumimoji="0" lang="en-US" sz="24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path_trace</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 مسیر رسیدن از نودی که قرار داریم به نود ریشه را داخل </a:t>
            </a:r>
            <a:r>
              <a:rPr kumimoji="0" lang="en-US" sz="24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path_to_solution</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 میریزیم بررسی میکنیم اگر بچه ی فعلی نه در </a:t>
            </a:r>
            <a:r>
              <a:rPr kumimoji="0" lang="en-US" sz="24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open_list</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 ونه در </a:t>
            </a:r>
            <a:r>
              <a:rPr kumimoji="0" lang="en-US" sz="24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closed_list</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 بود به </a:t>
            </a:r>
            <a:r>
              <a:rPr kumimoji="0" lang="en-US" sz="24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open_list</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 اضافه شود تا در دور های بعدی بچه هایش بررسی شوند در نهایت عمق خالص را محاسبه کنیم تا تشخیص دهیم در چه عمقی قرار داریم در نهایت زمانی که طول کشید تابع کارش را انجام دهد را پرینت میکنیم ( علت استفاده از این دولیست برای این است که از حرکات تکراری و افتادن توی لوپ جلوگیری شود.)</a:t>
            </a:r>
            <a:endPar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endParaRPr>
          </a:p>
          <a:p>
            <a:pPr marL="228600" marR="0" algn="just" rtl="1">
              <a:lnSpc>
                <a:spcPct val="107000"/>
              </a:lnSpc>
              <a:spcBef>
                <a:spcPts val="0"/>
              </a:spcBef>
              <a:spcAft>
                <a:spcPts val="800"/>
              </a:spcAft>
            </a:pPr>
            <a:r>
              <a:rPr lang="fa-IR" sz="2400" b="1" dirty="0">
                <a:effectLst/>
                <a:latin typeface="Calibri" panose="020F0502020204030204" pitchFamily="34" charset="0"/>
                <a:ea typeface="Calibri" panose="020F0502020204030204" pitchFamily="34" charset="0"/>
                <a:cs typeface="B Nazanin" panose="00000400000000000000" pitchFamily="2" charset="-78"/>
              </a:rPr>
              <a:t>خط 404 تا 423-</a:t>
            </a:r>
            <a:r>
              <a:rPr lang="fa-IR" sz="2400" dirty="0">
                <a:effectLst/>
                <a:latin typeface="Calibri" panose="020F0502020204030204" pitchFamily="34" charset="0"/>
                <a:ea typeface="Calibri" panose="020F0502020204030204" pitchFamily="34" charset="0"/>
                <a:cs typeface="B Nazanin" panose="00000400000000000000" pitchFamily="2" charset="-78"/>
              </a:rPr>
              <a:t> تابع اول بررسی میکنیم که توی یک لیست ورودی نود ورودی وجود دارد یا نه اینکار را به وسیله ی بررسی کردن </a:t>
            </a:r>
            <a:r>
              <a:rPr lang="en-US" sz="2400" dirty="0" err="1">
                <a:effectLst/>
                <a:latin typeface="Calibri" panose="020F0502020204030204" pitchFamily="34" charset="0"/>
                <a:ea typeface="Calibri" panose="020F0502020204030204" pitchFamily="34" charset="0"/>
                <a:cs typeface="B Nazanin" panose="00000400000000000000" pitchFamily="2" charset="-78"/>
              </a:rPr>
              <a:t>is_same_puzzle</a:t>
            </a:r>
            <a:r>
              <a:rPr lang="fa-IR" sz="2400" dirty="0">
                <a:effectLst/>
                <a:latin typeface="Calibri" panose="020F0502020204030204" pitchFamily="34" charset="0"/>
                <a:ea typeface="Calibri" panose="020F0502020204030204" pitchFamily="34" charset="0"/>
                <a:cs typeface="B Nazanin" panose="00000400000000000000" pitchFamily="2" charset="-78"/>
              </a:rPr>
              <a:t> روی تک تک نود های لیست انجام میدهد و تابع </a:t>
            </a:r>
            <a:r>
              <a:rPr lang="en-US" sz="2400" dirty="0" err="1">
                <a:effectLst/>
                <a:latin typeface="Calibri" panose="020F0502020204030204" pitchFamily="34" charset="0"/>
                <a:ea typeface="Calibri" panose="020F0502020204030204" pitchFamily="34" charset="0"/>
                <a:cs typeface="B Nazanin" panose="00000400000000000000" pitchFamily="2" charset="-78"/>
              </a:rPr>
              <a:t>path_trace</a:t>
            </a:r>
            <a:r>
              <a:rPr lang="fa-IR" sz="2400" dirty="0">
                <a:effectLst/>
                <a:latin typeface="Calibri" panose="020F0502020204030204" pitchFamily="34" charset="0"/>
                <a:ea typeface="Calibri" panose="020F0502020204030204" pitchFamily="34" charset="0"/>
                <a:cs typeface="B Nazanin" panose="00000400000000000000" pitchFamily="2" charset="-78"/>
              </a:rPr>
              <a:t> نیز بوسیله ی رابطه ی والد فرزندی تک تک نود ها را از نود ورودی تا نود ریشه انجام میدهد لیست ورودی باید به صورت </a:t>
            </a:r>
            <a:r>
              <a:rPr lang="en-US" sz="2400" dirty="0">
                <a:effectLst/>
                <a:latin typeface="Calibri" panose="020F0502020204030204" pitchFamily="34" charset="0"/>
                <a:ea typeface="Calibri" panose="020F0502020204030204" pitchFamily="34" charset="0"/>
                <a:cs typeface="B Nazanin" panose="00000400000000000000" pitchFamily="2" charset="-78"/>
              </a:rPr>
              <a:t>&amp;</a:t>
            </a:r>
            <a:r>
              <a:rPr lang="fa-IR" sz="2400" dirty="0">
                <a:effectLst/>
                <a:latin typeface="Calibri" panose="020F0502020204030204" pitchFamily="34" charset="0"/>
                <a:ea typeface="Calibri" panose="020F0502020204030204" pitchFamily="34" charset="0"/>
                <a:cs typeface="B Nazanin" panose="00000400000000000000" pitchFamily="2" charset="-78"/>
              </a:rPr>
              <a:t> باشد تا مقادیر تا تغییر کند این دوتابع در الگوریتم </a:t>
            </a:r>
            <a:r>
              <a:rPr lang="en-US" sz="2400" dirty="0">
                <a:effectLst/>
                <a:latin typeface="Calibri" panose="020F0502020204030204" pitchFamily="34" charset="0"/>
                <a:ea typeface="Calibri" panose="020F0502020204030204" pitchFamily="34" charset="0"/>
                <a:cs typeface="B Nazanin" panose="00000400000000000000" pitchFamily="2" charset="-78"/>
              </a:rPr>
              <a:t>BFS</a:t>
            </a:r>
            <a:r>
              <a:rPr lang="fa-IR" sz="2400" dirty="0">
                <a:effectLst/>
                <a:latin typeface="Calibri" panose="020F0502020204030204" pitchFamily="34" charset="0"/>
                <a:ea typeface="Calibri" panose="020F0502020204030204" pitchFamily="34" charset="0"/>
                <a:cs typeface="B Nazanin" panose="00000400000000000000" pitchFamily="2" charset="-78"/>
              </a:rPr>
              <a:t> به کار برده شدند.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228600" marR="0" algn="just" rtl="1">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2  Nazanin" panose="00000400000000000000" pitchFamily="2" charset="-78"/>
            </a:endParaRPr>
          </a:p>
        </p:txBody>
      </p:sp>
    </p:spTree>
    <p:extLst>
      <p:ext uri="{BB962C8B-B14F-4D97-AF65-F5344CB8AC3E}">
        <p14:creationId xmlns:p14="http://schemas.microsoft.com/office/powerpoint/2010/main" val="232527132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4AF5-C8D2-4939-9162-88F0DF211C07}"/>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A099543D-F605-40D0-A09F-D3ECB07384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8157" y="1546835"/>
            <a:ext cx="7235686" cy="4735396"/>
          </a:xfrm>
        </p:spPr>
      </p:pic>
    </p:spTree>
    <p:extLst>
      <p:ext uri="{BB962C8B-B14F-4D97-AF65-F5344CB8AC3E}">
        <p14:creationId xmlns:p14="http://schemas.microsoft.com/office/powerpoint/2010/main" val="2272701874"/>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1F8B2D-EDBB-4813-9892-64E41C29E1CF}"/>
              </a:ext>
            </a:extLst>
          </p:cNvPr>
          <p:cNvSpPr>
            <a:spLocks noGrp="1"/>
          </p:cNvSpPr>
          <p:nvPr>
            <p:ph idx="1"/>
          </p:nvPr>
        </p:nvSpPr>
        <p:spPr>
          <a:xfrm>
            <a:off x="685800" y="556592"/>
            <a:ext cx="10820400" cy="5662094"/>
          </a:xfrm>
        </p:spPr>
        <p:txBody>
          <a:bodyPr>
            <a:noAutofit/>
          </a:bodyPr>
          <a:lstStyle/>
          <a:p>
            <a:pPr marL="228600" marR="0" algn="just" rtl="1">
              <a:lnSpc>
                <a:spcPct val="107000"/>
              </a:lnSpc>
              <a:spcBef>
                <a:spcPts val="0"/>
              </a:spcBef>
              <a:spcAft>
                <a:spcPts val="800"/>
              </a:spcAft>
            </a:pPr>
            <a:r>
              <a:rPr kumimoji="0" lang="fa-IR" sz="2400" b="1"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خط 425 تا 600- </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ابتدا لیست خروجی را میسازیم برای الگوریتم </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DFS </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از روش بازگشتی یا </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Recursive </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استفاده شده است اینکار سرعت را به شدت بالا برده است ولی سختی پیاده سازی را بیشتر کرده است زیرا از توابع قبلی نمیتوان در این الگوریتم استفاده کرد برای این الگوریتم کلا رویکرد پازلی جدید را در پیش میگیریم برای راحتی کار در اینجا پازل را تبدیل به دو بعدی میکنیم پس برای اینکار </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grid  </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را میسازیم که متغیر کلاس نیز هست و آنرا برابر با پازل نود ریشه قرار میدهیم دو متغیر </a:t>
            </a:r>
            <a:r>
              <a:rPr kumimoji="0" lang="en-US" sz="24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origin_x</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 </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و </a:t>
            </a:r>
            <a:r>
              <a:rPr kumimoji="0" lang="en-US" sz="24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origin_y</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 </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مختصات المان صفر یا خالی هستند که مقدار آنرا پیدا میکنیم سپس تابع </a:t>
            </a:r>
            <a:r>
              <a:rPr kumimoji="0" lang="en-US" sz="24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search_dfs</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 </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را صدا میزنیم تا به جواب برسد که در ادامه توضیخ داده خواهد شد زمان پردازش را پرینت میکنیم.</a:t>
            </a:r>
          </a:p>
          <a:p>
            <a:pPr marL="228600" marR="0" algn="just" rtl="1">
              <a:lnSpc>
                <a:spcPct val="107000"/>
              </a:lnSpc>
              <a:spcBef>
                <a:spcPts val="0"/>
              </a:spcBef>
              <a:spcAft>
                <a:spcPts val="800"/>
              </a:spcAft>
            </a:pP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در تابع </a:t>
            </a:r>
            <a:r>
              <a:rPr kumimoji="0" lang="en-US" sz="24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search_dfs</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 </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چند ورودی داریم که به ترتیب مختصات صفر و عمق فعلی و حرکت بازی شده ی قبلی است در ابتدا ی تابع بررسی میکنیم که عمق مقدارش زیاد نشود در اینصورت تابع ریترن میکند متغیر </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moves </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2  Nazanin" panose="00000400000000000000" pitchFamily="2" charset="-78"/>
              </a:rPr>
              <a:t>تمام حرکات بازی شده را ذخیره میکند به این صورت که تنها المان جابه جا شده را ذخیره میکند </a:t>
            </a:r>
            <a:r>
              <a:rPr lang="fa-IR" sz="2400" dirty="0">
                <a:effectLst/>
                <a:latin typeface="Calibri" panose="020F0502020204030204" pitchFamily="34" charset="0"/>
                <a:ea typeface="Calibri" panose="020F0502020204030204" pitchFamily="34" charset="0"/>
                <a:cs typeface="B Nazanin" panose="00000400000000000000" pitchFamily="2" charset="-78"/>
              </a:rPr>
              <a:t>سپس با کمک تابع </a:t>
            </a:r>
            <a:r>
              <a:rPr lang="en-US" sz="2400" dirty="0" err="1">
                <a:effectLst/>
                <a:latin typeface="Calibri" panose="020F0502020204030204" pitchFamily="34" charset="0"/>
                <a:ea typeface="Calibri" panose="020F0502020204030204" pitchFamily="34" charset="0"/>
                <a:cs typeface="B Nazanin" panose="00000400000000000000" pitchFamily="2" charset="-78"/>
              </a:rPr>
              <a:t>is_correct</a:t>
            </a:r>
            <a:r>
              <a:rPr lang="en-US" sz="2400" dirty="0">
                <a:effectLst/>
                <a:latin typeface="Calibri" panose="020F0502020204030204" pitchFamily="34" charset="0"/>
                <a:ea typeface="Calibri" panose="020F0502020204030204" pitchFamily="34" charset="0"/>
                <a:cs typeface="B Nazanin" panose="00000400000000000000" pitchFamily="2" charset="-78"/>
              </a:rPr>
              <a:t>()</a:t>
            </a:r>
            <a:r>
              <a:rPr lang="fa-IR" sz="2400" dirty="0">
                <a:effectLst/>
                <a:latin typeface="Calibri" panose="020F0502020204030204" pitchFamily="34" charset="0"/>
                <a:ea typeface="Calibri" panose="020F0502020204030204" pitchFamily="34" charset="0"/>
                <a:cs typeface="B Nazanin" panose="00000400000000000000" pitchFamily="2" charset="-78"/>
              </a:rPr>
              <a:t> بررسی میکنیم که پازل به جواب نهایی رسیده است یا نه در این صورت </a:t>
            </a:r>
            <a:r>
              <a:rPr lang="en-US" sz="2400" dirty="0" err="1">
                <a:effectLst/>
                <a:latin typeface="Calibri" panose="020F0502020204030204" pitchFamily="34" charset="0"/>
                <a:ea typeface="Calibri" panose="020F0502020204030204" pitchFamily="34" charset="0"/>
                <a:cs typeface="B Nazanin" panose="00000400000000000000" pitchFamily="2" charset="-78"/>
              </a:rPr>
              <a:t>best_depth</a:t>
            </a:r>
            <a:r>
              <a:rPr lang="fa-IR" sz="2400" dirty="0">
                <a:effectLst/>
                <a:latin typeface="Calibri" panose="020F0502020204030204" pitchFamily="34" charset="0"/>
                <a:ea typeface="Calibri" panose="020F0502020204030204" pitchFamily="34" charset="0"/>
                <a:cs typeface="B Nazanin" panose="00000400000000000000" pitchFamily="2" charset="-78"/>
              </a:rPr>
              <a:t> را برابر عمقی قرار میدهیم که در آن به جواب رسیده ایم در واقع این همان طول کوتاه ترین مسیر رسیدن به جواب است و جابه جایی های ما نیز در کوتاه ترین حالت نیز قرار دارد و باید انرا در </a:t>
            </a:r>
            <a:r>
              <a:rPr lang="en-US" sz="2400" dirty="0" err="1">
                <a:effectLst/>
                <a:latin typeface="Calibri" panose="020F0502020204030204" pitchFamily="34" charset="0"/>
                <a:ea typeface="Calibri" panose="020F0502020204030204" pitchFamily="34" charset="0"/>
                <a:cs typeface="B Nazanin" panose="00000400000000000000" pitchFamily="2" charset="-78"/>
              </a:rPr>
              <a:t>best_moves</a:t>
            </a:r>
            <a:r>
              <a:rPr lang="fa-IR" sz="2400" dirty="0">
                <a:effectLst/>
                <a:latin typeface="Calibri" panose="020F0502020204030204" pitchFamily="34" charset="0"/>
                <a:ea typeface="Calibri" panose="020F0502020204030204" pitchFamily="34" charset="0"/>
                <a:cs typeface="B Nazanin" panose="00000400000000000000" pitchFamily="2" charset="-78"/>
              </a:rPr>
              <a:t> بریزیم این کار چنیدن بار آپدیت میشود تا به بهرین حالت برسد</a:t>
            </a:r>
            <a:r>
              <a:rPr lang="en-US" sz="2400" dirty="0">
                <a:effectLst/>
                <a:latin typeface="Calibri" panose="020F0502020204030204" pitchFamily="34" charset="0"/>
                <a:ea typeface="Calibri" panose="020F0502020204030204" pitchFamily="34"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2  Nazanin" panose="00000400000000000000" pitchFamily="2" charset="-78"/>
            </a:endParaRPr>
          </a:p>
        </p:txBody>
      </p:sp>
    </p:spTree>
    <p:extLst>
      <p:ext uri="{BB962C8B-B14F-4D97-AF65-F5344CB8AC3E}">
        <p14:creationId xmlns:p14="http://schemas.microsoft.com/office/powerpoint/2010/main" val="33868775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1F8B2D-EDBB-4813-9892-64E41C29E1CF}"/>
              </a:ext>
            </a:extLst>
          </p:cNvPr>
          <p:cNvSpPr>
            <a:spLocks noGrp="1"/>
          </p:cNvSpPr>
          <p:nvPr>
            <p:ph idx="1"/>
          </p:nvPr>
        </p:nvSpPr>
        <p:spPr>
          <a:xfrm>
            <a:off x="685800" y="556592"/>
            <a:ext cx="10820400" cy="5662094"/>
          </a:xfrm>
        </p:spPr>
        <p:txBody>
          <a:bodyPr>
            <a:noAutofit/>
          </a:bodyPr>
          <a:lstStyle/>
          <a:p>
            <a:pPr marL="228600" marR="0" algn="just" rtl="1">
              <a:lnSpc>
                <a:spcPct val="107000"/>
              </a:lnSpc>
              <a:spcBef>
                <a:spcPts val="0"/>
              </a:spcBef>
              <a:spcAft>
                <a:spcPts val="800"/>
              </a:spcAft>
            </a:pP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سپس تایم فعلی را پرینت میکنیم برای جابه جایی ها از </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x1</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 تا </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x4</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 و از </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y1</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 تا </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y4</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 استفاده میکنیم اگر حرکت قبلی مشابه حرکت فعلی باشد متغیر هارا 1- میدهیم تا تکرار نشوند اگر حرکت مجاز باشد ان حرکت را روی </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grid</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 انجام میدهیم سپس خود تابع را دوباره صدا میزنیم و سپس حرکت را برمیگردیم انگار </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grid</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 فرقی نکرده است این کار را برای 4 حرکت انجام میدهیم اینکار تاجایی ادامه پیدا میکند که دیگر عمق اجازه ندهد و ریترن کنیم بعد از اینکه </a:t>
            </a:r>
            <a:r>
              <a:rPr kumimoji="0" lang="en-US" sz="24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serach_dfs</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 کار خودش را انجام داد زمان گذرانده شده را چاپ میکنیم حال باید </a:t>
            </a:r>
            <a:r>
              <a:rPr kumimoji="0" lang="en-US" sz="24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best_moves</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 را به یک لیست نود تبدیل کنیم که همان </a:t>
            </a:r>
            <a:r>
              <a:rPr kumimoji="0" lang="en-US" sz="24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path_to_solution</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 است ابتدا از ریشه شروع میکنیم سپس تک تک حرکات را داخل لیست ذخیره میکنیم بدین صورت که با کمک </a:t>
            </a:r>
            <a:r>
              <a:rPr kumimoji="0" lang="en-US" sz="24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find_element</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 حرکت را انجام میدهیم و ذخیره میکنیم و </a:t>
            </a:r>
            <a:r>
              <a:rPr kumimoji="0" lang="en-US" sz="24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path_to_solution</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 را ریترن میکنیم.</a:t>
            </a:r>
            <a:endParaRPr lang="en-US" sz="2400" dirty="0">
              <a:effectLst/>
              <a:latin typeface="Calibri" panose="020F0502020204030204" pitchFamily="34" charset="0"/>
              <a:ea typeface="Calibri" panose="020F0502020204030204" pitchFamily="34" charset="0"/>
              <a:cs typeface="2  Nazanin" panose="00000400000000000000" pitchFamily="2" charset="-78"/>
            </a:endParaRPr>
          </a:p>
        </p:txBody>
      </p:sp>
    </p:spTree>
    <p:extLst>
      <p:ext uri="{BB962C8B-B14F-4D97-AF65-F5344CB8AC3E}">
        <p14:creationId xmlns:p14="http://schemas.microsoft.com/office/powerpoint/2010/main" val="31040540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81FE-0232-4720-B708-D943F2787D1E}"/>
              </a:ext>
            </a:extLst>
          </p:cNvPr>
          <p:cNvSpPr>
            <a:spLocks noGrp="1"/>
          </p:cNvSpPr>
          <p:nvPr>
            <p:ph type="title"/>
          </p:nvPr>
        </p:nvSpPr>
        <p:spPr/>
        <p:txBody>
          <a:bodyPr/>
          <a:lstStyle/>
          <a:p>
            <a:r>
              <a:rPr lang="en-US" cap="none" dirty="0"/>
              <a:t>Non recursive </a:t>
            </a:r>
            <a:r>
              <a:rPr lang="en-US" cap="none" dirty="0" err="1"/>
              <a:t>dfs</a:t>
            </a:r>
            <a:endParaRPr lang="en-US" cap="none" dirty="0"/>
          </a:p>
        </p:txBody>
      </p:sp>
      <p:pic>
        <p:nvPicPr>
          <p:cNvPr id="5" name="Content Placeholder 4">
            <a:extLst>
              <a:ext uri="{FF2B5EF4-FFF2-40B4-BE49-F238E27FC236}">
                <a16:creationId xmlns:a16="http://schemas.microsoft.com/office/drawing/2014/main" id="{01032125-C7E6-43CA-B66D-6EAB56D852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9833" y="2504661"/>
            <a:ext cx="9452334" cy="3402840"/>
          </a:xfrm>
        </p:spPr>
      </p:pic>
    </p:spTree>
    <p:extLst>
      <p:ext uri="{BB962C8B-B14F-4D97-AF65-F5344CB8AC3E}">
        <p14:creationId xmlns:p14="http://schemas.microsoft.com/office/powerpoint/2010/main" val="69848422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36332-B08A-4676-90C8-48CEC400006C}"/>
              </a:ext>
            </a:extLst>
          </p:cNvPr>
          <p:cNvSpPr>
            <a:spLocks noGrp="1"/>
          </p:cNvSpPr>
          <p:nvPr>
            <p:ph type="title"/>
          </p:nvPr>
        </p:nvSpPr>
        <p:spPr>
          <a:xfrm>
            <a:off x="2895600" y="512582"/>
            <a:ext cx="8610600" cy="1293028"/>
          </a:xfrm>
        </p:spPr>
        <p:txBody>
          <a:bodyPr/>
          <a:lstStyle/>
          <a:p>
            <a:r>
              <a:rPr lang="en-US" cap="none" dirty="0"/>
              <a:t>•	mid_project.cpp</a:t>
            </a:r>
          </a:p>
        </p:txBody>
      </p:sp>
      <p:sp>
        <p:nvSpPr>
          <p:cNvPr id="3" name="Content Placeholder 2">
            <a:extLst>
              <a:ext uri="{FF2B5EF4-FFF2-40B4-BE49-F238E27FC236}">
                <a16:creationId xmlns:a16="http://schemas.microsoft.com/office/drawing/2014/main" id="{491F8B2D-EDBB-4813-9892-64E41C29E1CF}"/>
              </a:ext>
            </a:extLst>
          </p:cNvPr>
          <p:cNvSpPr>
            <a:spLocks noGrp="1"/>
          </p:cNvSpPr>
          <p:nvPr>
            <p:ph idx="1"/>
          </p:nvPr>
        </p:nvSpPr>
        <p:spPr>
          <a:xfrm>
            <a:off x="685800" y="1805610"/>
            <a:ext cx="10820400" cy="4024125"/>
          </a:xfrm>
        </p:spPr>
        <p:txBody>
          <a:bodyPr>
            <a:noAutofit/>
          </a:bodyPr>
          <a:lstStyle/>
          <a:p>
            <a:pPr marL="228600" marR="0" algn="just" rtl="1">
              <a:lnSpc>
                <a:spcPct val="107000"/>
              </a:lnSpc>
              <a:spcBef>
                <a:spcPts val="0"/>
              </a:spcBef>
              <a:spcAft>
                <a:spcPts val="800"/>
              </a:spcAft>
            </a:pPr>
            <a:r>
              <a:rPr lang="fa-IR" sz="2400" dirty="0">
                <a:effectLst/>
                <a:latin typeface="Calibri" panose="020F0502020204030204" pitchFamily="34" charset="0"/>
                <a:ea typeface="Calibri" panose="020F0502020204030204" pitchFamily="34" charset="0"/>
                <a:cs typeface="B Nazanin" panose="00000400000000000000" pitchFamily="2" charset="-78"/>
              </a:rPr>
              <a:t>یک تابع به اسم </a:t>
            </a:r>
            <a:r>
              <a:rPr lang="en-US" sz="2400" dirty="0" err="1">
                <a:effectLst/>
                <a:latin typeface="Calibri" panose="020F0502020204030204" pitchFamily="34" charset="0"/>
                <a:ea typeface="Calibri" panose="020F0502020204030204" pitchFamily="34" charset="0"/>
                <a:cs typeface="B Nazanin" panose="00000400000000000000" pitchFamily="2" charset="-78"/>
              </a:rPr>
              <a:t>run_puzzle</a:t>
            </a:r>
            <a:r>
              <a:rPr lang="en-US" sz="2400" dirty="0">
                <a:effectLst/>
                <a:latin typeface="Calibri" panose="020F0502020204030204" pitchFamily="34" charset="0"/>
                <a:ea typeface="Calibri" panose="020F0502020204030204" pitchFamily="34" charset="0"/>
                <a:cs typeface="B Nazanin" panose="00000400000000000000" pitchFamily="2" charset="-78"/>
              </a:rPr>
              <a:t>()</a:t>
            </a:r>
            <a:r>
              <a:rPr lang="fa-IR" sz="2400" dirty="0">
                <a:effectLst/>
                <a:latin typeface="Calibri" panose="020F0502020204030204" pitchFamily="34" charset="0"/>
                <a:ea typeface="Calibri" panose="020F0502020204030204" pitchFamily="34" charset="0"/>
                <a:cs typeface="B Nazanin" panose="00000400000000000000" pitchFamily="2" charset="-78"/>
              </a:rPr>
              <a:t> داریم که کل پازل را ران میکند به این صورت که ابتدا پیام خوش آمد گویی به کاربر را با رنگ بنفش چاپ میکند و با کمک متن هایی که چاپ میشود کاربر قادر خواهد بود که در راستایی که میخواهد برنامه اجرا شود این برنامه محدودیتی برای ابعاد پازل ندارد پس میتواند 2*2 یا 3*3 یا 4*4 و ... باشد ولی برای جلوگیری از وقت گیر بودن مسئله ابعاد 2 تا 6 لحاظ شده است در مواقعی که کاربر میخواد داده را روی فایل به کاربر بدهد یک فایل </a:t>
            </a:r>
            <a:r>
              <a:rPr lang="en-US" sz="2400" dirty="0">
                <a:effectLst/>
                <a:latin typeface="Calibri" panose="020F0502020204030204" pitchFamily="34" charset="0"/>
                <a:ea typeface="Calibri" panose="020F0502020204030204" pitchFamily="34" charset="0"/>
                <a:cs typeface="B Nazanin" panose="00000400000000000000" pitchFamily="2" charset="-78"/>
              </a:rPr>
              <a:t>input.txt</a:t>
            </a:r>
            <a:r>
              <a:rPr lang="fa-IR" sz="2400" dirty="0">
                <a:effectLst/>
                <a:latin typeface="Calibri" panose="020F0502020204030204" pitchFamily="34" charset="0"/>
                <a:ea typeface="Calibri" panose="020F0502020204030204" pitchFamily="34" charset="0"/>
                <a:cs typeface="B Nazanin" panose="00000400000000000000" pitchFamily="2" charset="-78"/>
              </a:rPr>
              <a:t> در مسیر </a:t>
            </a:r>
            <a:r>
              <a:rPr lang="en-US" sz="2400" dirty="0">
                <a:effectLst/>
                <a:latin typeface="Calibri" panose="020F0502020204030204" pitchFamily="34" charset="0"/>
                <a:ea typeface="Calibri" panose="020F0502020204030204" pitchFamily="34" charset="0"/>
                <a:cs typeface="B Nazanin" panose="00000400000000000000" pitchFamily="2" charset="-78"/>
              </a:rPr>
              <a:t>./h</a:t>
            </a:r>
            <a:r>
              <a:rPr lang="fa-IR" sz="2400" dirty="0">
                <a:effectLst/>
                <a:latin typeface="Calibri" panose="020F0502020204030204" pitchFamily="34" charset="0"/>
                <a:ea typeface="Calibri" panose="020F0502020204030204" pitchFamily="34" charset="0"/>
                <a:cs typeface="B Nazanin" panose="00000400000000000000" pitchFamily="2" charset="-78"/>
              </a:rPr>
              <a:t> وجود دارد که کاربر میتواند آنرا ادیت کند یا یک فایل به جای آن با همین نام </a:t>
            </a:r>
            <a:r>
              <a:rPr lang="en-US" sz="2400" dirty="0">
                <a:effectLst/>
                <a:latin typeface="Calibri" panose="020F0502020204030204" pitchFamily="34" charset="0"/>
                <a:ea typeface="Calibri" panose="020F0502020204030204" pitchFamily="34" charset="0"/>
                <a:cs typeface="B Nazanin" panose="00000400000000000000" pitchFamily="2" charset="-78"/>
              </a:rPr>
              <a:t>replace</a:t>
            </a:r>
            <a:r>
              <a:rPr lang="fa-IR" sz="2400" dirty="0">
                <a:effectLst/>
                <a:latin typeface="Calibri" panose="020F0502020204030204" pitchFamily="34" charset="0"/>
                <a:ea typeface="Calibri" panose="020F0502020204030204" pitchFamily="34" charset="0"/>
                <a:cs typeface="B Nazanin" panose="00000400000000000000" pitchFamily="2" charset="-78"/>
              </a:rPr>
              <a:t> کند داخل فایل فقط باید المان های یک پازل باشد که میتواند به صورت خطی باشد یا ماتریسی در نهایت از کاربر سوال میشود که میخواهد دوباره پازل ران شود یا نه اگر موافق بود </a:t>
            </a:r>
            <a:r>
              <a:rPr lang="en-US" sz="2400" dirty="0">
                <a:effectLst/>
                <a:latin typeface="Calibri" panose="020F0502020204030204" pitchFamily="34" charset="0"/>
                <a:ea typeface="Calibri" panose="020F0502020204030204" pitchFamily="34" charset="0"/>
                <a:cs typeface="B Nazanin" panose="00000400000000000000" pitchFamily="2" charset="-78"/>
              </a:rPr>
              <a:t>true</a:t>
            </a:r>
            <a:r>
              <a:rPr lang="fa-IR" sz="2400" dirty="0">
                <a:effectLst/>
                <a:latin typeface="Calibri" panose="020F0502020204030204" pitchFamily="34" charset="0"/>
                <a:ea typeface="Calibri" panose="020F0502020204030204" pitchFamily="34" charset="0"/>
                <a:cs typeface="B Nazanin" panose="00000400000000000000" pitchFamily="2" charset="-78"/>
              </a:rPr>
              <a:t> و اگر مخالف بود </a:t>
            </a:r>
            <a:r>
              <a:rPr lang="en-US" sz="2400" dirty="0">
                <a:effectLst/>
                <a:latin typeface="Calibri" panose="020F0502020204030204" pitchFamily="34" charset="0"/>
                <a:ea typeface="Calibri" panose="020F0502020204030204" pitchFamily="34" charset="0"/>
                <a:cs typeface="B Nazanin" panose="00000400000000000000" pitchFamily="2" charset="-78"/>
              </a:rPr>
              <a:t>false</a:t>
            </a:r>
            <a:r>
              <a:rPr lang="fa-IR" sz="2400" dirty="0">
                <a:effectLst/>
                <a:latin typeface="Calibri" panose="020F0502020204030204" pitchFamily="34" charset="0"/>
                <a:ea typeface="Calibri" panose="020F0502020204030204" pitchFamily="34" charset="0"/>
                <a:cs typeface="B Nazanin" panose="00000400000000000000" pitchFamily="2" charset="-78"/>
              </a:rPr>
              <a:t> ریترن میشود.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228600" marR="0" algn="just" rtl="1">
              <a:lnSpc>
                <a:spcPct val="107000"/>
              </a:lnSpc>
              <a:spcBef>
                <a:spcPts val="0"/>
              </a:spcBef>
              <a:spcAft>
                <a:spcPts val="800"/>
              </a:spcAft>
            </a:pPr>
            <a:r>
              <a:rPr lang="fa-IR" sz="2400" dirty="0">
                <a:effectLst/>
                <a:latin typeface="Calibri" panose="020F0502020204030204" pitchFamily="34" charset="0"/>
                <a:ea typeface="Calibri" panose="020F0502020204030204" pitchFamily="34" charset="0"/>
                <a:cs typeface="B Nazanin" panose="00000400000000000000" pitchFamily="2" charset="-78"/>
              </a:rPr>
              <a:t>برای سرعت گرفتن انجام عملیات کاربر میتواند از دستورات زیر به طور مثال در ابتدای برنامه استفاده کند: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228600" marR="0" algn="just">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B Nazanin" panose="00000400000000000000" pitchFamily="2" charset="-78"/>
              </a:rPr>
              <a:t>nyyn100n30:</a:t>
            </a:r>
            <a:r>
              <a:rPr lang="en-US" sz="2400" dirty="0">
                <a:effectLst/>
                <a:latin typeface="Calibri" panose="020F0502020204030204" pitchFamily="34" charset="0"/>
                <a:ea typeface="Calibri" panose="020F0502020204030204" pitchFamily="34" charset="0"/>
                <a:cs typeface="B Nazanin" panose="00000400000000000000" pitchFamily="2" charset="-78"/>
              </a:rPr>
              <a:t> </a:t>
            </a:r>
            <a:r>
              <a:rPr lang="fa-IR" sz="2400" dirty="0">
                <a:effectLst/>
                <a:latin typeface="Calibri" panose="020F0502020204030204" pitchFamily="34" charset="0"/>
                <a:ea typeface="Calibri" panose="020F0502020204030204" pitchFamily="34" charset="0"/>
                <a:cs typeface="B Nazanin" panose="00000400000000000000" pitchFamily="2" charset="-78"/>
              </a:rPr>
              <a:t>حل پازل رندوم با 100 حرکت با دی اف اس با ماکزیمم عمق 30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228600" marR="0" algn="just">
              <a:lnSpc>
                <a:spcPct val="107000"/>
              </a:lnSpc>
              <a:spcBef>
                <a:spcPts val="0"/>
              </a:spcBef>
              <a:spcAft>
                <a:spcPts val="800"/>
              </a:spcAft>
            </a:pPr>
            <a:r>
              <a:rPr lang="en-US" sz="2400" b="1" dirty="0" err="1">
                <a:effectLst/>
                <a:latin typeface="Calibri" panose="020F0502020204030204" pitchFamily="34" charset="0"/>
                <a:ea typeface="Calibri" panose="020F0502020204030204" pitchFamily="34" charset="0"/>
                <a:cs typeface="B Nazanin" panose="00000400000000000000" pitchFamily="2" charset="-78"/>
              </a:rPr>
              <a:t>nyyn</a:t>
            </a:r>
            <a:r>
              <a:rPr lang="fa-IR" sz="2400" b="1" dirty="0">
                <a:effectLst/>
                <a:latin typeface="Calibri" panose="020F0502020204030204" pitchFamily="34" charset="0"/>
                <a:ea typeface="Calibri" panose="020F0502020204030204" pitchFamily="34" charset="0"/>
                <a:cs typeface="B Nazanin" panose="00000400000000000000" pitchFamily="2" charset="-78"/>
              </a:rPr>
              <a:t>50</a:t>
            </a:r>
            <a:r>
              <a:rPr lang="en-US" sz="2400" b="1" dirty="0">
                <a:effectLst/>
                <a:latin typeface="Calibri" panose="020F0502020204030204" pitchFamily="34" charset="0"/>
                <a:ea typeface="Calibri" panose="020F0502020204030204" pitchFamily="34" charset="0"/>
                <a:cs typeface="B Nazanin" panose="00000400000000000000" pitchFamily="2" charset="-78"/>
              </a:rPr>
              <a:t>y30:</a:t>
            </a:r>
            <a:r>
              <a:rPr lang="en-US" sz="2400" dirty="0">
                <a:effectLst/>
                <a:latin typeface="Calibri" panose="020F0502020204030204" pitchFamily="34" charset="0"/>
                <a:ea typeface="Calibri" panose="020F0502020204030204" pitchFamily="34" charset="0"/>
                <a:cs typeface="B Nazanin" panose="00000400000000000000" pitchFamily="2" charset="-78"/>
              </a:rPr>
              <a:t> </a:t>
            </a:r>
            <a:r>
              <a:rPr lang="fa-IR" sz="2400" dirty="0">
                <a:effectLst/>
                <a:latin typeface="Calibri" panose="020F0502020204030204" pitchFamily="34" charset="0"/>
                <a:ea typeface="Calibri" panose="020F0502020204030204" pitchFamily="34" charset="0"/>
                <a:cs typeface="B Nazanin" panose="00000400000000000000" pitchFamily="2" charset="-78"/>
              </a:rPr>
              <a:t>حل پازل رندوم با 50 حرکت با بی اف اس با ماکزیمم عمق 30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br>
              <a:rPr lang="fa-IR" sz="2400" dirty="0">
                <a:effectLst/>
                <a:latin typeface="Calibri" panose="020F0502020204030204" pitchFamily="34" charset="0"/>
                <a:ea typeface="Calibri" panose="020F0502020204030204" pitchFamily="34" charset="0"/>
                <a:cs typeface="B Nazanin" panose="00000400000000000000" pitchFamily="2" charset="-78"/>
              </a:rPr>
            </a:br>
            <a:endParaRPr lang="en-US" sz="2400" dirty="0"/>
          </a:p>
        </p:txBody>
      </p:sp>
    </p:spTree>
    <p:extLst>
      <p:ext uri="{BB962C8B-B14F-4D97-AF65-F5344CB8AC3E}">
        <p14:creationId xmlns:p14="http://schemas.microsoft.com/office/powerpoint/2010/main" val="30719606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36332-B08A-4676-90C8-48CEC400006C}"/>
              </a:ext>
            </a:extLst>
          </p:cNvPr>
          <p:cNvSpPr>
            <a:spLocks noGrp="1"/>
          </p:cNvSpPr>
          <p:nvPr>
            <p:ph type="title"/>
          </p:nvPr>
        </p:nvSpPr>
        <p:spPr>
          <a:xfrm>
            <a:off x="2895600" y="512582"/>
            <a:ext cx="8610600" cy="1293028"/>
          </a:xfrm>
        </p:spPr>
        <p:txBody>
          <a:bodyPr/>
          <a:lstStyle/>
          <a:p>
            <a:r>
              <a:rPr lang="en-US" cap="none" dirty="0"/>
              <a:t>•	main.cpp</a:t>
            </a:r>
          </a:p>
        </p:txBody>
      </p:sp>
      <p:sp>
        <p:nvSpPr>
          <p:cNvPr id="3" name="Content Placeholder 2">
            <a:extLst>
              <a:ext uri="{FF2B5EF4-FFF2-40B4-BE49-F238E27FC236}">
                <a16:creationId xmlns:a16="http://schemas.microsoft.com/office/drawing/2014/main" id="{491F8B2D-EDBB-4813-9892-64E41C29E1CF}"/>
              </a:ext>
            </a:extLst>
          </p:cNvPr>
          <p:cNvSpPr>
            <a:spLocks noGrp="1"/>
          </p:cNvSpPr>
          <p:nvPr>
            <p:ph idx="1"/>
          </p:nvPr>
        </p:nvSpPr>
        <p:spPr>
          <a:xfrm>
            <a:off x="685800" y="1805610"/>
            <a:ext cx="10820400" cy="4024125"/>
          </a:xfrm>
        </p:spPr>
        <p:txBody>
          <a:bodyPr>
            <a:noAutofit/>
          </a:bodyPr>
          <a:lstStyle/>
          <a:p>
            <a:pPr marL="228600" marR="0" algn="just" rtl="1">
              <a:lnSpc>
                <a:spcPct val="107000"/>
              </a:lnSpc>
              <a:spcBef>
                <a:spcPts val="0"/>
              </a:spcBef>
              <a:spcAft>
                <a:spcPts val="800"/>
              </a:spcAft>
            </a:pPr>
            <a:r>
              <a:rPr lang="fa-IR" sz="2400" dirty="0">
                <a:effectLst/>
                <a:latin typeface="Calibri" panose="020F0502020204030204" pitchFamily="34" charset="0"/>
                <a:ea typeface="Calibri" panose="020F0502020204030204" pitchFamily="34" charset="0"/>
                <a:cs typeface="B Nazanin" panose="00000400000000000000" pitchFamily="2" charset="-78"/>
              </a:rPr>
              <a:t>در یک لوپ تا زمانی که کاربر میخواهد پازل ران میشود و در هر بار با دستور </a:t>
            </a:r>
            <a:r>
              <a:rPr lang="en-US" sz="2400" dirty="0">
                <a:effectLst/>
                <a:latin typeface="Calibri" panose="020F0502020204030204" pitchFamily="34" charset="0"/>
                <a:ea typeface="Calibri" panose="020F0502020204030204" pitchFamily="34" charset="0"/>
                <a:cs typeface="B Nazanin" panose="00000400000000000000" pitchFamily="2" charset="-78"/>
              </a:rPr>
              <a:t>system(“clear”) </a:t>
            </a:r>
            <a:r>
              <a:rPr lang="fa-IR" sz="2400" dirty="0">
                <a:effectLst/>
                <a:latin typeface="Calibri" panose="020F0502020204030204" pitchFamily="34" charset="0"/>
                <a:ea typeface="Calibri" panose="020F0502020204030204" pitchFamily="34" charset="0"/>
                <a:cs typeface="B Nazanin" panose="00000400000000000000" pitchFamily="2" charset="-78"/>
              </a:rPr>
              <a:t>محتوای </a:t>
            </a:r>
            <a:r>
              <a:rPr lang="en-US" sz="2400" dirty="0">
                <a:effectLst/>
                <a:latin typeface="Calibri" panose="020F0502020204030204" pitchFamily="34" charset="0"/>
                <a:ea typeface="Calibri" panose="020F0502020204030204" pitchFamily="34" charset="0"/>
                <a:cs typeface="B Nazanin" panose="00000400000000000000" pitchFamily="2" charset="-78"/>
              </a:rPr>
              <a:t>console </a:t>
            </a:r>
            <a:r>
              <a:rPr lang="fa-IR" sz="2400" dirty="0">
                <a:effectLst/>
                <a:latin typeface="Calibri" panose="020F0502020204030204" pitchFamily="34" charset="0"/>
                <a:ea typeface="Calibri" panose="020F0502020204030204" pitchFamily="34" charset="0"/>
                <a:cs typeface="B Nazanin" panose="00000400000000000000" pitchFamily="2" charset="-78"/>
              </a:rPr>
              <a:t>به کلی پاک میشود.</a:t>
            </a:r>
          </a:p>
          <a:p>
            <a:pPr marL="228600" marR="0" algn="just" rtl="1">
              <a:lnSpc>
                <a:spcPct val="107000"/>
              </a:lnSpc>
              <a:spcBef>
                <a:spcPts val="0"/>
              </a:spcBef>
              <a:spcAft>
                <a:spcPts val="800"/>
              </a:spcAft>
            </a:pPr>
            <a:r>
              <a:rPr lang="fa-IR" sz="2400" dirty="0">
                <a:effectLst/>
                <a:latin typeface="Calibri" panose="020F0502020204030204" pitchFamily="34" charset="0"/>
                <a:ea typeface="Calibri" panose="020F0502020204030204" pitchFamily="34" charset="0"/>
                <a:cs typeface="B Nazanin" panose="00000400000000000000" pitchFamily="2" charset="-78"/>
              </a:rPr>
              <a:t>به طور مثال </a:t>
            </a:r>
            <a:r>
              <a:rPr lang="en-US" sz="2400" dirty="0">
                <a:effectLst/>
                <a:latin typeface="Calibri" panose="020F0502020204030204" pitchFamily="34" charset="0"/>
                <a:ea typeface="Calibri" panose="020F0502020204030204" pitchFamily="34" charset="0"/>
                <a:cs typeface="B Nazanin" panose="00000400000000000000" pitchFamily="2" charset="-78"/>
              </a:rPr>
              <a:t>nyyn100n30 </a:t>
            </a:r>
            <a:r>
              <a:rPr lang="fa-IR" sz="2400" dirty="0">
                <a:effectLst/>
                <a:latin typeface="Calibri" panose="020F0502020204030204" pitchFamily="34" charset="0"/>
                <a:ea typeface="Calibri" panose="020F0502020204030204" pitchFamily="34" charset="0"/>
                <a:cs typeface="B Nazanin" panose="00000400000000000000" pitchFamily="2" charset="-78"/>
              </a:rPr>
              <a:t>را وارد میکنیم تا یک پازل را به صورت پیش فرض با </a:t>
            </a:r>
            <a:r>
              <a:rPr lang="en-US" sz="2400" dirty="0">
                <a:effectLst/>
                <a:latin typeface="Calibri" panose="020F0502020204030204" pitchFamily="34" charset="0"/>
                <a:ea typeface="Calibri" panose="020F0502020204030204" pitchFamily="34" charset="0"/>
                <a:cs typeface="B Nazanin" panose="00000400000000000000" pitchFamily="2" charset="-78"/>
              </a:rPr>
              <a:t>DFS </a:t>
            </a:r>
            <a:r>
              <a:rPr lang="fa-IR" sz="2400" dirty="0">
                <a:effectLst/>
                <a:latin typeface="Calibri" panose="020F0502020204030204" pitchFamily="34" charset="0"/>
                <a:ea typeface="Calibri" panose="020F0502020204030204" pitchFamily="34" charset="0"/>
                <a:cs typeface="B Nazanin" panose="00000400000000000000" pitchFamily="2" charset="-78"/>
              </a:rPr>
              <a:t>حل کند.</a:t>
            </a:r>
            <a:endParaRPr lang="en-US" sz="2400" dirty="0">
              <a:effectLst/>
              <a:latin typeface="Calibri" panose="020F0502020204030204" pitchFamily="34" charset="0"/>
              <a:ea typeface="Calibri" panose="020F0502020204030204" pitchFamily="34" charset="0"/>
              <a:cs typeface="B Nazanin" panose="00000400000000000000" pitchFamily="2" charset="-78"/>
            </a:endParaRPr>
          </a:p>
          <a:p>
            <a:pPr marL="228600" marR="0" algn="just" rtl="1">
              <a:lnSpc>
                <a:spcPct val="107000"/>
              </a:lnSpc>
              <a:spcBef>
                <a:spcPts val="0"/>
              </a:spcBef>
              <a:spcAft>
                <a:spcPts val="800"/>
              </a:spcAft>
            </a:pPr>
            <a:endParaRPr lang="fa-IR" sz="2400" dirty="0">
              <a:effectLst/>
              <a:latin typeface="Calibri" panose="020F0502020204030204" pitchFamily="34" charset="0"/>
              <a:ea typeface="Calibri" panose="020F0502020204030204" pitchFamily="34" charset="0"/>
              <a:cs typeface="B Nazanin" panose="00000400000000000000" pitchFamily="2" charset="-78"/>
            </a:endParaRPr>
          </a:p>
          <a:p>
            <a:pPr marL="228600" marR="0" algn="just" rtl="1">
              <a:lnSpc>
                <a:spcPct val="107000"/>
              </a:lnSpc>
              <a:spcBef>
                <a:spcPts val="0"/>
              </a:spcBef>
              <a:spcAft>
                <a:spcPts val="800"/>
              </a:spcAft>
            </a:pPr>
            <a:r>
              <a:rPr lang="en-US" sz="2800" dirty="0" err="1">
                <a:effectLst/>
                <a:latin typeface="Calibri" panose="020F0502020204030204" pitchFamily="34" charset="0"/>
                <a:ea typeface="Calibri" panose="020F0502020204030204" pitchFamily="34" charset="0"/>
                <a:cs typeface="B Nazanin" panose="00000400000000000000" pitchFamily="2" charset="-78"/>
              </a:rPr>
              <a:t>Github</a:t>
            </a:r>
            <a:r>
              <a:rPr lang="en-US" sz="2800" dirty="0">
                <a:effectLst/>
                <a:latin typeface="Calibri" panose="020F0502020204030204" pitchFamily="34" charset="0"/>
                <a:ea typeface="Calibri" panose="020F0502020204030204" pitchFamily="34" charset="0"/>
                <a:cs typeface="B Nazanin" panose="00000400000000000000" pitchFamily="2" charset="-78"/>
              </a:rPr>
              <a:t> repo link: </a:t>
            </a:r>
            <a:r>
              <a:rPr lang="en-US" sz="2800" dirty="0">
                <a:effectLst/>
                <a:latin typeface="Calibri" panose="020F0502020204030204" pitchFamily="34" charset="0"/>
                <a:ea typeface="Calibri" panose="020F0502020204030204" pitchFamily="34" charset="0"/>
                <a:cs typeface="B Nazanin" panose="00000400000000000000" pitchFamily="2" charset="-78"/>
                <a:hlinkClick r:id="rId2"/>
              </a:rPr>
              <a:t>https://github.com/morapoly/ap1399-midproject</a:t>
            </a:r>
            <a:endParaRPr lang="en-US" sz="2800" dirty="0">
              <a:effectLst/>
              <a:latin typeface="Calibri" panose="020F0502020204030204" pitchFamily="34" charset="0"/>
              <a:ea typeface="Calibri" panose="020F0502020204030204" pitchFamily="34" charset="0"/>
              <a:cs typeface="B Nazanin" panose="00000400000000000000" pitchFamily="2" charset="-78"/>
            </a:endParaRPr>
          </a:p>
        </p:txBody>
      </p:sp>
    </p:spTree>
    <p:extLst>
      <p:ext uri="{BB962C8B-B14F-4D97-AF65-F5344CB8AC3E}">
        <p14:creationId xmlns:p14="http://schemas.microsoft.com/office/powerpoint/2010/main" val="16540100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D5F4507-C6FE-4CDF-9332-BC59727208BA}"/>
              </a:ext>
            </a:extLst>
          </p:cNvPr>
          <p:cNvSpPr>
            <a:spLocks noGrp="1"/>
          </p:cNvSpPr>
          <p:nvPr>
            <p:ph type="title"/>
          </p:nvPr>
        </p:nvSpPr>
        <p:spPr/>
        <p:txBody>
          <a:bodyPr/>
          <a:lstStyle/>
          <a:p>
            <a:endParaRPr lang="en-US"/>
          </a:p>
        </p:txBody>
      </p:sp>
      <p:pic>
        <p:nvPicPr>
          <p:cNvPr id="16" name="Content Placeholder 15">
            <a:extLst>
              <a:ext uri="{FF2B5EF4-FFF2-40B4-BE49-F238E27FC236}">
                <a16:creationId xmlns:a16="http://schemas.microsoft.com/office/drawing/2014/main" id="{8F0130E6-E19D-40D8-9749-A56A991F543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4314" y="1490801"/>
            <a:ext cx="5989980" cy="4954426"/>
          </a:xfrm>
        </p:spPr>
      </p:pic>
      <p:pic>
        <p:nvPicPr>
          <p:cNvPr id="18" name="Content Placeholder 17">
            <a:extLst>
              <a:ext uri="{FF2B5EF4-FFF2-40B4-BE49-F238E27FC236}">
                <a16:creationId xmlns:a16="http://schemas.microsoft.com/office/drawing/2014/main" id="{EE73FEEC-E817-44BB-BC8E-8B6DD8C95FB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06087" y="1490801"/>
            <a:ext cx="5068320" cy="4954427"/>
          </a:xfrm>
        </p:spPr>
      </p:pic>
    </p:spTree>
    <p:extLst>
      <p:ext uri="{BB962C8B-B14F-4D97-AF65-F5344CB8AC3E}">
        <p14:creationId xmlns:p14="http://schemas.microsoft.com/office/powerpoint/2010/main" val="20695659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FDB5-543D-459B-9BF6-ACD0DACC74D5}"/>
              </a:ext>
            </a:extLst>
          </p:cNvPr>
          <p:cNvSpPr>
            <a:spLocks noGrp="1"/>
          </p:cNvSpPr>
          <p:nvPr>
            <p:ph type="title"/>
          </p:nvPr>
        </p:nvSpPr>
        <p:spPr/>
        <p:txBody>
          <a:bodyPr/>
          <a:lstStyle/>
          <a:p>
            <a:endParaRPr lang="en-US"/>
          </a:p>
        </p:txBody>
      </p:sp>
      <p:pic>
        <p:nvPicPr>
          <p:cNvPr id="19" name="Content Placeholder 5">
            <a:extLst>
              <a:ext uri="{FF2B5EF4-FFF2-40B4-BE49-F238E27FC236}">
                <a16:creationId xmlns:a16="http://schemas.microsoft.com/office/drawing/2014/main" id="{0B820991-F6C6-4263-B087-AA0CE6A66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145" y="764373"/>
            <a:ext cx="1372013" cy="5675151"/>
          </a:xfrm>
          <a:prstGeom prst="rect">
            <a:avLst/>
          </a:prstGeom>
        </p:spPr>
      </p:pic>
      <p:pic>
        <p:nvPicPr>
          <p:cNvPr id="20" name="Content Placeholder 14">
            <a:extLst>
              <a:ext uri="{FF2B5EF4-FFF2-40B4-BE49-F238E27FC236}">
                <a16:creationId xmlns:a16="http://schemas.microsoft.com/office/drawing/2014/main" id="{1ECB0178-EDA7-4C74-ADC7-BBC141945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1713" y="764373"/>
            <a:ext cx="1444964" cy="5675151"/>
          </a:xfrm>
          <a:prstGeom prst="rect">
            <a:avLst/>
          </a:prstGeom>
        </p:spPr>
      </p:pic>
      <p:pic>
        <p:nvPicPr>
          <p:cNvPr id="28" name="Content Placeholder 27">
            <a:extLst>
              <a:ext uri="{FF2B5EF4-FFF2-40B4-BE49-F238E27FC236}">
                <a16:creationId xmlns:a16="http://schemas.microsoft.com/office/drawing/2014/main" id="{7B225BC3-5692-4454-BEC5-4238FB6253B0}"/>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r="56478" b="23004"/>
          <a:stretch/>
        </p:blipFill>
        <p:spPr>
          <a:xfrm>
            <a:off x="7777657" y="3452063"/>
            <a:ext cx="1300082" cy="2987461"/>
          </a:xfrm>
        </p:spPr>
      </p:pic>
      <p:pic>
        <p:nvPicPr>
          <p:cNvPr id="26" name="Content Placeholder 25">
            <a:extLst>
              <a:ext uri="{FF2B5EF4-FFF2-40B4-BE49-F238E27FC236}">
                <a16:creationId xmlns:a16="http://schemas.microsoft.com/office/drawing/2014/main" id="{57E0429F-EE7F-4365-AAD1-D8336EFD2898}"/>
              </a:ext>
            </a:extLst>
          </p:cNvPr>
          <p:cNvPicPr>
            <a:picLocks noGrp="1" noChangeAspect="1"/>
          </p:cNvPicPr>
          <p:nvPr>
            <p:ph sz="half" idx="1"/>
          </p:nvPr>
        </p:nvPicPr>
        <p:blipFill rotWithShape="1">
          <a:blip r:embed="rId5">
            <a:extLst>
              <a:ext uri="{28A0092B-C50C-407E-A947-70E740481C1C}">
                <a14:useLocalDpi xmlns:a14="http://schemas.microsoft.com/office/drawing/2010/main" val="0"/>
              </a:ext>
            </a:extLst>
          </a:blip>
          <a:srcRect r="8806"/>
          <a:stretch/>
        </p:blipFill>
        <p:spPr>
          <a:xfrm>
            <a:off x="5984634" y="764373"/>
            <a:ext cx="1444965" cy="5675151"/>
          </a:xfrm>
        </p:spPr>
      </p:pic>
    </p:spTree>
    <p:extLst>
      <p:ext uri="{BB962C8B-B14F-4D97-AF65-F5344CB8AC3E}">
        <p14:creationId xmlns:p14="http://schemas.microsoft.com/office/powerpoint/2010/main" val="401590436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261F410-5C69-4B09-9803-48FA46A8ADC7}"/>
              </a:ext>
            </a:extLst>
          </p:cNvPr>
          <p:cNvSpPr>
            <a:spLocks noGrp="1"/>
          </p:cNvSpPr>
          <p:nvPr>
            <p:ph type="title"/>
          </p:nvPr>
        </p:nvSpPr>
        <p:spPr/>
        <p:txBody>
          <a:bodyPr/>
          <a:lstStyle/>
          <a:p>
            <a:r>
              <a:rPr lang="en-US" cap="none" dirty="0"/>
              <a:t>Other </a:t>
            </a:r>
            <a:r>
              <a:rPr lang="en-US" cap="none" dirty="0" err="1"/>
              <a:t>aplications</a:t>
            </a:r>
            <a:endParaRPr lang="en-US" cap="none" dirty="0"/>
          </a:p>
        </p:txBody>
      </p:sp>
      <p:pic>
        <p:nvPicPr>
          <p:cNvPr id="11" name="Content Placeholder 10">
            <a:extLst>
              <a:ext uri="{FF2B5EF4-FFF2-40B4-BE49-F238E27FC236}">
                <a16:creationId xmlns:a16="http://schemas.microsoft.com/office/drawing/2014/main" id="{B37D7478-6342-4449-9650-A591F65243A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51722" y="2205003"/>
            <a:ext cx="4002156" cy="4002156"/>
          </a:xfrm>
        </p:spPr>
      </p:pic>
      <p:pic>
        <p:nvPicPr>
          <p:cNvPr id="13" name="Content Placeholder 12">
            <a:extLst>
              <a:ext uri="{FF2B5EF4-FFF2-40B4-BE49-F238E27FC236}">
                <a16:creationId xmlns:a16="http://schemas.microsoft.com/office/drawing/2014/main" id="{E3285642-B959-4919-B387-48B4AD80713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97148" y="2159357"/>
            <a:ext cx="3684104" cy="4093448"/>
          </a:xfrm>
        </p:spPr>
      </p:pic>
    </p:spTree>
    <p:extLst>
      <p:ext uri="{BB962C8B-B14F-4D97-AF65-F5344CB8AC3E}">
        <p14:creationId xmlns:p14="http://schemas.microsoft.com/office/powerpoint/2010/main" val="179695816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D50F7-D035-4E3D-B337-EE11B9519679}"/>
              </a:ext>
            </a:extLst>
          </p:cNvPr>
          <p:cNvSpPr>
            <a:spLocks noGrp="1"/>
          </p:cNvSpPr>
          <p:nvPr>
            <p:ph type="title"/>
          </p:nvPr>
        </p:nvSpPr>
        <p:spPr>
          <a:xfrm>
            <a:off x="4061828" y="764373"/>
            <a:ext cx="7444371" cy="1293028"/>
          </a:xfrm>
        </p:spPr>
        <p:txBody>
          <a:bodyPr/>
          <a:lstStyle/>
          <a:p>
            <a:pPr algn="l"/>
            <a:r>
              <a:rPr lang="en-US" dirty="0"/>
              <a:t>Number puzzle</a:t>
            </a:r>
          </a:p>
        </p:txBody>
      </p:sp>
      <p:pic>
        <p:nvPicPr>
          <p:cNvPr id="5" name="Content Placeholder 4">
            <a:extLst>
              <a:ext uri="{FF2B5EF4-FFF2-40B4-BE49-F238E27FC236}">
                <a16:creationId xmlns:a16="http://schemas.microsoft.com/office/drawing/2014/main" id="{5119BD5A-29ED-4376-B58C-76DD333142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1829" y="2193925"/>
            <a:ext cx="4068342" cy="4024313"/>
          </a:xfrm>
        </p:spPr>
      </p:pic>
    </p:spTree>
    <p:extLst>
      <p:ext uri="{BB962C8B-B14F-4D97-AF65-F5344CB8AC3E}">
        <p14:creationId xmlns:p14="http://schemas.microsoft.com/office/powerpoint/2010/main" val="9650265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BDDE36-A5EE-4686-9554-F9F0B58B6AB7}"/>
              </a:ext>
            </a:extLst>
          </p:cNvPr>
          <p:cNvSpPr>
            <a:spLocks noGrp="1"/>
          </p:cNvSpPr>
          <p:nvPr>
            <p:ph type="title"/>
          </p:nvPr>
        </p:nvSpPr>
        <p:spPr/>
        <p:txBody>
          <a:bodyPr/>
          <a:lstStyle/>
          <a:p>
            <a:r>
              <a:rPr lang="en-US" dirty="0"/>
              <a:t>End</a:t>
            </a:r>
          </a:p>
        </p:txBody>
      </p:sp>
      <p:sp>
        <p:nvSpPr>
          <p:cNvPr id="7" name="Text Placeholder 6">
            <a:extLst>
              <a:ext uri="{FF2B5EF4-FFF2-40B4-BE49-F238E27FC236}">
                <a16:creationId xmlns:a16="http://schemas.microsoft.com/office/drawing/2014/main" id="{3EEDA55D-80B0-40B2-985E-9175BDD2946B}"/>
              </a:ext>
            </a:extLst>
          </p:cNvPr>
          <p:cNvSpPr>
            <a:spLocks noGrp="1"/>
          </p:cNvSpPr>
          <p:nvPr>
            <p:ph type="body" sz="half" idx="2"/>
          </p:nvPr>
        </p:nvSpPr>
        <p:spPr/>
        <p:txBody>
          <a:bodyPr/>
          <a:lstStyle/>
          <a:p>
            <a:r>
              <a:rPr lang="en-US" dirty="0"/>
              <a:t>________</a:t>
            </a:r>
          </a:p>
        </p:txBody>
      </p:sp>
    </p:spTree>
    <p:extLst>
      <p:ext uri="{BB962C8B-B14F-4D97-AF65-F5344CB8AC3E}">
        <p14:creationId xmlns:p14="http://schemas.microsoft.com/office/powerpoint/2010/main" val="2103019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7133E-179C-47D3-BE2C-17083BF30F3E}"/>
              </a:ext>
            </a:extLst>
          </p:cNvPr>
          <p:cNvSpPr>
            <a:spLocks noGrp="1"/>
          </p:cNvSpPr>
          <p:nvPr>
            <p:ph type="title"/>
          </p:nvPr>
        </p:nvSpPr>
        <p:spPr/>
        <p:txBody>
          <a:bodyPr/>
          <a:lstStyle/>
          <a:p>
            <a:pPr algn="r"/>
            <a:r>
              <a:rPr lang="en-US" cap="none" dirty="0"/>
              <a:t>•	</a:t>
            </a:r>
            <a:r>
              <a:rPr lang="en-US" cap="none" dirty="0" err="1"/>
              <a:t>number_puzzle.h</a:t>
            </a:r>
            <a:endParaRPr lang="en-US" cap="none" dirty="0"/>
          </a:p>
        </p:txBody>
      </p:sp>
      <p:sp>
        <p:nvSpPr>
          <p:cNvPr id="11" name="Content Placeholder 10">
            <a:extLst>
              <a:ext uri="{FF2B5EF4-FFF2-40B4-BE49-F238E27FC236}">
                <a16:creationId xmlns:a16="http://schemas.microsoft.com/office/drawing/2014/main" id="{BDD4B1F5-AE52-452B-96BF-2AD9C9D24CFB}"/>
              </a:ext>
            </a:extLst>
          </p:cNvPr>
          <p:cNvSpPr>
            <a:spLocks noGrp="1"/>
          </p:cNvSpPr>
          <p:nvPr>
            <p:ph idx="1"/>
          </p:nvPr>
        </p:nvSpPr>
        <p:spPr/>
        <p:txBody>
          <a:bodyPr/>
          <a:lstStyle/>
          <a:p>
            <a:pPr marL="228600" marR="0" lvl="0" indent="-228600" algn="justLow" defTabSz="914400" rtl="1"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کلاس </a:t>
            </a:r>
            <a:r>
              <a:rPr kumimoji="0" lang="en-US" sz="24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NumberPuzzle</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 به این صورت تعریف شده است که داخل آن یک کلاس </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nested</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 به اسم </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Node</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 وجود دارد و متد های لازم برای </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Node</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 در آن تعبیه شده است و بقیه ی متد ها که برای کل پازل لازم است در کنار کلاس </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Node</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 تعریف شده است در اینجا قصد داریم پازل را از دو الگوریتم </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BFS</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 و </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DFS</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 حل کنیم.</a:t>
            </a:r>
            <a:endPar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Arial" panose="020B0604020202020204" pitchFamily="34" charset="0"/>
            </a:endParaRPr>
          </a:p>
          <a:p>
            <a:pPr marL="228600" marR="0" lvl="0" indent="-228600" algn="r" defTabSz="914400" rtl="1"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endParaRPr lang="en-US" dirty="0"/>
          </a:p>
        </p:txBody>
      </p:sp>
    </p:spTree>
    <p:extLst>
      <p:ext uri="{BB962C8B-B14F-4D97-AF65-F5344CB8AC3E}">
        <p14:creationId xmlns:p14="http://schemas.microsoft.com/office/powerpoint/2010/main" val="234882582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36332-B08A-4676-90C8-48CEC400006C}"/>
              </a:ext>
            </a:extLst>
          </p:cNvPr>
          <p:cNvSpPr>
            <a:spLocks noGrp="1"/>
          </p:cNvSpPr>
          <p:nvPr>
            <p:ph type="title"/>
          </p:nvPr>
        </p:nvSpPr>
        <p:spPr/>
        <p:txBody>
          <a:bodyPr/>
          <a:lstStyle/>
          <a:p>
            <a:r>
              <a:rPr lang="en-US" cap="none" dirty="0"/>
              <a:t>•	number_puzzle.cpp</a:t>
            </a:r>
          </a:p>
        </p:txBody>
      </p:sp>
      <p:sp>
        <p:nvSpPr>
          <p:cNvPr id="3" name="Content Placeholder 2">
            <a:extLst>
              <a:ext uri="{FF2B5EF4-FFF2-40B4-BE49-F238E27FC236}">
                <a16:creationId xmlns:a16="http://schemas.microsoft.com/office/drawing/2014/main" id="{491F8B2D-EDBB-4813-9892-64E41C29E1CF}"/>
              </a:ext>
            </a:extLst>
          </p:cNvPr>
          <p:cNvSpPr>
            <a:spLocks noGrp="1"/>
          </p:cNvSpPr>
          <p:nvPr>
            <p:ph idx="1"/>
          </p:nvPr>
        </p:nvSpPr>
        <p:spPr/>
        <p:txBody>
          <a:bodyPr>
            <a:normAutofit/>
          </a:bodyPr>
          <a:lstStyle/>
          <a:p>
            <a:pPr marL="228600" marR="0" algn="justLow" rtl="1">
              <a:lnSpc>
                <a:spcPct val="107000"/>
              </a:lnSpc>
              <a:spcBef>
                <a:spcPts val="0"/>
              </a:spcBef>
              <a:spcAft>
                <a:spcPts val="800"/>
              </a:spcAft>
            </a:pPr>
            <a:r>
              <a:rPr lang="fa-IR" sz="2400" b="1" dirty="0">
                <a:effectLst/>
                <a:latin typeface="Calibri" panose="020F0502020204030204" pitchFamily="34" charset="0"/>
                <a:ea typeface="Calibri" panose="020F0502020204030204" pitchFamily="34" charset="0"/>
                <a:cs typeface="B Nazanin" panose="00000400000000000000" pitchFamily="2" charset="-78"/>
              </a:rPr>
              <a:t>خط 3 تا 5-</a:t>
            </a:r>
            <a:r>
              <a:rPr lang="fa-IR" sz="2400" dirty="0">
                <a:effectLst/>
                <a:latin typeface="Calibri" panose="020F0502020204030204" pitchFamily="34" charset="0"/>
                <a:ea typeface="Calibri" panose="020F0502020204030204" pitchFamily="34" charset="0"/>
                <a:cs typeface="B Nazanin" panose="00000400000000000000" pitchFamily="2" charset="-78"/>
              </a:rPr>
              <a:t> برای اندازه گیری زمان داینامیک اجرای الگوریتم </a:t>
            </a:r>
            <a:r>
              <a:rPr lang="en-US" sz="2400" dirty="0">
                <a:effectLst/>
                <a:latin typeface="Calibri" panose="020F0502020204030204" pitchFamily="34" charset="0"/>
                <a:ea typeface="Calibri" panose="020F0502020204030204" pitchFamily="34" charset="0"/>
                <a:cs typeface="B Nazanin" panose="00000400000000000000" pitchFamily="2" charset="-78"/>
              </a:rPr>
              <a:t>DFS</a:t>
            </a:r>
            <a:r>
              <a:rPr lang="fa-IR" sz="2400" dirty="0">
                <a:effectLst/>
                <a:latin typeface="Calibri" panose="020F0502020204030204" pitchFamily="34" charset="0"/>
                <a:ea typeface="Calibri" panose="020F0502020204030204" pitchFamily="34" charset="0"/>
                <a:cs typeface="B Nazanin" panose="00000400000000000000" pitchFamily="2" charset="-78"/>
              </a:rPr>
              <a:t> این دو متغیر را باید گلوبال تعریف میکردیم امکان استفاده از </a:t>
            </a:r>
            <a:r>
              <a:rPr lang="en-US" sz="2400" dirty="0">
                <a:effectLst/>
                <a:latin typeface="Calibri" panose="020F0502020204030204" pitchFamily="34" charset="0"/>
                <a:ea typeface="Calibri" panose="020F0502020204030204" pitchFamily="34" charset="0"/>
                <a:cs typeface="B Nazanin" panose="00000400000000000000" pitchFamily="2" charset="-78"/>
              </a:rPr>
              <a:t>static</a:t>
            </a:r>
            <a:r>
              <a:rPr lang="fa-IR" sz="2400" dirty="0">
                <a:effectLst/>
                <a:latin typeface="Calibri" panose="020F0502020204030204" pitchFamily="34" charset="0"/>
                <a:ea typeface="Calibri" panose="020F0502020204030204" pitchFamily="34" charset="0"/>
                <a:cs typeface="B Nazanin" panose="00000400000000000000" pitchFamily="2" charset="-78"/>
              </a:rPr>
              <a:t> وجود نداشت چون برنامه طوری طراحی شده است که هرچقد کاربر بخواد از اول ران میشود.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228600" marR="0" algn="justLow" rtl="1">
              <a:lnSpc>
                <a:spcPct val="107000"/>
              </a:lnSpc>
              <a:spcBef>
                <a:spcPts val="0"/>
              </a:spcBef>
              <a:spcAft>
                <a:spcPts val="800"/>
              </a:spcAft>
            </a:pPr>
            <a:r>
              <a:rPr lang="fa-IR" sz="2400" b="1" dirty="0">
                <a:effectLst/>
                <a:latin typeface="Calibri" panose="020F0502020204030204" pitchFamily="34" charset="0"/>
                <a:ea typeface="Calibri" panose="020F0502020204030204" pitchFamily="34" charset="0"/>
                <a:cs typeface="B Nazanin" panose="00000400000000000000" pitchFamily="2" charset="-78"/>
              </a:rPr>
              <a:t>خط 8 تا 56-</a:t>
            </a:r>
            <a:r>
              <a:rPr lang="fa-IR" sz="2400" dirty="0">
                <a:effectLst/>
                <a:latin typeface="Calibri" panose="020F0502020204030204" pitchFamily="34" charset="0"/>
                <a:ea typeface="Calibri" panose="020F0502020204030204" pitchFamily="34" charset="0"/>
                <a:cs typeface="B Nazanin" panose="00000400000000000000" pitchFamily="2" charset="-78"/>
              </a:rPr>
              <a:t> پازل طوری طراحی شده است که ابعاد آن نیز متغیر است به این صورت که کاربر میتواند آنرا تعیین کند برای این منظور متغیر </a:t>
            </a:r>
            <a:r>
              <a:rPr lang="en-US" sz="2400" dirty="0">
                <a:effectLst/>
                <a:latin typeface="Calibri" panose="020F0502020204030204" pitchFamily="34" charset="0"/>
                <a:ea typeface="Calibri" panose="020F0502020204030204" pitchFamily="34" charset="0"/>
                <a:cs typeface="B Nazanin" panose="00000400000000000000" pitchFamily="2" charset="-78"/>
              </a:rPr>
              <a:t>col</a:t>
            </a:r>
            <a:r>
              <a:rPr lang="fa-IR" sz="2400" dirty="0">
                <a:effectLst/>
                <a:latin typeface="Calibri" panose="020F0502020204030204" pitchFamily="34" charset="0"/>
                <a:ea typeface="Calibri" panose="020F0502020204030204" pitchFamily="34" charset="0"/>
                <a:cs typeface="B Nazanin" panose="00000400000000000000" pitchFamily="2" charset="-78"/>
              </a:rPr>
              <a:t> برابر تعداد ستون های پازل و </a:t>
            </a:r>
            <a:r>
              <a:rPr lang="en-US" sz="2400" dirty="0">
                <a:effectLst/>
                <a:latin typeface="Calibri" panose="020F0502020204030204" pitchFamily="34" charset="0"/>
                <a:ea typeface="Calibri" panose="020F0502020204030204" pitchFamily="34" charset="0"/>
                <a:cs typeface="B Nazanin" panose="00000400000000000000" pitchFamily="2" charset="-78"/>
              </a:rPr>
              <a:t>n</a:t>
            </a:r>
            <a:r>
              <a:rPr lang="fa-IR" sz="2400" dirty="0">
                <a:effectLst/>
                <a:latin typeface="Calibri" panose="020F0502020204030204" pitchFamily="34" charset="0"/>
                <a:ea typeface="Calibri" panose="020F0502020204030204" pitchFamily="34" charset="0"/>
                <a:cs typeface="B Nazanin" panose="00000400000000000000" pitchFamily="2" charset="-78"/>
              </a:rPr>
              <a:t> تعداد المان های پازل است و متغیر </a:t>
            </a:r>
            <a:r>
              <a:rPr lang="en-US" sz="2400" dirty="0">
                <a:effectLst/>
                <a:latin typeface="Calibri" panose="020F0502020204030204" pitchFamily="34" charset="0"/>
                <a:ea typeface="Calibri" panose="020F0502020204030204" pitchFamily="34" charset="0"/>
                <a:cs typeface="B Nazanin" panose="00000400000000000000" pitchFamily="2" charset="-78"/>
              </a:rPr>
              <a:t>puzzle</a:t>
            </a:r>
            <a:r>
              <a:rPr lang="fa-IR" sz="2400" dirty="0">
                <a:effectLst/>
                <a:latin typeface="Calibri" panose="020F0502020204030204" pitchFamily="34" charset="0"/>
                <a:ea typeface="Calibri" panose="020F0502020204030204" pitchFamily="34" charset="0"/>
                <a:cs typeface="B Nazanin" panose="00000400000000000000" pitchFamily="2" charset="-78"/>
              </a:rPr>
              <a:t> نیز المان های پازل میباشد در </a:t>
            </a:r>
            <a:r>
              <a:rPr lang="en-US" sz="2400" dirty="0" err="1">
                <a:effectLst/>
                <a:latin typeface="Calibri" panose="020F0502020204030204" pitchFamily="34" charset="0"/>
                <a:ea typeface="Calibri" panose="020F0502020204030204" pitchFamily="34" charset="0"/>
                <a:cs typeface="B Nazanin" panose="00000400000000000000" pitchFamily="2" charset="-78"/>
              </a:rPr>
              <a:t>contructor</a:t>
            </a:r>
            <a:r>
              <a:rPr lang="fa-IR" sz="2400" dirty="0">
                <a:effectLst/>
                <a:latin typeface="Calibri" panose="020F0502020204030204" pitchFamily="34" charset="0"/>
                <a:ea typeface="Calibri" panose="020F0502020204030204" pitchFamily="34" charset="0"/>
                <a:cs typeface="B Nazanin" panose="00000400000000000000" pitchFamily="2" charset="-78"/>
              </a:rPr>
              <a:t> های </a:t>
            </a:r>
            <a:r>
              <a:rPr lang="en-US" sz="2400" dirty="0">
                <a:effectLst/>
                <a:latin typeface="Calibri" panose="020F0502020204030204" pitchFamily="34" charset="0"/>
                <a:ea typeface="Calibri" panose="020F0502020204030204" pitchFamily="34" charset="0"/>
                <a:cs typeface="B Nazanin" panose="00000400000000000000" pitchFamily="2" charset="-78"/>
              </a:rPr>
              <a:t>Node</a:t>
            </a:r>
            <a:r>
              <a:rPr lang="fa-IR" sz="2400" dirty="0">
                <a:effectLst/>
                <a:latin typeface="Calibri" panose="020F0502020204030204" pitchFamily="34" charset="0"/>
                <a:ea typeface="Calibri" panose="020F0502020204030204" pitchFamily="34" charset="0"/>
                <a:cs typeface="B Nazanin" panose="00000400000000000000" pitchFamily="2" charset="-78"/>
              </a:rPr>
              <a:t> این مقادیر </a:t>
            </a:r>
            <a:r>
              <a:rPr lang="en-US" sz="2400" dirty="0">
                <a:effectLst/>
                <a:latin typeface="Calibri" panose="020F0502020204030204" pitchFamily="34" charset="0"/>
                <a:ea typeface="Calibri" panose="020F0502020204030204" pitchFamily="34" charset="0"/>
                <a:cs typeface="B Nazanin" panose="00000400000000000000" pitchFamily="2" charset="-78"/>
              </a:rPr>
              <a:t>initialize</a:t>
            </a:r>
            <a:r>
              <a:rPr lang="fa-IR" sz="2400" dirty="0">
                <a:effectLst/>
                <a:latin typeface="Calibri" panose="020F0502020204030204" pitchFamily="34" charset="0"/>
                <a:ea typeface="Calibri" panose="020F0502020204030204" pitchFamily="34" charset="0"/>
                <a:cs typeface="B Nazanin" panose="00000400000000000000" pitchFamily="2" charset="-78"/>
              </a:rPr>
              <a:t> میشوند تابع </a:t>
            </a:r>
            <a:r>
              <a:rPr lang="en-US" sz="2400" dirty="0" err="1">
                <a:effectLst/>
                <a:latin typeface="Calibri" panose="020F0502020204030204" pitchFamily="34" charset="0"/>
                <a:ea typeface="Calibri" panose="020F0502020204030204" pitchFamily="34" charset="0"/>
                <a:cs typeface="B Nazanin" panose="00000400000000000000" pitchFamily="2" charset="-78"/>
              </a:rPr>
              <a:t>set_puzzle</a:t>
            </a:r>
            <a:r>
              <a:rPr lang="en-US" sz="2400" dirty="0">
                <a:effectLst/>
                <a:latin typeface="Calibri" panose="020F0502020204030204" pitchFamily="34" charset="0"/>
                <a:ea typeface="Calibri" panose="020F0502020204030204" pitchFamily="34" charset="0"/>
                <a:cs typeface="B Nazanin" panose="00000400000000000000" pitchFamily="2" charset="-78"/>
              </a:rPr>
              <a:t>()</a:t>
            </a:r>
            <a:r>
              <a:rPr lang="fa-IR" sz="2400" dirty="0">
                <a:effectLst/>
                <a:latin typeface="Calibri" panose="020F0502020204030204" pitchFamily="34" charset="0"/>
                <a:ea typeface="Calibri" panose="020F0502020204030204" pitchFamily="34" charset="0"/>
                <a:cs typeface="B Nazanin" panose="00000400000000000000" pitchFamily="2" charset="-78"/>
              </a:rPr>
              <a:t> وظیفه ی مقدار دهی اولیه ی </a:t>
            </a:r>
            <a:r>
              <a:rPr lang="en-US" sz="2400" dirty="0">
                <a:effectLst/>
                <a:latin typeface="Calibri" panose="020F0502020204030204" pitchFamily="34" charset="0"/>
                <a:ea typeface="Calibri" panose="020F0502020204030204" pitchFamily="34" charset="0"/>
                <a:cs typeface="B Nazanin" panose="00000400000000000000" pitchFamily="2" charset="-78"/>
              </a:rPr>
              <a:t>puzzle</a:t>
            </a:r>
            <a:r>
              <a:rPr lang="fa-IR" sz="2400" dirty="0">
                <a:effectLst/>
                <a:latin typeface="Calibri" panose="020F0502020204030204" pitchFamily="34" charset="0"/>
                <a:ea typeface="Calibri" panose="020F0502020204030204" pitchFamily="34" charset="0"/>
                <a:cs typeface="B Nazanin" panose="00000400000000000000" pitchFamily="2" charset="-78"/>
              </a:rPr>
              <a:t> را دارد که میتواند پیش فرض انجام شود یا یک نوع پازل خاص برای آن تعیین شود متغیر </a:t>
            </a:r>
            <a:r>
              <a:rPr lang="en-US" sz="2400" dirty="0">
                <a:effectLst/>
                <a:latin typeface="Calibri" panose="020F0502020204030204" pitchFamily="34" charset="0"/>
                <a:ea typeface="Calibri" panose="020F0502020204030204" pitchFamily="34" charset="0"/>
                <a:cs typeface="B Nazanin" panose="00000400000000000000" pitchFamily="2" charset="-78"/>
              </a:rPr>
              <a:t>x</a:t>
            </a:r>
            <a:r>
              <a:rPr lang="fa-IR" sz="2400" dirty="0">
                <a:effectLst/>
                <a:latin typeface="Calibri" panose="020F0502020204030204" pitchFamily="34" charset="0"/>
                <a:ea typeface="Calibri" panose="020F0502020204030204" pitchFamily="34" charset="0"/>
                <a:cs typeface="B Nazanin" panose="00000400000000000000" pitchFamily="2" charset="-78"/>
              </a:rPr>
              <a:t> در واقع اندیس المان صفر یا خالی است.</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justLow" rtl="1"/>
            <a:endParaRPr lang="en-US" sz="2400" dirty="0"/>
          </a:p>
        </p:txBody>
      </p:sp>
    </p:spTree>
    <p:extLst>
      <p:ext uri="{BB962C8B-B14F-4D97-AF65-F5344CB8AC3E}">
        <p14:creationId xmlns:p14="http://schemas.microsoft.com/office/powerpoint/2010/main" val="1895747370"/>
      </p:ext>
    </p:extLst>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080F8-6C79-4836-B2CE-5FB7459D6C8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3FDDA18-3139-4FBA-B14F-936880C618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9704" y="2145763"/>
            <a:ext cx="6652592" cy="4120636"/>
          </a:xfrm>
        </p:spPr>
      </p:pic>
    </p:spTree>
    <p:extLst>
      <p:ext uri="{BB962C8B-B14F-4D97-AF65-F5344CB8AC3E}">
        <p14:creationId xmlns:p14="http://schemas.microsoft.com/office/powerpoint/2010/main" val="2406596580"/>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1F8B2D-EDBB-4813-9892-64E41C29E1CF}"/>
              </a:ext>
            </a:extLst>
          </p:cNvPr>
          <p:cNvSpPr>
            <a:spLocks noGrp="1"/>
          </p:cNvSpPr>
          <p:nvPr>
            <p:ph idx="1"/>
          </p:nvPr>
        </p:nvSpPr>
        <p:spPr>
          <a:xfrm>
            <a:off x="685800" y="556592"/>
            <a:ext cx="10820400" cy="5662094"/>
          </a:xfrm>
        </p:spPr>
        <p:txBody>
          <a:bodyPr>
            <a:noAutofit/>
          </a:bodyPr>
          <a:lstStyle/>
          <a:p>
            <a:pPr marL="228600" marR="0" algn="just" rtl="1">
              <a:lnSpc>
                <a:spcPct val="107000"/>
              </a:lnSpc>
              <a:spcBef>
                <a:spcPts val="0"/>
              </a:spcBef>
              <a:spcAft>
                <a:spcPts val="800"/>
              </a:spcAft>
            </a:pPr>
            <a:r>
              <a:rPr lang="fa-IR" sz="2400" b="1" dirty="0">
                <a:effectLst/>
                <a:latin typeface="Calibri" panose="020F0502020204030204" pitchFamily="34" charset="0"/>
                <a:ea typeface="Calibri" panose="020F0502020204030204" pitchFamily="34" charset="0"/>
                <a:cs typeface="B Nazanin" panose="00000400000000000000" pitchFamily="2" charset="-78"/>
              </a:rPr>
              <a:t>خط 58 تا 81-</a:t>
            </a:r>
            <a:r>
              <a:rPr lang="fa-IR" sz="2400" dirty="0">
                <a:effectLst/>
                <a:latin typeface="Calibri" panose="020F0502020204030204" pitchFamily="34" charset="0"/>
                <a:ea typeface="Calibri" panose="020F0502020204030204" pitchFamily="34" charset="0"/>
                <a:cs typeface="B Nazanin" panose="00000400000000000000" pitchFamily="2" charset="-78"/>
              </a:rPr>
              <a:t> متغیر </a:t>
            </a:r>
            <a:r>
              <a:rPr lang="en-US" sz="2400" dirty="0" err="1">
                <a:effectLst/>
                <a:latin typeface="Calibri" panose="020F0502020204030204" pitchFamily="34" charset="0"/>
                <a:ea typeface="Calibri" panose="020F0502020204030204" pitchFamily="34" charset="0"/>
                <a:cs typeface="B Nazanin" panose="00000400000000000000" pitchFamily="2" charset="-78"/>
              </a:rPr>
              <a:t>goal_puzzle</a:t>
            </a:r>
            <a:r>
              <a:rPr lang="fa-IR" sz="2400" dirty="0">
                <a:effectLst/>
                <a:latin typeface="Calibri" panose="020F0502020204030204" pitchFamily="34" charset="0"/>
                <a:ea typeface="Calibri" panose="020F0502020204030204" pitchFamily="34" charset="0"/>
                <a:cs typeface="B Nazanin" panose="00000400000000000000" pitchFamily="2" charset="-78"/>
              </a:rPr>
              <a:t> در واقع آن حالت نهایی و هدف است که پازل در صورت برابر بودن با آن حل شده است اینکار را با تابع </a:t>
            </a:r>
            <a:r>
              <a:rPr lang="en-US" sz="2400" dirty="0" err="1">
                <a:effectLst/>
                <a:latin typeface="Calibri" panose="020F0502020204030204" pitchFamily="34" charset="0"/>
                <a:ea typeface="Calibri" panose="020F0502020204030204" pitchFamily="34" charset="0"/>
                <a:cs typeface="B Nazanin" panose="00000400000000000000" pitchFamily="2" charset="-78"/>
              </a:rPr>
              <a:t>goal_test</a:t>
            </a:r>
            <a:r>
              <a:rPr lang="en-US" sz="2400" dirty="0">
                <a:effectLst/>
                <a:latin typeface="Calibri" panose="020F0502020204030204" pitchFamily="34" charset="0"/>
                <a:ea typeface="Calibri" panose="020F0502020204030204" pitchFamily="34" charset="0"/>
                <a:cs typeface="B Nazanin" panose="00000400000000000000" pitchFamily="2" charset="-78"/>
              </a:rPr>
              <a:t>()</a:t>
            </a:r>
            <a:r>
              <a:rPr lang="fa-IR" sz="2400" dirty="0">
                <a:effectLst/>
                <a:latin typeface="Calibri" panose="020F0502020204030204" pitchFamily="34" charset="0"/>
                <a:ea typeface="Calibri" panose="020F0502020204030204" pitchFamily="34" charset="0"/>
                <a:cs typeface="B Nazanin" panose="00000400000000000000" pitchFamily="2" charset="-78"/>
              </a:rPr>
              <a:t> بررسی میکنیم و این حالت را نیز قرار داده ایم که به جای مقایسه کردن با متغیر </a:t>
            </a:r>
            <a:r>
              <a:rPr lang="en-US" sz="2400" dirty="0" err="1">
                <a:effectLst/>
                <a:latin typeface="Calibri" panose="020F0502020204030204" pitchFamily="34" charset="0"/>
                <a:ea typeface="Calibri" panose="020F0502020204030204" pitchFamily="34" charset="0"/>
                <a:cs typeface="B Nazanin" panose="00000400000000000000" pitchFamily="2" charset="-78"/>
              </a:rPr>
              <a:t>goal_puzzle</a:t>
            </a:r>
            <a:r>
              <a:rPr lang="fa-IR" sz="2400" dirty="0">
                <a:effectLst/>
                <a:latin typeface="Calibri" panose="020F0502020204030204" pitchFamily="34" charset="0"/>
                <a:ea typeface="Calibri" panose="020F0502020204030204" pitchFamily="34" charset="0"/>
                <a:cs typeface="B Nazanin" panose="00000400000000000000" pitchFamily="2" charset="-78"/>
              </a:rPr>
              <a:t> با پازلی که از ورودی میگیرد اینکار را کند در تابع </a:t>
            </a:r>
            <a:r>
              <a:rPr lang="en-US" sz="2400" dirty="0" err="1">
                <a:effectLst/>
                <a:latin typeface="Calibri" panose="020F0502020204030204" pitchFamily="34" charset="0"/>
                <a:ea typeface="Calibri" panose="020F0502020204030204" pitchFamily="34" charset="0"/>
                <a:cs typeface="B Nazanin" panose="00000400000000000000" pitchFamily="2" charset="-78"/>
              </a:rPr>
              <a:t>set_x</a:t>
            </a:r>
            <a:r>
              <a:rPr lang="en-US" sz="2400" dirty="0">
                <a:effectLst/>
                <a:latin typeface="Calibri" panose="020F0502020204030204" pitchFamily="34" charset="0"/>
                <a:ea typeface="Calibri" panose="020F0502020204030204" pitchFamily="34" charset="0"/>
                <a:cs typeface="B Nazanin" panose="00000400000000000000" pitchFamily="2" charset="-78"/>
              </a:rPr>
              <a:t>()</a:t>
            </a:r>
            <a:r>
              <a:rPr lang="fa-IR" sz="2400" dirty="0">
                <a:effectLst/>
                <a:latin typeface="Calibri" panose="020F0502020204030204" pitchFamily="34" charset="0"/>
                <a:ea typeface="Calibri" panose="020F0502020204030204" pitchFamily="34" charset="0"/>
                <a:cs typeface="B Nazanin" panose="00000400000000000000" pitchFamily="2" charset="-78"/>
              </a:rPr>
              <a:t> نیز مقدار </a:t>
            </a:r>
            <a:r>
              <a:rPr lang="en-US" sz="2400" dirty="0">
                <a:effectLst/>
                <a:latin typeface="Calibri" panose="020F0502020204030204" pitchFamily="34" charset="0"/>
                <a:ea typeface="Calibri" panose="020F0502020204030204" pitchFamily="34" charset="0"/>
                <a:cs typeface="B Nazanin" panose="00000400000000000000" pitchFamily="2" charset="-78"/>
              </a:rPr>
              <a:t>x</a:t>
            </a:r>
            <a:r>
              <a:rPr lang="fa-IR" sz="2400" dirty="0">
                <a:effectLst/>
                <a:latin typeface="Calibri" panose="020F0502020204030204" pitchFamily="34" charset="0"/>
                <a:ea typeface="Calibri" panose="020F0502020204030204" pitchFamily="34" charset="0"/>
                <a:cs typeface="B Nazanin" panose="00000400000000000000" pitchFamily="2" charset="-78"/>
              </a:rPr>
              <a:t> را ست میکنیم.</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228600" marR="0" algn="just" rtl="1">
              <a:lnSpc>
                <a:spcPct val="107000"/>
              </a:lnSpc>
              <a:spcBef>
                <a:spcPts val="0"/>
              </a:spcBef>
              <a:spcAft>
                <a:spcPts val="800"/>
              </a:spcAft>
            </a:pPr>
            <a:r>
              <a:rPr lang="fa-IR" sz="2400" b="1" dirty="0">
                <a:effectLst/>
                <a:latin typeface="Calibri" panose="020F0502020204030204" pitchFamily="34" charset="0"/>
                <a:ea typeface="Calibri" panose="020F0502020204030204" pitchFamily="34" charset="0"/>
                <a:cs typeface="B Nazanin" panose="00000400000000000000" pitchFamily="2" charset="-78"/>
              </a:rPr>
              <a:t>خط 83 تا 227</a:t>
            </a:r>
            <a:r>
              <a:rPr lang="fa-IR" sz="2400" dirty="0">
                <a:effectLst/>
                <a:latin typeface="Calibri" panose="020F0502020204030204" pitchFamily="34" charset="0"/>
                <a:ea typeface="Calibri" panose="020F0502020204030204" pitchFamily="34" charset="0"/>
                <a:cs typeface="B Nazanin" panose="00000400000000000000" pitchFamily="2" charset="-78"/>
              </a:rPr>
              <a:t>-در این قسمت حرکات پازل را شبیه سازی کرده ایم ولی این حرکات به دوقسمت تقسیم میشوند: یک زمانی که میخواهیم واقعا پازل به حرکت بعدی تغییر کند و دو نیز زمانی که میخواهیم از حرکات پازل یک گراف بسازیم. حالت اول زمانی است که کاربر خودش پازل را حل میکند اما برای حالت دوم ابتدا نیاز داریم که بین </a:t>
            </a:r>
            <a:r>
              <a:rPr lang="en-US" sz="2400" dirty="0">
                <a:effectLst/>
                <a:latin typeface="Calibri" panose="020F0502020204030204" pitchFamily="34" charset="0"/>
                <a:ea typeface="Calibri" panose="020F0502020204030204" pitchFamily="34" charset="0"/>
                <a:cs typeface="B Nazanin" panose="00000400000000000000" pitchFamily="2" charset="-78"/>
              </a:rPr>
              <a:t>Node</a:t>
            </a:r>
            <a:r>
              <a:rPr lang="fa-IR" sz="2400" dirty="0">
                <a:effectLst/>
                <a:latin typeface="Calibri" panose="020F0502020204030204" pitchFamily="34" charset="0"/>
                <a:ea typeface="Calibri" panose="020F0502020204030204" pitchFamily="34" charset="0"/>
                <a:cs typeface="B Nazanin" panose="00000400000000000000" pitchFamily="2" charset="-78"/>
              </a:rPr>
              <a:t> های یک جور ارتباط برقرار کنیم برای اینکار از </a:t>
            </a:r>
            <a:r>
              <a:rPr lang="en-US" sz="2400" dirty="0">
                <a:effectLst/>
                <a:latin typeface="Calibri" panose="020F0502020204030204" pitchFamily="34" charset="0"/>
                <a:ea typeface="Calibri" panose="020F0502020204030204" pitchFamily="34" charset="0"/>
                <a:cs typeface="B Nazanin" panose="00000400000000000000" pitchFamily="2" charset="-78"/>
              </a:rPr>
              <a:t>std::</a:t>
            </a:r>
            <a:r>
              <a:rPr lang="en-US" sz="2400" dirty="0" err="1">
                <a:effectLst/>
                <a:latin typeface="Calibri" panose="020F0502020204030204" pitchFamily="34" charset="0"/>
                <a:ea typeface="Calibri" panose="020F0502020204030204" pitchFamily="34" charset="0"/>
                <a:cs typeface="B Nazanin" panose="00000400000000000000" pitchFamily="2" charset="-78"/>
              </a:rPr>
              <a:t>shared_ptr</a:t>
            </a:r>
            <a:r>
              <a:rPr lang="fa-IR" sz="2400" dirty="0">
                <a:effectLst/>
                <a:latin typeface="Calibri" panose="020F0502020204030204" pitchFamily="34" charset="0"/>
                <a:ea typeface="Calibri" panose="020F0502020204030204" pitchFamily="34" charset="0"/>
                <a:cs typeface="B Nazanin" panose="00000400000000000000" pitchFamily="2" charset="-78"/>
              </a:rPr>
              <a:t> استفاده میکنیم که </a:t>
            </a:r>
            <a:r>
              <a:rPr lang="en-US" sz="2400" dirty="0">
                <a:effectLst/>
                <a:latin typeface="Calibri" panose="020F0502020204030204" pitchFamily="34" charset="0"/>
                <a:ea typeface="Calibri" panose="020F0502020204030204" pitchFamily="34" charset="0"/>
                <a:cs typeface="B Nazanin" panose="00000400000000000000" pitchFamily="2" charset="-78"/>
              </a:rPr>
              <a:t>#include&lt;memory&gt;</a:t>
            </a:r>
            <a:r>
              <a:rPr lang="fa-IR" sz="2400" dirty="0">
                <a:effectLst/>
                <a:latin typeface="Calibri" panose="020F0502020204030204" pitchFamily="34" charset="0"/>
                <a:ea typeface="Calibri" panose="020F0502020204030204" pitchFamily="34" charset="0"/>
                <a:cs typeface="B Nazanin" panose="00000400000000000000" pitchFamily="2" charset="-78"/>
              </a:rPr>
              <a:t> را انجام داده ایم اگر از پوینتر استفاده نکنیم به ارور بر میخوریم زیرا استفاده از آبجکت یک کلاس در تعریف آن کلاس بدون استفاده از پوینتر مجاز نیست حال برای این منظور یک نود</a:t>
            </a:r>
            <a:r>
              <a:rPr lang="en-US" sz="2400" dirty="0">
                <a:effectLst/>
                <a:latin typeface="Calibri" panose="020F0502020204030204" pitchFamily="34" charset="0"/>
                <a:ea typeface="Calibri" panose="020F0502020204030204" pitchFamily="34" charset="0"/>
                <a:cs typeface="B Nazanin" panose="00000400000000000000" pitchFamily="2" charset="-78"/>
              </a:rPr>
              <a:t> parent </a:t>
            </a:r>
            <a:r>
              <a:rPr lang="fa-IR" sz="2400" dirty="0">
                <a:effectLst/>
                <a:latin typeface="Calibri" panose="020F0502020204030204" pitchFamily="34" charset="0"/>
                <a:ea typeface="Calibri" panose="020F0502020204030204" pitchFamily="34" charset="0"/>
                <a:cs typeface="B Nazanin" panose="00000400000000000000" pitchFamily="2" charset="-78"/>
              </a:rPr>
              <a:t> و یک لیست از نود بچه ها به نام </a:t>
            </a:r>
            <a:r>
              <a:rPr lang="en-US" sz="2400" dirty="0">
                <a:effectLst/>
                <a:latin typeface="Calibri" panose="020F0502020204030204" pitchFamily="34" charset="0"/>
                <a:ea typeface="Calibri" panose="020F0502020204030204" pitchFamily="34" charset="0"/>
                <a:cs typeface="B Nazanin" panose="00000400000000000000" pitchFamily="2" charset="-78"/>
              </a:rPr>
              <a:t>children</a:t>
            </a:r>
            <a:r>
              <a:rPr lang="fa-IR" sz="2400" dirty="0">
                <a:effectLst/>
                <a:latin typeface="Calibri" panose="020F0502020204030204" pitchFamily="34" charset="0"/>
                <a:ea typeface="Calibri" panose="020F0502020204030204" pitchFamily="34" charset="0"/>
                <a:cs typeface="B Nazanin" panose="00000400000000000000" pitchFamily="2" charset="-78"/>
              </a:rPr>
              <a:t> تعریف میکنیم برای این منظور از دنباله ی </a:t>
            </a:r>
            <a:r>
              <a:rPr lang="en-US" sz="2400" dirty="0">
                <a:effectLst/>
                <a:latin typeface="Calibri" panose="020F0502020204030204" pitchFamily="34" charset="0"/>
                <a:ea typeface="Calibri" panose="020F0502020204030204" pitchFamily="34" charset="0"/>
                <a:cs typeface="B Nazanin" panose="00000400000000000000" pitchFamily="2" charset="-78"/>
              </a:rPr>
              <a:t>deque</a:t>
            </a:r>
            <a:r>
              <a:rPr lang="fa-IR" sz="2400" dirty="0">
                <a:effectLst/>
                <a:latin typeface="Calibri" panose="020F0502020204030204" pitchFamily="34" charset="0"/>
                <a:ea typeface="Calibri" panose="020F0502020204030204" pitchFamily="34" charset="0"/>
                <a:cs typeface="B Nazanin" panose="00000400000000000000" pitchFamily="2" charset="-78"/>
              </a:rPr>
              <a:t> استفاده میکنیم که دنباله ی مناسبی برای اینکار میباشد. برای شبیه سازی حرکات در حالتی که میخواهیم گراف را تشکیل بدهیم در کل باید ابتدا بررسی کنیم که اصلا حرکت مجاز هست یا نه در ورودی تابعی مثل </a:t>
            </a:r>
            <a:r>
              <a:rPr lang="en-US" sz="2400" dirty="0" err="1">
                <a:effectLst/>
                <a:latin typeface="Calibri" panose="020F0502020204030204" pitchFamily="34" charset="0"/>
                <a:ea typeface="Calibri" panose="020F0502020204030204" pitchFamily="34" charset="0"/>
                <a:cs typeface="B Nazanin" panose="00000400000000000000" pitchFamily="2" charset="-78"/>
              </a:rPr>
              <a:t>move_to_right</a:t>
            </a:r>
            <a:r>
              <a:rPr lang="en-US" sz="2400" dirty="0">
                <a:effectLst/>
                <a:latin typeface="Calibri" panose="020F0502020204030204" pitchFamily="34" charset="0"/>
                <a:ea typeface="Calibri" panose="020F0502020204030204" pitchFamily="34" charset="0"/>
                <a:cs typeface="B Nazanin" panose="00000400000000000000" pitchFamily="2" charset="-78"/>
              </a:rPr>
              <a:t>(int* p, int </a:t>
            </a:r>
            <a:r>
              <a:rPr lang="en-US" sz="2400" dirty="0" err="1">
                <a:effectLst/>
                <a:latin typeface="Calibri" panose="020F0502020204030204" pitchFamily="34" charset="0"/>
                <a:ea typeface="Calibri" panose="020F0502020204030204" pitchFamily="34" charset="0"/>
                <a:cs typeface="B Nazanin" panose="00000400000000000000" pitchFamily="2" charset="-78"/>
              </a:rPr>
              <a:t>i</a:t>
            </a:r>
            <a:r>
              <a:rPr lang="en-US" sz="2400" dirty="0">
                <a:effectLst/>
                <a:latin typeface="Calibri" panose="020F0502020204030204" pitchFamily="34" charset="0"/>
                <a:ea typeface="Calibri" panose="020F0502020204030204" pitchFamily="34" charset="0"/>
                <a:cs typeface="B Nazanin" panose="00000400000000000000" pitchFamily="2" charset="-78"/>
              </a:rPr>
              <a:t>)</a:t>
            </a:r>
            <a:r>
              <a:rPr lang="fa-IR" sz="2400" dirty="0">
                <a:effectLst/>
                <a:latin typeface="Calibri" panose="020F0502020204030204" pitchFamily="34" charset="0"/>
                <a:ea typeface="Calibri" panose="020F0502020204030204" pitchFamily="34" charset="0"/>
                <a:cs typeface="B Nazanin" panose="00000400000000000000" pitchFamily="2" charset="-78"/>
              </a:rPr>
              <a:t> متغیر </a:t>
            </a:r>
            <a:r>
              <a:rPr lang="en-US" sz="2400" dirty="0" err="1">
                <a:effectLst/>
                <a:latin typeface="Calibri" panose="020F0502020204030204" pitchFamily="34" charset="0"/>
                <a:ea typeface="Calibri" panose="020F0502020204030204" pitchFamily="34" charset="0"/>
                <a:cs typeface="B Nazanin" panose="00000400000000000000" pitchFamily="2" charset="-78"/>
              </a:rPr>
              <a:t>i</a:t>
            </a:r>
            <a:r>
              <a:rPr lang="fa-IR" sz="2400" dirty="0">
                <a:effectLst/>
                <a:latin typeface="Calibri" panose="020F0502020204030204" pitchFamily="34" charset="0"/>
                <a:ea typeface="Calibri" panose="020F0502020204030204" pitchFamily="34" charset="0"/>
                <a:cs typeface="B Nazanin" panose="00000400000000000000" pitchFamily="2" charset="-78"/>
              </a:rPr>
              <a:t> اندیس المان خالی یا صفر است</a:t>
            </a:r>
            <a:r>
              <a:rPr lang="en-US" sz="2400" dirty="0">
                <a:effectLst/>
                <a:latin typeface="Calibri" panose="020F0502020204030204" pitchFamily="34" charset="0"/>
                <a:ea typeface="Calibri" panose="020F0502020204030204" pitchFamily="34" charset="0"/>
                <a:cs typeface="B Nazanin" panose="00000400000000000000" pitchFamily="2" charset="-78"/>
              </a:rPr>
              <a:t>.</a:t>
            </a:r>
            <a:endParaRPr lang="en-US" sz="2400" dirty="0"/>
          </a:p>
        </p:txBody>
      </p:sp>
    </p:spTree>
    <p:extLst>
      <p:ext uri="{BB962C8B-B14F-4D97-AF65-F5344CB8AC3E}">
        <p14:creationId xmlns:p14="http://schemas.microsoft.com/office/powerpoint/2010/main" val="319663395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1F8B2D-EDBB-4813-9892-64E41C29E1CF}"/>
              </a:ext>
            </a:extLst>
          </p:cNvPr>
          <p:cNvSpPr>
            <a:spLocks noGrp="1"/>
          </p:cNvSpPr>
          <p:nvPr>
            <p:ph idx="1"/>
          </p:nvPr>
        </p:nvSpPr>
        <p:spPr>
          <a:xfrm>
            <a:off x="685800" y="556592"/>
            <a:ext cx="10820400" cy="5662094"/>
          </a:xfrm>
        </p:spPr>
        <p:txBody>
          <a:bodyPr>
            <a:noAutofit/>
          </a:bodyPr>
          <a:lstStyle/>
          <a:p>
            <a:pPr marL="228600" marR="0" lvl="0" indent="-228600" algn="just" defTabSz="914400" rtl="1"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برای سریع شدن برنامه از ورودی دریافت میشود و متغیر </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p</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 آن پازلی است که حرکات نسبت به آن تولید میشود در تابع بررسی میکنیم که حرکت مجاز است یا نه سپس به وسیله ی تابع </a:t>
            </a:r>
            <a:r>
              <a:rPr kumimoji="0" lang="en-US" sz="24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coppy_puzzle</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 پازل  </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p</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 را در پازل </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pc</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 کپی میکنیم که پازل ورودی دچار تغییر نشود سپس جابه جایی را انجام میدهیم و یک نود بچه به وسیله ی پازل جدید میسازیم و آنرا به به </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children</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 اضافه میکنیم و نود فعلی را به عنوان والد نود بچه قرار میدهیم تا روابط بین انها به خوبی برقرار باشد در نهایت برای اینکه بفهمیم حرکت مجاز بوده است یا نه یک متغیر </a:t>
            </a:r>
            <a:r>
              <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bool</a:t>
            </a:r>
            <a:r>
              <a:rPr kumimoji="0" lang="fa-IR"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rPr>
              <a:t> برمیگردانیم. در توابعی که نیز ورودی نمیگیرند تنها پازل را تغییر میدهیم.</a:t>
            </a:r>
            <a:endPar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B Nazanin" panose="00000400000000000000" pitchFamily="2" charset="-78"/>
            </a:endParaRPr>
          </a:p>
          <a:p>
            <a:pPr marL="228600" marR="0" algn="just" rtl="1">
              <a:lnSpc>
                <a:spcPct val="107000"/>
              </a:lnSpc>
              <a:spcBef>
                <a:spcPts val="0"/>
              </a:spcBef>
              <a:spcAft>
                <a:spcPts val="800"/>
              </a:spcAft>
            </a:pPr>
            <a:r>
              <a:rPr lang="fa-IR" sz="2400" b="1" dirty="0">
                <a:effectLst/>
                <a:latin typeface="Calibri" panose="020F0502020204030204" pitchFamily="34" charset="0"/>
                <a:ea typeface="Calibri" panose="020F0502020204030204" pitchFamily="34" charset="0"/>
                <a:cs typeface="B Nazanin" panose="00000400000000000000" pitchFamily="2" charset="-78"/>
              </a:rPr>
              <a:t>خط 229 تا 246</a:t>
            </a:r>
            <a:r>
              <a:rPr lang="fa-IR" sz="2400" dirty="0">
                <a:effectLst/>
                <a:latin typeface="Calibri" panose="020F0502020204030204" pitchFamily="34" charset="0"/>
                <a:ea typeface="Calibri" panose="020F0502020204030204" pitchFamily="34" charset="0"/>
                <a:cs typeface="B Nazanin" panose="00000400000000000000" pitchFamily="2" charset="-78"/>
              </a:rPr>
              <a:t>- پازل به صورت مربعی چاپ میشود برای تغییر رنگ </a:t>
            </a:r>
            <a:r>
              <a:rPr lang="en-US" sz="2400" dirty="0">
                <a:effectLst/>
                <a:latin typeface="Calibri" panose="020F0502020204030204" pitchFamily="34" charset="0"/>
                <a:ea typeface="Calibri" panose="020F0502020204030204" pitchFamily="34" charset="0"/>
                <a:cs typeface="B Nazanin" panose="00000400000000000000" pitchFamily="2" charset="-78"/>
              </a:rPr>
              <a:t>console</a:t>
            </a:r>
            <a:r>
              <a:rPr lang="fa-IR" sz="2400" dirty="0">
                <a:effectLst/>
                <a:latin typeface="Calibri" panose="020F0502020204030204" pitchFamily="34" charset="0"/>
                <a:ea typeface="Calibri" panose="020F0502020204030204" pitchFamily="34" charset="0"/>
                <a:cs typeface="B Nazanin" panose="00000400000000000000" pitchFamily="2" charset="-78"/>
              </a:rPr>
              <a:t> از </a:t>
            </a:r>
            <a:r>
              <a:rPr lang="en-US" sz="2400" dirty="0">
                <a:effectLst/>
                <a:latin typeface="Calibri" panose="020F0502020204030204" pitchFamily="34" charset="0"/>
                <a:ea typeface="Calibri" panose="020F0502020204030204" pitchFamily="34" charset="0"/>
                <a:cs typeface="B Nazanin" panose="00000400000000000000" pitchFamily="2" charset="-78"/>
              </a:rPr>
              <a:t>"\033[1;33m"</a:t>
            </a:r>
            <a:r>
              <a:rPr lang="fa-IR" sz="2400" dirty="0">
                <a:effectLst/>
                <a:latin typeface="Calibri" panose="020F0502020204030204" pitchFamily="34" charset="0"/>
                <a:ea typeface="Calibri" panose="020F0502020204030204" pitchFamily="34" charset="0"/>
                <a:cs typeface="B Nazanin" panose="00000400000000000000" pitchFamily="2" charset="-78"/>
              </a:rPr>
              <a:t> استفاده کرده ایم که 1 برای </a:t>
            </a:r>
            <a:r>
              <a:rPr lang="en-US" sz="2400" dirty="0">
                <a:effectLst/>
                <a:latin typeface="Calibri" panose="020F0502020204030204" pitchFamily="34" charset="0"/>
                <a:ea typeface="Calibri" panose="020F0502020204030204" pitchFamily="34" charset="0"/>
                <a:cs typeface="B Nazanin" panose="00000400000000000000" pitchFamily="2" charset="-78"/>
              </a:rPr>
              <a:t>bold</a:t>
            </a:r>
            <a:r>
              <a:rPr lang="fa-IR" sz="2400" dirty="0">
                <a:effectLst/>
                <a:latin typeface="Calibri" panose="020F0502020204030204" pitchFamily="34" charset="0"/>
                <a:ea typeface="Calibri" panose="020F0502020204030204" pitchFamily="34" charset="0"/>
                <a:cs typeface="B Nazanin" panose="00000400000000000000" pitchFamily="2" charset="-78"/>
              </a:rPr>
              <a:t> شدن و 33 نشان دهنده ی رنگ زرد است و در اخر با </a:t>
            </a:r>
            <a:r>
              <a:rPr lang="en-US" sz="2400" dirty="0">
                <a:effectLst/>
                <a:latin typeface="Calibri" panose="020F0502020204030204" pitchFamily="34" charset="0"/>
                <a:ea typeface="Calibri" panose="020F0502020204030204" pitchFamily="34" charset="0"/>
                <a:cs typeface="B Nazanin" panose="00000400000000000000" pitchFamily="2" charset="-78"/>
              </a:rPr>
              <a:t>"\033[0m"</a:t>
            </a:r>
            <a:r>
              <a:rPr lang="fa-IR" sz="2400" dirty="0">
                <a:effectLst/>
                <a:latin typeface="Calibri" panose="020F0502020204030204" pitchFamily="34" charset="0"/>
                <a:ea typeface="Calibri" panose="020F0502020204030204" pitchFamily="34" charset="0"/>
                <a:cs typeface="B Nazanin" panose="00000400000000000000" pitchFamily="2" charset="-78"/>
              </a:rPr>
              <a:t> این تنظیمات را </a:t>
            </a:r>
            <a:r>
              <a:rPr lang="en-US" sz="2400" dirty="0">
                <a:effectLst/>
                <a:latin typeface="Calibri" panose="020F0502020204030204" pitchFamily="34" charset="0"/>
                <a:ea typeface="Calibri" panose="020F0502020204030204" pitchFamily="34" charset="0"/>
                <a:cs typeface="B Nazanin" panose="00000400000000000000" pitchFamily="2" charset="-78"/>
              </a:rPr>
              <a:t>reset</a:t>
            </a:r>
            <a:r>
              <a:rPr lang="fa-IR" sz="2400" dirty="0">
                <a:effectLst/>
                <a:latin typeface="Calibri" panose="020F0502020204030204" pitchFamily="34" charset="0"/>
                <a:ea typeface="Calibri" panose="020F0502020204030204" pitchFamily="34" charset="0"/>
                <a:cs typeface="B Nazanin" panose="00000400000000000000" pitchFamily="2" charset="-78"/>
              </a:rPr>
              <a:t> کرده ایم.</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marR="0" algn="just" rtl="1">
              <a:lnSpc>
                <a:spcPct val="107000"/>
              </a:lnSpc>
              <a:spcBef>
                <a:spcPts val="0"/>
              </a:spcBef>
              <a:spcAft>
                <a:spcPts val="800"/>
              </a:spcAft>
            </a:pPr>
            <a:r>
              <a:rPr lang="fa-IR" sz="2400" b="1" dirty="0">
                <a:effectLst/>
                <a:latin typeface="Calibri" panose="020F0502020204030204" pitchFamily="34" charset="0"/>
                <a:ea typeface="Calibri" panose="020F0502020204030204" pitchFamily="34" charset="0"/>
                <a:cs typeface="B Nazanin" panose="00000400000000000000" pitchFamily="2" charset="-78"/>
              </a:rPr>
              <a:t>خط 248 تا 272-</a:t>
            </a:r>
            <a:r>
              <a:rPr lang="fa-IR" sz="2400" dirty="0">
                <a:effectLst/>
                <a:latin typeface="Calibri" panose="020F0502020204030204" pitchFamily="34" charset="0"/>
                <a:ea typeface="Calibri" panose="020F0502020204030204" pitchFamily="34" charset="0"/>
                <a:cs typeface="B Nazanin" panose="00000400000000000000" pitchFamily="2" charset="-78"/>
              </a:rPr>
              <a:t> ابتدا بررسی میکنیم که پازل نود فعلی با پازل ورودی یکسان هست یا نه سپس در تابع بعدی اندیس یک المان خاص را بر میگردانیم و در تابع اخر تمام بچه های یک نود را بوسیله ی جابه جایی ها ست میکنیم.</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marR="0" algn="just" rtl="1">
              <a:lnSpc>
                <a:spcPct val="107000"/>
              </a:lnSpc>
              <a:spcBef>
                <a:spcPts val="0"/>
              </a:spcBef>
              <a:spcAft>
                <a:spcPts val="800"/>
              </a:spcAft>
            </a:pPr>
            <a:r>
              <a:rPr lang="fa-IR" sz="2400" dirty="0">
                <a:effectLst/>
                <a:latin typeface="Calibri" panose="020F0502020204030204" pitchFamily="34" charset="0"/>
                <a:ea typeface="Calibri" panose="020F0502020204030204" pitchFamily="34" charset="0"/>
                <a:cs typeface="B Nazanin" panose="00000400000000000000" pitchFamily="2" charset="-78"/>
              </a:rPr>
              <a:t>خط 274 تا 306- در کاستراکتور </a:t>
            </a:r>
            <a:r>
              <a:rPr lang="en-US" sz="2400" dirty="0" err="1">
                <a:effectLst/>
                <a:latin typeface="Calibri" panose="020F0502020204030204" pitchFamily="34" charset="0"/>
                <a:ea typeface="Calibri" panose="020F0502020204030204" pitchFamily="34" charset="0"/>
                <a:cs typeface="B Nazanin" panose="00000400000000000000" pitchFamily="2" charset="-78"/>
              </a:rPr>
              <a:t>NumberPuzzle</a:t>
            </a:r>
            <a:r>
              <a:rPr lang="fa-IR" sz="2400" dirty="0">
                <a:effectLst/>
                <a:latin typeface="Calibri" panose="020F0502020204030204" pitchFamily="34" charset="0"/>
                <a:ea typeface="Calibri" panose="020F0502020204030204" pitchFamily="34" charset="0"/>
                <a:cs typeface="B Nazanin" panose="00000400000000000000" pitchFamily="2" charset="-78"/>
              </a:rPr>
              <a:t> مانند نود ابعاد را مقدار دهی میکنیم و یک متغیر </a:t>
            </a:r>
            <a:r>
              <a:rPr lang="en-US" sz="2400" dirty="0" err="1">
                <a:effectLst/>
                <a:latin typeface="Calibri" panose="020F0502020204030204" pitchFamily="34" charset="0"/>
                <a:ea typeface="Calibri" panose="020F0502020204030204" pitchFamily="34" charset="0"/>
                <a:cs typeface="B Nazanin" panose="00000400000000000000" pitchFamily="2" charset="-78"/>
              </a:rPr>
              <a:t>goal_puzzle</a:t>
            </a:r>
            <a:r>
              <a:rPr lang="fa-IR" sz="2400" dirty="0">
                <a:effectLst/>
                <a:latin typeface="Calibri" panose="020F0502020204030204" pitchFamily="34" charset="0"/>
                <a:ea typeface="Calibri" panose="020F0502020204030204" pitchFamily="34" charset="0"/>
                <a:cs typeface="B Nazanin" panose="00000400000000000000" pitchFamily="2" charset="-78"/>
              </a:rPr>
              <a:t> نیز داریم بوسلیه ی توابع آنرا مقدار دهی میکنیم در دیستراکتور تمام پوینتر هارا </a:t>
            </a:r>
            <a:r>
              <a:rPr lang="en-US" sz="2400" dirty="0" err="1">
                <a:effectLst/>
                <a:latin typeface="Calibri" panose="020F0502020204030204" pitchFamily="34" charset="0"/>
                <a:ea typeface="Calibri" panose="020F0502020204030204" pitchFamily="34" charset="0"/>
                <a:cs typeface="B Nazanin" panose="00000400000000000000" pitchFamily="2" charset="-78"/>
              </a:rPr>
              <a:t>nullptr</a:t>
            </a:r>
            <a:r>
              <a:rPr lang="fa-IR" sz="2400" dirty="0">
                <a:effectLst/>
                <a:latin typeface="Calibri" panose="020F0502020204030204" pitchFamily="34" charset="0"/>
                <a:ea typeface="Calibri" panose="020F0502020204030204" pitchFamily="34" charset="0"/>
                <a:cs typeface="B Nazanin" panose="00000400000000000000" pitchFamily="2" charset="-78"/>
              </a:rPr>
              <a:t> میکنیم تا فضا به سیستم عامل برگردد.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marR="0" lvl="0" indent="-228600" algn="just" defTabSz="914400" rtl="1" eaLnBrk="1" fontAlgn="auto" latinLnBrk="0" hangingPunct="1">
              <a:lnSpc>
                <a:spcPct val="107000"/>
              </a:lnSpc>
              <a:spcBef>
                <a:spcPts val="0"/>
              </a:spcBef>
              <a:spcAft>
                <a:spcPts val="80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569021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1F8B2D-EDBB-4813-9892-64E41C29E1CF}"/>
              </a:ext>
            </a:extLst>
          </p:cNvPr>
          <p:cNvSpPr>
            <a:spLocks noGrp="1"/>
          </p:cNvSpPr>
          <p:nvPr>
            <p:ph idx="1"/>
          </p:nvPr>
        </p:nvSpPr>
        <p:spPr>
          <a:xfrm>
            <a:off x="685800" y="556592"/>
            <a:ext cx="10820400" cy="5662094"/>
          </a:xfrm>
        </p:spPr>
        <p:txBody>
          <a:bodyPr>
            <a:noAutofit/>
          </a:bodyPr>
          <a:lstStyle/>
          <a:p>
            <a:pPr marL="228600" marR="0" algn="just" rtl="1">
              <a:lnSpc>
                <a:spcPct val="107000"/>
              </a:lnSpc>
              <a:spcBef>
                <a:spcPts val="0"/>
              </a:spcBef>
              <a:spcAft>
                <a:spcPts val="800"/>
              </a:spcAft>
            </a:pPr>
            <a:r>
              <a:rPr lang="fa-IR" sz="2400" b="1" dirty="0">
                <a:effectLst/>
                <a:latin typeface="Calibri" panose="020F0502020204030204" pitchFamily="34" charset="0"/>
                <a:ea typeface="Calibri" panose="020F0502020204030204" pitchFamily="34" charset="0"/>
                <a:cs typeface="2  Nazanin" panose="00000400000000000000" pitchFamily="2" charset="-78"/>
              </a:rPr>
              <a:t>خط 308 تا 335-</a:t>
            </a:r>
            <a:r>
              <a:rPr lang="fa-IR" sz="2400" dirty="0">
                <a:effectLst/>
                <a:latin typeface="Calibri" panose="020F0502020204030204" pitchFamily="34" charset="0"/>
                <a:ea typeface="Calibri" panose="020F0502020204030204" pitchFamily="34" charset="0"/>
                <a:cs typeface="2  Nazanin" panose="00000400000000000000" pitchFamily="2" charset="-78"/>
              </a:rPr>
              <a:t> در این تابع قصد داریم که یک پازل رندم بسازیم این تابع تعداد حرکات را از کاربر میگیرد و به همان تعداد حرکات را روی پازل خروجی انجام میدهد در ابتدا یک نود برای خروجی تعریف میکنیم سپس باید عدد رندم بسازیم برای اینکار </a:t>
            </a:r>
            <a:r>
              <a:rPr lang="en-US" sz="2400" dirty="0">
                <a:effectLst/>
                <a:latin typeface="Calibri" panose="020F0502020204030204" pitchFamily="34" charset="0"/>
                <a:ea typeface="Calibri" panose="020F0502020204030204" pitchFamily="34" charset="0"/>
                <a:cs typeface="2  Nazanin" panose="00000400000000000000" pitchFamily="2" charset="-78"/>
              </a:rPr>
              <a:t>include&lt;random&gt;</a:t>
            </a:r>
            <a:r>
              <a:rPr lang="fa-IR" sz="2400" dirty="0">
                <a:effectLst/>
                <a:latin typeface="Calibri" panose="020F0502020204030204" pitchFamily="34" charset="0"/>
                <a:ea typeface="Calibri" panose="020F0502020204030204" pitchFamily="34" charset="0"/>
                <a:cs typeface="2  Nazanin" panose="00000400000000000000" pitchFamily="2" charset="-78"/>
              </a:rPr>
              <a:t> میکنیم و ابتدا </a:t>
            </a:r>
            <a:r>
              <a:rPr lang="en-US" sz="2400" dirty="0" err="1">
                <a:effectLst/>
                <a:latin typeface="Calibri" panose="020F0502020204030204" pitchFamily="34" charset="0"/>
                <a:ea typeface="Calibri" panose="020F0502020204030204" pitchFamily="34" charset="0"/>
                <a:cs typeface="2  Nazanin" panose="00000400000000000000" pitchFamily="2" charset="-78"/>
              </a:rPr>
              <a:t>srand</a:t>
            </a:r>
            <a:r>
              <a:rPr lang="en-US" sz="2400" dirty="0">
                <a:effectLst/>
                <a:latin typeface="Calibri" panose="020F0502020204030204" pitchFamily="34" charset="0"/>
                <a:ea typeface="Calibri" panose="020F0502020204030204" pitchFamily="34" charset="0"/>
                <a:cs typeface="2  Nazanin" panose="00000400000000000000" pitchFamily="2" charset="-78"/>
              </a:rPr>
              <a:t>(time(0))</a:t>
            </a:r>
            <a:r>
              <a:rPr lang="fa-IR" sz="2400" dirty="0">
                <a:effectLst/>
                <a:latin typeface="Calibri" panose="020F0502020204030204" pitchFamily="34" charset="0"/>
                <a:ea typeface="Calibri" panose="020F0502020204030204" pitchFamily="34" charset="0"/>
                <a:cs typeface="2  Nazanin" panose="00000400000000000000" pitchFamily="2" charset="-78"/>
              </a:rPr>
              <a:t> را انجام میدهیم طبق این دستور از زمان صفر هر یک ثانیه یک ثانیه عدد رندم تولید میشود ینی </a:t>
            </a:r>
            <a:r>
              <a:rPr lang="en-US" sz="2400" dirty="0">
                <a:effectLst/>
                <a:latin typeface="Calibri" panose="020F0502020204030204" pitchFamily="34" charset="0"/>
                <a:ea typeface="Calibri" panose="020F0502020204030204" pitchFamily="34" charset="0"/>
                <a:cs typeface="2  Nazanin" panose="00000400000000000000" pitchFamily="2" charset="-78"/>
              </a:rPr>
              <a:t>rand()</a:t>
            </a:r>
            <a:r>
              <a:rPr lang="fa-IR" sz="2400" dirty="0">
                <a:effectLst/>
                <a:latin typeface="Calibri" panose="020F0502020204030204" pitchFamily="34" charset="0"/>
                <a:ea typeface="Calibri" panose="020F0502020204030204" pitchFamily="34" charset="0"/>
                <a:cs typeface="2  Nazanin" panose="00000400000000000000" pitchFamily="2" charset="-78"/>
              </a:rPr>
              <a:t> آپدیت میشود یک </a:t>
            </a:r>
            <a:r>
              <a:rPr lang="en-US" sz="2400" dirty="0">
                <a:effectLst/>
                <a:latin typeface="Calibri" panose="020F0502020204030204" pitchFamily="34" charset="0"/>
                <a:ea typeface="Calibri" panose="020F0502020204030204" pitchFamily="34" charset="0"/>
                <a:cs typeface="2  Nazanin" panose="00000400000000000000" pitchFamily="2" charset="-78"/>
              </a:rPr>
              <a:t>count</a:t>
            </a:r>
            <a:r>
              <a:rPr lang="fa-IR" sz="2400" dirty="0">
                <a:effectLst/>
                <a:latin typeface="Calibri" panose="020F0502020204030204" pitchFamily="34" charset="0"/>
                <a:ea typeface="Calibri" panose="020F0502020204030204" pitchFamily="34" charset="0"/>
                <a:cs typeface="2  Nazanin" panose="00000400000000000000" pitchFamily="2" charset="-78"/>
              </a:rPr>
              <a:t> تعریف میکنیم تا حرکات خالص را بشماریم باقی مانده ی عدد رندم را به 4 حساب میکنیم و هر کدام را به صورت قرار دادی به یک حرکت نظیر میکنیم خروجی حرکت هارا در متیغر </a:t>
            </a:r>
            <a:r>
              <a:rPr lang="en-US" sz="2400" dirty="0">
                <a:effectLst/>
                <a:latin typeface="Calibri" panose="020F0502020204030204" pitchFamily="34" charset="0"/>
                <a:ea typeface="Calibri" panose="020F0502020204030204" pitchFamily="34" charset="0"/>
                <a:cs typeface="2  Nazanin" panose="00000400000000000000" pitchFamily="2" charset="-78"/>
              </a:rPr>
              <a:t>bool</a:t>
            </a:r>
            <a:r>
              <a:rPr lang="fa-IR" sz="2400" dirty="0">
                <a:effectLst/>
                <a:latin typeface="Calibri" panose="020F0502020204030204" pitchFamily="34" charset="0"/>
                <a:ea typeface="Calibri" panose="020F0502020204030204" pitchFamily="34" charset="0"/>
                <a:cs typeface="2  Nazanin" panose="00000400000000000000" pitchFamily="2" charset="-78"/>
              </a:rPr>
              <a:t> میریزیم تا اگاه شویم که حرکات انجام شده است یانه در نهایت بررسی میکنیم که اگر در یک حالت هیچ کدام از حرکت ها انجام نشده بود از </a:t>
            </a:r>
            <a:r>
              <a:rPr lang="en-US" sz="2400" dirty="0">
                <a:effectLst/>
                <a:latin typeface="Calibri" panose="020F0502020204030204" pitchFamily="34" charset="0"/>
                <a:ea typeface="Calibri" panose="020F0502020204030204" pitchFamily="34" charset="0"/>
                <a:cs typeface="2  Nazanin" panose="00000400000000000000" pitchFamily="2" charset="-78"/>
              </a:rPr>
              <a:t>count </a:t>
            </a:r>
            <a:r>
              <a:rPr lang="fa-IR" sz="2400" dirty="0">
                <a:effectLst/>
                <a:latin typeface="Calibri" panose="020F0502020204030204" pitchFamily="34" charset="0"/>
                <a:ea typeface="Calibri" panose="020F0502020204030204" pitchFamily="34" charset="0"/>
                <a:cs typeface="2  Nazanin" panose="00000400000000000000" pitchFamily="2" charset="-78"/>
              </a:rPr>
              <a:t> کم شود که این جز حرکت ها حساب نشود.</a:t>
            </a:r>
            <a:endParaRPr lang="en-US" sz="1800" dirty="0">
              <a:effectLst/>
              <a:latin typeface="Calibri" panose="020F0502020204030204" pitchFamily="34" charset="0"/>
              <a:ea typeface="Calibri" panose="020F0502020204030204" pitchFamily="34" charset="0"/>
              <a:cs typeface="2  Nazanin" panose="00000400000000000000" pitchFamily="2" charset="-78"/>
            </a:endParaRPr>
          </a:p>
          <a:p>
            <a:pPr marL="228600" marR="0" algn="just" rtl="1">
              <a:lnSpc>
                <a:spcPct val="107000"/>
              </a:lnSpc>
              <a:spcBef>
                <a:spcPts val="0"/>
              </a:spcBef>
              <a:spcAft>
                <a:spcPts val="800"/>
              </a:spcAft>
            </a:pPr>
            <a:r>
              <a:rPr lang="fa-IR" sz="2400" b="1" dirty="0">
                <a:effectLst/>
                <a:latin typeface="Calibri" panose="020F0502020204030204" pitchFamily="34" charset="0"/>
                <a:ea typeface="Calibri" panose="020F0502020204030204" pitchFamily="34" charset="0"/>
                <a:cs typeface="2  Nazanin" panose="00000400000000000000" pitchFamily="2" charset="-78"/>
              </a:rPr>
              <a:t>خط 337 تا 402-</a:t>
            </a:r>
            <a:r>
              <a:rPr lang="fa-IR" sz="2400" dirty="0">
                <a:effectLst/>
                <a:latin typeface="Calibri" panose="020F0502020204030204" pitchFamily="34" charset="0"/>
                <a:ea typeface="Calibri" panose="020F0502020204030204" pitchFamily="34" charset="0"/>
                <a:cs typeface="2  Nazanin" panose="00000400000000000000" pitchFamily="2" charset="-78"/>
              </a:rPr>
              <a:t> میخواهیم پازل را با استفاده از الگوریتم </a:t>
            </a:r>
            <a:r>
              <a:rPr lang="en-US" sz="2400" dirty="0">
                <a:effectLst/>
                <a:latin typeface="Calibri" panose="020F0502020204030204" pitchFamily="34" charset="0"/>
                <a:ea typeface="Calibri" panose="020F0502020204030204" pitchFamily="34" charset="0"/>
                <a:cs typeface="2  Nazanin" panose="00000400000000000000" pitchFamily="2" charset="-78"/>
              </a:rPr>
              <a:t>BFS</a:t>
            </a:r>
            <a:r>
              <a:rPr lang="fa-IR" sz="2400" dirty="0">
                <a:effectLst/>
                <a:latin typeface="Calibri" panose="020F0502020204030204" pitchFamily="34" charset="0"/>
                <a:ea typeface="Calibri" panose="020F0502020204030204" pitchFamily="34" charset="0"/>
                <a:cs typeface="2  Nazanin" panose="00000400000000000000" pitchFamily="2" charset="-78"/>
              </a:rPr>
              <a:t> حل کنیم برای اینکار ابتدا زمان شروع تابع را در </a:t>
            </a:r>
            <a:r>
              <a:rPr lang="en-US" sz="2400" dirty="0">
                <a:effectLst/>
                <a:latin typeface="Calibri" panose="020F0502020204030204" pitchFamily="34" charset="0"/>
                <a:ea typeface="Calibri" panose="020F0502020204030204" pitchFamily="34" charset="0"/>
                <a:cs typeface="2  Nazanin" panose="00000400000000000000" pitchFamily="2" charset="-78"/>
              </a:rPr>
              <a:t>start</a:t>
            </a:r>
            <a:r>
              <a:rPr lang="fa-IR" sz="2400" dirty="0">
                <a:effectLst/>
                <a:latin typeface="Calibri" panose="020F0502020204030204" pitchFamily="34" charset="0"/>
                <a:ea typeface="Calibri" panose="020F0502020204030204" pitchFamily="34" charset="0"/>
                <a:cs typeface="2  Nazanin" panose="00000400000000000000" pitchFamily="2" charset="-78"/>
              </a:rPr>
              <a:t> ذخیره میکنیم و </a:t>
            </a:r>
            <a:r>
              <a:rPr lang="en-US" sz="2400" dirty="0">
                <a:effectLst/>
                <a:latin typeface="Calibri" panose="020F0502020204030204" pitchFamily="34" charset="0"/>
                <a:ea typeface="Calibri" panose="020F0502020204030204" pitchFamily="34" charset="0"/>
                <a:cs typeface="2  Nazanin" panose="00000400000000000000" pitchFamily="2" charset="-78"/>
              </a:rPr>
              <a:t>include&lt;chrono&gt;</a:t>
            </a:r>
            <a:r>
              <a:rPr lang="fa-IR" sz="2400" dirty="0">
                <a:effectLst/>
                <a:latin typeface="Calibri" panose="020F0502020204030204" pitchFamily="34" charset="0"/>
                <a:ea typeface="Calibri" panose="020F0502020204030204" pitchFamily="34" charset="0"/>
                <a:cs typeface="2  Nazanin" panose="00000400000000000000" pitchFamily="2" charset="-78"/>
              </a:rPr>
              <a:t> میکنیم خروجی تابع از نوع لیست نود است که درواقع لیست مسیر از حالت نهایی به حالت آغازی است در ورودی نود ریشه یا آغازی و عمق ماکزیمم را میگیریم در ابتدا بررسی میکنیم که نود ورودی خود جواب هست یا نه سپس وارد یک حلقه میشویم ابتدا زمان فعلی را پرینت میکنیم تا نشان دهیم تابع در حال حل پازل است یک لیست داریم به نام </a:t>
            </a:r>
            <a:r>
              <a:rPr lang="en-US" sz="2400" dirty="0" err="1">
                <a:effectLst/>
                <a:latin typeface="Calibri" panose="020F0502020204030204" pitchFamily="34" charset="0"/>
                <a:ea typeface="Calibri" panose="020F0502020204030204" pitchFamily="34" charset="0"/>
                <a:cs typeface="2  Nazanin" panose="00000400000000000000" pitchFamily="2" charset="-78"/>
              </a:rPr>
              <a:t>open_list</a:t>
            </a:r>
            <a:r>
              <a:rPr lang="fa-IR" sz="2400" dirty="0">
                <a:effectLst/>
                <a:latin typeface="Calibri" panose="020F0502020204030204" pitchFamily="34" charset="0"/>
                <a:ea typeface="Calibri" panose="020F0502020204030204" pitchFamily="34" charset="0"/>
                <a:cs typeface="2  Nazanin" panose="00000400000000000000" pitchFamily="2" charset="-78"/>
              </a:rPr>
              <a:t> که قبل از حلقه نود ریشه را در آن ذخیره میکنیم</a:t>
            </a:r>
            <a:r>
              <a:rPr lang="en-US" sz="2400" dirty="0">
                <a:effectLst/>
                <a:latin typeface="Calibri" panose="020F0502020204030204" pitchFamily="34" charset="0"/>
                <a:ea typeface="Calibri" panose="020F0502020204030204" pitchFamily="34" charset="0"/>
                <a:cs typeface="2  Nazanin" panose="00000400000000000000" pitchFamily="2" charset="-78"/>
              </a:rPr>
              <a:t>.</a:t>
            </a:r>
            <a:r>
              <a:rPr lang="fa-IR" sz="2400" dirty="0">
                <a:effectLst/>
                <a:latin typeface="Calibri" panose="020F0502020204030204" pitchFamily="34" charset="0"/>
                <a:ea typeface="Calibri" panose="020F0502020204030204" pitchFamily="34" charset="0"/>
                <a:cs typeface="2  Nazanin" panose="00000400000000000000" pitchFamily="2" charset="-78"/>
              </a:rPr>
              <a:t> </a:t>
            </a:r>
            <a:endParaRPr lang="en-US" sz="1800" dirty="0">
              <a:effectLst/>
              <a:latin typeface="Calibri" panose="020F0502020204030204" pitchFamily="34" charset="0"/>
              <a:ea typeface="Calibri" panose="020F0502020204030204" pitchFamily="34" charset="0"/>
              <a:cs typeface="2  Nazanin" panose="00000400000000000000" pitchFamily="2" charset="-78"/>
            </a:endParaRPr>
          </a:p>
        </p:txBody>
      </p:sp>
    </p:spTree>
    <p:extLst>
      <p:ext uri="{BB962C8B-B14F-4D97-AF65-F5344CB8AC3E}">
        <p14:creationId xmlns:p14="http://schemas.microsoft.com/office/powerpoint/2010/main" val="14880400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78A7-E9FD-40A9-9119-A4C07096085A}"/>
              </a:ext>
            </a:extLst>
          </p:cNvPr>
          <p:cNvSpPr>
            <a:spLocks noGrp="1"/>
          </p:cNvSpPr>
          <p:nvPr>
            <p:ph type="title"/>
          </p:nvPr>
        </p:nvSpPr>
        <p:spPr>
          <a:xfrm>
            <a:off x="2895600" y="486077"/>
            <a:ext cx="8610600" cy="1293028"/>
          </a:xfrm>
        </p:spPr>
        <p:txBody>
          <a:bodyPr/>
          <a:lstStyle/>
          <a:p>
            <a:pPr marL="571500" indent="-571500">
              <a:buFont typeface="Arial" panose="020B0604020202020204" pitchFamily="34" charset="0"/>
              <a:buChar char="•"/>
            </a:pPr>
            <a:r>
              <a:rPr lang="en-US" cap="none" dirty="0"/>
              <a:t>Puzzle graph</a:t>
            </a:r>
          </a:p>
        </p:txBody>
      </p:sp>
      <p:pic>
        <p:nvPicPr>
          <p:cNvPr id="5" name="Content Placeholder 4">
            <a:extLst>
              <a:ext uri="{FF2B5EF4-FFF2-40B4-BE49-F238E27FC236}">
                <a16:creationId xmlns:a16="http://schemas.microsoft.com/office/drawing/2014/main" id="{0BC3FE3F-0186-4738-9FE6-566E3C1212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3444" y="1883132"/>
            <a:ext cx="6785112" cy="4645900"/>
          </a:xfrm>
        </p:spPr>
      </p:pic>
    </p:spTree>
    <p:extLst>
      <p:ext uri="{BB962C8B-B14F-4D97-AF65-F5344CB8AC3E}">
        <p14:creationId xmlns:p14="http://schemas.microsoft.com/office/powerpoint/2010/main" val="3155420920"/>
      </p:ext>
    </p:extLst>
  </p:cSld>
  <p:clrMapOvr>
    <a:masterClrMapping/>
  </p:clrMapOvr>
  <p:transition spd="slow">
    <p:wipe/>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173</TotalTime>
  <Words>2061</Words>
  <Application>Microsoft Office PowerPoint</Application>
  <PresentationFormat>Widescreen</PresentationFormat>
  <Paragraphs>38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 Nazanin</vt:lpstr>
      <vt:lpstr>Calibri</vt:lpstr>
      <vt:lpstr>Century Gothic</vt:lpstr>
      <vt:lpstr>Vapor Trail</vt:lpstr>
      <vt:lpstr>AP1399 MIDPROJECT</vt:lpstr>
      <vt:lpstr>Number puzzle</vt:lpstr>
      <vt:lpstr>• number_puzzle.h</vt:lpstr>
      <vt:lpstr>• number_puzzle.cpp</vt:lpstr>
      <vt:lpstr>PowerPoint Presentation</vt:lpstr>
      <vt:lpstr>PowerPoint Presentation</vt:lpstr>
      <vt:lpstr>PowerPoint Presentation</vt:lpstr>
      <vt:lpstr>PowerPoint Presentation</vt:lpstr>
      <vt:lpstr>Puzzle graph</vt:lpstr>
      <vt:lpstr>PowerPoint Presentation</vt:lpstr>
      <vt:lpstr>PowerPoint Presentation</vt:lpstr>
      <vt:lpstr>PowerPoint Presentation</vt:lpstr>
      <vt:lpstr>PowerPoint Presentation</vt:lpstr>
      <vt:lpstr>Non recursive dfs</vt:lpstr>
      <vt:lpstr>• mid_project.cpp</vt:lpstr>
      <vt:lpstr>• main.cpp</vt:lpstr>
      <vt:lpstr>PowerPoint Presentation</vt:lpstr>
      <vt:lpstr>PowerPoint Presentation</vt:lpstr>
      <vt:lpstr>Other aplications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AP1399 MIDPROJECT</dc:title>
  <dc:creator>Reza Moradi</dc:creator>
  <cp:lastModifiedBy>Reza Moradi</cp:lastModifiedBy>
  <cp:revision>9</cp:revision>
  <dcterms:created xsi:type="dcterms:W3CDTF">2020-12-31T22:11:38Z</dcterms:created>
  <dcterms:modified xsi:type="dcterms:W3CDTF">2021-01-01T01:04:40Z</dcterms:modified>
</cp:coreProperties>
</file>