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18A-8B6F-40B7-AD4E-4F9159703DC7}" type="datetimeFigureOut">
              <a:rPr lang="cs-CZ" smtClean="0"/>
              <a:t>27. 9. 2014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E38C9-651C-4375-8CE0-4D2C5E18EE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178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9E91-84F0-4819-9B99-7A0F3B0B330E}" type="datetime1">
              <a:rPr lang="cs-CZ" smtClean="0"/>
              <a:t>27. 9. 2014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24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37A4-730C-4F57-B24C-4354C0D1D1DE}" type="datetime1">
              <a:rPr lang="cs-CZ" smtClean="0"/>
              <a:t>27. 9. 2014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84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848B-5545-4032-AEA2-25A598F9A4B0}" type="datetime1">
              <a:rPr lang="cs-CZ" smtClean="0"/>
              <a:t>27. 9. 2014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2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22DD-1E02-4C1B-8A9B-A6842C89A6B2}" type="datetime1">
              <a:rPr lang="cs-CZ" smtClean="0"/>
              <a:t>27. 9. 2014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7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CA9C-2814-4B27-8CBE-77CDC5162D7E}" type="datetime1">
              <a:rPr lang="cs-CZ" smtClean="0"/>
              <a:t>27. 9. 2014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93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112-DF6E-4FFD-91D6-411FCCAA465F}" type="datetime1">
              <a:rPr lang="cs-CZ" smtClean="0"/>
              <a:t>27. 9. 2014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27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3B0E-FC6B-453F-8C8A-A26D3E242C59}" type="datetime1">
              <a:rPr lang="cs-CZ" smtClean="0"/>
              <a:t>27. 9. 2014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14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0F35-329B-4D76-8765-CE306C2C49D4}" type="datetime1">
              <a:rPr lang="cs-CZ" smtClean="0"/>
              <a:t>27. 9. 2014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090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777-7E46-4F2B-B5A1-BCFAAE291597}" type="datetime1">
              <a:rPr lang="cs-CZ" smtClean="0"/>
              <a:t>27. 9. 2014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90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9A2-E0BB-467C-8E95-4D5EF3AA51E5}" type="datetime1">
              <a:rPr lang="cs-CZ" smtClean="0"/>
              <a:t>27. 9. 2014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827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DA1F-DD36-448F-AB46-C79E3C10A2C5}" type="datetime1">
              <a:rPr lang="cs-CZ" smtClean="0"/>
              <a:t>27. 9. 2014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02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1364-9DCF-405F-82B8-0D80EE53AB7B}" type="datetime1">
              <a:rPr lang="cs-CZ" smtClean="0"/>
              <a:t>27. 9. 2014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82C5-AB8F-4B9F-831C-93A1738F0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50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1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2195736" y="603423"/>
            <a:ext cx="425565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Funkční deriváty kyselin</a:t>
            </a:r>
            <a:endParaRPr lang="cs-CZ" sz="3200" b="1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87360" y="1556792"/>
            <a:ext cx="40686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H</a:t>
            </a:r>
            <a:r>
              <a:rPr lang="cs-CZ" baseline="-25000" dirty="0" smtClean="0"/>
              <a:t>2</a:t>
            </a:r>
            <a:r>
              <a:rPr lang="cs-CZ" dirty="0" smtClean="0"/>
              <a:t>S</a:t>
            </a:r>
            <a:r>
              <a:rPr lang="cs-CZ" baseline="-25000" dirty="0" smtClean="0"/>
              <a:t>2</a:t>
            </a:r>
            <a:r>
              <a:rPr lang="cs-CZ" dirty="0" smtClean="0"/>
              <a:t>O</a:t>
            </a:r>
            <a:r>
              <a:rPr lang="cs-CZ" baseline="-25000" dirty="0" smtClean="0"/>
              <a:t>3</a:t>
            </a:r>
            <a:r>
              <a:rPr lang="cs-CZ" dirty="0" smtClean="0"/>
              <a:t> – kyselina thiosírová</a:t>
            </a:r>
          </a:p>
          <a:p>
            <a:endParaRPr lang="cs-CZ" dirty="0"/>
          </a:p>
          <a:p>
            <a:r>
              <a:rPr lang="cs-CZ" dirty="0" smtClean="0"/>
              <a:t>HSCN – kyselina </a:t>
            </a:r>
            <a:r>
              <a:rPr lang="cs-CZ" dirty="0" err="1" smtClean="0"/>
              <a:t>thiokyanatá</a:t>
            </a:r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HSeCN</a:t>
            </a:r>
            <a:r>
              <a:rPr lang="cs-CZ" dirty="0" smtClean="0"/>
              <a:t> – kyselina </a:t>
            </a:r>
            <a:r>
              <a:rPr lang="cs-CZ" dirty="0" err="1" smtClean="0"/>
              <a:t>selenokyanatá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H</a:t>
            </a:r>
            <a:r>
              <a:rPr lang="cs-CZ" baseline="-25000" dirty="0" smtClean="0"/>
              <a:t>2</a:t>
            </a:r>
            <a:r>
              <a:rPr lang="cs-CZ" dirty="0" smtClean="0"/>
              <a:t>Mo</a:t>
            </a:r>
            <a:r>
              <a:rPr lang="cs-CZ" baseline="-25000" dirty="0" smtClean="0"/>
              <a:t>2</a:t>
            </a:r>
            <a:r>
              <a:rPr lang="cs-CZ" dirty="0" smtClean="0"/>
              <a:t>O</a:t>
            </a:r>
            <a:r>
              <a:rPr lang="cs-CZ" baseline="-25000" dirty="0" smtClean="0"/>
              <a:t>2</a:t>
            </a:r>
            <a:r>
              <a:rPr lang="cs-CZ" dirty="0" smtClean="0"/>
              <a:t>S</a:t>
            </a:r>
            <a:r>
              <a:rPr lang="cs-CZ" baseline="-25000" dirty="0" smtClean="0"/>
              <a:t>2</a:t>
            </a:r>
            <a:r>
              <a:rPr lang="cs-CZ" dirty="0" smtClean="0"/>
              <a:t> – kyselina </a:t>
            </a:r>
            <a:r>
              <a:rPr lang="cs-CZ" dirty="0" err="1" smtClean="0"/>
              <a:t>dithiomolybdenová</a:t>
            </a:r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NOCl</a:t>
            </a:r>
            <a:r>
              <a:rPr lang="cs-CZ" dirty="0" smtClean="0"/>
              <a:t> – chlorid </a:t>
            </a:r>
            <a:r>
              <a:rPr lang="cs-CZ" dirty="0" err="1" smtClean="0"/>
              <a:t>nitrosylu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SOF</a:t>
            </a:r>
            <a:r>
              <a:rPr lang="cs-CZ" baseline="-25000" dirty="0" smtClean="0"/>
              <a:t>4</a:t>
            </a:r>
            <a:r>
              <a:rPr lang="cs-CZ" dirty="0" smtClean="0"/>
              <a:t> – </a:t>
            </a:r>
            <a:r>
              <a:rPr lang="cs-CZ" dirty="0" err="1" smtClean="0"/>
              <a:t>tetrafluorid</a:t>
            </a:r>
            <a:r>
              <a:rPr lang="cs-CZ" dirty="0" smtClean="0"/>
              <a:t> </a:t>
            </a:r>
            <a:r>
              <a:rPr lang="cs-CZ" dirty="0" err="1" smtClean="0"/>
              <a:t>thionylu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COCl</a:t>
            </a:r>
            <a:r>
              <a:rPr lang="cs-CZ" baseline="-25000" dirty="0" smtClean="0"/>
              <a:t>2</a:t>
            </a:r>
            <a:r>
              <a:rPr lang="cs-CZ" dirty="0" smtClean="0"/>
              <a:t> – dichlorid karbonylu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4536504" y="13367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/>
              <a:t>OH hydroxyl </a:t>
            </a:r>
            <a:r>
              <a:rPr lang="cs-CZ" dirty="0" smtClean="0"/>
              <a:t>	</a:t>
            </a:r>
            <a:r>
              <a:rPr lang="cs-CZ" dirty="0" err="1" smtClean="0"/>
              <a:t>SeO</a:t>
            </a:r>
            <a:r>
              <a:rPr lang="cs-CZ" dirty="0" smtClean="0"/>
              <a:t> </a:t>
            </a:r>
            <a:r>
              <a:rPr lang="cs-CZ" dirty="0" err="1"/>
              <a:t>seleninyl</a:t>
            </a:r>
            <a:endParaRPr lang="cs-CZ" dirty="0"/>
          </a:p>
          <a:p>
            <a:r>
              <a:rPr lang="cs-CZ" dirty="0"/>
              <a:t>CO karbonyl </a:t>
            </a:r>
            <a:r>
              <a:rPr lang="cs-CZ" dirty="0" smtClean="0"/>
              <a:t>	SeO</a:t>
            </a:r>
            <a:r>
              <a:rPr lang="cs-CZ" baseline="-25000" dirty="0" smtClean="0"/>
              <a:t>2</a:t>
            </a:r>
            <a:r>
              <a:rPr lang="cs-CZ" dirty="0" smtClean="0"/>
              <a:t> </a:t>
            </a:r>
            <a:r>
              <a:rPr lang="cs-CZ" dirty="0" err="1"/>
              <a:t>selenonyl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nitrosyl</a:t>
            </a:r>
            <a:r>
              <a:rPr lang="cs-CZ" dirty="0"/>
              <a:t> </a:t>
            </a:r>
            <a:r>
              <a:rPr lang="cs-CZ" dirty="0" smtClean="0"/>
              <a:t>	CrO</a:t>
            </a:r>
            <a:r>
              <a:rPr lang="cs-CZ" baseline="-25000" dirty="0" smtClean="0"/>
              <a:t>2 </a:t>
            </a:r>
            <a:r>
              <a:rPr lang="cs-CZ" dirty="0" err="1"/>
              <a:t>chromyl</a:t>
            </a:r>
            <a:endParaRPr lang="cs-CZ" dirty="0"/>
          </a:p>
          <a:p>
            <a:r>
              <a:rPr lang="cs-CZ" dirty="0"/>
              <a:t>NO</a:t>
            </a:r>
            <a:r>
              <a:rPr lang="cs-CZ" baseline="-25000" dirty="0"/>
              <a:t>2</a:t>
            </a:r>
            <a:r>
              <a:rPr lang="cs-CZ" dirty="0"/>
              <a:t> </a:t>
            </a:r>
            <a:r>
              <a:rPr lang="cs-CZ" dirty="0" err="1"/>
              <a:t>nitryl</a:t>
            </a:r>
            <a:r>
              <a:rPr lang="cs-CZ" dirty="0"/>
              <a:t> </a:t>
            </a:r>
            <a:r>
              <a:rPr lang="cs-CZ" dirty="0" smtClean="0"/>
              <a:t>	UO</a:t>
            </a:r>
            <a:r>
              <a:rPr lang="cs-CZ" baseline="-25000" dirty="0" smtClean="0"/>
              <a:t>2</a:t>
            </a:r>
            <a:r>
              <a:rPr lang="cs-CZ" dirty="0" smtClean="0"/>
              <a:t> </a:t>
            </a:r>
            <a:r>
              <a:rPr lang="cs-CZ" dirty="0"/>
              <a:t>uranyl</a:t>
            </a:r>
          </a:p>
          <a:p>
            <a:r>
              <a:rPr lang="cs-CZ" dirty="0"/>
              <a:t>PO </a:t>
            </a:r>
            <a:r>
              <a:rPr lang="cs-CZ" dirty="0" err="1"/>
              <a:t>fosforyl</a:t>
            </a:r>
            <a:r>
              <a:rPr lang="cs-CZ" dirty="0"/>
              <a:t> </a:t>
            </a:r>
            <a:r>
              <a:rPr lang="cs-CZ" dirty="0" smtClean="0"/>
              <a:t>	</a:t>
            </a:r>
            <a:r>
              <a:rPr lang="cs-CZ" dirty="0" err="1" smtClean="0"/>
              <a:t>ClO</a:t>
            </a:r>
            <a:r>
              <a:rPr lang="cs-CZ" dirty="0" smtClean="0"/>
              <a:t> </a:t>
            </a:r>
            <a:r>
              <a:rPr lang="cs-CZ" dirty="0" err="1"/>
              <a:t>chlorosyl</a:t>
            </a:r>
            <a:endParaRPr lang="cs-CZ" dirty="0"/>
          </a:p>
          <a:p>
            <a:r>
              <a:rPr lang="cs-CZ" dirty="0"/>
              <a:t>VO </a:t>
            </a:r>
            <a:r>
              <a:rPr lang="cs-CZ" dirty="0" err="1"/>
              <a:t>vanadyl</a:t>
            </a:r>
            <a:r>
              <a:rPr lang="cs-CZ" dirty="0"/>
              <a:t> </a:t>
            </a:r>
            <a:r>
              <a:rPr lang="cs-CZ" dirty="0" smtClean="0"/>
              <a:t>	ClO</a:t>
            </a:r>
            <a:r>
              <a:rPr lang="cs-CZ" baseline="-25000" dirty="0" smtClean="0"/>
              <a:t>2</a:t>
            </a:r>
            <a:r>
              <a:rPr lang="cs-CZ" dirty="0" smtClean="0"/>
              <a:t> </a:t>
            </a:r>
            <a:r>
              <a:rPr lang="cs-CZ" dirty="0" err="1"/>
              <a:t>chloryl</a:t>
            </a:r>
            <a:endParaRPr lang="cs-CZ" dirty="0"/>
          </a:p>
          <a:p>
            <a:r>
              <a:rPr lang="cs-CZ" dirty="0"/>
              <a:t>SO </a:t>
            </a:r>
            <a:r>
              <a:rPr lang="cs-CZ" dirty="0" err="1"/>
              <a:t>thionyl</a:t>
            </a:r>
            <a:r>
              <a:rPr lang="cs-CZ" dirty="0"/>
              <a:t> </a:t>
            </a:r>
            <a:r>
              <a:rPr lang="cs-CZ" dirty="0" smtClean="0"/>
              <a:t>	ClO</a:t>
            </a:r>
            <a:r>
              <a:rPr lang="cs-CZ" baseline="-25000" dirty="0" smtClean="0"/>
              <a:t>3</a:t>
            </a:r>
            <a:r>
              <a:rPr lang="cs-CZ" dirty="0" smtClean="0"/>
              <a:t> </a:t>
            </a:r>
            <a:r>
              <a:rPr lang="cs-CZ" dirty="0" err="1"/>
              <a:t>perchloryl</a:t>
            </a:r>
            <a:endParaRPr lang="cs-CZ" dirty="0"/>
          </a:p>
          <a:p>
            <a:r>
              <a:rPr lang="cs-CZ" dirty="0"/>
              <a:t>SO</a:t>
            </a:r>
            <a:r>
              <a:rPr lang="cs-CZ" baseline="-25000" dirty="0"/>
              <a:t>2</a:t>
            </a:r>
            <a:r>
              <a:rPr lang="cs-CZ" dirty="0"/>
              <a:t> sulfuryl </a:t>
            </a:r>
            <a:r>
              <a:rPr lang="cs-CZ" dirty="0" smtClean="0"/>
              <a:t>	S</a:t>
            </a:r>
            <a:r>
              <a:rPr lang="cs-CZ" baseline="-25000" dirty="0" smtClean="0"/>
              <a:t>2</a:t>
            </a:r>
            <a:r>
              <a:rPr lang="cs-CZ" dirty="0" smtClean="0"/>
              <a:t>O</a:t>
            </a:r>
            <a:r>
              <a:rPr lang="cs-CZ" baseline="-25000" dirty="0" smtClean="0"/>
              <a:t>5</a:t>
            </a:r>
            <a:r>
              <a:rPr lang="cs-CZ" dirty="0" smtClean="0"/>
              <a:t> </a:t>
            </a:r>
            <a:r>
              <a:rPr lang="cs-CZ" dirty="0" err="1"/>
              <a:t>disulfuryl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3923928" y="395744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/>
              <a:t>CS </a:t>
            </a:r>
            <a:r>
              <a:rPr lang="cs-CZ" dirty="0" err="1"/>
              <a:t>thiokarbonyl</a:t>
            </a:r>
            <a:r>
              <a:rPr lang="cs-CZ" dirty="0"/>
              <a:t> </a:t>
            </a:r>
            <a:r>
              <a:rPr lang="cs-CZ" dirty="0" smtClean="0"/>
              <a:t>	</a:t>
            </a:r>
            <a:r>
              <a:rPr lang="cs-CZ" dirty="0" err="1" smtClean="0"/>
              <a:t>PSe</a:t>
            </a:r>
            <a:r>
              <a:rPr lang="cs-CZ" dirty="0" smtClean="0"/>
              <a:t> </a:t>
            </a:r>
            <a:r>
              <a:rPr lang="cs-CZ" dirty="0" err="1"/>
              <a:t>selenofosforyl</a:t>
            </a:r>
            <a:endParaRPr lang="cs-CZ" dirty="0"/>
          </a:p>
          <a:p>
            <a:r>
              <a:rPr lang="cs-CZ" dirty="0" smtClean="0"/>
              <a:t>UO</a:t>
            </a:r>
            <a:r>
              <a:rPr lang="cs-CZ" baseline="30000" dirty="0" smtClean="0"/>
              <a:t>+</a:t>
            </a:r>
            <a:r>
              <a:rPr lang="cs-CZ" baseline="-25000" dirty="0" smtClean="0"/>
              <a:t>2</a:t>
            </a:r>
            <a:r>
              <a:rPr lang="cs-CZ" dirty="0" smtClean="0"/>
              <a:t> </a:t>
            </a:r>
            <a:r>
              <a:rPr lang="cs-CZ" dirty="0"/>
              <a:t>uranyl (1+) (uranyl(V</a:t>
            </a:r>
            <a:r>
              <a:rPr lang="cs-CZ" dirty="0" smtClean="0"/>
              <a:t>))</a:t>
            </a:r>
          </a:p>
          <a:p>
            <a:r>
              <a:rPr lang="cs-CZ" dirty="0" smtClean="0"/>
              <a:t>UO</a:t>
            </a:r>
            <a:r>
              <a:rPr lang="cs-CZ" baseline="-25000" dirty="0" smtClean="0"/>
              <a:t>2</a:t>
            </a:r>
            <a:r>
              <a:rPr lang="cs-CZ" baseline="30000" dirty="0" smtClean="0"/>
              <a:t>2+</a:t>
            </a:r>
            <a:r>
              <a:rPr lang="cs-CZ" dirty="0" smtClean="0"/>
              <a:t> </a:t>
            </a:r>
            <a:r>
              <a:rPr lang="cs-CZ" dirty="0"/>
              <a:t>uranyl (2+) (uranyl(VI))</a:t>
            </a:r>
          </a:p>
          <a:p>
            <a:r>
              <a:rPr lang="cs-CZ" dirty="0" smtClean="0"/>
              <a:t>COCl</a:t>
            </a:r>
            <a:r>
              <a:rPr lang="cs-CZ" baseline="-25000" dirty="0" smtClean="0"/>
              <a:t>2</a:t>
            </a:r>
            <a:r>
              <a:rPr lang="cs-CZ" dirty="0" smtClean="0"/>
              <a:t> </a:t>
            </a:r>
            <a:r>
              <a:rPr lang="cs-CZ" dirty="0"/>
              <a:t>dichlorid karbonylu </a:t>
            </a:r>
            <a:endParaRPr lang="cs-CZ" dirty="0" smtClean="0"/>
          </a:p>
          <a:p>
            <a:r>
              <a:rPr lang="cs-CZ" dirty="0" smtClean="0"/>
              <a:t>CS(NH</a:t>
            </a:r>
            <a:r>
              <a:rPr lang="cs-CZ" baseline="-25000" dirty="0" smtClean="0"/>
              <a:t>2</a:t>
            </a:r>
            <a:r>
              <a:rPr lang="cs-CZ" dirty="0" smtClean="0"/>
              <a:t>)</a:t>
            </a:r>
            <a:r>
              <a:rPr lang="cs-CZ" baseline="-25000" dirty="0" smtClean="0"/>
              <a:t>2</a:t>
            </a:r>
            <a:r>
              <a:rPr lang="cs-CZ" dirty="0" smtClean="0"/>
              <a:t> </a:t>
            </a:r>
            <a:r>
              <a:rPr lang="cs-CZ" dirty="0"/>
              <a:t>diamid </a:t>
            </a:r>
            <a:r>
              <a:rPr lang="cs-CZ" dirty="0" err="1"/>
              <a:t>thiokarbonylu</a:t>
            </a:r>
            <a:endParaRPr lang="cs-CZ" dirty="0"/>
          </a:p>
          <a:p>
            <a:r>
              <a:rPr lang="cs-CZ" dirty="0"/>
              <a:t>PSF</a:t>
            </a:r>
            <a:r>
              <a:rPr lang="cs-CZ" baseline="-25000" dirty="0"/>
              <a:t>3</a:t>
            </a:r>
            <a:r>
              <a:rPr lang="cs-CZ" dirty="0"/>
              <a:t> </a:t>
            </a:r>
            <a:r>
              <a:rPr lang="cs-CZ" dirty="0" err="1"/>
              <a:t>trifluorid</a:t>
            </a:r>
            <a:r>
              <a:rPr lang="cs-CZ" dirty="0"/>
              <a:t> </a:t>
            </a:r>
            <a:r>
              <a:rPr lang="cs-CZ" dirty="0" err="1"/>
              <a:t>thiofosforylu</a:t>
            </a:r>
            <a:r>
              <a:rPr lang="cs-CZ" dirty="0"/>
              <a:t> </a:t>
            </a:r>
            <a:endParaRPr lang="cs-CZ" dirty="0" smtClean="0"/>
          </a:p>
          <a:p>
            <a:r>
              <a:rPr lang="cs-CZ" dirty="0" smtClean="0"/>
              <a:t>IO</a:t>
            </a:r>
            <a:r>
              <a:rPr lang="cs-CZ" baseline="-25000" dirty="0" smtClean="0"/>
              <a:t>2</a:t>
            </a:r>
            <a:r>
              <a:rPr lang="cs-CZ" dirty="0" smtClean="0"/>
              <a:t>F </a:t>
            </a:r>
            <a:r>
              <a:rPr lang="cs-CZ" dirty="0"/>
              <a:t>fluorid </a:t>
            </a:r>
            <a:r>
              <a:rPr lang="cs-CZ" dirty="0" err="1"/>
              <a:t>jodylu</a:t>
            </a:r>
            <a:endParaRPr lang="cs-CZ" dirty="0"/>
          </a:p>
          <a:p>
            <a:r>
              <a:rPr lang="cs-CZ" dirty="0"/>
              <a:t>S</a:t>
            </a:r>
            <a:r>
              <a:rPr lang="cs-CZ" baseline="-25000" dirty="0"/>
              <a:t>2</a:t>
            </a:r>
            <a:r>
              <a:rPr lang="cs-CZ" dirty="0"/>
              <a:t>O</a:t>
            </a:r>
            <a:r>
              <a:rPr lang="cs-CZ" baseline="-25000" dirty="0"/>
              <a:t>5</a:t>
            </a:r>
            <a:r>
              <a:rPr lang="cs-CZ" dirty="0"/>
              <a:t>ClF chlorid-fluorid </a:t>
            </a:r>
            <a:r>
              <a:rPr lang="cs-CZ" dirty="0" err="1"/>
              <a:t>disulfurylu</a:t>
            </a:r>
            <a:r>
              <a:rPr lang="cs-CZ" dirty="0"/>
              <a:t> </a:t>
            </a:r>
            <a:endParaRPr lang="cs-CZ" dirty="0" smtClean="0"/>
          </a:p>
          <a:p>
            <a:r>
              <a:rPr lang="cs-CZ" dirty="0" smtClean="0"/>
              <a:t>SO</a:t>
            </a:r>
            <a:r>
              <a:rPr lang="cs-CZ" baseline="-25000" dirty="0" smtClean="0"/>
              <a:t>2</a:t>
            </a:r>
            <a:r>
              <a:rPr lang="cs-CZ" dirty="0" smtClean="0"/>
              <a:t>NH </a:t>
            </a:r>
            <a:r>
              <a:rPr lang="cs-CZ" dirty="0"/>
              <a:t>imid sulfurylu</a:t>
            </a:r>
          </a:p>
        </p:txBody>
      </p:sp>
    </p:spTree>
    <p:extLst>
      <p:ext uri="{BB962C8B-B14F-4D97-AF65-F5344CB8AC3E}">
        <p14:creationId xmlns:p14="http://schemas.microsoft.com/office/powerpoint/2010/main" val="16357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10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2270260" y="603423"/>
            <a:ext cx="410663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Stechiometrický vzorec</a:t>
            </a:r>
            <a:endParaRPr lang="cs-CZ" sz="3200" b="1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899592" y="1556792"/>
            <a:ext cx="3921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Popisuje poměr prvků ve sloučenině.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Zapisujeme jej do složených závorek.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{CH</a:t>
            </a:r>
            <a:r>
              <a:rPr lang="en-US" baseline="-25000" dirty="0" smtClean="0"/>
              <a:t>3</a:t>
            </a:r>
            <a:r>
              <a:rPr lang="en-US" dirty="0" smtClean="0"/>
              <a:t>} – </a:t>
            </a:r>
            <a:r>
              <a:rPr lang="en-US" dirty="0" err="1" smtClean="0"/>
              <a:t>ethan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H</a:t>
            </a:r>
            <a:r>
              <a:rPr lang="en-US" baseline="-25000" dirty="0" smtClean="0"/>
              <a:t>6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{CHO</a:t>
            </a:r>
            <a:r>
              <a:rPr lang="en-US" baseline="-25000" dirty="0" smtClean="0"/>
              <a:t>2</a:t>
            </a:r>
            <a:r>
              <a:rPr lang="en-US" dirty="0" smtClean="0"/>
              <a:t>} – </a:t>
            </a:r>
            <a:r>
              <a:rPr lang="en-US" dirty="0" err="1" smtClean="0"/>
              <a:t>glukosa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H</a:t>
            </a:r>
            <a:r>
              <a:rPr lang="en-US" baseline="-25000" dirty="0" smtClean="0"/>
              <a:t>6</a:t>
            </a:r>
            <a:r>
              <a:rPr lang="en-US" dirty="0" smtClean="0"/>
              <a:t>O</a:t>
            </a:r>
            <a:r>
              <a:rPr lang="en-US" baseline="-25000" dirty="0" smtClean="0"/>
              <a:t>12</a:t>
            </a:r>
            <a:r>
              <a:rPr lang="en-US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81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2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2377970" y="603423"/>
            <a:ext cx="389119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Komplexní sloučeniny</a:t>
            </a:r>
            <a:endParaRPr lang="cs-CZ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6991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Vzorec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Ligand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SO</a:t>
                      </a:r>
                      <a:r>
                        <a:rPr lang="cs-CZ" baseline="-25000" dirty="0" smtClean="0"/>
                        <a:t>4</a:t>
                      </a:r>
                      <a:r>
                        <a:rPr lang="cs-CZ" baseline="30000" dirty="0" smtClean="0"/>
                        <a:t>2-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Síran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Sulfato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S</a:t>
                      </a:r>
                      <a:r>
                        <a:rPr lang="cs-CZ" baseline="-25000" dirty="0" smtClean="0"/>
                        <a:t>2</a:t>
                      </a:r>
                      <a:r>
                        <a:rPr lang="cs-CZ" dirty="0" smtClean="0"/>
                        <a:t>O</a:t>
                      </a:r>
                      <a:r>
                        <a:rPr lang="cs-CZ" baseline="-25000" dirty="0" smtClean="0"/>
                        <a:t>3</a:t>
                      </a:r>
                      <a:r>
                        <a:rPr lang="cs-CZ" baseline="30000" dirty="0" smtClean="0"/>
                        <a:t>2-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Thiosíran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Thiosulfato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PO</a:t>
                      </a:r>
                      <a:r>
                        <a:rPr lang="cs-CZ" baseline="-25000" dirty="0" smtClean="0"/>
                        <a:t>4</a:t>
                      </a:r>
                      <a:r>
                        <a:rPr lang="cs-CZ" baseline="30000" dirty="0" smtClean="0"/>
                        <a:t>3-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Fosforečnan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Fosfato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CH</a:t>
                      </a:r>
                      <a:r>
                        <a:rPr lang="cs-CZ" baseline="-25000" dirty="0" smtClean="0"/>
                        <a:t>3</a:t>
                      </a:r>
                      <a:r>
                        <a:rPr lang="cs-CZ" dirty="0" smtClean="0"/>
                        <a:t>COO</a:t>
                      </a:r>
                      <a:r>
                        <a:rPr lang="cs-CZ" baseline="30000" dirty="0" smtClean="0"/>
                        <a:t>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Octan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Acetato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F</a:t>
                      </a:r>
                      <a:r>
                        <a:rPr lang="cs-CZ" baseline="30000" dirty="0" smtClean="0"/>
                        <a:t>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Fluorid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Fluoro</a:t>
                      </a:r>
                      <a:r>
                        <a:rPr lang="cs-CZ" dirty="0" smtClean="0"/>
                        <a:t>-, </a:t>
                      </a:r>
                      <a:r>
                        <a:rPr lang="cs-CZ" dirty="0" err="1" smtClean="0"/>
                        <a:t>fluorido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O</a:t>
                      </a:r>
                      <a:r>
                        <a:rPr lang="cs-CZ" baseline="30000" dirty="0" smtClean="0"/>
                        <a:t>2-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Oxid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Oxido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</a:t>
                      </a:r>
                      <a:r>
                        <a:rPr lang="cs-CZ" baseline="30000" dirty="0" smtClean="0"/>
                        <a:t>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Hydrid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Hydrido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SCN</a:t>
                      </a:r>
                      <a:r>
                        <a:rPr lang="cs-CZ" baseline="30000" dirty="0" smtClean="0"/>
                        <a:t>-</a:t>
                      </a:r>
                      <a:endParaRPr lang="cs-CZ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Thiokyanatan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Thiokyanato</a:t>
                      </a:r>
                      <a:r>
                        <a:rPr lang="cs-CZ" dirty="0" smtClean="0"/>
                        <a:t>-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0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3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2377970" y="603423"/>
            <a:ext cx="389119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Komplexní sloučeniny</a:t>
            </a:r>
            <a:endParaRPr lang="cs-CZ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07208"/>
              </p:ext>
            </p:extLst>
          </p:nvPr>
        </p:nvGraphicFramePr>
        <p:xfrm>
          <a:off x="1560513" y="1838325"/>
          <a:ext cx="6021387" cy="31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S ChemDraw Drawing" r:id="rId3" imgW="6021000" imgH="3179520" progId="ChemDraw.Document.6.0">
                  <p:embed/>
                </p:oleObj>
              </mc:Choice>
              <mc:Fallback>
                <p:oleObj name="CS ChemDraw Drawing" r:id="rId3" imgW="6021000" imgH="317952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513" y="1838325"/>
                        <a:ext cx="6021387" cy="317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4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4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2377970" y="603423"/>
            <a:ext cx="389119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Komplexní sloučeniny</a:t>
            </a:r>
            <a:endParaRPr lang="cs-CZ" sz="3200" b="1" dirty="0">
              <a:solidFill>
                <a:srgbClr val="FF0000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827584" y="1268760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K</a:t>
            </a:r>
            <a:r>
              <a:rPr lang="cs-CZ" baseline="-25000" dirty="0"/>
              <a:t>3</a:t>
            </a:r>
            <a:r>
              <a:rPr lang="cs-CZ" dirty="0"/>
              <a:t>[</a:t>
            </a:r>
            <a:r>
              <a:rPr lang="cs-CZ" dirty="0" err="1"/>
              <a:t>Fe</a:t>
            </a:r>
            <a:r>
              <a:rPr lang="cs-CZ" dirty="0"/>
              <a:t>(CN)</a:t>
            </a:r>
            <a:r>
              <a:rPr lang="cs-CZ" baseline="-25000" dirty="0"/>
              <a:t>6</a:t>
            </a:r>
            <a:r>
              <a:rPr lang="cs-CZ" dirty="0"/>
              <a:t>] </a:t>
            </a:r>
            <a:r>
              <a:rPr lang="cs-CZ" dirty="0" smtClean="0"/>
              <a:t>		</a:t>
            </a:r>
            <a:r>
              <a:rPr lang="cs-CZ" dirty="0" err="1" smtClean="0"/>
              <a:t>hexakyanoželezitan</a:t>
            </a:r>
            <a:r>
              <a:rPr lang="cs-CZ" dirty="0" smtClean="0"/>
              <a:t> </a:t>
            </a:r>
            <a:r>
              <a:rPr lang="cs-CZ" dirty="0" err="1"/>
              <a:t>tridraselný</a:t>
            </a:r>
            <a:r>
              <a:rPr lang="cs-CZ" dirty="0"/>
              <a:t> (draselný)</a:t>
            </a:r>
          </a:p>
          <a:p>
            <a:r>
              <a:rPr lang="cs-CZ" dirty="0"/>
              <a:t>Na</a:t>
            </a:r>
            <a:r>
              <a:rPr lang="cs-CZ" baseline="-25000" dirty="0"/>
              <a:t>3</a:t>
            </a:r>
            <a:r>
              <a:rPr lang="cs-CZ" dirty="0"/>
              <a:t>[</a:t>
            </a:r>
            <a:r>
              <a:rPr lang="cs-CZ" dirty="0" err="1"/>
              <a:t>CoI</a:t>
            </a:r>
            <a:r>
              <a:rPr lang="cs-CZ" dirty="0"/>
              <a:t>(CN)</a:t>
            </a:r>
            <a:r>
              <a:rPr lang="cs-CZ" baseline="-25000" dirty="0"/>
              <a:t>5</a:t>
            </a:r>
            <a:r>
              <a:rPr lang="cs-CZ" dirty="0" smtClean="0"/>
              <a:t>]		</a:t>
            </a:r>
            <a:r>
              <a:rPr lang="cs-CZ" dirty="0" err="1" smtClean="0"/>
              <a:t>jodo-pentakyanokobaltitan</a:t>
            </a:r>
            <a:r>
              <a:rPr lang="cs-CZ" dirty="0" smtClean="0"/>
              <a:t> </a:t>
            </a:r>
            <a:r>
              <a:rPr lang="cs-CZ" dirty="0"/>
              <a:t>sodný</a:t>
            </a:r>
          </a:p>
          <a:p>
            <a:r>
              <a:rPr lang="cs-CZ" dirty="0"/>
              <a:t>K</a:t>
            </a:r>
            <a:r>
              <a:rPr lang="cs-CZ" baseline="-25000" dirty="0"/>
              <a:t>4</a:t>
            </a:r>
            <a:r>
              <a:rPr lang="cs-CZ" dirty="0"/>
              <a:t>[Ni(CN)</a:t>
            </a:r>
            <a:r>
              <a:rPr lang="cs-CZ" baseline="-25000" dirty="0"/>
              <a:t>4</a:t>
            </a:r>
            <a:r>
              <a:rPr lang="cs-CZ" dirty="0"/>
              <a:t>] </a:t>
            </a:r>
            <a:r>
              <a:rPr lang="cs-CZ" dirty="0" smtClean="0"/>
              <a:t>		</a:t>
            </a:r>
            <a:r>
              <a:rPr lang="cs-CZ" dirty="0" err="1" smtClean="0"/>
              <a:t>tetrakyanonikl</a:t>
            </a:r>
            <a:r>
              <a:rPr lang="cs-CZ" dirty="0" smtClean="0"/>
              <a:t>(4-</a:t>
            </a:r>
            <a:r>
              <a:rPr lang="cs-CZ" dirty="0"/>
              <a:t>) </a:t>
            </a:r>
            <a:r>
              <a:rPr lang="cs-CZ" dirty="0" err="1"/>
              <a:t>tetradraselný</a:t>
            </a:r>
            <a:endParaRPr lang="cs-CZ" dirty="0"/>
          </a:p>
          <a:p>
            <a:r>
              <a:rPr lang="pl-PL" dirty="0"/>
              <a:t>[Ni(CO)</a:t>
            </a:r>
            <a:r>
              <a:rPr lang="pl-PL" baseline="-25000" dirty="0"/>
              <a:t>4</a:t>
            </a:r>
            <a:r>
              <a:rPr lang="pl-PL" dirty="0" smtClean="0"/>
              <a:t>]			tetrakarbonyl </a:t>
            </a:r>
            <a:r>
              <a:rPr lang="pl-PL" dirty="0"/>
              <a:t>niklu (nebo nikl)</a:t>
            </a:r>
          </a:p>
          <a:p>
            <a:r>
              <a:rPr lang="cs-CZ" dirty="0"/>
              <a:t>[Co(NH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3</a:t>
            </a:r>
            <a:r>
              <a:rPr lang="cs-CZ" dirty="0"/>
              <a:t>Cl</a:t>
            </a:r>
            <a:r>
              <a:rPr lang="cs-CZ" baseline="-25000" dirty="0"/>
              <a:t>3</a:t>
            </a:r>
            <a:r>
              <a:rPr lang="cs-CZ" dirty="0"/>
              <a:t>] </a:t>
            </a:r>
            <a:r>
              <a:rPr lang="cs-CZ" dirty="0" smtClean="0"/>
              <a:t>		komplex </a:t>
            </a:r>
            <a:r>
              <a:rPr lang="cs-CZ" dirty="0" err="1"/>
              <a:t>triammin-trichlorokobaltitý</a:t>
            </a:r>
            <a:endParaRPr lang="cs-CZ" dirty="0"/>
          </a:p>
          <a:p>
            <a:r>
              <a:rPr lang="cs-CZ" dirty="0"/>
              <a:t>Na[Co(CO)</a:t>
            </a:r>
            <a:r>
              <a:rPr lang="cs-CZ" baseline="-25000" dirty="0"/>
              <a:t>4</a:t>
            </a:r>
            <a:r>
              <a:rPr lang="cs-CZ" dirty="0"/>
              <a:t>] </a:t>
            </a:r>
            <a:r>
              <a:rPr lang="cs-CZ" dirty="0" smtClean="0"/>
              <a:t>		</a:t>
            </a:r>
            <a:r>
              <a:rPr lang="cs-CZ" dirty="0" err="1" smtClean="0"/>
              <a:t>tetrakarbonylkobaltid</a:t>
            </a:r>
            <a:r>
              <a:rPr lang="cs-CZ" dirty="0" smtClean="0"/>
              <a:t>(1-</a:t>
            </a:r>
            <a:r>
              <a:rPr lang="cs-CZ" dirty="0"/>
              <a:t>) sodný</a:t>
            </a:r>
          </a:p>
          <a:p>
            <a:r>
              <a:rPr lang="cs-CZ" dirty="0"/>
              <a:t>[</a:t>
            </a:r>
            <a:r>
              <a:rPr lang="cs-CZ" dirty="0" err="1"/>
              <a:t>Cr</a:t>
            </a:r>
            <a:r>
              <a:rPr lang="cs-CZ" dirty="0"/>
              <a:t>(en)</a:t>
            </a:r>
            <a:r>
              <a:rPr lang="cs-CZ" baseline="-25000" dirty="0"/>
              <a:t>3</a:t>
            </a:r>
            <a:r>
              <a:rPr lang="cs-CZ" dirty="0"/>
              <a:t>]Cl</a:t>
            </a:r>
            <a:r>
              <a:rPr lang="cs-CZ" baseline="-25000" dirty="0"/>
              <a:t>3 </a:t>
            </a:r>
            <a:r>
              <a:rPr lang="cs-CZ" dirty="0" smtClean="0"/>
              <a:t>		chlorid </a:t>
            </a:r>
            <a:r>
              <a:rPr lang="cs-CZ" dirty="0" err="1"/>
              <a:t>tris</a:t>
            </a:r>
            <a:r>
              <a:rPr lang="cs-CZ" dirty="0"/>
              <a:t>(</a:t>
            </a:r>
            <a:r>
              <a:rPr lang="cs-CZ" dirty="0" err="1"/>
              <a:t>ethylendiamin</a:t>
            </a:r>
            <a:r>
              <a:rPr lang="cs-CZ" dirty="0"/>
              <a:t>)chromitý</a:t>
            </a:r>
          </a:p>
          <a:p>
            <a:r>
              <a:rPr lang="cs-CZ" dirty="0"/>
              <a:t>[</a:t>
            </a:r>
            <a:r>
              <a:rPr lang="cs-CZ" dirty="0" err="1"/>
              <a:t>Pt</a:t>
            </a:r>
            <a:r>
              <a:rPr lang="cs-CZ" dirty="0"/>
              <a:t>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4</a:t>
            </a:r>
            <a:r>
              <a:rPr lang="cs-CZ" dirty="0"/>
              <a:t>][PtCl</a:t>
            </a:r>
            <a:r>
              <a:rPr lang="cs-CZ" baseline="-25000" dirty="0"/>
              <a:t>4</a:t>
            </a:r>
            <a:r>
              <a:rPr lang="cs-CZ" dirty="0" smtClean="0"/>
              <a:t>]		</a:t>
            </a:r>
            <a:r>
              <a:rPr lang="cs-CZ" dirty="0" err="1" smtClean="0"/>
              <a:t>tetrachloroplatnatan</a:t>
            </a:r>
            <a:r>
              <a:rPr lang="cs-CZ" dirty="0" smtClean="0"/>
              <a:t> </a:t>
            </a:r>
            <a:r>
              <a:rPr lang="cs-CZ" dirty="0" err="1"/>
              <a:t>tetraamminplatnatý</a:t>
            </a:r>
            <a:endParaRPr lang="cs-CZ" dirty="0"/>
          </a:p>
          <a:p>
            <a:r>
              <a:rPr lang="cs-CZ" i="1" dirty="0"/>
              <a:t>cis</a:t>
            </a:r>
            <a:r>
              <a:rPr lang="cs-CZ" dirty="0"/>
              <a:t>-[</a:t>
            </a:r>
            <a:r>
              <a:rPr lang="cs-CZ" dirty="0" err="1"/>
              <a:t>Pt</a:t>
            </a:r>
            <a:r>
              <a:rPr lang="cs-CZ" dirty="0"/>
              <a:t>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2</a:t>
            </a:r>
            <a:r>
              <a:rPr lang="cs-CZ" dirty="0"/>
              <a:t>Cl</a:t>
            </a:r>
            <a:r>
              <a:rPr lang="cs-CZ" baseline="-25000" dirty="0"/>
              <a:t>2</a:t>
            </a:r>
            <a:r>
              <a:rPr lang="cs-CZ" dirty="0"/>
              <a:t>] </a:t>
            </a:r>
            <a:r>
              <a:rPr lang="cs-CZ" dirty="0" smtClean="0"/>
              <a:t>		</a:t>
            </a:r>
            <a:r>
              <a:rPr lang="cs-CZ" i="1" dirty="0" smtClean="0"/>
              <a:t>cis</a:t>
            </a:r>
            <a:r>
              <a:rPr lang="cs-CZ" dirty="0" smtClean="0"/>
              <a:t>-</a:t>
            </a:r>
            <a:r>
              <a:rPr lang="cs-CZ" dirty="0" err="1" smtClean="0"/>
              <a:t>diammin</a:t>
            </a:r>
            <a:r>
              <a:rPr lang="cs-CZ" dirty="0" smtClean="0"/>
              <a:t>-</a:t>
            </a:r>
            <a:r>
              <a:rPr lang="cs-CZ" dirty="0" err="1" smtClean="0"/>
              <a:t>dichloroplatnatý</a:t>
            </a:r>
            <a:r>
              <a:rPr lang="cs-CZ" dirty="0" smtClean="0"/>
              <a:t> </a:t>
            </a:r>
            <a:r>
              <a:rPr lang="cs-CZ" dirty="0"/>
              <a:t>komplex</a:t>
            </a:r>
          </a:p>
          <a:p>
            <a:r>
              <a:rPr lang="cs-CZ" i="1" dirty="0"/>
              <a:t>trans</a:t>
            </a:r>
            <a:r>
              <a:rPr lang="cs-CZ" dirty="0"/>
              <a:t>-[Co(NH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4</a:t>
            </a:r>
            <a:r>
              <a:rPr lang="cs-CZ" dirty="0"/>
              <a:t>Cl</a:t>
            </a:r>
            <a:r>
              <a:rPr lang="cs-CZ" baseline="-25000" dirty="0"/>
              <a:t>2</a:t>
            </a:r>
            <a:r>
              <a:rPr lang="cs-CZ" dirty="0"/>
              <a:t>] </a:t>
            </a:r>
            <a:r>
              <a:rPr lang="cs-CZ" dirty="0" smtClean="0"/>
              <a:t>		komplex </a:t>
            </a:r>
            <a:r>
              <a:rPr lang="cs-CZ" i="1" dirty="0"/>
              <a:t>trans</a:t>
            </a:r>
            <a:r>
              <a:rPr lang="cs-CZ" dirty="0"/>
              <a:t>-</a:t>
            </a:r>
            <a:r>
              <a:rPr lang="cs-CZ" dirty="0" err="1"/>
              <a:t>tetraammin</a:t>
            </a:r>
            <a:r>
              <a:rPr lang="cs-CZ" dirty="0"/>
              <a:t>-</a:t>
            </a:r>
            <a:r>
              <a:rPr lang="cs-CZ" dirty="0" err="1"/>
              <a:t>dichlorokobaltnatý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67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5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486190" y="603423"/>
            <a:ext cx="567475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Komplexní sloučeniny - izomerie</a:t>
            </a:r>
            <a:endParaRPr lang="cs-CZ" sz="3200" b="1" dirty="0">
              <a:solidFill>
                <a:srgbClr val="FF0000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297989" y="1340768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a) Ligand se koordinuje k centrálnímu atomu různými donorovými atomy. Jev se nazývá </a:t>
            </a:r>
            <a:r>
              <a:rPr lang="cs-CZ" b="1" dirty="0"/>
              <a:t>vazebná </a:t>
            </a:r>
            <a:r>
              <a:rPr lang="cs-CZ" dirty="0" smtClean="0"/>
              <a:t>izomerie a </a:t>
            </a:r>
            <a:r>
              <a:rPr lang="cs-CZ" dirty="0"/>
              <a:t>izomery rozlišujeme rozdílnými názvy ligandů</a:t>
            </a:r>
          </a:p>
          <a:p>
            <a:r>
              <a:rPr lang="cs-CZ" dirty="0"/>
              <a:t>-NO</a:t>
            </a:r>
            <a:r>
              <a:rPr lang="cs-CZ" baseline="-25000" dirty="0"/>
              <a:t>2</a:t>
            </a:r>
            <a:r>
              <a:rPr lang="cs-CZ" dirty="0"/>
              <a:t> nitro </a:t>
            </a:r>
            <a:r>
              <a:rPr lang="cs-CZ" dirty="0" smtClean="0"/>
              <a:t>		-</a:t>
            </a:r>
            <a:r>
              <a:rPr lang="cs-CZ" dirty="0"/>
              <a:t>ONO </a:t>
            </a:r>
            <a:r>
              <a:rPr lang="cs-CZ" dirty="0" err="1"/>
              <a:t>nitrito</a:t>
            </a:r>
            <a:endParaRPr lang="cs-CZ" dirty="0"/>
          </a:p>
          <a:p>
            <a:r>
              <a:rPr lang="cs-CZ" dirty="0"/>
              <a:t>b) Koordinují se izomerní ligandy za vzniku </a:t>
            </a:r>
            <a:r>
              <a:rPr lang="cs-CZ" b="1" dirty="0"/>
              <a:t>polohových </a:t>
            </a:r>
            <a:r>
              <a:rPr lang="cs-CZ" dirty="0"/>
              <a:t>izomerů. I tento případ se vystihne </a:t>
            </a:r>
            <a:r>
              <a:rPr lang="cs-CZ" dirty="0" smtClean="0"/>
              <a:t>rozdílným názvem </a:t>
            </a:r>
            <a:r>
              <a:rPr lang="cs-CZ" dirty="0"/>
              <a:t>ligandů</a:t>
            </a:r>
          </a:p>
          <a:p>
            <a:r>
              <a:rPr lang="cs-CZ" dirty="0"/>
              <a:t>H</a:t>
            </a:r>
            <a:r>
              <a:rPr lang="cs-CZ" baseline="-25000" dirty="0"/>
              <a:t>2</a:t>
            </a:r>
            <a:r>
              <a:rPr lang="cs-CZ" dirty="0"/>
              <a:t>NCH</a:t>
            </a:r>
            <a:r>
              <a:rPr lang="cs-CZ" baseline="-25000" dirty="0"/>
              <a:t>2</a:t>
            </a:r>
            <a:r>
              <a:rPr lang="cs-CZ" dirty="0"/>
              <a:t>CH(NH</a:t>
            </a:r>
            <a:r>
              <a:rPr lang="cs-CZ" baseline="-25000" dirty="0"/>
              <a:t>2</a:t>
            </a:r>
            <a:r>
              <a:rPr lang="cs-CZ" dirty="0"/>
              <a:t>)CH</a:t>
            </a:r>
            <a:r>
              <a:rPr lang="cs-CZ" baseline="-25000" dirty="0"/>
              <a:t>3</a:t>
            </a:r>
            <a:r>
              <a:rPr lang="cs-CZ" dirty="0"/>
              <a:t> </a:t>
            </a:r>
            <a:r>
              <a:rPr lang="cs-CZ" dirty="0" smtClean="0"/>
              <a:t>	1,2-diaminopropan </a:t>
            </a:r>
          </a:p>
          <a:p>
            <a:r>
              <a:rPr lang="cs-CZ" dirty="0" smtClean="0"/>
              <a:t>CH</a:t>
            </a:r>
            <a:r>
              <a:rPr lang="cs-CZ" baseline="-25000" dirty="0" smtClean="0"/>
              <a:t>3</a:t>
            </a:r>
            <a:r>
              <a:rPr lang="cs-CZ" dirty="0" smtClean="0"/>
              <a:t>NHCH</a:t>
            </a:r>
            <a:r>
              <a:rPr lang="cs-CZ" baseline="-25000" dirty="0" smtClean="0"/>
              <a:t>2</a:t>
            </a:r>
            <a:r>
              <a:rPr lang="cs-CZ" dirty="0" smtClean="0"/>
              <a:t>CH</a:t>
            </a:r>
            <a:r>
              <a:rPr lang="cs-CZ" baseline="-25000" dirty="0" smtClean="0"/>
              <a:t>2</a:t>
            </a:r>
            <a:r>
              <a:rPr lang="cs-CZ" dirty="0" smtClean="0"/>
              <a:t>NH</a:t>
            </a:r>
            <a:r>
              <a:rPr lang="cs-CZ" baseline="-25000" dirty="0" smtClean="0"/>
              <a:t>2</a:t>
            </a:r>
            <a:r>
              <a:rPr lang="cs-CZ" dirty="0" smtClean="0"/>
              <a:t> 		N-</a:t>
            </a:r>
            <a:r>
              <a:rPr lang="cs-CZ" dirty="0" err="1" smtClean="0"/>
              <a:t>methylethylendiamin</a:t>
            </a:r>
            <a:endParaRPr lang="cs-CZ" dirty="0"/>
          </a:p>
          <a:p>
            <a:r>
              <a:rPr lang="cs-CZ" dirty="0"/>
              <a:t>c) Komplex má zaměněny ionty v koordinační a iontové sféře. Tuto situaci, nazývanou </a:t>
            </a:r>
            <a:r>
              <a:rPr lang="cs-CZ" b="1" dirty="0"/>
              <a:t>ionizační </a:t>
            </a:r>
            <a:r>
              <a:rPr lang="cs-CZ" dirty="0" err="1" smtClean="0"/>
              <a:t>izomerie,řeší</a:t>
            </a:r>
            <a:r>
              <a:rPr lang="cs-CZ" dirty="0" smtClean="0"/>
              <a:t> </a:t>
            </a:r>
            <a:r>
              <a:rPr lang="cs-CZ" dirty="0"/>
              <a:t>název komplexu</a:t>
            </a:r>
          </a:p>
          <a:p>
            <a:r>
              <a:rPr lang="cs-CZ" dirty="0"/>
              <a:t>[Co(NH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5</a:t>
            </a:r>
            <a:r>
              <a:rPr lang="cs-CZ" dirty="0"/>
              <a:t>SO</a:t>
            </a:r>
            <a:r>
              <a:rPr lang="cs-CZ" baseline="-25000" dirty="0"/>
              <a:t>4</a:t>
            </a:r>
            <a:r>
              <a:rPr lang="cs-CZ" dirty="0"/>
              <a:t>]Br </a:t>
            </a:r>
            <a:r>
              <a:rPr lang="cs-CZ" dirty="0" smtClean="0"/>
              <a:t>		bromid </a:t>
            </a:r>
            <a:r>
              <a:rPr lang="cs-CZ" dirty="0" err="1"/>
              <a:t>pentaammin-sulfatokobaltitý</a:t>
            </a:r>
            <a:endParaRPr lang="cs-CZ" dirty="0"/>
          </a:p>
          <a:p>
            <a:r>
              <a:rPr lang="cs-CZ" dirty="0"/>
              <a:t>[Co(NH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5</a:t>
            </a:r>
            <a:r>
              <a:rPr lang="cs-CZ" dirty="0"/>
              <a:t>Br]SO</a:t>
            </a:r>
            <a:r>
              <a:rPr lang="cs-CZ" baseline="-25000" dirty="0"/>
              <a:t>4</a:t>
            </a:r>
            <a:r>
              <a:rPr lang="cs-CZ" dirty="0"/>
              <a:t> </a:t>
            </a:r>
            <a:r>
              <a:rPr lang="cs-CZ" dirty="0" smtClean="0"/>
              <a:t>		síran </a:t>
            </a:r>
            <a:r>
              <a:rPr lang="cs-CZ" dirty="0" err="1"/>
              <a:t>pentaammin-bromokobaltitý</a:t>
            </a:r>
            <a:endParaRPr lang="cs-CZ" dirty="0"/>
          </a:p>
          <a:p>
            <a:r>
              <a:rPr lang="cs-CZ" dirty="0"/>
              <a:t>d) U koordinačních sloučenin s komplexním kationtem i aniontem se může měnit rozdělení ligandů </a:t>
            </a:r>
            <a:r>
              <a:rPr lang="cs-CZ" dirty="0" smtClean="0"/>
              <a:t>mezi koordinačními </a:t>
            </a:r>
            <a:r>
              <a:rPr lang="cs-CZ" dirty="0"/>
              <a:t>sférami obou centrálních atomů (</a:t>
            </a:r>
            <a:r>
              <a:rPr lang="cs-CZ" b="1" dirty="0"/>
              <a:t>koordinační </a:t>
            </a:r>
            <a:r>
              <a:rPr lang="cs-CZ" dirty="0"/>
              <a:t>izomerie)</a:t>
            </a:r>
          </a:p>
          <a:p>
            <a:r>
              <a:rPr lang="cs-CZ" dirty="0"/>
              <a:t>[</a:t>
            </a:r>
            <a:r>
              <a:rPr lang="cs-CZ" dirty="0" err="1"/>
              <a:t>Pt</a:t>
            </a:r>
            <a:r>
              <a:rPr lang="cs-CZ" dirty="0"/>
              <a:t>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4</a:t>
            </a:r>
            <a:r>
              <a:rPr lang="cs-CZ" dirty="0"/>
              <a:t>][CuCl</a:t>
            </a:r>
            <a:r>
              <a:rPr lang="cs-CZ" baseline="-25000" dirty="0"/>
              <a:t>4</a:t>
            </a:r>
            <a:r>
              <a:rPr lang="cs-CZ" dirty="0"/>
              <a:t>] 	</a:t>
            </a:r>
            <a:r>
              <a:rPr lang="cs-CZ" dirty="0" smtClean="0"/>
              <a:t>	</a:t>
            </a:r>
            <a:r>
              <a:rPr lang="cs-CZ" dirty="0" err="1" smtClean="0"/>
              <a:t>tetrachloroměďnatan</a:t>
            </a:r>
            <a:r>
              <a:rPr lang="cs-CZ" dirty="0" smtClean="0"/>
              <a:t> </a:t>
            </a:r>
            <a:r>
              <a:rPr lang="cs-CZ" dirty="0" err="1"/>
              <a:t>tetramminplatnatý</a:t>
            </a:r>
            <a:endParaRPr lang="cs-CZ" dirty="0"/>
          </a:p>
          <a:p>
            <a:r>
              <a:rPr lang="cs-CZ" dirty="0"/>
              <a:t>[</a:t>
            </a:r>
            <a:r>
              <a:rPr lang="cs-CZ" dirty="0" err="1"/>
              <a:t>Cu</a:t>
            </a:r>
            <a:r>
              <a:rPr lang="cs-CZ" dirty="0"/>
              <a:t>(NH</a:t>
            </a:r>
            <a:r>
              <a:rPr lang="cs-CZ" baseline="-25000" dirty="0"/>
              <a:t>3</a:t>
            </a:r>
            <a:r>
              <a:rPr lang="cs-CZ" dirty="0"/>
              <a:t>)</a:t>
            </a:r>
            <a:r>
              <a:rPr lang="cs-CZ" baseline="-25000" dirty="0"/>
              <a:t>4</a:t>
            </a:r>
            <a:r>
              <a:rPr lang="cs-CZ" dirty="0"/>
              <a:t>][PtCl</a:t>
            </a:r>
            <a:r>
              <a:rPr lang="cs-CZ" baseline="-25000" dirty="0"/>
              <a:t>4</a:t>
            </a:r>
            <a:r>
              <a:rPr lang="cs-CZ" dirty="0"/>
              <a:t>] </a:t>
            </a:r>
            <a:r>
              <a:rPr lang="cs-CZ" dirty="0" smtClean="0"/>
              <a:t>		</a:t>
            </a:r>
            <a:r>
              <a:rPr lang="cs-CZ" dirty="0" err="1" smtClean="0"/>
              <a:t>tetrachloroplatnatan</a:t>
            </a:r>
            <a:r>
              <a:rPr lang="cs-CZ" dirty="0" smtClean="0"/>
              <a:t> </a:t>
            </a:r>
            <a:r>
              <a:rPr lang="cs-CZ" dirty="0" err="1"/>
              <a:t>tetraamminměďnatý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8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6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486190" y="603423"/>
            <a:ext cx="567475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Komplexní sloučeniny - izomerie</a:t>
            </a:r>
            <a:endParaRPr lang="cs-CZ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0914"/>
              </p:ext>
            </p:extLst>
          </p:nvPr>
        </p:nvGraphicFramePr>
        <p:xfrm>
          <a:off x="1486190" y="1188198"/>
          <a:ext cx="598805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S ChemDraw Drawing" r:id="rId3" imgW="5988600" imgH="5093280" progId="ChemDraw.Document.6.0">
                  <p:embed/>
                </p:oleObj>
              </mc:Choice>
              <mc:Fallback>
                <p:oleObj name="CS ChemDraw Drawing" r:id="rId3" imgW="5988600" imgH="50932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6190" y="1188198"/>
                        <a:ext cx="5988050" cy="509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4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7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034945" y="603423"/>
            <a:ext cx="657725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Zákon násobných poměrů slučovacích</a:t>
            </a:r>
            <a:endParaRPr lang="cs-CZ" sz="3200" b="1" dirty="0">
              <a:solidFill>
                <a:srgbClr val="FF0000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1077460" y="1628800"/>
            <a:ext cx="5942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Pokud spolu dva prvky tvoří více sloučenin, pak hmotnosti jednoho prvku, který se slučuje se stejným množstvím druhého prvku, jsou vzájemně v poměrech, které je možné vyjádřit malými celými čísly.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8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2384674" y="603423"/>
            <a:ext cx="38777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Zákon stálých objemů</a:t>
            </a:r>
            <a:endParaRPr lang="cs-CZ" sz="3200" b="1" dirty="0">
              <a:solidFill>
                <a:srgbClr val="FF0000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1077460" y="1628800"/>
            <a:ext cx="5942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Plyny se slučují v jednoduchých poměrech objemových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1077460" y="2348880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2 objemy vodíku + 1 objem kyslíku </a:t>
            </a:r>
            <a:r>
              <a:rPr lang="cs-CZ" dirty="0" smtClean="0"/>
              <a:t>→ 2 </a:t>
            </a:r>
            <a:r>
              <a:rPr lang="cs-CZ" dirty="0"/>
              <a:t>objemy vodní páry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/>
              <p:cNvSpPr txBox="1"/>
              <p:nvPr/>
            </p:nvSpPr>
            <p:spPr>
              <a:xfrm>
                <a:off x="3233826" y="2924944"/>
                <a:ext cx="1338174" cy="75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2800" b="0" i="1" smtClean="0">
                        <a:latin typeface="Cambria Math"/>
                      </a:rPr>
                      <m:t>𝑛</m:t>
                    </m:r>
                    <m:r>
                      <a:rPr lang="cs-CZ" sz="2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cs-CZ" sz="28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cs-CZ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2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cs-CZ" sz="2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cs-CZ" sz="2800" dirty="0" smtClean="0"/>
                  <a:t> </a:t>
                </a:r>
                <a:endParaRPr lang="cs-CZ" sz="2800" dirty="0"/>
              </a:p>
            </p:txBody>
          </p:sp>
        </mc:Choice>
        <mc:Fallback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26" y="2924944"/>
                <a:ext cx="1338174" cy="757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0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82C5-AB8F-4B9F-831C-93A1738F07F8}" type="slidenum">
              <a:rPr lang="cs-CZ" smtClean="0"/>
              <a:t>9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2763276" y="603423"/>
            <a:ext cx="312059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cs-CZ" sz="3200" b="1" dirty="0" smtClean="0">
                <a:solidFill>
                  <a:srgbClr val="FF0000"/>
                </a:solidFill>
              </a:rPr>
              <a:t>Látkové množství</a:t>
            </a:r>
            <a:endParaRPr lang="cs-CZ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/>
              <p:cNvSpPr txBox="1"/>
              <p:nvPr/>
            </p:nvSpPr>
            <p:spPr>
              <a:xfrm>
                <a:off x="827584" y="2780928"/>
                <a:ext cx="5679948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2800" b="0" i="1" smtClean="0">
                        <a:latin typeface="Cambria Math"/>
                      </a:rPr>
                      <m:t>𝑛</m:t>
                    </m:r>
                    <m:r>
                      <a:rPr lang="cs-CZ" sz="2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cs-CZ" sz="2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cs-CZ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28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cs-CZ" sz="28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cs-CZ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cs-CZ" sz="28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cs-CZ" sz="2800" b="0" i="1" smtClean="0">
                            <a:latin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cs-CZ" sz="2800" dirty="0" smtClean="0"/>
                  <a:t> </a:t>
                </a:r>
                <a:endParaRPr lang="cs-CZ" sz="2800" dirty="0"/>
              </a:p>
            </p:txBody>
          </p:sp>
        </mc:Choice>
        <mc:Fallback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80928"/>
                <a:ext cx="5679948" cy="7552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ovéPole 7"/>
          <p:cNvSpPr txBox="1"/>
          <p:nvPr/>
        </p:nvSpPr>
        <p:spPr>
          <a:xfrm>
            <a:off x="827584" y="3573016"/>
            <a:ext cx="811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Látkové množství – n – počet  částic v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 smtClean="0"/>
              <a:t>Avogadrova</a:t>
            </a:r>
            <a:r>
              <a:rPr lang="cs-CZ" dirty="0" smtClean="0"/>
              <a:t> konstanta – počet atomů ve 12 g </a:t>
            </a:r>
            <a:r>
              <a:rPr lang="cs-CZ" baseline="30000" dirty="0" smtClean="0"/>
              <a:t>12</a:t>
            </a:r>
            <a:r>
              <a:rPr lang="cs-CZ" dirty="0" smtClean="0"/>
              <a:t>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N</a:t>
            </a:r>
            <a:r>
              <a:rPr lang="cs-CZ" baseline="-25000" dirty="0" smtClean="0"/>
              <a:t>A</a:t>
            </a:r>
            <a:r>
              <a:rPr lang="cs-CZ" dirty="0" smtClean="0"/>
              <a:t> = 6,023.10</a:t>
            </a:r>
            <a:r>
              <a:rPr lang="cs-CZ" baseline="30000" dirty="0" smtClean="0"/>
              <a:t>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M – molární hmotnost – součet atomových hmotností všech atomů ve sloučenině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899592" y="1556792"/>
            <a:ext cx="7744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Atomová hmotnostní jednotka – 1/12 hmotnosti 12C</a:t>
            </a:r>
          </a:p>
          <a:p>
            <a:r>
              <a:rPr lang="cs-CZ" dirty="0" smtClean="0"/>
              <a:t>m</a:t>
            </a:r>
            <a:r>
              <a:rPr lang="cs-CZ" baseline="-25000" dirty="0" smtClean="0"/>
              <a:t>u</a:t>
            </a:r>
            <a:r>
              <a:rPr lang="cs-CZ" dirty="0" smtClean="0"/>
              <a:t> = 1,660 538 921.10</a:t>
            </a:r>
            <a:r>
              <a:rPr lang="cs-CZ" baseline="30000" dirty="0" smtClean="0"/>
              <a:t>-27</a:t>
            </a:r>
            <a:r>
              <a:rPr lang="cs-CZ" dirty="0" smtClean="0"/>
              <a:t> kg</a:t>
            </a:r>
          </a:p>
          <a:p>
            <a:r>
              <a:rPr lang="cs-CZ" dirty="0" smtClean="0"/>
              <a:t>Relativní atomová (molekulová) hmotnost  - poměr hmotnosti atomu (molekuly) </a:t>
            </a:r>
            <a:br>
              <a:rPr lang="cs-CZ" dirty="0" smtClean="0"/>
            </a:br>
            <a:r>
              <a:rPr lang="cs-CZ" dirty="0" smtClean="0"/>
              <a:t>a atomové hmotnostní jednotky.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9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289</Words>
  <Application>Microsoft Office PowerPoint</Application>
  <PresentationFormat>Předvádění na obrazovce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Motiv systému Office</vt:lpstr>
      <vt:lpstr>CS ChemDraw Drawing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hugo</dc:creator>
  <cp:lastModifiedBy>hugo</cp:lastModifiedBy>
  <cp:revision>26</cp:revision>
  <dcterms:created xsi:type="dcterms:W3CDTF">2014-09-27T17:42:09Z</dcterms:created>
  <dcterms:modified xsi:type="dcterms:W3CDTF">2014-09-27T20:11:36Z</dcterms:modified>
</cp:coreProperties>
</file>