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13497-D3A5-4483-BE9D-1871B1A25A1F}" type="datetimeFigureOut">
              <a:rPr lang="cs-CZ" smtClean="0"/>
              <a:t>14. 10. 2014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18100-2677-4F98-AE0A-C25B1606F13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09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BD4C-EAB8-4C39-84E3-BB7EED3BFC91}" type="datetimeFigureOut">
              <a:rPr lang="cs-CZ" smtClean="0"/>
              <a:t>14. 10. 2014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6BF-FAB4-4906-8E36-9A2717F722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653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BD4C-EAB8-4C39-84E3-BB7EED3BFC91}" type="datetimeFigureOut">
              <a:rPr lang="cs-CZ" smtClean="0"/>
              <a:t>14. 10. 2014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6BF-FAB4-4906-8E36-9A2717F722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89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BD4C-EAB8-4C39-84E3-BB7EED3BFC91}" type="datetimeFigureOut">
              <a:rPr lang="cs-CZ" smtClean="0"/>
              <a:t>14. 10. 2014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6BF-FAB4-4906-8E36-9A2717F722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3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BD4C-EAB8-4C39-84E3-BB7EED3BFC91}" type="datetimeFigureOut">
              <a:rPr lang="cs-CZ" smtClean="0"/>
              <a:t>14. 10. 2014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6BF-FAB4-4906-8E36-9A2717F722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729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BD4C-EAB8-4C39-84E3-BB7EED3BFC91}" type="datetimeFigureOut">
              <a:rPr lang="cs-CZ" smtClean="0"/>
              <a:t>14. 10. 2014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6BF-FAB4-4906-8E36-9A2717F722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361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BD4C-EAB8-4C39-84E3-BB7EED3BFC91}" type="datetimeFigureOut">
              <a:rPr lang="cs-CZ" smtClean="0"/>
              <a:t>14. 10. 2014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6BF-FAB4-4906-8E36-9A2717F722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678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BD4C-EAB8-4C39-84E3-BB7EED3BFC91}" type="datetimeFigureOut">
              <a:rPr lang="cs-CZ" smtClean="0"/>
              <a:t>14. 10. 2014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6BF-FAB4-4906-8E36-9A2717F722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433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BD4C-EAB8-4C39-84E3-BB7EED3BFC91}" type="datetimeFigureOut">
              <a:rPr lang="cs-CZ" smtClean="0"/>
              <a:t>14. 10. 2014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6BF-FAB4-4906-8E36-9A2717F722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270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BD4C-EAB8-4C39-84E3-BB7EED3BFC91}" type="datetimeFigureOut">
              <a:rPr lang="cs-CZ" smtClean="0"/>
              <a:t>14. 10. 2014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6BF-FAB4-4906-8E36-9A2717F722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2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BD4C-EAB8-4C39-84E3-BB7EED3BFC91}" type="datetimeFigureOut">
              <a:rPr lang="cs-CZ" smtClean="0"/>
              <a:t>14. 10. 2014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6BF-FAB4-4906-8E36-9A2717F722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916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BD4C-EAB8-4C39-84E3-BB7EED3BFC91}" type="datetimeFigureOut">
              <a:rPr lang="cs-CZ" smtClean="0"/>
              <a:t>14. 10. 2014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6BF-FAB4-4906-8E36-9A2717F722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73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DBD4C-EAB8-4C39-84E3-BB7EED3BFC91}" type="datetimeFigureOut">
              <a:rPr lang="cs-CZ" smtClean="0"/>
              <a:t>14. 10. 2014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7C6BF-FAB4-4906-8E36-9A2717F722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8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Atomové jádro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aseline="30000" dirty="0" smtClean="0"/>
              <a:t>A</a:t>
            </a:r>
            <a:r>
              <a:rPr lang="cs-CZ" baseline="-25000" dirty="0" smtClean="0"/>
              <a:t>Z</a:t>
            </a:r>
            <a:r>
              <a:rPr lang="cs-CZ" dirty="0" smtClean="0"/>
              <a:t>X</a:t>
            </a:r>
          </a:p>
          <a:p>
            <a:pPr lvl="1"/>
            <a:r>
              <a:rPr lang="cs-CZ" dirty="0" smtClean="0"/>
              <a:t>A – nukleonové číslo</a:t>
            </a:r>
          </a:p>
          <a:p>
            <a:pPr lvl="1"/>
            <a:r>
              <a:rPr lang="cs-CZ" dirty="0" smtClean="0"/>
              <a:t>Z – protonové číslo</a:t>
            </a:r>
          </a:p>
          <a:p>
            <a:pPr lvl="1"/>
            <a:r>
              <a:rPr lang="cs-CZ" baseline="30000" dirty="0" smtClean="0"/>
              <a:t>12</a:t>
            </a:r>
            <a:r>
              <a:rPr lang="cs-CZ" dirty="0" smtClean="0"/>
              <a:t>C, </a:t>
            </a:r>
            <a:r>
              <a:rPr lang="cs-CZ" baseline="30000" dirty="0" smtClean="0"/>
              <a:t>13</a:t>
            </a:r>
            <a:r>
              <a:rPr lang="cs-CZ" dirty="0" smtClean="0"/>
              <a:t>C, </a:t>
            </a:r>
            <a:r>
              <a:rPr lang="cs-CZ" baseline="30000" dirty="0" smtClean="0"/>
              <a:t>14</a:t>
            </a:r>
            <a:r>
              <a:rPr lang="cs-CZ" dirty="0" smtClean="0"/>
              <a:t>N, </a:t>
            </a:r>
            <a:r>
              <a:rPr lang="cs-CZ" baseline="30000" dirty="0" smtClean="0"/>
              <a:t>15</a:t>
            </a:r>
            <a:r>
              <a:rPr lang="cs-CZ" dirty="0" smtClean="0"/>
              <a:t>N</a:t>
            </a:r>
          </a:p>
          <a:p>
            <a:r>
              <a:rPr lang="cs-CZ" dirty="0" smtClean="0"/>
              <a:t>Poločas rozpadu</a:t>
            </a:r>
          </a:p>
          <a:p>
            <a:pPr lvl="1"/>
            <a:r>
              <a:rPr lang="cs-CZ" dirty="0" smtClean="0"/>
              <a:t>doba, za kterou dojde k přeměně poloviny jader systému</a:t>
            </a:r>
            <a:endParaRPr lang="cs-CZ" dirty="0"/>
          </a:p>
        </p:txBody>
      </p:sp>
      <p:pic>
        <p:nvPicPr>
          <p:cNvPr id="2050" name="Picture 2" descr="t_\frac{1}{2} = \frac{\ln (2)}{\lambda} = \tau \ln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45224"/>
            <a:ext cx="2664296" cy="67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4499992" y="5229200"/>
            <a:ext cx="245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Calibri"/>
              </a:rPr>
              <a:t>λ</a:t>
            </a:r>
            <a:r>
              <a:rPr lang="cs-CZ" dirty="0" smtClean="0">
                <a:latin typeface="Calibri"/>
              </a:rPr>
              <a:t> – rozpadová konstanta</a:t>
            </a:r>
          </a:p>
          <a:p>
            <a:r>
              <a:rPr lang="cs-CZ" dirty="0" smtClean="0">
                <a:latin typeface="Calibri"/>
              </a:rPr>
              <a:t>τ – doba života jádra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57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Jaderné reakce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Částice </a:t>
            </a:r>
            <a:r>
              <a:rPr lang="el-GR" dirty="0" smtClean="0">
                <a:latin typeface="Calibri"/>
              </a:rPr>
              <a:t>α</a:t>
            </a:r>
            <a:r>
              <a:rPr lang="cs-CZ" dirty="0" smtClean="0">
                <a:latin typeface="Calibri"/>
              </a:rPr>
              <a:t> – </a:t>
            </a:r>
            <a:r>
              <a:rPr lang="cs-CZ" baseline="30000" dirty="0" smtClean="0">
                <a:latin typeface="Calibri"/>
              </a:rPr>
              <a:t>4</a:t>
            </a:r>
            <a:r>
              <a:rPr lang="cs-CZ" baseline="-25000" dirty="0" smtClean="0">
                <a:latin typeface="Calibri"/>
              </a:rPr>
              <a:t>2</a:t>
            </a:r>
            <a:r>
              <a:rPr lang="cs-CZ" dirty="0" smtClean="0">
                <a:latin typeface="Calibri"/>
              </a:rPr>
              <a:t>He</a:t>
            </a:r>
            <a:r>
              <a:rPr lang="cs-CZ" baseline="30000" dirty="0" smtClean="0">
                <a:latin typeface="Calibri"/>
              </a:rPr>
              <a:t>2+</a:t>
            </a:r>
            <a:endParaRPr lang="cs-CZ" dirty="0" smtClean="0">
              <a:latin typeface="Calibri"/>
            </a:endParaRPr>
          </a:p>
          <a:p>
            <a:r>
              <a:rPr lang="cs-CZ" dirty="0" smtClean="0">
                <a:latin typeface="Calibri"/>
              </a:rPr>
              <a:t>Částice </a:t>
            </a:r>
            <a:r>
              <a:rPr lang="cs-CZ" dirty="0" smtClean="0">
                <a:latin typeface="Symbol" panose="05050102010706020507" pitchFamily="18" charset="2"/>
              </a:rPr>
              <a:t>b</a:t>
            </a:r>
          </a:p>
          <a:p>
            <a:pPr lvl="1"/>
            <a:r>
              <a:rPr lang="cs-CZ" dirty="0" smtClean="0">
                <a:latin typeface="Symbol" panose="05050102010706020507" pitchFamily="18" charset="2"/>
              </a:rPr>
              <a:t>b</a:t>
            </a:r>
            <a:r>
              <a:rPr lang="cs-CZ" baseline="30000" dirty="0" smtClean="0">
                <a:latin typeface="Symbol" panose="05050102010706020507" pitchFamily="18" charset="2"/>
              </a:rPr>
              <a:t>-</a:t>
            </a:r>
            <a:r>
              <a:rPr lang="cs-CZ" dirty="0" smtClean="0">
                <a:latin typeface="Symbol" panose="05050102010706020507" pitchFamily="18" charset="2"/>
              </a:rPr>
              <a:t> - </a:t>
            </a:r>
            <a:r>
              <a:rPr lang="cs-CZ" dirty="0" smtClean="0"/>
              <a:t>elektrony</a:t>
            </a:r>
          </a:p>
          <a:p>
            <a:pPr lvl="1"/>
            <a:r>
              <a:rPr lang="cs-CZ" dirty="0" smtClean="0">
                <a:latin typeface="Symbol" panose="05050102010706020507" pitchFamily="18" charset="2"/>
              </a:rPr>
              <a:t>b</a:t>
            </a:r>
            <a:r>
              <a:rPr lang="cs-CZ" baseline="30000" dirty="0">
                <a:latin typeface="Symbol" panose="05050102010706020507" pitchFamily="18" charset="2"/>
              </a:rPr>
              <a:t>+</a:t>
            </a:r>
            <a:r>
              <a:rPr lang="cs-CZ" dirty="0" smtClean="0">
                <a:latin typeface="Symbol" panose="05050102010706020507" pitchFamily="18" charset="2"/>
              </a:rPr>
              <a:t> - </a:t>
            </a:r>
            <a:r>
              <a:rPr lang="cs-CZ" dirty="0" smtClean="0"/>
              <a:t>pozitrony</a:t>
            </a:r>
          </a:p>
          <a:p>
            <a:r>
              <a:rPr lang="cs-CZ" dirty="0" smtClean="0"/>
              <a:t>Záření </a:t>
            </a:r>
            <a:r>
              <a:rPr lang="cs-CZ" dirty="0" smtClean="0">
                <a:latin typeface="Symbol" panose="05050102010706020507" pitchFamily="18" charset="2"/>
              </a:rPr>
              <a:t>g</a:t>
            </a:r>
            <a:r>
              <a:rPr lang="cs-CZ" dirty="0" smtClean="0"/>
              <a:t> – elektromagnetické záření</a:t>
            </a:r>
          </a:p>
        </p:txBody>
      </p:sp>
    </p:spTree>
    <p:extLst>
      <p:ext uri="{BB962C8B-B14F-4D97-AF65-F5344CB8AC3E}">
        <p14:creationId xmlns:p14="http://schemas.microsoft.com/office/powerpoint/2010/main" val="27599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6" name="Picture 2" descr="https://upload.wikimedia.org/wikipedia/commons/thumb/8/80/Isotopes_and_half-life.svg/640px-Isotopes_and_half-lif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-33745"/>
            <a:ext cx="5735676" cy="688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8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Jaderné reakce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aseline="30000" dirty="0" smtClean="0"/>
              <a:t>222</a:t>
            </a:r>
            <a:r>
              <a:rPr lang="cs-CZ" baseline="-25000" dirty="0" smtClean="0"/>
              <a:t>86</a:t>
            </a:r>
            <a:r>
              <a:rPr lang="cs-CZ" dirty="0" smtClean="0"/>
              <a:t>Rn </a:t>
            </a:r>
            <a:r>
              <a:rPr lang="cs-CZ" dirty="0" smtClean="0">
                <a:latin typeface="Calibri"/>
              </a:rPr>
              <a:t>→ </a:t>
            </a:r>
            <a:r>
              <a:rPr lang="cs-CZ" baseline="30000" dirty="0" smtClean="0">
                <a:latin typeface="Calibri"/>
              </a:rPr>
              <a:t>218</a:t>
            </a:r>
            <a:r>
              <a:rPr lang="cs-CZ" baseline="-25000" dirty="0" smtClean="0">
                <a:latin typeface="Calibri"/>
              </a:rPr>
              <a:t>84</a:t>
            </a:r>
            <a:r>
              <a:rPr lang="cs-CZ" dirty="0" smtClean="0">
                <a:latin typeface="Calibri"/>
              </a:rPr>
              <a:t>Po + </a:t>
            </a:r>
            <a:r>
              <a:rPr lang="cs-CZ" baseline="30000" dirty="0" smtClean="0">
                <a:latin typeface="Calibri"/>
              </a:rPr>
              <a:t>4</a:t>
            </a:r>
            <a:r>
              <a:rPr lang="cs-CZ" baseline="-25000" dirty="0" smtClean="0">
                <a:latin typeface="Calibri"/>
              </a:rPr>
              <a:t>2</a:t>
            </a:r>
            <a:r>
              <a:rPr lang="cs-CZ" dirty="0" smtClean="0">
                <a:latin typeface="Calibri"/>
              </a:rPr>
              <a:t>He (</a:t>
            </a:r>
            <a:r>
              <a:rPr lang="cs-CZ" dirty="0" smtClean="0">
                <a:latin typeface="Symbol" panose="05050102010706020507" pitchFamily="18" charset="2"/>
              </a:rPr>
              <a:t>a</a:t>
            </a:r>
            <a:r>
              <a:rPr lang="cs-CZ" dirty="0" smtClean="0">
                <a:latin typeface="Calibri"/>
              </a:rPr>
              <a:t>)</a:t>
            </a:r>
          </a:p>
          <a:p>
            <a:r>
              <a:rPr lang="cs-CZ" baseline="30000" dirty="0" smtClean="0"/>
              <a:t>14</a:t>
            </a:r>
            <a:r>
              <a:rPr lang="cs-CZ" baseline="-25000" dirty="0" smtClean="0"/>
              <a:t>6</a:t>
            </a:r>
            <a:r>
              <a:rPr lang="cs-CZ" dirty="0" smtClean="0"/>
              <a:t>C </a:t>
            </a:r>
            <a:r>
              <a:rPr lang="cs-CZ" dirty="0"/>
              <a:t>→ </a:t>
            </a:r>
            <a:r>
              <a:rPr lang="cs-CZ" baseline="30000" dirty="0" smtClean="0"/>
              <a:t>14</a:t>
            </a:r>
            <a:r>
              <a:rPr lang="cs-CZ" baseline="-25000" dirty="0" smtClean="0"/>
              <a:t>7</a:t>
            </a:r>
            <a:r>
              <a:rPr lang="cs-CZ" dirty="0" smtClean="0"/>
              <a:t>N </a:t>
            </a:r>
            <a:r>
              <a:rPr lang="cs-CZ" dirty="0"/>
              <a:t>+ </a:t>
            </a:r>
            <a:r>
              <a:rPr lang="cs-CZ" baseline="30000" dirty="0" smtClean="0"/>
              <a:t>0</a:t>
            </a:r>
            <a:r>
              <a:rPr lang="cs-CZ" baseline="-25000" dirty="0" smtClean="0"/>
              <a:t>-1</a:t>
            </a:r>
            <a:r>
              <a:rPr lang="cs-CZ" dirty="0" smtClean="0"/>
              <a:t>e (</a:t>
            </a:r>
            <a:r>
              <a:rPr lang="cs-CZ" dirty="0" smtClean="0">
                <a:latin typeface="Symbol" panose="05050102010706020507" pitchFamily="18" charset="2"/>
              </a:rPr>
              <a:t>b</a:t>
            </a:r>
            <a:r>
              <a:rPr lang="cs-CZ" baseline="30000" dirty="0" smtClean="0">
                <a:latin typeface="Symbol" panose="05050102010706020507" pitchFamily="18" charset="2"/>
              </a:rPr>
              <a:t>-</a:t>
            </a:r>
            <a:r>
              <a:rPr lang="cs-CZ" dirty="0" smtClean="0"/>
              <a:t>)</a:t>
            </a:r>
          </a:p>
          <a:p>
            <a:r>
              <a:rPr lang="cs-CZ" baseline="30000" dirty="0" smtClean="0"/>
              <a:t>11</a:t>
            </a:r>
            <a:r>
              <a:rPr lang="cs-CZ" baseline="-25000" dirty="0" smtClean="0"/>
              <a:t>6</a:t>
            </a:r>
            <a:r>
              <a:rPr lang="cs-CZ" dirty="0" smtClean="0"/>
              <a:t>C → </a:t>
            </a:r>
            <a:r>
              <a:rPr lang="cs-CZ" baseline="30000" dirty="0" smtClean="0"/>
              <a:t>11</a:t>
            </a:r>
            <a:r>
              <a:rPr lang="cs-CZ" baseline="-25000" dirty="0" smtClean="0"/>
              <a:t>5</a:t>
            </a:r>
            <a:r>
              <a:rPr lang="cs-CZ" dirty="0" smtClean="0"/>
              <a:t>B + </a:t>
            </a:r>
            <a:r>
              <a:rPr lang="cs-CZ" baseline="30000" dirty="0" smtClean="0"/>
              <a:t>0</a:t>
            </a:r>
            <a:r>
              <a:rPr lang="cs-CZ" baseline="-25000" dirty="0" smtClean="0"/>
              <a:t>+1</a:t>
            </a:r>
            <a:r>
              <a:rPr lang="cs-CZ" dirty="0" smtClean="0"/>
              <a:t>e (</a:t>
            </a:r>
            <a:r>
              <a:rPr lang="cs-CZ" dirty="0" smtClean="0">
                <a:latin typeface="Symbol" panose="05050102010706020507" pitchFamily="18" charset="2"/>
              </a:rPr>
              <a:t>b</a:t>
            </a:r>
            <a:r>
              <a:rPr lang="cs-CZ" baseline="30000" dirty="0" smtClean="0">
                <a:latin typeface="Symbol" panose="05050102010706020507" pitchFamily="18" charset="2"/>
              </a:rPr>
              <a:t>+</a:t>
            </a:r>
            <a:r>
              <a:rPr lang="cs-CZ" dirty="0" smtClean="0"/>
              <a:t>)</a:t>
            </a:r>
          </a:p>
          <a:p>
            <a:r>
              <a:rPr lang="cs-CZ" baseline="30000" dirty="0" smtClean="0"/>
              <a:t>99m</a:t>
            </a:r>
            <a:r>
              <a:rPr lang="cs-CZ" baseline="-25000" dirty="0" smtClean="0"/>
              <a:t>43</a:t>
            </a:r>
            <a:r>
              <a:rPr lang="cs-CZ" dirty="0" smtClean="0"/>
              <a:t>Tc → </a:t>
            </a:r>
            <a:r>
              <a:rPr lang="cs-CZ" baseline="30000" dirty="0" smtClean="0"/>
              <a:t>99</a:t>
            </a:r>
            <a:r>
              <a:rPr lang="cs-CZ" baseline="-25000" dirty="0" smtClean="0"/>
              <a:t>43</a:t>
            </a:r>
            <a:r>
              <a:rPr lang="cs-CZ" dirty="0" smtClean="0"/>
              <a:t>Tc + </a:t>
            </a:r>
            <a:r>
              <a:rPr lang="cs-CZ" dirty="0" smtClean="0">
                <a:latin typeface="Symbol" panose="05050102010706020507" pitchFamily="18" charset="2"/>
              </a:rPr>
              <a:t>g</a:t>
            </a:r>
          </a:p>
          <a:p>
            <a:r>
              <a:rPr lang="cs-CZ" baseline="30000" dirty="0" smtClean="0"/>
              <a:t>40</a:t>
            </a:r>
            <a:r>
              <a:rPr lang="cs-CZ" baseline="-25000" dirty="0" smtClean="0"/>
              <a:t>19</a:t>
            </a:r>
            <a:r>
              <a:rPr lang="cs-CZ" dirty="0" smtClean="0"/>
              <a:t>K + </a:t>
            </a:r>
            <a:r>
              <a:rPr lang="cs-CZ" baseline="30000" dirty="0" smtClean="0"/>
              <a:t>0</a:t>
            </a:r>
            <a:r>
              <a:rPr lang="cs-CZ" baseline="-25000" dirty="0" smtClean="0"/>
              <a:t>-1</a:t>
            </a:r>
            <a:r>
              <a:rPr lang="cs-CZ" dirty="0" smtClean="0"/>
              <a:t>e → </a:t>
            </a:r>
            <a:r>
              <a:rPr lang="cs-CZ" baseline="30000" dirty="0" smtClean="0"/>
              <a:t>40</a:t>
            </a:r>
            <a:r>
              <a:rPr lang="cs-CZ" baseline="-25000" dirty="0" smtClean="0"/>
              <a:t>18</a:t>
            </a:r>
            <a:r>
              <a:rPr lang="cs-CZ" dirty="0" smtClean="0"/>
              <a:t>Ar</a:t>
            </a:r>
          </a:p>
          <a:p>
            <a:r>
              <a:rPr lang="cs-CZ" baseline="30000" dirty="0" smtClean="0"/>
              <a:t>4</a:t>
            </a:r>
            <a:r>
              <a:rPr lang="cs-CZ" baseline="-25000" dirty="0" smtClean="0"/>
              <a:t>2</a:t>
            </a:r>
            <a:r>
              <a:rPr lang="cs-CZ" dirty="0" smtClean="0"/>
              <a:t>He + </a:t>
            </a:r>
            <a:r>
              <a:rPr lang="cs-CZ" baseline="30000" dirty="0" smtClean="0"/>
              <a:t>238</a:t>
            </a:r>
            <a:r>
              <a:rPr lang="cs-CZ" baseline="-25000" dirty="0" smtClean="0"/>
              <a:t>92</a:t>
            </a:r>
            <a:r>
              <a:rPr lang="cs-CZ" dirty="0" smtClean="0"/>
              <a:t>U → </a:t>
            </a:r>
            <a:r>
              <a:rPr lang="cs-CZ" baseline="30000" dirty="0" smtClean="0"/>
              <a:t>239</a:t>
            </a:r>
            <a:r>
              <a:rPr lang="cs-CZ" baseline="-25000" dirty="0" smtClean="0"/>
              <a:t>94</a:t>
            </a:r>
            <a:r>
              <a:rPr lang="cs-CZ" dirty="0" smtClean="0"/>
              <a:t>Pu + 3 </a:t>
            </a:r>
            <a:r>
              <a:rPr lang="cs-CZ" baseline="30000" dirty="0" smtClean="0"/>
              <a:t>1</a:t>
            </a:r>
            <a:r>
              <a:rPr lang="cs-CZ" baseline="-25000" dirty="0" smtClean="0"/>
              <a:t>0</a:t>
            </a:r>
            <a:r>
              <a:rPr lang="cs-CZ" dirty="0" smtClean="0"/>
              <a:t>n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8355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Elektronový obal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Elektrony jsou rozmístěny v hladinách a orbitalech</a:t>
            </a:r>
          </a:p>
          <a:p>
            <a:pPr lvl="1"/>
            <a:r>
              <a:rPr lang="cs-CZ" dirty="0"/>
              <a:t>Nejprve se obsazují orbitaly s nejnižší energií – </a:t>
            </a:r>
            <a:r>
              <a:rPr lang="cs-CZ" b="1" dirty="0" err="1" smtClean="0"/>
              <a:t>Aufbau</a:t>
            </a:r>
            <a:r>
              <a:rPr lang="cs-CZ" b="1" dirty="0" smtClean="0"/>
              <a:t> </a:t>
            </a:r>
            <a:r>
              <a:rPr lang="cs-CZ" dirty="0" smtClean="0"/>
              <a:t>(výstavbový</a:t>
            </a:r>
            <a:r>
              <a:rPr lang="cs-CZ" dirty="0"/>
              <a:t>) princip</a:t>
            </a:r>
          </a:p>
          <a:p>
            <a:pPr lvl="1"/>
            <a:r>
              <a:rPr lang="pl-PL" dirty="0"/>
              <a:t>Pouze dva elektrony do jednoho orbitalu s opačným spinem </a:t>
            </a:r>
            <a:r>
              <a:rPr lang="pl-PL" dirty="0" smtClean="0"/>
              <a:t>– </a:t>
            </a:r>
            <a:r>
              <a:rPr lang="cs-CZ" b="1" dirty="0" smtClean="0"/>
              <a:t>Pauliho </a:t>
            </a:r>
            <a:r>
              <a:rPr lang="cs-CZ" dirty="0"/>
              <a:t>princip</a:t>
            </a:r>
          </a:p>
          <a:p>
            <a:pPr lvl="1"/>
            <a:r>
              <a:rPr lang="cs-CZ" dirty="0"/>
              <a:t>Maximální počet nespárovaných elektronů v </a:t>
            </a:r>
            <a:r>
              <a:rPr lang="cs-CZ" dirty="0" smtClean="0"/>
              <a:t>energeticky degenerovaných </a:t>
            </a:r>
            <a:r>
              <a:rPr lang="cs-CZ" dirty="0"/>
              <a:t>atomových orbitalech – </a:t>
            </a:r>
            <a:r>
              <a:rPr lang="cs-CZ" b="1" dirty="0" err="1" smtClean="0"/>
              <a:t>Hundovo</a:t>
            </a:r>
            <a:r>
              <a:rPr lang="cs-CZ" b="1" dirty="0" smtClean="0"/>
              <a:t> </a:t>
            </a:r>
            <a:r>
              <a:rPr lang="cs-CZ" dirty="0" smtClean="0"/>
              <a:t>pravidlo</a:t>
            </a:r>
            <a:endParaRPr lang="cs-CZ" dirty="0"/>
          </a:p>
          <a:p>
            <a:pPr lvl="1"/>
            <a:r>
              <a:rPr lang="cs-CZ" dirty="0"/>
              <a:t>Obsazení orbitalů elektrony může změnit pořadí energií</a:t>
            </a:r>
          </a:p>
        </p:txBody>
      </p:sp>
    </p:spTree>
    <p:extLst>
      <p:ext uri="{BB962C8B-B14F-4D97-AF65-F5344CB8AC3E}">
        <p14:creationId xmlns:p14="http://schemas.microsoft.com/office/powerpoint/2010/main" val="85001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Nepřechodné prvky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Zaplňují s a p orbitaly </a:t>
            </a:r>
            <a:r>
              <a:rPr lang="cs-CZ" dirty="0" smtClean="0"/>
              <a:t> - ns</a:t>
            </a:r>
            <a:r>
              <a:rPr lang="cs-CZ" baseline="30000" dirty="0" smtClean="0"/>
              <a:t>2</a:t>
            </a:r>
            <a:r>
              <a:rPr lang="cs-CZ" dirty="0" smtClean="0"/>
              <a:t> </a:t>
            </a:r>
            <a:r>
              <a:rPr lang="cs-CZ" dirty="0" err="1" smtClean="0"/>
              <a:t>np</a:t>
            </a:r>
            <a:r>
              <a:rPr lang="cs-CZ" baseline="30000" dirty="0" err="1" smtClean="0"/>
              <a:t>x</a:t>
            </a:r>
            <a:endParaRPr lang="cs-CZ" baseline="30000" dirty="0" smtClean="0"/>
          </a:p>
          <a:p>
            <a:r>
              <a:rPr lang="cs-CZ" dirty="0" smtClean="0"/>
              <a:t>Alkalické </a:t>
            </a:r>
            <a:r>
              <a:rPr lang="cs-CZ" dirty="0"/>
              <a:t>kovy: ns</a:t>
            </a:r>
            <a:r>
              <a:rPr lang="cs-CZ" baseline="30000" dirty="0"/>
              <a:t>1</a:t>
            </a:r>
          </a:p>
          <a:p>
            <a:r>
              <a:rPr lang="cs-CZ" dirty="0"/>
              <a:t>Kovy alkalických zemin: ns</a:t>
            </a:r>
            <a:r>
              <a:rPr lang="cs-CZ" baseline="30000" dirty="0"/>
              <a:t>2</a:t>
            </a:r>
          </a:p>
          <a:p>
            <a:r>
              <a:rPr lang="cs-CZ" dirty="0" err="1"/>
              <a:t>Triely</a:t>
            </a:r>
            <a:r>
              <a:rPr lang="cs-CZ" dirty="0"/>
              <a:t>: ns</a:t>
            </a:r>
            <a:r>
              <a:rPr lang="cs-CZ" baseline="30000" dirty="0"/>
              <a:t>2</a:t>
            </a:r>
            <a:r>
              <a:rPr lang="cs-CZ" dirty="0"/>
              <a:t> np</a:t>
            </a:r>
            <a:r>
              <a:rPr lang="cs-CZ" baseline="30000" dirty="0"/>
              <a:t>1</a:t>
            </a:r>
          </a:p>
          <a:p>
            <a:r>
              <a:rPr lang="cs-CZ" dirty="0" err="1"/>
              <a:t>Tetrely</a:t>
            </a:r>
            <a:r>
              <a:rPr lang="cs-CZ" dirty="0"/>
              <a:t>: ns</a:t>
            </a:r>
            <a:r>
              <a:rPr lang="cs-CZ" baseline="30000" dirty="0"/>
              <a:t>2</a:t>
            </a:r>
            <a:r>
              <a:rPr lang="cs-CZ" dirty="0"/>
              <a:t> np</a:t>
            </a:r>
            <a:r>
              <a:rPr lang="cs-CZ" baseline="30000" dirty="0"/>
              <a:t>2</a:t>
            </a:r>
          </a:p>
          <a:p>
            <a:r>
              <a:rPr lang="cs-CZ" dirty="0" err="1"/>
              <a:t>Pniktogeny</a:t>
            </a:r>
            <a:r>
              <a:rPr lang="cs-CZ" dirty="0"/>
              <a:t>: ns</a:t>
            </a:r>
            <a:r>
              <a:rPr lang="cs-CZ" baseline="30000" dirty="0"/>
              <a:t>2</a:t>
            </a:r>
            <a:r>
              <a:rPr lang="cs-CZ" dirty="0"/>
              <a:t> np</a:t>
            </a:r>
            <a:r>
              <a:rPr lang="cs-CZ" baseline="30000" dirty="0"/>
              <a:t>3</a:t>
            </a:r>
          </a:p>
          <a:p>
            <a:r>
              <a:rPr lang="cs-CZ" dirty="0"/>
              <a:t>Chalkogeny: ns</a:t>
            </a:r>
            <a:r>
              <a:rPr lang="cs-CZ" baseline="30000" dirty="0"/>
              <a:t>2</a:t>
            </a:r>
            <a:r>
              <a:rPr lang="cs-CZ" dirty="0"/>
              <a:t> np</a:t>
            </a:r>
            <a:r>
              <a:rPr lang="cs-CZ" baseline="30000" dirty="0"/>
              <a:t>4</a:t>
            </a:r>
          </a:p>
          <a:p>
            <a:r>
              <a:rPr lang="cs-CZ" dirty="0"/>
              <a:t>Halogeny: ns</a:t>
            </a:r>
            <a:r>
              <a:rPr lang="cs-CZ" baseline="30000" dirty="0"/>
              <a:t>2</a:t>
            </a:r>
            <a:r>
              <a:rPr lang="cs-CZ" dirty="0"/>
              <a:t> np</a:t>
            </a:r>
            <a:r>
              <a:rPr lang="cs-CZ" baseline="30000" dirty="0"/>
              <a:t>5</a:t>
            </a:r>
          </a:p>
          <a:p>
            <a:r>
              <a:rPr lang="cs-CZ" dirty="0"/>
              <a:t>Vzácné plyny: ns</a:t>
            </a:r>
            <a:r>
              <a:rPr lang="cs-CZ" baseline="30000" dirty="0"/>
              <a:t>2</a:t>
            </a:r>
            <a:r>
              <a:rPr lang="cs-CZ" dirty="0"/>
              <a:t> </a:t>
            </a:r>
            <a:r>
              <a:rPr lang="cs-CZ" dirty="0" smtClean="0"/>
              <a:t>np</a:t>
            </a:r>
            <a:r>
              <a:rPr lang="cs-CZ" baseline="30000" dirty="0" smtClean="0"/>
              <a:t>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397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Přechodné prvky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Zaplňují (n-1)d a </a:t>
            </a:r>
            <a:r>
              <a:rPr lang="cs-CZ" dirty="0" err="1" smtClean="0"/>
              <a:t>ns</a:t>
            </a:r>
            <a:r>
              <a:rPr lang="cs-CZ" dirty="0" smtClean="0"/>
              <a:t> orbitaly</a:t>
            </a:r>
          </a:p>
          <a:p>
            <a:r>
              <a:rPr lang="cs-CZ" dirty="0" smtClean="0"/>
              <a:t>Změna pořadí energetických hladin</a:t>
            </a:r>
          </a:p>
          <a:p>
            <a:pPr lvl="1"/>
            <a:r>
              <a:rPr lang="pt-BR" dirty="0"/>
              <a:t>Ar [Ne] 3s</a:t>
            </a:r>
            <a:r>
              <a:rPr lang="pt-BR" sz="1600" baseline="30000" dirty="0"/>
              <a:t>2</a:t>
            </a:r>
            <a:r>
              <a:rPr lang="pt-BR" sz="1600" dirty="0"/>
              <a:t> </a:t>
            </a:r>
            <a:r>
              <a:rPr lang="pt-BR" dirty="0"/>
              <a:t>3p</a:t>
            </a:r>
            <a:r>
              <a:rPr lang="pt-BR" sz="1600" baseline="30000" dirty="0"/>
              <a:t>6</a:t>
            </a:r>
            <a:r>
              <a:rPr lang="pt-BR" sz="1600" dirty="0"/>
              <a:t> </a:t>
            </a:r>
            <a:r>
              <a:rPr lang="pt-BR" dirty="0"/>
              <a:t>(4s</a:t>
            </a:r>
            <a:r>
              <a:rPr lang="pt-BR" sz="1600" dirty="0"/>
              <a:t>0</a:t>
            </a:r>
            <a:r>
              <a:rPr lang="pt-BR" dirty="0"/>
              <a:t>)</a:t>
            </a:r>
          </a:p>
          <a:p>
            <a:pPr lvl="1"/>
            <a:r>
              <a:rPr lang="cs-CZ" dirty="0"/>
              <a:t>K [Ar]4s</a:t>
            </a:r>
            <a:r>
              <a:rPr lang="cs-CZ" sz="1600" baseline="30000" dirty="0"/>
              <a:t>1</a:t>
            </a:r>
            <a:r>
              <a:rPr lang="cs-CZ" sz="1600" dirty="0"/>
              <a:t> </a:t>
            </a:r>
            <a:r>
              <a:rPr lang="cs-CZ" dirty="0"/>
              <a:t>(3d</a:t>
            </a:r>
            <a:r>
              <a:rPr lang="cs-CZ" sz="1600" dirty="0"/>
              <a:t>0 </a:t>
            </a:r>
            <a:r>
              <a:rPr lang="cs-CZ" dirty="0"/>
              <a:t>4p</a:t>
            </a:r>
            <a:r>
              <a:rPr lang="cs-CZ" sz="1600" dirty="0"/>
              <a:t>0</a:t>
            </a:r>
            <a:r>
              <a:rPr lang="cs-CZ" dirty="0"/>
              <a:t>)</a:t>
            </a:r>
          </a:p>
          <a:p>
            <a:pPr lvl="1"/>
            <a:r>
              <a:rPr lang="pt-BR" dirty="0"/>
              <a:t>Ca [Ar] 4s</a:t>
            </a:r>
            <a:r>
              <a:rPr lang="pt-BR" sz="1600" baseline="30000" dirty="0"/>
              <a:t>2</a:t>
            </a:r>
            <a:r>
              <a:rPr lang="pt-BR" sz="1600" dirty="0"/>
              <a:t> </a:t>
            </a:r>
            <a:r>
              <a:rPr lang="pt-BR" dirty="0"/>
              <a:t>(3d</a:t>
            </a:r>
            <a:r>
              <a:rPr lang="pt-BR" sz="1600" dirty="0"/>
              <a:t>0 </a:t>
            </a:r>
            <a:r>
              <a:rPr lang="pt-BR" dirty="0"/>
              <a:t>4p</a:t>
            </a:r>
            <a:r>
              <a:rPr lang="pt-BR" sz="1600" dirty="0"/>
              <a:t>0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Sc [Ar] 3d</a:t>
            </a:r>
            <a:r>
              <a:rPr lang="pt-BR" sz="1600" baseline="30000" dirty="0"/>
              <a:t>1</a:t>
            </a:r>
            <a:r>
              <a:rPr lang="pt-BR" sz="1600" dirty="0"/>
              <a:t> </a:t>
            </a:r>
            <a:r>
              <a:rPr lang="pt-BR" dirty="0"/>
              <a:t>4s</a:t>
            </a:r>
            <a:r>
              <a:rPr lang="pt-BR" sz="1600" baseline="30000" dirty="0"/>
              <a:t>2</a:t>
            </a:r>
            <a:r>
              <a:rPr lang="pt-BR" sz="1600" dirty="0"/>
              <a:t> </a:t>
            </a:r>
            <a:r>
              <a:rPr lang="pt-BR" dirty="0"/>
              <a:t>(4p</a:t>
            </a:r>
            <a:r>
              <a:rPr lang="pt-BR" sz="1600" dirty="0"/>
              <a:t>0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Ti [Ar] 3d</a:t>
            </a:r>
            <a:r>
              <a:rPr lang="pt-BR" sz="1600" baseline="30000" dirty="0"/>
              <a:t>2</a:t>
            </a:r>
            <a:r>
              <a:rPr lang="pt-BR" sz="1600" dirty="0"/>
              <a:t> </a:t>
            </a:r>
            <a:r>
              <a:rPr lang="pt-BR" dirty="0"/>
              <a:t>4s</a:t>
            </a:r>
            <a:r>
              <a:rPr lang="pt-BR" sz="1600" baseline="30000" dirty="0"/>
              <a:t>2</a:t>
            </a:r>
            <a:r>
              <a:rPr lang="pt-BR" sz="1600" dirty="0"/>
              <a:t> </a:t>
            </a:r>
            <a:r>
              <a:rPr lang="pt-BR" dirty="0"/>
              <a:t>(4p</a:t>
            </a:r>
            <a:r>
              <a:rPr lang="pt-BR" sz="1600" dirty="0"/>
              <a:t>0</a:t>
            </a:r>
            <a:r>
              <a:rPr lang="pt-BR" dirty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867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Přechodné prvky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Vyšší stabilita zpola a zcela zaplněných orbitalů</a:t>
            </a:r>
          </a:p>
          <a:p>
            <a:pPr lvl="1"/>
            <a:r>
              <a:rPr lang="cs-CZ" dirty="0" err="1" smtClean="0"/>
              <a:t>Cr</a:t>
            </a:r>
            <a:r>
              <a:rPr lang="cs-CZ" dirty="0" smtClean="0"/>
              <a:t>: [Ar] 3d</a:t>
            </a:r>
            <a:r>
              <a:rPr lang="cs-CZ" baseline="30000" dirty="0" smtClean="0"/>
              <a:t>5</a:t>
            </a:r>
            <a:r>
              <a:rPr lang="cs-CZ" dirty="0" smtClean="0"/>
              <a:t> 4s</a:t>
            </a:r>
            <a:r>
              <a:rPr lang="cs-CZ" baseline="30000" dirty="0" smtClean="0"/>
              <a:t>1</a:t>
            </a:r>
          </a:p>
          <a:p>
            <a:pPr lvl="1"/>
            <a:r>
              <a:rPr lang="cs-CZ" dirty="0" err="1" smtClean="0"/>
              <a:t>Cu</a:t>
            </a:r>
            <a:r>
              <a:rPr lang="cs-CZ" dirty="0" smtClean="0"/>
              <a:t>: [Ar] 3d</a:t>
            </a:r>
            <a:r>
              <a:rPr lang="cs-CZ" baseline="30000" dirty="0" smtClean="0"/>
              <a:t>10</a:t>
            </a:r>
            <a:r>
              <a:rPr lang="cs-CZ" dirty="0" smtClean="0"/>
              <a:t> 4s</a:t>
            </a:r>
            <a:r>
              <a:rPr lang="cs-CZ" baseline="30000" dirty="0" smtClean="0"/>
              <a:t>1</a:t>
            </a:r>
          </a:p>
          <a:p>
            <a:r>
              <a:rPr lang="cs-CZ" dirty="0" smtClean="0"/>
              <a:t>Elektronová konfigurace Ni</a:t>
            </a:r>
          </a:p>
          <a:p>
            <a:pPr lvl="1"/>
            <a:r>
              <a:rPr lang="cs-CZ" dirty="0" smtClean="0"/>
              <a:t>[Ar] 3d</a:t>
            </a:r>
            <a:r>
              <a:rPr lang="cs-CZ" baseline="30000" dirty="0" smtClean="0"/>
              <a:t>9</a:t>
            </a:r>
            <a:r>
              <a:rPr lang="cs-CZ" dirty="0" smtClean="0"/>
              <a:t> 4s</a:t>
            </a:r>
            <a:r>
              <a:rPr lang="cs-CZ" baseline="30000" dirty="0" smtClean="0"/>
              <a:t>1</a:t>
            </a:r>
          </a:p>
          <a:p>
            <a:pPr lvl="1"/>
            <a:r>
              <a:rPr lang="cs-CZ" dirty="0" smtClean="0"/>
              <a:t>[Ar] 3d</a:t>
            </a:r>
            <a:r>
              <a:rPr lang="cs-CZ" baseline="30000" dirty="0" smtClean="0"/>
              <a:t>8</a:t>
            </a:r>
            <a:r>
              <a:rPr lang="cs-CZ" dirty="0" smtClean="0"/>
              <a:t> 4s</a:t>
            </a:r>
            <a:r>
              <a:rPr lang="cs-CZ" baseline="30000" dirty="0" smtClean="0"/>
              <a:t>2</a:t>
            </a:r>
            <a:endParaRPr lang="cs-CZ" dirty="0" smtClean="0"/>
          </a:p>
          <a:p>
            <a:pPr lvl="1"/>
            <a:r>
              <a:rPr lang="cs-CZ" dirty="0" smtClean="0"/>
              <a:t>Ni(CO)</a:t>
            </a:r>
            <a:r>
              <a:rPr lang="cs-CZ" baseline="-25000" dirty="0" smtClean="0"/>
              <a:t>4</a:t>
            </a:r>
            <a:r>
              <a:rPr lang="cs-CZ" dirty="0" smtClean="0"/>
              <a:t>: [Ar] 3d</a:t>
            </a:r>
            <a:r>
              <a:rPr lang="cs-CZ" baseline="30000" dirty="0" smtClean="0"/>
              <a:t>10</a:t>
            </a:r>
            <a:r>
              <a:rPr lang="cs-CZ" dirty="0" smtClean="0"/>
              <a:t> 4s</a:t>
            </a:r>
            <a:r>
              <a:rPr lang="cs-CZ" baseline="300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660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Ionty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 kationtů odebíráme elektrony z energeticky nejvyšších obsazených orbitalů.</a:t>
            </a:r>
          </a:p>
          <a:p>
            <a:r>
              <a:rPr lang="cs-CZ" dirty="0" smtClean="0"/>
              <a:t>U aniontů přidáváme elektrony do energeticky nejnižších orbitalů.</a:t>
            </a:r>
          </a:p>
          <a:p>
            <a:r>
              <a:rPr lang="cs-CZ" dirty="0" smtClean="0"/>
              <a:t>Cu</a:t>
            </a:r>
            <a:r>
              <a:rPr lang="cs-CZ" baseline="30000" dirty="0" smtClean="0"/>
              <a:t>2+</a:t>
            </a:r>
            <a:r>
              <a:rPr lang="cs-CZ" dirty="0" smtClean="0"/>
              <a:t>: [Ar] 3d</a:t>
            </a:r>
            <a:r>
              <a:rPr lang="cs-CZ" baseline="30000" dirty="0" smtClean="0"/>
              <a:t>9</a:t>
            </a:r>
          </a:p>
          <a:p>
            <a:r>
              <a:rPr lang="cs-CZ" dirty="0" smtClean="0"/>
              <a:t>Fe</a:t>
            </a:r>
            <a:r>
              <a:rPr lang="cs-CZ" baseline="30000" dirty="0" smtClean="0"/>
              <a:t>2+</a:t>
            </a:r>
            <a:r>
              <a:rPr lang="cs-CZ" dirty="0" smtClean="0"/>
              <a:t>: [Ar] 3d</a:t>
            </a:r>
            <a:r>
              <a:rPr lang="cs-CZ" baseline="30000" dirty="0" smtClean="0"/>
              <a:t>6</a:t>
            </a:r>
            <a:r>
              <a:rPr lang="cs-CZ" dirty="0" smtClean="0"/>
              <a:t>; Fe</a:t>
            </a:r>
            <a:r>
              <a:rPr lang="cs-CZ" baseline="30000" dirty="0" smtClean="0"/>
              <a:t>3+</a:t>
            </a:r>
            <a:r>
              <a:rPr lang="cs-CZ" dirty="0" smtClean="0"/>
              <a:t>: [Ar</a:t>
            </a:r>
            <a:r>
              <a:rPr lang="cs-CZ" dirty="0"/>
              <a:t>] </a:t>
            </a:r>
            <a:r>
              <a:rPr lang="cs-CZ" dirty="0" smtClean="0"/>
              <a:t>3d</a:t>
            </a:r>
            <a:r>
              <a:rPr lang="cs-CZ" baseline="30000" dirty="0" smtClean="0"/>
              <a:t>5</a:t>
            </a:r>
          </a:p>
          <a:p>
            <a:r>
              <a:rPr lang="cs-CZ" dirty="0" smtClean="0"/>
              <a:t>S</a:t>
            </a:r>
            <a:r>
              <a:rPr lang="cs-CZ" baseline="30000" dirty="0" smtClean="0"/>
              <a:t>2-</a:t>
            </a:r>
            <a:r>
              <a:rPr lang="cs-CZ" dirty="0" smtClean="0"/>
              <a:t>: [Ne] 3s</a:t>
            </a:r>
            <a:r>
              <a:rPr lang="cs-CZ" baseline="30000" dirty="0" smtClean="0"/>
              <a:t>2</a:t>
            </a:r>
            <a:r>
              <a:rPr lang="cs-CZ" dirty="0" smtClean="0"/>
              <a:t> 3p</a:t>
            </a:r>
            <a:r>
              <a:rPr lang="cs-CZ" baseline="30000" dirty="0" smtClean="0"/>
              <a:t>6</a:t>
            </a:r>
          </a:p>
          <a:p>
            <a:r>
              <a:rPr lang="cs-CZ" dirty="0" smtClean="0"/>
              <a:t>N</a:t>
            </a:r>
            <a:r>
              <a:rPr lang="cs-CZ" baseline="30000" dirty="0" smtClean="0"/>
              <a:t>3-</a:t>
            </a:r>
            <a:r>
              <a:rPr lang="cs-CZ" dirty="0" smtClean="0"/>
              <a:t>: [He</a:t>
            </a:r>
            <a:r>
              <a:rPr lang="cs-CZ" dirty="0"/>
              <a:t>] </a:t>
            </a:r>
            <a:r>
              <a:rPr lang="cs-CZ" dirty="0" smtClean="0"/>
              <a:t>2s</a:t>
            </a:r>
            <a:r>
              <a:rPr lang="cs-CZ" baseline="30000" dirty="0" smtClean="0"/>
              <a:t>2</a:t>
            </a:r>
            <a:r>
              <a:rPr lang="cs-CZ" dirty="0" smtClean="0"/>
              <a:t> 2p</a:t>
            </a:r>
            <a:r>
              <a:rPr lang="cs-CZ" baseline="30000" dirty="0" smtClean="0"/>
              <a:t>6</a:t>
            </a:r>
            <a:endParaRPr lang="cs-CZ" baseline="30000" dirty="0"/>
          </a:p>
        </p:txBody>
      </p:sp>
    </p:spTree>
    <p:extLst>
      <p:ext uri="{BB962C8B-B14F-4D97-AF65-F5344CB8AC3E}">
        <p14:creationId xmlns:p14="http://schemas.microsoft.com/office/powerpoint/2010/main" val="371397100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353</Words>
  <Application>Microsoft Office PowerPoint</Application>
  <PresentationFormat>Předvádění na obrazovce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systému Office</vt:lpstr>
      <vt:lpstr>Atomové jádro</vt:lpstr>
      <vt:lpstr>Jaderné reakce</vt:lpstr>
      <vt:lpstr> </vt:lpstr>
      <vt:lpstr>Jaderné reakce</vt:lpstr>
      <vt:lpstr>Elektronový obal</vt:lpstr>
      <vt:lpstr>Nepřechodné prvky</vt:lpstr>
      <vt:lpstr>Přechodné prvky</vt:lpstr>
      <vt:lpstr>Přechodné prvky</vt:lpstr>
      <vt:lpstr>Ionty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hugo</dc:creator>
  <cp:lastModifiedBy>hugo</cp:lastModifiedBy>
  <cp:revision>12</cp:revision>
  <dcterms:created xsi:type="dcterms:W3CDTF">2014-10-12T06:39:22Z</dcterms:created>
  <dcterms:modified xsi:type="dcterms:W3CDTF">2014-10-14T15:21:15Z</dcterms:modified>
</cp:coreProperties>
</file>