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5" r:id="rId4"/>
    <p:sldId id="266" r:id="rId5"/>
    <p:sldId id="268" r:id="rId6"/>
    <p:sldId id="267" r:id="rId7"/>
    <p:sldId id="269" r:id="rId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r>
              <a:rPr lang="cs-CZ" altLang="cs-CZ"/>
              <a:t>Bezpečnost práce v chemické laboratoři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cs-CZ" altLang="cs-CZ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cs-CZ" altLang="cs-CZ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fld id="{11B765AC-0134-42EC-B968-8CF8E07276E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8863233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cs-CZ" altLang="cs-CZ"/>
              <a:t>Bezpečnost práce v chemické laboratoři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38AF5D-6DB2-4F28-8AC8-9A683D991098}" type="slidenum">
              <a:rPr lang="cs-CZ" altLang="cs-CZ"/>
              <a:pPr/>
              <a:t>1</a:t>
            </a:fld>
            <a:endParaRPr lang="cs-CZ" altLang="cs-CZ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cs-CZ" altLang="cs-CZ"/>
              <a:t>Bezpečnost práce v chemické laboratoři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5E8979-C4B3-4308-AF25-DBB89A3772C7}" type="slidenum">
              <a:rPr lang="cs-CZ" altLang="cs-CZ"/>
              <a:pPr/>
              <a:t>2</a:t>
            </a:fld>
            <a:endParaRPr lang="cs-CZ" altLang="cs-CZ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cs-CZ" altLang="cs-CZ"/>
              <a:t>Bezpečnost práce v chemické laboratoři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9DF962-CEAA-4F6B-8068-82213FFFA0AC}" type="slidenum">
              <a:rPr lang="cs-CZ" altLang="cs-CZ"/>
              <a:pPr/>
              <a:t>3</a:t>
            </a:fld>
            <a:endParaRPr lang="cs-CZ" altLang="cs-CZ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cs-CZ" altLang="cs-CZ"/>
              <a:t>Bezpečnost práce v chemické laboratoři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2DA606-6DAD-42F0-B55C-89D36948CCF3}" type="slidenum">
              <a:rPr lang="cs-CZ" altLang="cs-CZ"/>
              <a:pPr/>
              <a:t>4</a:t>
            </a:fld>
            <a:endParaRPr lang="cs-CZ" altLang="cs-CZ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cs-CZ" altLang="cs-CZ"/>
              <a:t>Bezpečnost práce v chemické laboratoři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17E1BA-6957-4441-8AC7-D6054EA8FA60}" type="slidenum">
              <a:rPr lang="cs-CZ" altLang="cs-CZ"/>
              <a:pPr/>
              <a:t>5</a:t>
            </a:fld>
            <a:endParaRPr lang="cs-CZ" altLang="cs-CZ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cs-CZ" altLang="cs-CZ"/>
              <a:t>Bezpečnost práce v chemické laboratoři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9C2439-33F9-4F58-9AA6-3448AD6A6105}" type="slidenum">
              <a:rPr lang="cs-CZ" altLang="cs-CZ"/>
              <a:pPr/>
              <a:t>6</a:t>
            </a:fld>
            <a:endParaRPr lang="cs-CZ" altLang="cs-CZ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D87B3B-430C-4386-89FE-7005CE41B27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1794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694E1D-AF78-4F66-BD00-58EF20B9495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221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0108AB-0967-4F9D-899D-F158D963B35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1826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8276385-3AAA-4E50-BB43-F71C9393352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747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10E86B-F325-454E-BE7E-DB7B510D562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92231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D93D875-7148-4278-8D2A-151AF141AC6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2854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3E4DDF-5D27-46EC-A563-99684F7126F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1654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5AD4672-C2B1-4FDB-B793-4D13B527A25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0007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FED24AA-7DBC-41F5-BBBE-9C51C04717D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8774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B0263B-6E71-47BD-9DBE-9075D2D25F0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3861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658E4F-1812-41DF-BB54-6B175B193D5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9416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2FDAFB-99A8-4961-AEC7-0A0F3892EEE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333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 smtClean="0"/>
              <a:t>Klikněte pro úpravu formátu textu nadpisu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6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 smtClean="0"/>
              <a:t>Klikněte pro úpravu formátu textu osnovy</a:t>
            </a:r>
          </a:p>
          <a:p>
            <a:pPr lvl="1"/>
            <a:r>
              <a:rPr lang="en-GB" altLang="cs-CZ" smtClean="0"/>
              <a:t>Druhá úroveň</a:t>
            </a:r>
          </a:p>
          <a:p>
            <a:pPr lvl="2"/>
            <a:r>
              <a:rPr lang="en-GB" altLang="cs-CZ" smtClean="0"/>
              <a:t>Třetí úroveň</a:t>
            </a:r>
          </a:p>
          <a:p>
            <a:pPr lvl="3"/>
            <a:r>
              <a:rPr lang="en-GB" altLang="cs-CZ" smtClean="0"/>
              <a:t>Čtvrtá úroveň osnovy</a:t>
            </a:r>
          </a:p>
          <a:p>
            <a:pPr lvl="4"/>
            <a:r>
              <a:rPr lang="en-GB" altLang="cs-CZ" smtClean="0"/>
              <a:t>Pátá úroveň osnovy</a:t>
            </a:r>
          </a:p>
          <a:p>
            <a:pPr lvl="4"/>
            <a:r>
              <a:rPr lang="en-GB" altLang="cs-CZ" smtClean="0"/>
              <a:t>Šestá úroveň</a:t>
            </a:r>
          </a:p>
          <a:p>
            <a:pPr lvl="4"/>
            <a:r>
              <a:rPr lang="en-GB" altLang="cs-CZ" smtClean="0"/>
              <a:t>Sedmá úroveň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cs-CZ" altLang="cs-CZ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cs-CZ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75563AD9-2C52-413E-B0EB-101FD2339D16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8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6633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33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A90DFF-BC3F-4943-BAC1-A6863B5880A2}" type="slidenum">
              <a:rPr lang="cs-CZ" altLang="cs-CZ"/>
              <a:pPr/>
              <a:t>1</a:t>
            </a:fld>
            <a:endParaRPr lang="cs-CZ" altLang="cs-CZ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/>
              <a:t>Směsi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 marL="431800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>
                <a:solidFill>
                  <a:schemeClr val="tx1"/>
                </a:solidFill>
              </a:rPr>
              <a:t>Směs je soustava, která obsahuje dvě nebo více chemických látek. Mezi složkami směsi nedochází k chemickým reakcím. Fyzikální vlastnosti (teplota varu, teplota tání, index lomu, atd.) směsi a jednotlivých složek jsou různé.</a:t>
            </a:r>
          </a:p>
          <a:p>
            <a:pPr marL="431800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>
                <a:solidFill>
                  <a:schemeClr val="tx1"/>
                </a:solidFill>
              </a:rPr>
              <a:t>Druhy směsí</a:t>
            </a:r>
          </a:p>
          <a:p>
            <a:pPr marL="863600" indent="-285750"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800" dirty="0">
                <a:solidFill>
                  <a:schemeClr val="tx1"/>
                </a:solidFill>
              </a:rPr>
              <a:t>heterogenní směs – suspenze, emulze, pěny, aerosoly, atd.</a:t>
            </a:r>
          </a:p>
          <a:p>
            <a:pPr marL="863600" indent="-285750"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800" dirty="0">
                <a:solidFill>
                  <a:schemeClr val="tx1"/>
                </a:solidFill>
              </a:rPr>
              <a:t>homogenní směs – roztoky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5C839A-805B-4651-BF96-2A997910E3FE}" type="slidenum">
              <a:rPr lang="cs-CZ" altLang="cs-CZ"/>
              <a:pPr/>
              <a:t>2</a:t>
            </a:fld>
            <a:endParaRPr lang="cs-CZ" altLang="cs-CZ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/>
              <a:t>Koncentrace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 marL="431800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>
                <a:solidFill>
                  <a:schemeClr val="tx1"/>
                </a:solidFill>
              </a:rPr>
              <a:t>Veličina popisující složení směsi.</a:t>
            </a:r>
          </a:p>
          <a:p>
            <a:pPr marL="431800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>
                <a:solidFill>
                  <a:schemeClr val="tx1"/>
                </a:solidFill>
              </a:rPr>
              <a:t>Lze ji vyjádřit několika způsoby</a:t>
            </a:r>
          </a:p>
          <a:p>
            <a:pPr marL="863600" indent="-285750"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800" dirty="0">
                <a:solidFill>
                  <a:schemeClr val="tx1"/>
                </a:solidFill>
              </a:rPr>
              <a:t>Molární koncentrace</a:t>
            </a:r>
          </a:p>
          <a:p>
            <a:pPr marL="863600" indent="-285750"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800" dirty="0" err="1">
                <a:solidFill>
                  <a:schemeClr val="tx1"/>
                </a:solidFill>
              </a:rPr>
              <a:t>Molální</a:t>
            </a:r>
            <a:r>
              <a:rPr lang="cs-CZ" altLang="cs-CZ" sz="1800" dirty="0">
                <a:solidFill>
                  <a:schemeClr val="tx1"/>
                </a:solidFill>
              </a:rPr>
              <a:t> koncentrace</a:t>
            </a:r>
          </a:p>
          <a:p>
            <a:pPr marL="863600" indent="-285750"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800" dirty="0">
                <a:solidFill>
                  <a:schemeClr val="tx1"/>
                </a:solidFill>
              </a:rPr>
              <a:t>Molární zlomek</a:t>
            </a:r>
          </a:p>
          <a:p>
            <a:pPr marL="863600" indent="-285750"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800" dirty="0">
                <a:solidFill>
                  <a:schemeClr val="tx1"/>
                </a:solidFill>
              </a:rPr>
              <a:t>Hmotnostní zlomek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29CCA7-7979-40E9-8C02-5C1CDCD20D7B}" type="slidenum">
              <a:rPr lang="cs-CZ" altLang="cs-CZ"/>
              <a:pPr/>
              <a:t>3</a:t>
            </a:fld>
            <a:endParaRPr lang="cs-CZ" altLang="cs-CZ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/>
              <a:t>Molární koncentrace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 marL="431800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>
                <a:solidFill>
                  <a:schemeClr val="tx1"/>
                </a:solidFill>
              </a:rPr>
              <a:t>Podíl látkového množství rozpuštěné látky a celkového objemu vzniklého roztoku.</a:t>
            </a:r>
          </a:p>
          <a:p>
            <a:pPr marL="431800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cs-CZ" altLang="cs-CZ" dirty="0">
              <a:solidFill>
                <a:schemeClr val="tx1"/>
              </a:solidFill>
            </a:endParaRPr>
          </a:p>
          <a:p>
            <a:pPr marL="431800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cs-CZ" altLang="cs-CZ" dirty="0">
              <a:solidFill>
                <a:schemeClr val="tx1"/>
              </a:solidFill>
            </a:endParaRPr>
          </a:p>
          <a:p>
            <a:pPr marL="431800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cs-CZ" altLang="cs-CZ" dirty="0">
              <a:solidFill>
                <a:schemeClr val="tx1"/>
              </a:solidFill>
            </a:endParaRPr>
          </a:p>
          <a:p>
            <a:pPr marL="431800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>
                <a:solidFill>
                  <a:schemeClr val="tx1"/>
                </a:solidFill>
              </a:rPr>
              <a:t>Jednotkou je mol.dm</a:t>
            </a:r>
            <a:r>
              <a:rPr lang="cs-CZ" altLang="cs-CZ" baseline="33000" dirty="0">
                <a:solidFill>
                  <a:schemeClr val="tx1"/>
                </a:solidFill>
              </a:rPr>
              <a:t>-3</a:t>
            </a:r>
            <a:r>
              <a:rPr lang="cs-CZ" altLang="cs-CZ" dirty="0">
                <a:solidFill>
                  <a:schemeClr val="tx1"/>
                </a:solidFill>
              </a:rPr>
              <a:t>. Tato jednotka se často zapisuje zkráceně pomocí velkého písmene M.</a:t>
            </a:r>
          </a:p>
          <a:p>
            <a:pPr marL="431800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>
                <a:solidFill>
                  <a:schemeClr val="tx1"/>
                </a:solidFill>
              </a:rPr>
              <a:t>2 M </a:t>
            </a:r>
            <a:r>
              <a:rPr lang="cs-CZ" altLang="cs-CZ" dirty="0" err="1">
                <a:solidFill>
                  <a:schemeClr val="tx1"/>
                </a:solidFill>
              </a:rPr>
              <a:t>HCl</a:t>
            </a:r>
            <a:r>
              <a:rPr lang="cs-CZ" altLang="cs-CZ" dirty="0">
                <a:solidFill>
                  <a:schemeClr val="tx1"/>
                </a:solidFill>
              </a:rPr>
              <a:t> = 2 mol.dm</a:t>
            </a:r>
            <a:r>
              <a:rPr lang="cs-CZ" altLang="cs-CZ" baseline="33000" dirty="0">
                <a:solidFill>
                  <a:schemeClr val="tx1"/>
                </a:solidFill>
              </a:rPr>
              <a:t>-3</a:t>
            </a:r>
            <a:r>
              <a:rPr lang="cs-CZ" altLang="cs-CZ" dirty="0">
                <a:solidFill>
                  <a:schemeClr val="tx1"/>
                </a:solidFill>
              </a:rPr>
              <a:t> </a:t>
            </a:r>
            <a:r>
              <a:rPr lang="cs-CZ" altLang="cs-CZ" dirty="0" err="1">
                <a:solidFill>
                  <a:schemeClr val="tx1"/>
                </a:solidFill>
              </a:rPr>
              <a:t>HCl</a:t>
            </a:r>
            <a:endParaRPr lang="cs-CZ" altLang="cs-CZ" dirty="0">
              <a:solidFill>
                <a:schemeClr val="tx1"/>
              </a:solidFill>
            </a:endParaRPr>
          </a:p>
          <a:p>
            <a:pPr marL="431800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>
                <a:solidFill>
                  <a:schemeClr val="tx1"/>
                </a:solidFill>
              </a:rPr>
              <a:t>Velmi často se používá v analytické chemii.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03288" y="2519363"/>
          <a:ext cx="14366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4" imgW="825840" imgH="370800" progId="">
                  <p:embed/>
                </p:oleObj>
              </mc:Choice>
              <mc:Fallback>
                <p:oleObj r:id="rId4" imgW="825840" imgH="370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519363"/>
                        <a:ext cx="1436687" cy="7143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E2B2D0-5DBD-4765-B5D3-B5B489816AEC}" type="slidenum">
              <a:rPr lang="cs-CZ" altLang="cs-CZ"/>
              <a:pPr/>
              <a:t>4</a:t>
            </a:fld>
            <a:endParaRPr lang="cs-CZ" altLang="cs-CZ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/>
              <a:t>Molální koncentrace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03238" y="1768475"/>
                <a:ext cx="9070975" cy="4899025"/>
              </a:xfrm>
              <a:ln/>
            </p:spPr>
            <p:txBody>
              <a:bodyPr/>
              <a:lstStyle/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cs-CZ" altLang="cs-CZ" dirty="0" smtClean="0">
                    <a:solidFill>
                      <a:schemeClr val="tx1"/>
                    </a:solidFill>
                  </a:rPr>
                  <a:t>Rozlišujeme hmotnostní a objemovou molalitu.</a:t>
                </a: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cs-CZ" altLang="cs-CZ" dirty="0">
                    <a:solidFill>
                      <a:schemeClr val="tx1"/>
                    </a:solidFill>
                  </a:rPr>
                  <a:t>Hmotnostní molalita je podíl látkového množství rozpuštěné látky a hmotnosti rozpouštědla. Jednotkou je mol.kg</a:t>
                </a:r>
                <a:r>
                  <a:rPr lang="cs-CZ" altLang="cs-CZ" baseline="33000" dirty="0">
                    <a:solidFill>
                      <a:schemeClr val="tx1"/>
                    </a:solidFill>
                  </a:rPr>
                  <a:t>-1</a:t>
                </a:r>
                <a:r>
                  <a:rPr lang="cs-CZ" altLang="cs-CZ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cs-CZ" altLang="cs-CZ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cs-CZ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cs-CZ" altLang="cs-CZ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cs-CZ" altLang="cs-CZ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altLang="cs-CZ" dirty="0">
                  <a:solidFill>
                    <a:schemeClr val="tx1"/>
                  </a:solidFill>
                </a:endParaRP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endParaRPr lang="cs-CZ" altLang="cs-CZ" dirty="0">
                  <a:solidFill>
                    <a:schemeClr val="tx1"/>
                  </a:solidFill>
                </a:endParaRP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cs-CZ" altLang="cs-CZ" dirty="0">
                    <a:solidFill>
                      <a:schemeClr val="tx1"/>
                    </a:solidFill>
                  </a:rPr>
                  <a:t>Objemová molalita je podíl látkového množství rozpuštěné látky a objemu rozpouštědla. Jednotkou je mol.dm</a:t>
                </a:r>
                <a:r>
                  <a:rPr lang="cs-CZ" altLang="cs-CZ" baseline="33000" dirty="0">
                    <a:solidFill>
                      <a:schemeClr val="tx1"/>
                    </a:solidFill>
                  </a:rPr>
                  <a:t>-3</a:t>
                </a:r>
                <a:r>
                  <a:rPr lang="cs-CZ" altLang="cs-CZ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cs-CZ" altLang="cs-CZ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altLang="cs-CZ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cs-CZ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cs-CZ" altLang="cs-CZ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cs-CZ" altLang="cs-CZ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cs-CZ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altLang="cs-CZ" dirty="0">
                  <a:solidFill>
                    <a:schemeClr val="tx1"/>
                  </a:solidFill>
                </a:endParaRP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endParaRPr lang="cs-CZ" altLang="cs-CZ" dirty="0"/>
              </a:p>
            </p:txBody>
          </p:sp>
        </mc:Choice>
        <mc:Fallback xmlns="">
          <p:sp>
            <p:nvSpPr>
              <p:cNvPr id="133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3238" y="1768475"/>
                <a:ext cx="9070975" cy="4899025"/>
              </a:xfrm>
              <a:blipFill rotWithShape="1">
                <a:blip r:embed="rId3"/>
                <a:stretch>
                  <a:fillRect l="-538" t="-1617"/>
                </a:stretch>
              </a:blipFill>
              <a:ln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F4C57-8429-4905-8A77-DB0C8980C5B5}" type="slidenum">
              <a:rPr lang="cs-CZ" altLang="cs-CZ"/>
              <a:pPr/>
              <a:t>5</a:t>
            </a:fld>
            <a:endParaRPr lang="cs-CZ" altLang="cs-CZ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/>
              <a:t>Molární zlomek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03238" y="1768475"/>
                <a:ext cx="9070975" cy="4899025"/>
              </a:xfrm>
              <a:ln/>
            </p:spPr>
            <p:txBody>
              <a:bodyPr/>
              <a:lstStyle/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cs-CZ" altLang="cs-CZ" dirty="0" smtClean="0">
                    <a:solidFill>
                      <a:schemeClr val="tx1"/>
                    </a:solidFill>
                  </a:rPr>
                  <a:t>Podíl látkového množství složky k součtu látkového množství všech složek směsi.</a:t>
                </a: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cs-CZ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cs-CZ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+…</m:t>
                          </m:r>
                        </m:den>
                      </m:f>
                    </m:oMath>
                  </m:oMathPara>
                </a14:m>
                <a:endParaRPr lang="cs-CZ" altLang="cs-CZ" dirty="0">
                  <a:solidFill>
                    <a:schemeClr val="tx1"/>
                  </a:solidFill>
                </a:endParaRP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endParaRPr lang="cs-CZ" altLang="cs-CZ" dirty="0">
                  <a:solidFill>
                    <a:schemeClr val="tx1"/>
                  </a:solidFill>
                </a:endParaRP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cs-CZ" altLang="cs-CZ" dirty="0">
                    <a:solidFill>
                      <a:schemeClr val="tx1"/>
                    </a:solidFill>
                  </a:rPr>
                  <a:t>Součet molárních zlomků všech složek směsi je roven 1.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3238" y="1768475"/>
                <a:ext cx="9070975" cy="4899025"/>
              </a:xfrm>
              <a:blipFill rotWithShape="1">
                <a:blip r:embed="rId3"/>
                <a:stretch>
                  <a:fillRect l="-538" t="-1617"/>
                </a:stretch>
              </a:blipFill>
              <a:ln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5F8802-2918-49E2-AA87-83EA2D0CD375}" type="slidenum">
              <a:rPr lang="cs-CZ" altLang="cs-CZ"/>
              <a:pPr/>
              <a:t>6</a:t>
            </a:fld>
            <a:endParaRPr lang="cs-CZ" altLang="cs-CZ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/>
              <a:t>Hmotnostní zlomek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03238" y="1768475"/>
                <a:ext cx="9070975" cy="4899025"/>
              </a:xfrm>
              <a:ln/>
            </p:spPr>
            <p:txBody>
              <a:bodyPr/>
              <a:lstStyle/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cs-CZ" altLang="cs-CZ" dirty="0" smtClean="0">
                    <a:solidFill>
                      <a:schemeClr val="tx1"/>
                    </a:solidFill>
                  </a:rPr>
                  <a:t>Podíl hmotnosti složky k hmotnosti celé směsi.</a:t>
                </a: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altLang="cs-CZ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cs-CZ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cs-CZ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cs-CZ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cs-CZ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cs-CZ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cs-CZ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cs-CZ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cs-CZ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cs-CZ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cs-CZ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+…</m:t>
                          </m:r>
                        </m:den>
                      </m:f>
                    </m:oMath>
                  </m:oMathPara>
                </a14:m>
                <a:endParaRPr lang="cs-CZ" altLang="cs-CZ" dirty="0">
                  <a:solidFill>
                    <a:schemeClr val="tx1"/>
                  </a:solidFill>
                </a:endParaRP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endParaRPr lang="cs-CZ" altLang="cs-CZ" dirty="0">
                  <a:solidFill>
                    <a:schemeClr val="tx1"/>
                  </a:solidFill>
                </a:endParaRP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cs-CZ" altLang="cs-CZ" dirty="0">
                    <a:solidFill>
                      <a:schemeClr val="tx1"/>
                    </a:solidFill>
                  </a:rPr>
                  <a:t>Součet hmotnostních zlomků všech složek směsi je roven 1</a:t>
                </a:r>
                <a:r>
                  <a:rPr lang="cs-CZ" altLang="cs-CZ" dirty="0" smtClean="0">
                    <a:solidFill>
                      <a:schemeClr val="tx1"/>
                    </a:solidFill>
                  </a:rPr>
                  <a:t>.</a:t>
                </a:r>
                <a:endParaRPr lang="en-US" altLang="cs-CZ" dirty="0" smtClean="0">
                  <a:solidFill>
                    <a:schemeClr val="tx1"/>
                  </a:solidFill>
                </a:endParaRP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endParaRPr lang="en-US" altLang="cs-CZ" dirty="0">
                  <a:solidFill>
                    <a:schemeClr val="tx1"/>
                  </a:solidFill>
                </a:endParaRP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en-US" altLang="cs-CZ" dirty="0" smtClean="0">
                    <a:solidFill>
                      <a:schemeClr val="tx1"/>
                    </a:solidFill>
                  </a:rPr>
                  <a:t>K</a:t>
                </a:r>
                <a:r>
                  <a:rPr lang="cs-CZ" altLang="cs-CZ" dirty="0" err="1" smtClean="0">
                    <a:solidFill>
                      <a:schemeClr val="tx1"/>
                    </a:solidFill>
                  </a:rPr>
                  <a:t>řížové</a:t>
                </a:r>
                <a:r>
                  <a:rPr lang="en-US" altLang="cs-CZ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cs-CZ" dirty="0" err="1" smtClean="0">
                    <a:solidFill>
                      <a:schemeClr val="tx1"/>
                    </a:solidFill>
                  </a:rPr>
                  <a:t>pravidlo</a:t>
                </a:r>
                <a:endParaRPr lang="cs-CZ" altLang="cs-CZ" dirty="0" smtClean="0">
                  <a:solidFill>
                    <a:schemeClr val="tx1"/>
                  </a:solidFill>
                </a:endParaRP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endParaRPr lang="cs-CZ" altLang="cs-CZ" dirty="0">
                  <a:solidFill>
                    <a:schemeClr val="tx1"/>
                  </a:solidFill>
                </a:endParaRPr>
              </a:p>
              <a:p>
                <a:pPr marL="431800" indent="-322263"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cs-CZ" altLang="cs-CZ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cs-CZ" alt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9</m:t>
                            </m:r>
                            <m:r>
                              <a:rPr lang="cs-CZ" alt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6</m:t>
                            </m:r>
                          </m:e>
                          <m:e/>
                          <m:e>
                            <m:r>
                              <a:rPr lang="cs-CZ" alt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cs-CZ" alt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45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cs-CZ" alt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/>
                          <m:e>
                            <m:r>
                              <a:rPr lang="cs-CZ" alt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51</m:t>
                            </m:r>
                          </m:e>
                        </m:mr>
                      </m:m>
                    </m:oMath>
                  </m:oMathPara>
                </a14:m>
                <a:endParaRPr lang="cs-CZ" alt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3238" y="1768475"/>
                <a:ext cx="9070975" cy="4899025"/>
              </a:xfrm>
              <a:blipFill rotWithShape="1">
                <a:blip r:embed="rId3"/>
                <a:stretch>
                  <a:fillRect l="-538" t="-1617"/>
                </a:stretch>
              </a:blipFill>
              <a:ln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Směšovací rovnice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Popisuje slévání dvou a více roztoků, umožňuje spočítat koncentraci vzniklého roztoku.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m</a:t>
            </a:r>
            <a:r>
              <a:rPr lang="cs-CZ" baseline="-25000" dirty="0" smtClean="0">
                <a:solidFill>
                  <a:schemeClr val="tx1"/>
                </a:solidFill>
              </a:rPr>
              <a:t>1</a:t>
            </a:r>
            <a:r>
              <a:rPr lang="cs-CZ" dirty="0" smtClean="0">
                <a:solidFill>
                  <a:schemeClr val="tx1"/>
                </a:solidFill>
              </a:rPr>
              <a:t>w</a:t>
            </a:r>
            <a:r>
              <a:rPr lang="cs-CZ" baseline="-25000" dirty="0" smtClean="0">
                <a:solidFill>
                  <a:schemeClr val="tx1"/>
                </a:solidFill>
              </a:rPr>
              <a:t>1</a:t>
            </a:r>
            <a:r>
              <a:rPr lang="cs-CZ" dirty="0" smtClean="0">
                <a:solidFill>
                  <a:schemeClr val="tx1"/>
                </a:solidFill>
              </a:rPr>
              <a:t> + m</a:t>
            </a:r>
            <a:r>
              <a:rPr lang="cs-CZ" baseline="-25000" dirty="0" smtClean="0">
                <a:solidFill>
                  <a:schemeClr val="tx1"/>
                </a:solidFill>
              </a:rPr>
              <a:t>2</a:t>
            </a:r>
            <a:r>
              <a:rPr lang="cs-CZ" dirty="0" smtClean="0">
                <a:solidFill>
                  <a:schemeClr val="tx1"/>
                </a:solidFill>
              </a:rPr>
              <a:t>w</a:t>
            </a:r>
            <a:r>
              <a:rPr lang="cs-CZ" baseline="-25000" dirty="0" smtClean="0">
                <a:solidFill>
                  <a:schemeClr val="tx1"/>
                </a:solidFill>
              </a:rPr>
              <a:t>2</a:t>
            </a:r>
            <a:r>
              <a:rPr lang="cs-CZ" dirty="0" smtClean="0">
                <a:solidFill>
                  <a:schemeClr val="tx1"/>
                </a:solidFill>
              </a:rPr>
              <a:t> = </a:t>
            </a:r>
            <a:r>
              <a:rPr lang="cs-CZ" dirty="0" err="1" smtClean="0">
                <a:solidFill>
                  <a:schemeClr val="tx1"/>
                </a:solidFill>
              </a:rPr>
              <a:t>mw</a:t>
            </a:r>
            <a:endParaRPr lang="cs-CZ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Pokud přidáváme čistou látku, w =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Pokud přidáváme rozpouštědlo, w = 0.</a:t>
            </a:r>
          </a:p>
        </p:txBody>
      </p:sp>
    </p:spTree>
    <p:extLst>
      <p:ext uri="{BB962C8B-B14F-4D97-AF65-F5344CB8AC3E}">
        <p14:creationId xmlns:p14="http://schemas.microsoft.com/office/powerpoint/2010/main" val="33139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Motiv systém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systému Offic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Motiv systém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ystém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systém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ystém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ystém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ystém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ystém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400</Words>
  <Application>Microsoft Office PowerPoint</Application>
  <PresentationFormat>Vlastní</PresentationFormat>
  <Paragraphs>64</Paragraphs>
  <Slides>7</Slides>
  <Notes>6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0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Motiv systému Office</vt:lpstr>
      <vt:lpstr>Směsi</vt:lpstr>
      <vt:lpstr>Koncentrace</vt:lpstr>
      <vt:lpstr>Molární koncentrace</vt:lpstr>
      <vt:lpstr>Molální koncentrace</vt:lpstr>
      <vt:lpstr>Molární zlomek</vt:lpstr>
      <vt:lpstr>Hmotnostní zlomek</vt:lpstr>
      <vt:lpstr>Směšovací rovnice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Směsi, roztoky</dc:title>
  <dc:creator>Zdeněk Moravec</dc:creator>
  <cp:lastModifiedBy>hugo</cp:lastModifiedBy>
  <cp:revision>52</cp:revision>
  <cp:lastPrinted>2008-02-07T12:07:02Z</cp:lastPrinted>
  <dcterms:created xsi:type="dcterms:W3CDTF">2007-09-05T17:30:17Z</dcterms:created>
  <dcterms:modified xsi:type="dcterms:W3CDTF">2014-10-17T12:07:34Z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