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7" r:id="rId4"/>
    <p:sldId id="265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7099300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302E-6D83-4118-86BD-A7C848EF2130}" type="datetimeFigureOut">
              <a:rPr lang="cs-CZ" smtClean="0"/>
              <a:t>29. 10. 2014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D929C-B8F1-4468-A1F8-2771684410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7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E045-2FEF-4DE7-ADDE-5AACB4500216}" type="datetime1">
              <a:rPr lang="cs-CZ" smtClean="0"/>
              <a:t>29. 10. 2014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64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B2D0-A5D6-4154-8ED6-54ED930A9516}" type="datetime1">
              <a:rPr lang="cs-CZ" smtClean="0"/>
              <a:t>29. 10. 2014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30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837-DE53-400A-AC29-C232A9383216}" type="datetime1">
              <a:rPr lang="cs-CZ" smtClean="0"/>
              <a:t>29. 10. 2014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9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A678-3CC5-4AAF-9FE2-C9CA88F56A77}" type="datetime1">
              <a:rPr lang="cs-CZ" smtClean="0"/>
              <a:t>29. 10. 2014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2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1E15-CD12-45F0-BFB9-0B731FB110E8}" type="datetime1">
              <a:rPr lang="cs-CZ" smtClean="0"/>
              <a:t>29. 10. 2014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65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5B63-28E5-4FF8-AA04-D702D7EFF694}" type="datetime1">
              <a:rPr lang="cs-CZ" smtClean="0"/>
              <a:t>29. 10. 2014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7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4D3-2B3D-4E80-A83F-15AD7D38E12C}" type="datetime1">
              <a:rPr lang="cs-CZ" smtClean="0"/>
              <a:t>29. 10. 2014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230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881B-B641-4C2C-936C-0F03AE4D5A59}" type="datetime1">
              <a:rPr lang="cs-CZ" smtClean="0"/>
              <a:t>29. 10. 2014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5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CA5F-0A50-44A6-B3E8-6720F7E3EA13}" type="datetime1">
              <a:rPr lang="cs-CZ" smtClean="0"/>
              <a:t>29. 10. 2014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0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AD43-2580-40F1-B0C7-747E4ADBDE3A}" type="datetime1">
              <a:rPr lang="cs-CZ" smtClean="0"/>
              <a:t>29. 10. 2014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075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CA0-14DF-4309-9BB7-4FBAE5AF3A6D}" type="datetime1">
              <a:rPr lang="cs-CZ" smtClean="0"/>
              <a:t>29. 10. 2014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3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5567-D5EE-4C0E-AC9A-425E7D552C0A}" type="datetime1">
              <a:rPr lang="cs-CZ" smtClean="0"/>
              <a:t>29. 10. 2014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A254-58A0-4FEE-9780-49F879D907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748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Formální náboj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Rozdíl mezi počtem valenčních elektronů ve volném atomu a valenčních elektronů ve vázaném atomu.</a:t>
            </a:r>
          </a:p>
          <a:p>
            <a:r>
              <a:rPr lang="cs-CZ" dirty="0" smtClean="0"/>
              <a:t>Záporný náboj je umístěn na </a:t>
            </a:r>
            <a:r>
              <a:rPr lang="cs-CZ" dirty="0" err="1" smtClean="0"/>
              <a:t>nejelektronegativnějším</a:t>
            </a:r>
            <a:r>
              <a:rPr lang="cs-CZ" dirty="0" smtClean="0"/>
              <a:t> atomu.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3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Rezonanční struktury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Popisují polohu elektronů v molekulách.</a:t>
            </a:r>
          </a:p>
          <a:p>
            <a:r>
              <a:rPr lang="cs-CZ" dirty="0" smtClean="0"/>
              <a:t>Vyjadřují jednotlivé limitní stavy.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2</a:t>
            </a:fld>
            <a:endParaRPr lang="cs-CZ"/>
          </a:p>
        </p:txBody>
      </p:sp>
      <p:pic>
        <p:nvPicPr>
          <p:cNvPr id="7170" name="Picture 2" descr="https://upload.wikimedia.org/wikipedia/commons/5/5f/Resonance_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6579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ttp://files.kabinet-chemie.webnode.cz/200000100-0f8fb0fe93-public/Atomov%C3%A9%20orbita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50" y="44624"/>
            <a:ext cx="5991622" cy="67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4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d-orbitaly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4</a:t>
            </a:fld>
            <a:endParaRPr lang="cs-CZ"/>
          </a:p>
        </p:txBody>
      </p:sp>
      <p:pic>
        <p:nvPicPr>
          <p:cNvPr id="6146" name="Picture 2" descr="https://upload.wikimedia.org/wikipedia/commons/5/58/D_orbit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45910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f-orbitaly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5</a:t>
            </a:fld>
            <a:endParaRPr lang="cs-CZ"/>
          </a:p>
        </p:txBody>
      </p:sp>
      <p:pic>
        <p:nvPicPr>
          <p:cNvPr id="5122" name="Picture 2" descr="https://upload.wikimedia.org/wikipedia/commons/d/da/F_orbi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64396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MO-LCAO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cs-CZ" dirty="0" smtClean="0"/>
              <a:t>Molekulový orbital je tvořen lineární kombinací </a:t>
            </a:r>
            <a:r>
              <a:rPr lang="cs-CZ" smtClean="0"/>
              <a:t>atomových orbitalů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2050" name="Picture 2" descr="http://www.chemie.utb.cz/rvicha/Sac/pics/m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385392"/>
            <a:ext cx="57435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9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 descr="http://www.chemie.utb.cz/rvicha/Sac/pics/m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-257944"/>
            <a:ext cx="4110205" cy="70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 descr="http://www.chemie.utb.cz/rvicha/Sac/pics/m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0"/>
            <a:ext cx="57435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381243"/>
              </p:ext>
            </p:extLst>
          </p:nvPr>
        </p:nvGraphicFramePr>
        <p:xfrm>
          <a:off x="467544" y="2274888"/>
          <a:ext cx="5300663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CS ChemDraw Drawing" r:id="rId4" imgW="5275080" imgH="3513960" progId="ChemDraw.Document.6.0">
                  <p:embed/>
                </p:oleObj>
              </mc:Choice>
              <mc:Fallback>
                <p:oleObj name="CS ChemDraw Drawing" r:id="rId4" imgW="5275080" imgH="351396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274888"/>
                        <a:ext cx="5300663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8</a:t>
            </a:fld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467544" y="6093296"/>
            <a:ext cx="830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Cotton</a:t>
            </a:r>
            <a:r>
              <a:rPr lang="cs-CZ" dirty="0" smtClean="0"/>
              <a:t>, F.A.; </a:t>
            </a:r>
            <a:r>
              <a:rPr lang="cs-CZ" dirty="0" err="1" smtClean="0"/>
              <a:t>Curtis</a:t>
            </a:r>
            <a:r>
              <a:rPr lang="cs-CZ" dirty="0" smtClean="0"/>
              <a:t>, N.F.; Johnson, B.F.G.; Robinson, W.R. </a:t>
            </a:r>
            <a:r>
              <a:rPr lang="cs-CZ" i="1" dirty="0" err="1" smtClean="0"/>
              <a:t>Inorg</a:t>
            </a:r>
            <a:r>
              <a:rPr lang="cs-CZ" i="1" dirty="0" smtClean="0"/>
              <a:t>. </a:t>
            </a:r>
            <a:r>
              <a:rPr lang="cs-CZ" i="1" dirty="0" err="1" smtClean="0"/>
              <a:t>Chem</a:t>
            </a:r>
            <a:r>
              <a:rPr lang="cs-CZ" i="1" dirty="0" smtClean="0"/>
              <a:t>.</a:t>
            </a:r>
            <a:r>
              <a:rPr lang="cs-CZ" dirty="0" smtClean="0"/>
              <a:t> </a:t>
            </a:r>
            <a:r>
              <a:rPr lang="cs-CZ" b="1" dirty="0" smtClean="0"/>
              <a:t>1965</a:t>
            </a:r>
            <a:r>
              <a:rPr lang="cs-CZ" dirty="0" smtClean="0"/>
              <a:t>, </a:t>
            </a:r>
            <a:r>
              <a:rPr lang="cs-CZ" i="1" dirty="0" smtClean="0"/>
              <a:t>4</a:t>
            </a:r>
            <a:r>
              <a:rPr lang="cs-CZ" dirty="0" smtClean="0"/>
              <a:t>, 326-330</a:t>
            </a:r>
            <a:endParaRPr lang="cs-CZ" dirty="0"/>
          </a:p>
        </p:txBody>
      </p:sp>
      <p:pic>
        <p:nvPicPr>
          <p:cNvPr id="4115" name="Picture 19" descr="https://upload.wikimedia.org/wikipedia/commons/9/9e/Dimolybdenum-Mo2-delta-bond-Spartan-HF-3-21G-3D-si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73660"/>
            <a:ext cx="2952328" cy="25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Hybridizace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Energetické sjednocení nerovnocenných atomových orbitalů do hybridních molekulových orbitalů.</a:t>
            </a:r>
          </a:p>
          <a:p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21350"/>
              </p:ext>
            </p:extLst>
          </p:nvPr>
        </p:nvGraphicFramePr>
        <p:xfrm>
          <a:off x="539552" y="3356992"/>
          <a:ext cx="8229600" cy="28346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Druh hybridizace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Geometrie molekuly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sp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lineární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sp</a:t>
                      </a:r>
                      <a:r>
                        <a:rPr lang="cs-CZ" baseline="30000">
                          <a:effectLst/>
                        </a:rPr>
                        <a:t>2</a:t>
                      </a:r>
                      <a:endParaRPr lang="cs-CZ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u="none" strike="noStrike" dirty="0">
                          <a:solidFill>
                            <a:schemeClr val="tx1"/>
                          </a:solidFill>
                          <a:effectLst/>
                        </a:rPr>
                        <a:t>rovnostranný trojúhelník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sp</a:t>
                      </a:r>
                      <a:r>
                        <a:rPr lang="cs-CZ" baseline="30000">
                          <a:effectLst/>
                        </a:rPr>
                        <a:t>3</a:t>
                      </a:r>
                      <a:endParaRPr lang="cs-CZ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u="none" strike="noStrike" dirty="0">
                          <a:solidFill>
                            <a:schemeClr val="tx1"/>
                          </a:solidFill>
                          <a:effectLst/>
                        </a:rPr>
                        <a:t>tetraedr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d</a:t>
                      </a:r>
                      <a:r>
                        <a:rPr lang="cs-CZ" baseline="30000">
                          <a:effectLst/>
                        </a:rPr>
                        <a:t>2</a:t>
                      </a:r>
                      <a:r>
                        <a:rPr lang="cs-CZ">
                          <a:effectLst/>
                        </a:rPr>
                        <a:t>sp</a:t>
                      </a:r>
                      <a:r>
                        <a:rPr lang="cs-CZ" baseline="30000">
                          <a:effectLst/>
                        </a:rPr>
                        <a:t>3</a:t>
                      </a:r>
                      <a:endParaRPr lang="cs-CZ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u="none" strike="noStrike" dirty="0">
                          <a:solidFill>
                            <a:schemeClr val="tx1"/>
                          </a:solidFill>
                          <a:effectLst/>
                        </a:rPr>
                        <a:t>oktaedr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dsp</a:t>
                      </a:r>
                      <a:r>
                        <a:rPr lang="cs-CZ" baseline="30000">
                          <a:effectLst/>
                        </a:rPr>
                        <a:t>2</a:t>
                      </a:r>
                      <a:endParaRPr lang="cs-CZ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u="none" strike="noStrike" dirty="0">
                          <a:solidFill>
                            <a:schemeClr val="tx1"/>
                          </a:solidFill>
                          <a:effectLst/>
                        </a:rPr>
                        <a:t>čtverec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dsp</a:t>
                      </a:r>
                      <a:r>
                        <a:rPr lang="cs-CZ" baseline="30000">
                          <a:effectLst/>
                        </a:rPr>
                        <a:t>3</a:t>
                      </a:r>
                      <a:endParaRPr lang="cs-CZ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u="none" strike="noStrike" dirty="0">
                          <a:solidFill>
                            <a:schemeClr val="tx1"/>
                          </a:solidFill>
                          <a:effectLst/>
                        </a:rPr>
                        <a:t>trigonální </a:t>
                      </a:r>
                      <a:r>
                        <a:rPr lang="cs-CZ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bipyramida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effectLst/>
                        </a:rPr>
                        <a:t> nebo </a:t>
                      </a:r>
                      <a:r>
                        <a:rPr lang="cs-CZ" u="none" strike="noStrike" dirty="0">
                          <a:solidFill>
                            <a:schemeClr val="tx1"/>
                          </a:solidFill>
                          <a:effectLst/>
                        </a:rPr>
                        <a:t>čtvercová pyramida</a:t>
                      </a:r>
                      <a:endParaRPr lang="cs-CZ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A254-58A0-4FEE-9780-49F879D907C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11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113</Words>
  <Application>Microsoft Office PowerPoint</Application>
  <PresentationFormat>Předvádění na obrazovce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1" baseType="lpstr">
      <vt:lpstr>Motiv systému Office</vt:lpstr>
      <vt:lpstr>CS ChemDraw Drawing</vt:lpstr>
      <vt:lpstr>Formální náboj</vt:lpstr>
      <vt:lpstr>Rezonanční struktury</vt:lpstr>
      <vt:lpstr>Prezentace aplikace PowerPoint</vt:lpstr>
      <vt:lpstr>d-orbitaly</vt:lpstr>
      <vt:lpstr>f-orbitaly</vt:lpstr>
      <vt:lpstr>MO-LCAO</vt:lpstr>
      <vt:lpstr>Prezentace aplikace PowerPoint</vt:lpstr>
      <vt:lpstr>Prezentace aplikace PowerPoint</vt:lpstr>
      <vt:lpstr>Hybridizace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Atomové a molekulové orbitaly</dc:title>
  <dc:creator>hugo</dc:creator>
  <cp:lastModifiedBy>hugo</cp:lastModifiedBy>
  <cp:revision>14</cp:revision>
  <cp:lastPrinted>2013-11-05T11:43:23Z</cp:lastPrinted>
  <dcterms:created xsi:type="dcterms:W3CDTF">2013-11-05T10:57:50Z</dcterms:created>
  <dcterms:modified xsi:type="dcterms:W3CDTF">2014-10-29T04:12:09Z</dcterms:modified>
</cp:coreProperties>
</file>