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r>
              <a:rPr lang="cs-CZ" altLang="cs-CZ"/>
              <a:t>Bezpečnost práce v chemické laboratoři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cs-CZ" altLang="cs-CZ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cs-CZ" altLang="cs-CZ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11B765AC-0134-42EC-B968-8CF8E07276E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863233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D87B3B-430C-4386-89FE-7005CE41B27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1794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694E1D-AF78-4F66-BD00-58EF20B9495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22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0108AB-0967-4F9D-899D-F158D963B35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1826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8276385-3AAA-4E50-BB43-F71C9393352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5747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10E86B-F325-454E-BE7E-DB7B510D562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2231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D93D875-7148-4278-8D2A-151AF141AC6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2854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3E4DDF-5D27-46EC-A563-99684F7126F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165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AD4672-C2B1-4FDB-B793-4D13B527A25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0007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FED24AA-7DBC-41F5-BBBE-9C51C04717D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877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B0263B-6E71-47BD-9DBE-9075D2D25F0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38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658E4F-1812-41DF-BB54-6B175B193D5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941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2FDAFB-99A8-4961-AEC7-0A0F3892EEE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333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Klikněte pro úpravu formátu textu nadpisu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6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 smtClean="0"/>
              <a:t>Klikněte pro úpravu formátu textu osnovy</a:t>
            </a:r>
          </a:p>
          <a:p>
            <a:pPr lvl="1"/>
            <a:r>
              <a:rPr lang="en-GB" altLang="cs-CZ" smtClean="0"/>
              <a:t>Druhá úroveň</a:t>
            </a:r>
          </a:p>
          <a:p>
            <a:pPr lvl="2"/>
            <a:r>
              <a:rPr lang="en-GB" altLang="cs-CZ" smtClean="0"/>
              <a:t>Třetí úroveň</a:t>
            </a:r>
          </a:p>
          <a:p>
            <a:pPr lvl="3"/>
            <a:r>
              <a:rPr lang="en-GB" altLang="cs-CZ" smtClean="0"/>
              <a:t>Čtvrtá úroveň osnovy</a:t>
            </a:r>
          </a:p>
          <a:p>
            <a:pPr lvl="4"/>
            <a:r>
              <a:rPr lang="en-GB" altLang="cs-CZ" smtClean="0"/>
              <a:t>Pátá úroveň osnovy</a:t>
            </a:r>
          </a:p>
          <a:p>
            <a:pPr lvl="4"/>
            <a:r>
              <a:rPr lang="en-GB" altLang="cs-CZ" smtClean="0"/>
              <a:t>Šestá úroveň</a:t>
            </a:r>
          </a:p>
          <a:p>
            <a:pPr lvl="4"/>
            <a:r>
              <a:rPr lang="en-GB" altLang="cs-CZ" smtClean="0"/>
              <a:t>Sedmá úroveň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 altLang="cs-CZ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563AD9-2C52-413E-B0EB-101FD2339D16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8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>
          <a:solidFill>
            <a:srgbClr val="6633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33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663300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Aktivita roztoku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smtClean="0">
                    <a:solidFill>
                      <a:schemeClr val="tx1"/>
                    </a:solidFill>
                  </a:rPr>
                  <a:t>Popisuje reálné chování roztoku.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smtClean="0">
                    <a:solidFill>
                      <a:schemeClr val="tx1"/>
                    </a:solidFill>
                  </a:rPr>
                  <a:t>Matematicky ji lze vyjádřit jako součin molární koncentrace a aktivitního koeficientu.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smtClean="0">
                    <a:solidFill>
                      <a:schemeClr val="tx1"/>
                    </a:solidFill>
                  </a:rPr>
                  <a:t>a = </a:t>
                </a:r>
                <a:r>
                  <a:rPr lang="cs-CZ" dirty="0" smtClean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g</a:t>
                </a:r>
                <a:r>
                  <a:rPr lang="cs-CZ" dirty="0" smtClean="0">
                    <a:solidFill>
                      <a:schemeClr val="tx1"/>
                    </a:solidFill>
                  </a:rPr>
                  <a:t> 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smtClean="0">
                    <a:solidFill>
                      <a:schemeClr val="tx1"/>
                    </a:solidFill>
                  </a:rPr>
                  <a:t>Aktivitní koeficient je úměrný náboji iontů v roztoku a iontové síle roztoku.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=−0,509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cs-CZ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cs-CZ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cs-CZ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rad>
                          <m:radPr>
                            <m:degHide m:val="on"/>
                            <m:ctrlP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</m:rad>
                      </m:e>
                    </m:func>
                  </m:oMath>
                </a14:m>
                <a:endParaRPr lang="cs-CZ" b="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  <m:r>
                      <a:rPr lang="cs-CZ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cs-CZ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cs-CZ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cs-CZ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cs-CZ" dirty="0" err="1" smtClean="0">
                    <a:solidFill>
                      <a:schemeClr val="tx1"/>
                    </a:solidFill>
                  </a:rPr>
                  <a:t>c</a:t>
                </a:r>
                <a:r>
                  <a:rPr lang="cs-CZ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cs-CZ" dirty="0" smtClean="0">
                    <a:solidFill>
                      <a:schemeClr val="tx1"/>
                    </a:solidFill>
                  </a:rPr>
                  <a:t> – molalita; </a:t>
                </a:r>
                <a:r>
                  <a:rPr lang="cs-CZ" dirty="0" err="1" smtClean="0">
                    <a:solidFill>
                      <a:schemeClr val="tx1"/>
                    </a:solidFill>
                  </a:rPr>
                  <a:t>z</a:t>
                </a:r>
                <a:r>
                  <a:rPr lang="cs-CZ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cs-CZ" dirty="0" smtClean="0">
                    <a:solidFill>
                      <a:schemeClr val="tx1"/>
                    </a:solidFill>
                  </a:rPr>
                  <a:t> – náboj; 0,509 – konstanta pro vodné roztoky při 25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°C</a:t>
                </a:r>
                <a:endParaRPr lang="cs-CZ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t="-180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Motiv systém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systému Offic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Motiv systém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ystém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ystém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86</Words>
  <Application>Microsoft Office PowerPoint</Application>
  <PresentationFormat>Vlastní</PresentationFormat>
  <Paragraphs>8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Aktivita roztoku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Směsi, roztoky</dc:title>
  <dc:creator>Zdeněk Moravec</dc:creator>
  <cp:lastModifiedBy>hugo</cp:lastModifiedBy>
  <cp:revision>52</cp:revision>
  <cp:lastPrinted>2008-02-07T12:07:02Z</cp:lastPrinted>
  <dcterms:created xsi:type="dcterms:W3CDTF">2007-09-05T17:30:17Z</dcterms:created>
  <dcterms:modified xsi:type="dcterms:W3CDTF">2014-10-17T12:06:44Z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