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8" r:id="rId4"/>
  </p:sldMasterIdLst>
  <p:notesMasterIdLst>
    <p:notesMasterId r:id="rId71"/>
  </p:notesMasterIdLst>
  <p:sldIdLst>
    <p:sldId id="363" r:id="rId5"/>
    <p:sldId id="454" r:id="rId6"/>
    <p:sldId id="455" r:id="rId7"/>
    <p:sldId id="456" r:id="rId8"/>
    <p:sldId id="384" r:id="rId9"/>
    <p:sldId id="464" r:id="rId10"/>
    <p:sldId id="488" r:id="rId11"/>
    <p:sldId id="489" r:id="rId12"/>
    <p:sldId id="490" r:id="rId13"/>
    <p:sldId id="491" r:id="rId14"/>
    <p:sldId id="494" r:id="rId15"/>
    <p:sldId id="471" r:id="rId16"/>
    <p:sldId id="472" r:id="rId17"/>
    <p:sldId id="476" r:id="rId18"/>
    <p:sldId id="532" r:id="rId19"/>
    <p:sldId id="493" r:id="rId20"/>
    <p:sldId id="500" r:id="rId21"/>
    <p:sldId id="466" r:id="rId22"/>
    <p:sldId id="534" r:id="rId23"/>
    <p:sldId id="479" r:id="rId24"/>
    <p:sldId id="540" r:id="rId25"/>
    <p:sldId id="509" r:id="rId26"/>
    <p:sldId id="526" r:id="rId27"/>
    <p:sldId id="527" r:id="rId28"/>
    <p:sldId id="477" r:id="rId29"/>
    <p:sldId id="508" r:id="rId30"/>
    <p:sldId id="510" r:id="rId31"/>
    <p:sldId id="475" r:id="rId32"/>
    <p:sldId id="539" r:id="rId33"/>
    <p:sldId id="482" r:id="rId34"/>
    <p:sldId id="543" r:id="rId35"/>
    <p:sldId id="480" r:id="rId36"/>
    <p:sldId id="485" r:id="rId37"/>
    <p:sldId id="486" r:id="rId38"/>
    <p:sldId id="487" r:id="rId39"/>
    <p:sldId id="483" r:id="rId40"/>
    <p:sldId id="538" r:id="rId41"/>
    <p:sldId id="541" r:id="rId42"/>
    <p:sldId id="529" r:id="rId43"/>
    <p:sldId id="536" r:id="rId44"/>
    <p:sldId id="537" r:id="rId45"/>
    <p:sldId id="542" r:id="rId46"/>
    <p:sldId id="495" r:id="rId47"/>
    <p:sldId id="516" r:id="rId48"/>
    <p:sldId id="502" r:id="rId49"/>
    <p:sldId id="517" r:id="rId50"/>
    <p:sldId id="518" r:id="rId51"/>
    <p:sldId id="501" r:id="rId52"/>
    <p:sldId id="503" r:id="rId53"/>
    <p:sldId id="504" r:id="rId54"/>
    <p:sldId id="505" r:id="rId55"/>
    <p:sldId id="506" r:id="rId56"/>
    <p:sldId id="512" r:id="rId57"/>
    <p:sldId id="519" r:id="rId58"/>
    <p:sldId id="520" r:id="rId59"/>
    <p:sldId id="521" r:id="rId60"/>
    <p:sldId id="535" r:id="rId61"/>
    <p:sldId id="530" r:id="rId62"/>
    <p:sldId id="522" r:id="rId63"/>
    <p:sldId id="467" r:id="rId64"/>
    <p:sldId id="523" r:id="rId65"/>
    <p:sldId id="525" r:id="rId66"/>
    <p:sldId id="395" r:id="rId67"/>
    <p:sldId id="429" r:id="rId68"/>
    <p:sldId id="458" r:id="rId69"/>
    <p:sldId id="3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4B8CF60-2E4C-4281-8EB1-669CD8A63AB5}">
          <p14:sldIdLst>
            <p14:sldId id="363"/>
          </p14:sldIdLst>
        </p14:section>
        <p14:section name="LM Intro" id="{297F32F9-4D84-4C51-9E6E-BC62DC52E1E4}">
          <p14:sldIdLst>
            <p14:sldId id="454"/>
            <p14:sldId id="455"/>
            <p14:sldId id="456"/>
          </p14:sldIdLst>
        </p14:section>
        <p14:section name="Agenda &amp; Intro" id="{B5457EDB-14B5-429F-B720-84C07931264A}">
          <p14:sldIdLst>
            <p14:sldId id="384"/>
          </p14:sldIdLst>
        </p14:section>
        <p14:section name="SQL in Azure Options" id="{208C2196-34F6-4D9F-8DF1-DF2FF8C20A70}">
          <p14:sldIdLst>
            <p14:sldId id="464"/>
            <p14:sldId id="488"/>
            <p14:sldId id="489"/>
            <p14:sldId id="490"/>
            <p14:sldId id="491"/>
            <p14:sldId id="494"/>
          </p14:sldIdLst>
        </p14:section>
        <p14:section name="Connecting to SQL Database" id="{8949CABE-78C5-4A8C-AAC9-132245F24340}">
          <p14:sldIdLst>
            <p14:sldId id="471"/>
            <p14:sldId id="472"/>
            <p14:sldId id="476"/>
            <p14:sldId id="532"/>
            <p14:sldId id="493"/>
            <p14:sldId id="500"/>
          </p14:sldIdLst>
        </p14:section>
        <p14:section name="Scaling" id="{D7CFDDB0-D22B-4E5E-A2FB-B00B385F08D3}">
          <p14:sldIdLst>
            <p14:sldId id="466"/>
            <p14:sldId id="534"/>
            <p14:sldId id="479"/>
            <p14:sldId id="540"/>
            <p14:sldId id="509"/>
            <p14:sldId id="526"/>
          </p14:sldIdLst>
        </p14:section>
        <p14:section name="Scale up" id="{F294ADB6-5421-4504-8BB7-9416B46C8B71}">
          <p14:sldIdLst>
            <p14:sldId id="527"/>
            <p14:sldId id="477"/>
            <p14:sldId id="508"/>
            <p14:sldId id="510"/>
            <p14:sldId id="475"/>
            <p14:sldId id="539"/>
            <p14:sldId id="482"/>
          </p14:sldIdLst>
        </p14:section>
        <p14:section name="Scaleout" id="{4E2188F1-AED5-40CA-8F2F-C78C80B9B689}">
          <p14:sldIdLst>
            <p14:sldId id="543"/>
            <p14:sldId id="480"/>
            <p14:sldId id="485"/>
            <p14:sldId id="486"/>
            <p14:sldId id="487"/>
            <p14:sldId id="483"/>
          </p14:sldIdLst>
        </p14:section>
        <p14:section name="Elastic Database Pool" id="{7E087147-1595-425B-98FA-D765E28B8356}">
          <p14:sldIdLst>
            <p14:sldId id="538"/>
            <p14:sldId id="541"/>
            <p14:sldId id="529"/>
            <p14:sldId id="536"/>
            <p14:sldId id="537"/>
            <p14:sldId id="542"/>
          </p14:sldIdLst>
        </p14:section>
        <p14:section name="Business Continuity" id="{14E1D64C-EF90-4165-8256-85B99579BA83}">
          <p14:sldIdLst>
            <p14:sldId id="495"/>
            <p14:sldId id="516"/>
            <p14:sldId id="502"/>
            <p14:sldId id="517"/>
            <p14:sldId id="518"/>
            <p14:sldId id="501"/>
            <p14:sldId id="503"/>
            <p14:sldId id="504"/>
            <p14:sldId id="505"/>
            <p14:sldId id="506"/>
          </p14:sldIdLst>
        </p14:section>
        <p14:section name="Monitoring" id="{478A46A1-CA6F-4F81-802A-516975D67FC8}">
          <p14:sldIdLst>
            <p14:sldId id="512"/>
            <p14:sldId id="519"/>
          </p14:sldIdLst>
        </p14:section>
        <p14:section name="Auditing" id="{4ABC0E37-FF33-473A-9733-095953859D5B}">
          <p14:sldIdLst>
            <p14:sldId id="520"/>
            <p14:sldId id="521"/>
            <p14:sldId id="535"/>
            <p14:sldId id="530"/>
            <p14:sldId id="522"/>
          </p14:sldIdLst>
        </p14:section>
        <p14:section name="Migrating" id="{DE299DC1-B7DE-4B23-B320-18A19C6AF42C}">
          <p14:sldIdLst>
            <p14:sldId id="467"/>
            <p14:sldId id="523"/>
            <p14:sldId id="525"/>
          </p14:sldIdLst>
        </p14:section>
        <p14:section name="Ending" id="{5AA1C13C-1530-4CD5-961C-13C6129978B0}">
          <p14:sldIdLst>
            <p14:sldId id="395"/>
            <p14:sldId id="429"/>
            <p14:sldId id="458"/>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00"/>
    <a:srgbClr val="DFD621"/>
    <a:srgbClr val="3F7554"/>
    <a:srgbClr val="600000"/>
    <a:srgbClr val="393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30" autoAdjust="0"/>
    <p:restoredTop sz="56140" autoAdjust="0"/>
  </p:normalViewPr>
  <p:slideViewPr>
    <p:cSldViewPr snapToGrid="0">
      <p:cViewPr varScale="1">
        <p:scale>
          <a:sx n="51" d="100"/>
          <a:sy n="51" d="100"/>
        </p:scale>
        <p:origin x="1710" y="72"/>
      </p:cViewPr>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06386-0665-4945-A58F-8964E56B7883}" type="datetimeFigureOut">
              <a:rPr lang="en-US" smtClean="0"/>
              <a:t>7/6/2015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9EC6A-7C5A-47E3-9BC9-C8192C44EEE3}" type="slidenum">
              <a:rPr lang="en-US" smtClean="0"/>
              <a:t>‹#›</a:t>
            </a:fld>
            <a:endParaRPr lang="en-US"/>
          </a:p>
        </p:txBody>
      </p:sp>
    </p:spTree>
    <p:extLst>
      <p:ext uri="{BB962C8B-B14F-4D97-AF65-F5344CB8AC3E}">
        <p14:creationId xmlns:p14="http://schemas.microsoft.com/office/powerpoint/2010/main" val="323097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library/azure/jj156007.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library/ms187802.aspx" TargetMode="External"/><Relationship Id="rId7" Type="http://schemas.openxmlformats.org/officeDocument/2006/relationships/hyperlink" Target="https://msdn.microsoft.com/library/bb630282.aspx"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msdn.microsoft.com/library/ms188754.aspx" TargetMode="External"/><Relationship Id="rId5" Type="http://schemas.openxmlformats.org/officeDocument/2006/relationships/hyperlink" Target="http://msdn.microsoft.com/library/gg492153.aspx" TargetMode="External"/><Relationship Id="rId4" Type="http://schemas.openxmlformats.org/officeDocument/2006/relationships/hyperlink" Target="http://msdn.microsoft.com/library/ms177570.aspx"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sdn.microsoft.com/en-us/library/azure/dn741323.aspx"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msdn.microsoft.com/en-us/library/azure/jj650016.aspx"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msdn.microsoft.com/en-us/library/azure/dn741323.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sdn.microsoft.com/en-us/library/azure/jj650016.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azure.microsoft.com/en-us/documentation/articles/sql-database-elastic-pool-porta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blogs.msdn.com/b/windowsazurestorage/archive/2013/12/04/introducing-read-access-geo-replicated-storage-ra-grs-for-windows-azure-storage.aspx"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4214059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a:t>
            </a:r>
            <a:r>
              <a:rPr lang="en-US" baseline="0" dirty="0" smtClean="0"/>
              <a:t> com to compare both Azure SQL Database and SQL Server on Azure VM.</a:t>
            </a:r>
            <a:endParaRPr lang="en-US" dirty="0" smtClean="0"/>
          </a:p>
          <a:p>
            <a:endParaRPr lang="en-US" dirty="0" smtClean="0"/>
          </a:p>
          <a:p>
            <a:r>
              <a:rPr lang="en-US" dirty="0" smtClean="0"/>
              <a:t>It is important to understand that each</a:t>
            </a:r>
            <a:r>
              <a:rPr lang="en-US" baseline="0" dirty="0" smtClean="0"/>
              <a:t> offering is optimized for different purposes.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a:t>
            </a:r>
            <a:r>
              <a:rPr lang="en-US" sz="1200" b="0" i="0" kern="1200" dirty="0" smtClean="0">
                <a:solidFill>
                  <a:schemeClr val="tx1"/>
                </a:solidFill>
                <a:effectLst/>
                <a:latin typeface="+mn-lt"/>
                <a:ea typeface="+mn-ea"/>
                <a:cs typeface="+mn-cs"/>
              </a:rPr>
              <a:t> is optimized to reduce overall costs to the minimum for provisioning and managing many databases. It minimizes ongoing administration costs because you do not have to manage any virtual machines, operating system or database software including upgrades, high availability, and backups. In general, SQL Database can dramatically increase the number of databases managed by a single IT or development resource.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SQL Server running in Azure VM</a:t>
            </a:r>
            <a:r>
              <a:rPr lang="en-US" sz="1200" b="0" i="0" kern="1200" dirty="0" smtClean="0">
                <a:solidFill>
                  <a:schemeClr val="tx1"/>
                </a:solidFill>
                <a:effectLst/>
                <a:latin typeface="+mn-lt"/>
                <a:ea typeface="+mn-ea"/>
                <a:cs typeface="+mn-cs"/>
              </a:rPr>
              <a:t> is optimized for extending existing on-premises SQL Server applications to Azure in a hybrid scenario or deploying an existing application to Azure in a migration scenario or </a:t>
            </a:r>
            <a:r>
              <a:rPr lang="en-US" sz="1200" b="0" i="0" kern="1200" dirty="0" err="1" smtClean="0">
                <a:solidFill>
                  <a:schemeClr val="tx1"/>
                </a:solidFill>
                <a:effectLst/>
                <a:latin typeface="+mn-lt"/>
                <a:ea typeface="+mn-ea"/>
                <a:cs typeface="+mn-cs"/>
              </a:rPr>
              <a:t>dev</a:t>
            </a:r>
            <a:r>
              <a:rPr lang="en-US" sz="1200" b="0" i="0" kern="1200" dirty="0" smtClean="0">
                <a:solidFill>
                  <a:schemeClr val="tx1"/>
                </a:solidFill>
                <a:effectLst/>
                <a:latin typeface="+mn-lt"/>
                <a:ea typeface="+mn-ea"/>
                <a:cs typeface="+mn-cs"/>
              </a:rPr>
              <a:t>/test scenario. An example of the hybrid scenario is keeping secondary database replicas in Azure via </a:t>
            </a:r>
            <a:r>
              <a:rPr lang="en-US" sz="1200" b="0" i="0" u="none" strike="noStrike" kern="1200" dirty="0" smtClean="0">
                <a:solidFill>
                  <a:schemeClr val="tx1"/>
                </a:solidFill>
                <a:effectLst/>
                <a:latin typeface="+mn-lt"/>
                <a:ea typeface="+mn-ea"/>
                <a:cs typeface="+mn-cs"/>
                <a:hlinkClick r:id="rId3"/>
              </a:rPr>
              <a:t>Azure Virtual Network</a:t>
            </a:r>
            <a:r>
              <a:rPr lang="en-US" sz="1200" b="0" i="0" kern="1200" dirty="0" smtClean="0">
                <a:solidFill>
                  <a:schemeClr val="tx1"/>
                </a:solidFill>
                <a:effectLst/>
                <a:latin typeface="+mn-lt"/>
                <a:ea typeface="+mn-ea"/>
                <a:cs typeface="+mn-cs"/>
              </a:rPr>
              <a:t>. With SQL Server in Azure VMs, you have the full administrative rights over a dedicated SQL Server instance and a cloud-based VM. It is a perfect choice when an organization already has IT resources available to maintain the virtual machines. With SQL Server in VM, you can build a highly customized system to address your application’s specific performance and availability requirements.</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References:</a:t>
            </a:r>
          </a:p>
          <a:p>
            <a:r>
              <a:rPr lang="en-US" dirty="0" smtClean="0"/>
              <a:t>http://azure.microsoft.com/en-gb/documentation/articles/data-management-azure-sql-database-and-sql-server-iaas/</a:t>
            </a:r>
          </a:p>
          <a:p>
            <a:r>
              <a:rPr lang="en-US" dirty="0" smtClean="0"/>
              <a:t>http://azure.microsoft.com/blog/2013/02/14/choosing-between-sql-server-in-windows-azure-vm-windows-azure-sql-database/</a:t>
            </a:r>
          </a:p>
        </p:txBody>
      </p:sp>
      <p:sp>
        <p:nvSpPr>
          <p:cNvPr id="4" name="Slide Number Placeholder 3"/>
          <p:cNvSpPr>
            <a:spLocks noGrp="1"/>
          </p:cNvSpPr>
          <p:nvPr>
            <p:ph type="sldNum" sz="quarter" idx="10"/>
          </p:nvPr>
        </p:nvSpPr>
        <p:spPr/>
        <p:txBody>
          <a:bodyPr/>
          <a:lstStyle/>
          <a:p>
            <a:fld id="{D4D9EC6A-7C5A-47E3-9BC9-C8192C44EEE3}" type="slidenum">
              <a:rPr lang="en-US" smtClean="0"/>
              <a:t>10</a:t>
            </a:fld>
            <a:endParaRPr lang="en-US"/>
          </a:p>
        </p:txBody>
      </p:sp>
    </p:spTree>
    <p:extLst>
      <p:ext uri="{BB962C8B-B14F-4D97-AF65-F5344CB8AC3E}">
        <p14:creationId xmlns:p14="http://schemas.microsoft.com/office/powerpoint/2010/main" val="3323044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0:</a:t>
            </a:r>
          </a:p>
          <a:p>
            <a:r>
              <a:rPr lang="en-US" dirty="0" smtClean="0"/>
              <a:t>Alternative demo from </a:t>
            </a:r>
            <a:r>
              <a:rPr lang="en-US" dirty="0" err="1" smtClean="0"/>
              <a:t>Powershell</a:t>
            </a:r>
            <a:r>
              <a:rPr lang="en-US" dirty="0" smtClean="0"/>
              <a:t> Demo-0CreateDbWithPowershell</a:t>
            </a:r>
          </a:p>
          <a:p>
            <a:endParaRPr lang="en-US" dirty="0" smtClean="0"/>
          </a:p>
          <a:p>
            <a:r>
              <a:rPr lang="en-US" dirty="0" smtClean="0"/>
              <a:t>-Create</a:t>
            </a:r>
            <a:r>
              <a:rPr lang="en-US" baseline="0" dirty="0" smtClean="0"/>
              <a:t> database and server </a:t>
            </a:r>
            <a:r>
              <a:rPr lang="en-US" b="1" dirty="0" smtClean="0"/>
              <a:t>we-demo </a:t>
            </a:r>
            <a:r>
              <a:rPr lang="en-US" baseline="0" dirty="0" smtClean="0"/>
              <a:t>from new portal. Select creating sample database </a:t>
            </a:r>
            <a:r>
              <a:rPr lang="en-US" baseline="0" dirty="0" err="1" smtClean="0"/>
              <a:t>AdventureWorksLT</a:t>
            </a:r>
            <a:r>
              <a:rPr lang="en-US" baseline="0" dirty="0" smtClean="0"/>
              <a:t>. </a:t>
            </a:r>
          </a:p>
          <a:p>
            <a:r>
              <a:rPr lang="en-US" baseline="0" dirty="0" smtClean="0"/>
              <a:t>-Define at server the </a:t>
            </a:r>
            <a:r>
              <a:rPr lang="en-US" baseline="0" dirty="0" err="1" smtClean="0"/>
              <a:t>forewall</a:t>
            </a:r>
            <a:r>
              <a:rPr lang="en-US" baseline="0" dirty="0" smtClean="0"/>
              <a:t> rules</a:t>
            </a:r>
          </a:p>
          <a:p>
            <a:r>
              <a:rPr lang="en-US" baseline="0" dirty="0" smtClean="0"/>
              <a:t>-Start </a:t>
            </a:r>
            <a:r>
              <a:rPr lang="en-US" baseline="0" dirty="0" err="1" smtClean="0"/>
              <a:t>sql</a:t>
            </a:r>
            <a:r>
              <a:rPr lang="en-US" baseline="0" dirty="0" smtClean="0"/>
              <a:t> management studio, run </a:t>
            </a:r>
            <a:r>
              <a:rPr lang="en-US" sz="1200" b="0" i="0" kern="1200" dirty="0" smtClean="0">
                <a:solidFill>
                  <a:schemeClr val="tx1"/>
                </a:solidFill>
                <a:effectLst/>
                <a:latin typeface="+mn-lt"/>
                <a:ea typeface="+mn-ea"/>
                <a:cs typeface="+mn-cs"/>
              </a:rPr>
              <a:t>SELECT @@version;</a:t>
            </a:r>
          </a:p>
          <a:p>
            <a:pPr marL="171450" indent="-171450">
              <a:buFontTx/>
              <a:buChar char="-"/>
            </a:pPr>
            <a:r>
              <a:rPr lang="en-US" sz="1200" b="0" i="0" kern="1200" dirty="0" smtClean="0">
                <a:solidFill>
                  <a:schemeClr val="tx1"/>
                </a:solidFill>
                <a:effectLst/>
                <a:latin typeface="+mn-lt"/>
                <a:ea typeface="+mn-ea"/>
                <a:cs typeface="+mn-cs"/>
              </a:rPr>
              <a:t>Note if you expand tables you may not see immediately</a:t>
            </a:r>
            <a:r>
              <a:rPr lang="en-US" sz="1200" b="0" i="0" kern="1200" baseline="0" dirty="0" smtClean="0">
                <a:solidFill>
                  <a:schemeClr val="tx1"/>
                </a:solidFill>
                <a:effectLst/>
                <a:latin typeface="+mn-lt"/>
                <a:ea typeface="+mn-ea"/>
                <a:cs typeface="+mn-cs"/>
              </a:rPr>
              <a:t> tables for the </a:t>
            </a:r>
            <a:r>
              <a:rPr lang="en-US" sz="1200" b="0" i="0" kern="1200" baseline="0" dirty="0" err="1" smtClean="0">
                <a:solidFill>
                  <a:schemeClr val="tx1"/>
                </a:solidFill>
                <a:effectLst/>
                <a:latin typeface="+mn-lt"/>
                <a:ea typeface="+mn-ea"/>
                <a:cs typeface="+mn-cs"/>
              </a:rPr>
              <a:t>AdventureWorks</a:t>
            </a:r>
            <a:r>
              <a:rPr lang="en-US" sz="1200" b="0" i="0" kern="1200" baseline="0" dirty="0" smtClean="0">
                <a:solidFill>
                  <a:schemeClr val="tx1"/>
                </a:solidFill>
                <a:effectLst/>
                <a:latin typeface="+mn-lt"/>
                <a:ea typeface="+mn-ea"/>
                <a:cs typeface="+mn-cs"/>
              </a:rPr>
              <a:t>. Typically 3-5 min for entire creation process is required.</a:t>
            </a:r>
          </a:p>
          <a:p>
            <a:pPr marL="0" indent="0">
              <a:buFontTx/>
              <a:buNone/>
            </a:pPr>
            <a:r>
              <a:rPr lang="en-US" sz="1200" b="0" i="0" kern="1200" baseline="0" dirty="0" smtClean="0">
                <a:solidFill>
                  <a:schemeClr val="tx1"/>
                </a:solidFill>
                <a:effectLst/>
                <a:latin typeface="+mn-lt"/>
                <a:ea typeface="+mn-ea"/>
                <a:cs typeface="+mn-cs"/>
              </a:rPr>
              <a:t>- You can show old portal in the mean time – show V2 database and the </a:t>
            </a:r>
            <a:r>
              <a:rPr lang="en-US" sz="1200" b="0" i="0" kern="1200" baseline="0" dirty="0" err="1" smtClean="0">
                <a:solidFill>
                  <a:schemeClr val="tx1"/>
                </a:solidFill>
                <a:effectLst/>
                <a:latin typeface="+mn-lt"/>
                <a:ea typeface="+mn-ea"/>
                <a:cs typeface="+mn-cs"/>
              </a:rPr>
              <a:t>Sivlerlight</a:t>
            </a:r>
            <a:r>
              <a:rPr lang="en-US" sz="1200" b="0" i="0" kern="1200" baseline="0" dirty="0" smtClean="0">
                <a:solidFill>
                  <a:schemeClr val="tx1"/>
                </a:solidFill>
                <a:effectLst/>
                <a:latin typeface="+mn-lt"/>
                <a:ea typeface="+mn-ea"/>
                <a:cs typeface="+mn-cs"/>
              </a:rPr>
              <a:t> management tool (log as </a:t>
            </a:r>
            <a:r>
              <a:rPr lang="en-US" sz="1200" b="0" i="0" kern="1200" baseline="0" dirty="0" err="1" smtClean="0">
                <a:solidFill>
                  <a:schemeClr val="tx1"/>
                </a:solidFill>
                <a:effectLst/>
                <a:latin typeface="+mn-lt"/>
                <a:ea typeface="+mn-ea"/>
                <a:cs typeface="+mn-cs"/>
              </a:rPr>
              <a:t>micham</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D4D9EC6A-7C5A-47E3-9BC9-C8192C44EEE3}" type="slidenum">
              <a:rPr lang="en-US" smtClean="0"/>
              <a:t>11</a:t>
            </a:fld>
            <a:endParaRPr lang="en-US"/>
          </a:p>
        </p:txBody>
      </p:sp>
    </p:spTree>
    <p:extLst>
      <p:ext uri="{BB962C8B-B14F-4D97-AF65-F5344CB8AC3E}">
        <p14:creationId xmlns:p14="http://schemas.microsoft.com/office/powerpoint/2010/main" val="2485228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45</a:t>
            </a:r>
          </a:p>
          <a:p>
            <a:endParaRPr lang="en-US" dirty="0" smtClean="0"/>
          </a:p>
          <a:p>
            <a:r>
              <a:rPr lang="en-US" dirty="0" smtClean="0"/>
              <a:t>The rest of this presentation will be on SQL Database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12</a:t>
            </a:fld>
            <a:endParaRPr lang="en-US"/>
          </a:p>
        </p:txBody>
      </p:sp>
    </p:spTree>
    <p:extLst>
      <p:ext uri="{BB962C8B-B14F-4D97-AF65-F5344CB8AC3E}">
        <p14:creationId xmlns:p14="http://schemas.microsoft.com/office/powerpoint/2010/main" val="1946683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 us consider how</a:t>
            </a:r>
            <a:r>
              <a:rPr lang="en-US" sz="1200" b="0" i="0" kern="1200" baseline="0" dirty="0" smtClean="0">
                <a:solidFill>
                  <a:schemeClr val="tx1"/>
                </a:solidFill>
                <a:effectLst/>
                <a:latin typeface="+mn-lt"/>
                <a:ea typeface="+mn-ea"/>
                <a:cs typeface="+mn-cs"/>
              </a:rPr>
              <a:t> applications connect to Azure SQL DB. To understand how this works, we need to keep in mind that </a:t>
            </a:r>
            <a:r>
              <a:rPr lang="en-US" sz="1200" b="0" i="0" kern="1200" dirty="0" smtClean="0">
                <a:solidFill>
                  <a:schemeClr val="tx1"/>
                </a:solidFill>
                <a:effectLst/>
                <a:latin typeface="+mn-lt"/>
                <a:ea typeface="+mn-ea"/>
                <a:cs typeface="+mn-cs"/>
              </a:rPr>
              <a:t>Azure SQL DB provides a large-scale multi-tenant database service on shared resources.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Azure SQL DB provides the same tabular data stream (TDS) interface as SQL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TDS is an application-level protocol for communication between client applications and SQL Server. It</a:t>
            </a:r>
            <a:r>
              <a:rPr lang="en-US" sz="1200" b="0" i="0" kern="1200" baseline="0" dirty="0" smtClean="0">
                <a:solidFill>
                  <a:schemeClr val="tx1"/>
                </a:solidFill>
                <a:effectLst/>
                <a:latin typeface="+mn-lt"/>
                <a:ea typeface="+mn-ea"/>
                <a:cs typeface="+mn-cs"/>
              </a:rPr>
              <a:t> facilitates and standardizes interaction with database servers to provide authentication, sending SQL statements, invocation of functions, returning data and transaction management.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Because Azure SQL DB exposes</a:t>
            </a:r>
            <a:r>
              <a:rPr lang="en-US" sz="1200" b="0" i="0" kern="1200" baseline="0" dirty="0" smtClean="0">
                <a:solidFill>
                  <a:schemeClr val="tx1"/>
                </a:solidFill>
                <a:effectLst/>
                <a:latin typeface="+mn-lt"/>
                <a:ea typeface="+mn-ea"/>
                <a:cs typeface="+mn-cs"/>
              </a:rPr>
              <a:t> TDS. </a:t>
            </a:r>
            <a:r>
              <a:rPr lang="en-US" sz="1200" b="0" i="0" kern="1200" dirty="0" smtClean="0">
                <a:solidFill>
                  <a:schemeClr val="tx1"/>
                </a:solidFill>
                <a:effectLst/>
                <a:latin typeface="+mn-lt"/>
                <a:ea typeface="+mn-ea"/>
                <a:cs typeface="+mn-cs"/>
              </a:rPr>
              <a:t>This makes</a:t>
            </a:r>
            <a:r>
              <a:rPr lang="en-US" sz="1200" b="0" i="0" kern="1200" baseline="0" dirty="0" smtClean="0">
                <a:solidFill>
                  <a:schemeClr val="tx1"/>
                </a:solidFill>
                <a:effectLst/>
                <a:latin typeface="+mn-lt"/>
                <a:ea typeface="+mn-ea"/>
                <a:cs typeface="+mn-cs"/>
              </a:rPr>
              <a:t> it possible to </a:t>
            </a:r>
            <a:r>
              <a:rPr lang="en-US" sz="1200" b="0" i="0" kern="1200" dirty="0" smtClean="0">
                <a:solidFill>
                  <a:schemeClr val="tx1"/>
                </a:solidFill>
                <a:effectLst/>
                <a:latin typeface="+mn-lt"/>
                <a:ea typeface="+mn-ea"/>
                <a:cs typeface="+mn-cs"/>
              </a:rPr>
              <a:t>use familiar tools and libraries to build client applications for data that is in the cloud. The</a:t>
            </a:r>
            <a:r>
              <a:rPr lang="en-US" sz="1200" b="0" i="0" kern="1200" baseline="0" dirty="0" smtClean="0">
                <a:solidFill>
                  <a:schemeClr val="tx1"/>
                </a:solidFill>
                <a:effectLst/>
                <a:latin typeface="+mn-lt"/>
                <a:ea typeface="+mn-ea"/>
                <a:cs typeface="+mn-cs"/>
              </a:rPr>
              <a:t> Azure SQL Server which you saw listed in the “Servers” tab in the previous demo, is a Logical Server that hides many of implementation details from the client applications. Let us dig deeper into some key characteristics of this implementation.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&lt;click&gt;</a:t>
            </a:r>
          </a:p>
          <a:p>
            <a:r>
              <a:rPr lang="en-US" sz="1200" b="0" i="0" kern="1200" dirty="0" smtClean="0">
                <a:solidFill>
                  <a:schemeClr val="tx1"/>
                </a:solidFill>
                <a:effectLst/>
                <a:latin typeface="+mn-lt"/>
                <a:ea typeface="+mn-ea"/>
                <a:cs typeface="+mn-cs"/>
              </a:rPr>
              <a:t>First,  because Azure SQL DB provides a relational database service that is available over the internet. Your requests have to pass through Azure SQL DB firewall which prevents all access to your Azure SQL Database server until you specify which computers have permission. The firewall grants access based on the originating IP address of each request. As you saw</a:t>
            </a:r>
            <a:r>
              <a:rPr lang="en-US" sz="1200" b="0" i="0" kern="1200" baseline="0" dirty="0" smtClean="0">
                <a:solidFill>
                  <a:schemeClr val="tx1"/>
                </a:solidFill>
                <a:effectLst/>
                <a:latin typeface="+mn-lt"/>
                <a:ea typeface="+mn-ea"/>
                <a:cs typeface="+mn-cs"/>
              </a:rPr>
              <a:t> in the demo, there are couple of things involved here:</a:t>
            </a:r>
          </a:p>
          <a:p>
            <a:pPr marL="228600" indent="-228600">
              <a:buAutoNum type="arabicParenR"/>
            </a:pPr>
            <a:r>
              <a:rPr lang="en-US" sz="1200" b="0" i="0" kern="1200" baseline="0" dirty="0" smtClean="0">
                <a:solidFill>
                  <a:schemeClr val="tx1"/>
                </a:solidFill>
                <a:effectLst/>
                <a:latin typeface="+mn-lt"/>
                <a:ea typeface="+mn-ea"/>
                <a:cs typeface="+mn-cs"/>
              </a:rPr>
              <a:t>If your application connects to SQL DB over the internet, then your client application IP must be in an allowed range to get through.</a:t>
            </a:r>
          </a:p>
          <a:p>
            <a:pPr marL="228600" indent="-228600">
              <a:buAutoNum type="arabicParenR"/>
            </a:pPr>
            <a:r>
              <a:rPr lang="en-US" sz="1200" b="0" i="0" kern="1200" baseline="0" dirty="0" smtClean="0">
                <a:solidFill>
                  <a:schemeClr val="tx1"/>
                </a:solidFill>
                <a:effectLst/>
                <a:latin typeface="+mn-lt"/>
                <a:ea typeface="+mn-ea"/>
                <a:cs typeface="+mn-cs"/>
              </a:rPr>
              <a:t>If your application is hosted on Azure, then all what you need to do is to Allow Windows Azure Services to Access the Server either when creating the DB or from the configuration tab.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Azure SQL DB Gateway functions as a gateway between your application and the underlying platform, where your data resides. It performs the functions of data center isolation, provisioning, billing and metering, and connection routing.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sz="1200" b="0" i="0" kern="1200" dirty="0" smtClean="0">
                <a:solidFill>
                  <a:schemeClr val="tx1"/>
                </a:solidFill>
                <a:effectLst/>
                <a:latin typeface="+mn-lt"/>
                <a:ea typeface="+mn-ea"/>
                <a:cs typeface="+mn-cs"/>
              </a:rPr>
              <a:t>To enable load balancing and high availability, databases associated with your SQL Database server may reside on separate physical computers in a Microsoft data center. Each physical computer can service many databases. When there is enough capacity, all the sessions can take full advantage of the available resources in SQL Database. However, if resources run low at peak times, SQL Database terminates the sessions using excessive resources to provide a stable system and prevents sessions from monopolizing all the resources till resources become available.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sz="1200" b="0" i="0" kern="1200" dirty="0" smtClean="0">
                <a:solidFill>
                  <a:schemeClr val="tx1"/>
                </a:solidFill>
                <a:effectLst/>
                <a:latin typeface="+mn-lt"/>
                <a:ea typeface="+mn-ea"/>
                <a:cs typeface="+mn-cs"/>
              </a:rPr>
              <a:t>The underlying platform consists of many instances of SQL Server, each of which is managed by the SQL Database fabric. The SQL Database fabric is a distributed computing system composed of tightly integrated networks, servers, and storage. It enables automatic failover, load balancing, and automatic replication between physical servers.</a:t>
            </a:r>
          </a:p>
          <a:p>
            <a:endParaRPr lang="en-US" dirty="0" smtClean="0"/>
          </a:p>
          <a:p>
            <a:endParaRPr lang="en-US" dirty="0" smtClean="0"/>
          </a:p>
          <a:p>
            <a:r>
              <a:rPr lang="en-US" b="1" dirty="0" smtClean="0"/>
              <a:t>&lt;click&gt;</a:t>
            </a:r>
          </a:p>
          <a:p>
            <a:r>
              <a:rPr lang="en-US" sz="1200" b="0" i="0" kern="1200" dirty="0" smtClean="0">
                <a:solidFill>
                  <a:schemeClr val="tx1"/>
                </a:solidFill>
                <a:effectLst/>
                <a:latin typeface="+mn-lt"/>
                <a:ea typeface="+mn-ea"/>
                <a:cs typeface="+mn-cs"/>
              </a:rPr>
              <a:t>A unique feature of SQL Database is its ability to monitor and rebalance active and online user databases in the Microsoft data centers automatically. To achieve this, SQL Database continuously gathers and analyzes database usage statistics and will terminate connections when necessary.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Throttling is a mechanism used by SQL Database to prevent machines from becoming overloaded and unresponsive.  Throttling works by monitoring resource consumption metrics for each machine in a cluster. When a metric exceeds a threshold, work is slowed down or aborted until the metric falls back below the threshold.</a:t>
            </a:r>
          </a:p>
          <a:p>
            <a:endParaRPr lang="en-US" dirty="0" smtClean="0"/>
          </a:p>
          <a:p>
            <a:endParaRPr lang="en-US" dirty="0" smtClean="0"/>
          </a:p>
          <a:p>
            <a:endParaRPr lang="en-US" dirty="0" smtClean="0"/>
          </a:p>
          <a:p>
            <a:r>
              <a:rPr lang="en-US" b="1" dirty="0" smtClean="0"/>
              <a:t>References:</a:t>
            </a:r>
          </a:p>
          <a:p>
            <a:r>
              <a:rPr lang="en-US" dirty="0" smtClean="0"/>
              <a:t>http://social.technet.microsoft.com/wiki/contents/articles/1541.windows-azure-sql-database-connection-management.aspx</a:t>
            </a:r>
          </a:p>
          <a:p>
            <a:endParaRPr lang="en-US" dirty="0" smtClean="0"/>
          </a:p>
          <a:p>
            <a:r>
              <a:rPr lang="en-US" dirty="0" smtClean="0"/>
              <a:t>http://social.technet.microsoft.com/wiki/contents/articles/1695.inside-microsoft-azure-sql-database.aspx</a:t>
            </a:r>
          </a:p>
          <a:p>
            <a:endParaRPr lang="en-US" dirty="0" smtClean="0"/>
          </a:p>
          <a:p>
            <a:r>
              <a:rPr lang="en-US" dirty="0" smtClean="0"/>
              <a:t>Firewall: http://msdn.microsoft.com/en-us/library/azure/ee621782.aspx</a:t>
            </a:r>
          </a:p>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13</a:t>
            </a:fld>
            <a:endParaRPr lang="en-US"/>
          </a:p>
        </p:txBody>
      </p:sp>
    </p:spTree>
    <p:extLst>
      <p:ext uri="{BB962C8B-B14F-4D97-AF65-F5344CB8AC3E}">
        <p14:creationId xmlns:p14="http://schemas.microsoft.com/office/powerpoint/2010/main" val="3942893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Azure SQL DB is multi-tenant offering, which means that databases from other tenants could be running on the same</a:t>
            </a:r>
            <a:r>
              <a:rPr lang="en-US" baseline="0" dirty="0" smtClean="0"/>
              <a:t> machine and sharing physical resources with your DB. This is why SQL DB is cheaper because it </a:t>
            </a:r>
            <a:r>
              <a:rPr lang="en-US" dirty="0" smtClean="0"/>
              <a:t>enables you to save money when you don’t need all of the physical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of that,</a:t>
            </a:r>
            <a:r>
              <a:rPr lang="en-US" baseline="0" dirty="0" smtClean="0"/>
              <a:t> </a:t>
            </a:r>
            <a:r>
              <a:rPr lang="en-US" dirty="0" smtClean="0"/>
              <a:t>SQL Database implements resource governance</a:t>
            </a:r>
            <a:r>
              <a:rPr lang="en-US" baseline="0" dirty="0" smtClean="0"/>
              <a:t> to achieve couple of things. First, it emulates running each SQL DB instance in its own environment, </a:t>
            </a:r>
            <a:r>
              <a:rPr lang="en-US" sz="1200" b="0" i="0" kern="1200" dirty="0" smtClean="0">
                <a:solidFill>
                  <a:schemeClr val="tx1"/>
                </a:solidFill>
                <a:effectLst/>
                <a:latin typeface="+mn-lt"/>
                <a:ea typeface="+mn-ea"/>
                <a:cs typeface="+mn-cs"/>
              </a:rPr>
              <a:t>completely isolated from other databases</a:t>
            </a:r>
            <a:r>
              <a:rPr lang="en-US" baseline="0" dirty="0" smtClean="0"/>
              <a:t> to ensure that you have predictable performance level for your service tier. </a:t>
            </a:r>
            <a:r>
              <a:rPr lang="en-US" sz="1200" b="0" i="0" kern="1200" dirty="0" smtClean="0">
                <a:solidFill>
                  <a:schemeClr val="tx1"/>
                </a:solidFill>
                <a:effectLst/>
                <a:latin typeface="+mn-lt"/>
                <a:ea typeface="+mn-ea"/>
                <a:cs typeface="+mn-cs"/>
              </a:rPr>
              <a:t>Resource governance emulates this behavior during the execution of queries. If the aggregated resource utilization reaches the maximum available CPU, Memory, Log Writes and Query IOPS resources assigned to the database, resource governance will queue queries in execution and assign resource to the queued queries as they free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Secondly, it enforces threshold limits on your SQL Database, so when your database breaks these limits work will be slowed down, queued or suspended. For example, of your database crosses the size limit, all work will be suspended until you either upgrade the database or decrease the size.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b="0" i="0" kern="1200" dirty="0" smtClean="0">
                <a:solidFill>
                  <a:schemeClr val="tx1"/>
                </a:solidFill>
                <a:effectLst/>
                <a:latin typeface="+mn-lt"/>
                <a:ea typeface="+mn-ea"/>
                <a:cs typeface="+mn-cs"/>
              </a:rPr>
              <a:t>The number of connections to a SQL database as well as the number of requests that can be processed in parallel are restricted. SQL Database allows the number of connections to the database to be greater than the number of concurrent requests to support connection pooling. </a:t>
            </a:r>
          </a:p>
          <a:p>
            <a:endParaRPr lang="en-US" sz="1200" b="0" i="0" kern="1200" dirty="0" smtClean="0">
              <a:solidFill>
                <a:schemeClr val="tx1"/>
              </a:solidFill>
              <a:effectLst/>
              <a:latin typeface="+mn-lt"/>
              <a:ea typeface="+mn-ea"/>
              <a:cs typeface="+mn-cs"/>
            </a:endParaRPr>
          </a:p>
          <a:p>
            <a:r>
              <a:rPr lang="en-US" dirty="0" smtClean="0"/>
              <a:t>Connections can be terminated when:</a:t>
            </a:r>
          </a:p>
          <a:p>
            <a:pPr lvl="1"/>
            <a:r>
              <a:rPr lang="en-US" dirty="0" smtClean="0"/>
              <a:t>Hardware failures or server balancing occurs</a:t>
            </a:r>
          </a:p>
          <a:p>
            <a:pPr lvl="1"/>
            <a:r>
              <a:rPr lang="en-US" dirty="0" smtClean="0"/>
              <a:t>You consume too many resources, too quickly</a:t>
            </a:r>
          </a:p>
          <a:p>
            <a:pPr lvl="1"/>
            <a:r>
              <a:rPr lang="en-US" dirty="0" smtClean="0"/>
              <a:t>A query or transaction takes too much time to execute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b="0" i="0" kern="1200" dirty="0" smtClean="0">
                <a:solidFill>
                  <a:schemeClr val="tx1"/>
                </a:solidFill>
                <a:effectLst/>
                <a:latin typeface="+mn-lt"/>
                <a:ea typeface="+mn-ea"/>
                <a:cs typeface="+mn-cs"/>
              </a:rPr>
              <a:t>Engine throttling follows these steps to reduce load and protect system health:</a:t>
            </a:r>
          </a:p>
          <a:p>
            <a:r>
              <a:rPr lang="en-US" sz="1200" b="0" i="0" kern="1200" dirty="0" smtClean="0">
                <a:solidFill>
                  <a:schemeClr val="tx1"/>
                </a:solidFill>
                <a:effectLst/>
                <a:latin typeface="+mn-lt"/>
                <a:ea typeface="+mn-ea"/>
                <a:cs typeface="+mn-cs"/>
              </a:rPr>
              <a:t>1. Determines the load reduction required to return the system to a healthy state.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Marks subscriber databases that are consuming excessive resources as throttling candidates.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Calculates how many candidate databases must be throttled to return the system to a healthy.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 Throttles the calculated number of candidate databases until system load is returned to the desired level.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t>
            </a:r>
            <a:r>
              <a:rPr lang="en-US" sz="1200" b="0" i="0" kern="1200" dirty="0" err="1" smtClean="0">
                <a:solidFill>
                  <a:schemeClr val="tx1"/>
                </a:solidFill>
                <a:effectLst/>
                <a:latin typeface="+mn-lt"/>
                <a:ea typeface="+mn-ea"/>
                <a:cs typeface="+mn-cs"/>
              </a:rPr>
              <a:t>throlltling</a:t>
            </a:r>
            <a:r>
              <a:rPr lang="en-US" sz="1200" b="0" i="0" kern="1200" dirty="0" smtClean="0">
                <a:solidFill>
                  <a:schemeClr val="tx1"/>
                </a:solidFill>
                <a:effectLst/>
                <a:latin typeface="+mn-lt"/>
                <a:ea typeface="+mn-ea"/>
                <a:cs typeface="+mn-cs"/>
              </a:rPr>
              <a:t> occurs</a:t>
            </a:r>
            <a:r>
              <a:rPr lang="en-US" sz="1200" b="0" i="0" kern="1200" baseline="0" dirty="0" smtClean="0">
                <a:solidFill>
                  <a:schemeClr val="tx1"/>
                </a:solidFill>
                <a:effectLst/>
                <a:latin typeface="+mn-lt"/>
                <a:ea typeface="+mn-ea"/>
                <a:cs typeface="+mn-cs"/>
              </a:rPr>
              <a:t> to your database, an error </a:t>
            </a:r>
            <a:r>
              <a:rPr lang="en-US" b="1" dirty="0" smtClean="0"/>
              <a:t>40501</a:t>
            </a:r>
            <a:r>
              <a:rPr lang="en-US" dirty="0" smtClean="0"/>
              <a:t> is </a:t>
            </a:r>
            <a:r>
              <a:rPr lang="en-US" dirty="0" err="1" smtClean="0"/>
              <a:t>retruend</a:t>
            </a:r>
            <a:r>
              <a:rPr lang="en-US" baseline="0" dirty="0" smtClean="0"/>
              <a:t> to your application.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figure out the degree and mode of the throttling applied by using the Incident ID and Code values in the error message. Any databases that are throttled remain throttled for at least the duration of one throttling cycle (which is 10 seconds), but throttling may often persist for multiple throttling cycles to return the system to a healthy state.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With each throttling error you get, there is the incident ID, which is a unique GUID generated specifically for your request. I</a:t>
            </a:r>
            <a:r>
              <a:rPr lang="en-US" sz="1200" b="0" i="0" kern="1200" dirty="0" smtClean="0">
                <a:solidFill>
                  <a:schemeClr val="tx1"/>
                </a:solidFill>
                <a:effectLst/>
                <a:latin typeface="+mn-lt"/>
                <a:ea typeface="+mn-ea"/>
                <a:cs typeface="+mn-cs"/>
              </a:rPr>
              <a:t>f you cannot determine why the throttling occurred or if it persists, and you do not know how to resolve it, contact Microsoft Support and state the incident ID</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a:t>
            </a:r>
            <a:r>
              <a:rPr lang="en-US" sz="1200" b="0" i="0" kern="1200" dirty="0" smtClean="0">
                <a:solidFill>
                  <a:schemeClr val="tx1"/>
                </a:solidFill>
                <a:effectLst/>
                <a:latin typeface="+mn-lt"/>
                <a:ea typeface="+mn-ea"/>
                <a:cs typeface="+mn-cs"/>
              </a:rPr>
              <a:t>The reason code (</a:t>
            </a:r>
            <a:r>
              <a:rPr lang="en-US" sz="1200" b="1" i="0" kern="1200" dirty="0" smtClean="0">
                <a:solidFill>
                  <a:schemeClr val="tx1"/>
                </a:solidFill>
                <a:effectLst/>
                <a:latin typeface="+mn-lt"/>
                <a:ea typeface="+mn-ea"/>
                <a:cs typeface="+mn-cs"/>
              </a:rPr>
              <a:t>&lt;code&gt;</a:t>
            </a:r>
            <a:r>
              <a:rPr lang="en-US" sz="1200" b="0" i="0" kern="1200" dirty="0" smtClean="0">
                <a:solidFill>
                  <a:schemeClr val="tx1"/>
                </a:solidFill>
                <a:effectLst/>
                <a:latin typeface="+mn-lt"/>
                <a:ea typeface="+mn-ea"/>
                <a:cs typeface="+mn-cs"/>
              </a:rPr>
              <a:t>) in the error message is a decimal number that contains information about the </a:t>
            </a:r>
            <a:r>
              <a:rPr lang="en-US" sz="1200" b="0" i="1" kern="1200" dirty="0" smtClean="0">
                <a:solidFill>
                  <a:schemeClr val="tx1"/>
                </a:solidFill>
                <a:effectLst/>
                <a:latin typeface="+mn-lt"/>
                <a:ea typeface="+mn-ea"/>
                <a:cs typeface="+mn-cs"/>
              </a:rPr>
              <a:t>throttling mode</a:t>
            </a:r>
            <a:r>
              <a:rPr lang="en-US" sz="1200" b="0" i="0" kern="1200" dirty="0" smtClean="0">
                <a:solidFill>
                  <a:schemeClr val="tx1"/>
                </a:solidFill>
                <a:effectLst/>
                <a:latin typeface="+mn-lt"/>
                <a:ea typeface="+mn-ea"/>
                <a:cs typeface="+mn-cs"/>
              </a:rPr>
              <a:t> and the exceeded </a:t>
            </a:r>
            <a:r>
              <a:rPr lang="en-US" sz="1200" b="0" i="1" kern="1200" dirty="0" smtClean="0">
                <a:solidFill>
                  <a:schemeClr val="tx1"/>
                </a:solidFill>
                <a:effectLst/>
                <a:latin typeface="+mn-lt"/>
                <a:ea typeface="+mn-ea"/>
                <a:cs typeface="+mn-cs"/>
              </a:rPr>
              <a:t>resource type. </a:t>
            </a:r>
            <a:r>
              <a:rPr lang="en-US" sz="1200" b="0" i="0" kern="1200" baseline="0" dirty="0" smtClean="0">
                <a:solidFill>
                  <a:schemeClr val="tx1"/>
                </a:solidFill>
                <a:effectLst/>
                <a:latin typeface="+mn-lt"/>
                <a:ea typeface="+mn-ea"/>
                <a:cs typeface="+mn-cs"/>
              </a:rPr>
              <a:t> You can use this code and implement logic in your application to determine how bad is this event and what resources are causing it.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this behavior is not uncommon in cloud databases, y</a:t>
            </a:r>
            <a:r>
              <a:rPr lang="en-US" dirty="0" smtClean="0"/>
              <a:t>ou should retry when a connection termination is a transient fault and temporary due to throttling.</a:t>
            </a:r>
            <a:r>
              <a:rPr lang="en-US" baseline="0" dirty="0" smtClean="0"/>
              <a:t> </a:t>
            </a:r>
            <a:r>
              <a:rPr lang="en-US" dirty="0" smtClean="0"/>
              <a:t>Recent versions of ADO.NET provides retry capability out of the box</a:t>
            </a:r>
            <a:r>
              <a:rPr lang="en-US" baseline="0" dirty="0" smtClean="0"/>
              <a:t> for Azure SQL DB. (</a:t>
            </a:r>
            <a:r>
              <a:rPr lang="en-US" baseline="0" dirty="0" err="1" smtClean="0"/>
              <a:t>Azure</a:t>
            </a:r>
            <a:r>
              <a:rPr lang="en-US" dirty="0" err="1" smtClean="0"/>
              <a:t>SqlDatabaseExecutionStrategy</a:t>
            </a:r>
            <a:r>
              <a:rPr lang="en-US"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Background</a:t>
            </a:r>
            <a:r>
              <a:rPr lang="en-US" baseline="0" dirty="0" smtClean="0"/>
              <a:t> information: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Web &amp; Business Edition = Unpredictable performance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Basic , Standard &amp; </a:t>
            </a:r>
            <a:r>
              <a:rPr lang="en-US" dirty="0" err="1" smtClean="0"/>
              <a:t>Premimum</a:t>
            </a:r>
            <a:r>
              <a:rPr lang="en-US" baseline="0" dirty="0" smtClean="0"/>
              <a:t> = </a:t>
            </a:r>
            <a:r>
              <a:rPr lang="en-US" baseline="0" dirty="0" err="1" smtClean="0"/>
              <a:t>predeicatable</a:t>
            </a:r>
            <a:r>
              <a:rPr lang="en-US" baseline="0" dirty="0" smtClean="0"/>
              <a:t> performance, the more you scale up, the more you have more precision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dirty="0" smtClean="0"/>
              <a:t>References:</a:t>
            </a:r>
          </a:p>
          <a:p>
            <a:r>
              <a:rPr lang="en-US" dirty="0" smtClean="0"/>
              <a:t>http://msdn.microsoft.com/en-us/library/azure/dn338083.aspx</a:t>
            </a:r>
          </a:p>
          <a:p>
            <a:r>
              <a:rPr lang="en-US" dirty="0" smtClean="0"/>
              <a:t>http://msdn.microsoft.com/en-us/library/azure/dn338079.aspx</a:t>
            </a:r>
          </a:p>
          <a:p>
            <a:r>
              <a:rPr lang="en-US" dirty="0" smtClean="0"/>
              <a:t>http://msdn.microsoft.com/en-us/library/azure/dn338081.aspx</a:t>
            </a:r>
          </a:p>
          <a:p>
            <a:r>
              <a:rPr lang="en-US" dirty="0" smtClean="0"/>
              <a:t>http://social.technet.microsoft.com/wiki/contents/articles/3507.windows-azure-sql-database-performance-and-elasticity-guide.aspx</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14</a:t>
            </a:fld>
            <a:endParaRPr lang="en-US"/>
          </a:p>
        </p:txBody>
      </p:sp>
    </p:spTree>
    <p:extLst>
      <p:ext uri="{BB962C8B-B14F-4D97-AF65-F5344CB8AC3E}">
        <p14:creationId xmlns:p14="http://schemas.microsoft.com/office/powerpoint/2010/main" val="2219540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now </a:t>
            </a:r>
            <a:r>
              <a:rPr lang="en-US" baseline="0" dirty="0" smtClean="0"/>
              <a:t> Azure Database logical server versions:</a:t>
            </a:r>
          </a:p>
          <a:p>
            <a:r>
              <a:rPr lang="en-US" baseline="0" dirty="0" smtClean="0"/>
              <a:t>-V2 – original version that has many </a:t>
            </a:r>
            <a:r>
              <a:rPr lang="en-US" baseline="0" dirty="0" err="1" smtClean="0"/>
              <a:t>db</a:t>
            </a:r>
            <a:r>
              <a:rPr lang="en-US" baseline="0" dirty="0" smtClean="0"/>
              <a:t> engine incompatibilities, for example does not support CRL Assemblies, Full text search,</a:t>
            </a:r>
          </a:p>
          <a:p>
            <a:r>
              <a:rPr lang="en-US" baseline="0" dirty="0" smtClean="0"/>
              <a:t> XML Indices, required clustered index on tables, etc.</a:t>
            </a:r>
          </a:p>
          <a:p>
            <a:endParaRPr lang="en-US" baseline="0" dirty="0" smtClean="0"/>
          </a:p>
          <a:p>
            <a:r>
              <a:rPr lang="en-US" baseline="0" dirty="0" smtClean="0"/>
              <a:t>This versions supported originally Web and Business editions in the pay per database size model.- The Web and Business service tiers will be retired in September 2015.</a:t>
            </a:r>
          </a:p>
          <a:p>
            <a:r>
              <a:rPr lang="en-US" baseline="0" dirty="0" smtClean="0"/>
              <a:t>Although V2 server supports the pay per performance service tiers Basic, Premium and Standard it does not support all latest features</a:t>
            </a:r>
          </a:p>
          <a:p>
            <a:r>
              <a:rPr lang="en-US" baseline="0" dirty="0" smtClean="0"/>
              <a:t>That are being added to V12 server, such as elastic database pool or the new features such as database auditing and security features, such as data-masking, row level</a:t>
            </a:r>
          </a:p>
          <a:p>
            <a:r>
              <a:rPr lang="en-US" baseline="0" dirty="0" smtClean="0"/>
              <a:t>Encryption,. Etc.</a:t>
            </a:r>
          </a:p>
        </p:txBody>
      </p:sp>
      <p:sp>
        <p:nvSpPr>
          <p:cNvPr id="4" name="Slide Number Placeholder 3"/>
          <p:cNvSpPr>
            <a:spLocks noGrp="1"/>
          </p:cNvSpPr>
          <p:nvPr>
            <p:ph type="sldNum" sz="quarter" idx="10"/>
          </p:nvPr>
        </p:nvSpPr>
        <p:spPr/>
        <p:txBody>
          <a:bodyPr/>
          <a:lstStyle/>
          <a:p>
            <a:fld id="{D4D9EC6A-7C5A-47E3-9BC9-C8192C44EEE3}" type="slidenum">
              <a:rPr lang="en-US" smtClean="0"/>
              <a:t>15</a:t>
            </a:fld>
            <a:endParaRPr lang="en-US"/>
          </a:p>
        </p:txBody>
      </p:sp>
    </p:spTree>
    <p:extLst>
      <p:ext uri="{BB962C8B-B14F-4D97-AF65-F5344CB8AC3E}">
        <p14:creationId xmlns:p14="http://schemas.microsoft.com/office/powerpoint/2010/main" val="9523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has been many improvements in V12 version which is generally available </a:t>
            </a:r>
          </a:p>
          <a:p>
            <a:r>
              <a:rPr lang="en-US" dirty="0" smtClean="0"/>
              <a:t>-</a:t>
            </a:r>
            <a:r>
              <a:rPr lang="en-US" dirty="0" smtClean="0">
                <a:hlinkClick r:id="rId3"/>
              </a:rPr>
              <a:t>-Table partitioning by rows</a:t>
            </a:r>
            <a:r>
              <a:rPr lang="en-US" dirty="0" smtClean="0"/>
              <a:t> with related enhancements to </a:t>
            </a:r>
            <a:r>
              <a:rPr lang="en-US" dirty="0" smtClean="0">
                <a:hlinkClick r:id="rId4"/>
              </a:rPr>
              <a:t>TRUNCATE TABLE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Support for in-memory </a:t>
            </a:r>
            <a:r>
              <a:rPr lang="en-US" dirty="0" err="1" smtClean="0">
                <a:hlinkClick r:id="rId5"/>
              </a:rPr>
              <a:t>columnstore</a:t>
            </a:r>
            <a:r>
              <a:rPr lang="en-US" dirty="0" smtClean="0">
                <a:hlinkClick r:id="rId5"/>
              </a:rPr>
              <a:t> indexes</a:t>
            </a:r>
            <a:r>
              <a:rPr lang="en-US" dirty="0" smtClean="0"/>
              <a:t>.</a:t>
            </a:r>
          </a:p>
          <a:p>
            <a:r>
              <a:rPr lang="en-US" dirty="0" smtClean="0"/>
              <a:t>-The availability of dynamic management views </a:t>
            </a:r>
            <a:r>
              <a:rPr lang="en-US" dirty="0" smtClean="0">
                <a:hlinkClick r:id="rId6"/>
              </a:rPr>
              <a:t>(DMVs)</a:t>
            </a:r>
            <a:r>
              <a:rPr lang="en-US" dirty="0" smtClean="0"/>
              <a:t> and Extended Events</a:t>
            </a:r>
            <a:r>
              <a:rPr lang="en-US" dirty="0" smtClean="0">
                <a:hlinkClick r:id="rId7"/>
              </a:rPr>
              <a:t>(</a:t>
            </a:r>
            <a:r>
              <a:rPr lang="en-US" dirty="0" err="1" smtClean="0">
                <a:hlinkClick r:id="rId7"/>
              </a:rPr>
              <a:t>XEvents</a:t>
            </a:r>
            <a:r>
              <a:rPr lang="en-US" dirty="0" smtClean="0">
                <a:hlinkClick r:id="rId7"/>
              </a:rPr>
              <a:t>)</a:t>
            </a:r>
            <a:r>
              <a:rPr lang="en-US" dirty="0" smtClean="0"/>
              <a:t> to help monitor and tune performance.</a:t>
            </a:r>
          </a:p>
          <a:p>
            <a:r>
              <a:rPr lang="en-US" dirty="0" smtClean="0"/>
              <a:t>-Security Improvements Data-Masking, Row Level Security, Transparent Data</a:t>
            </a:r>
            <a:r>
              <a:rPr lang="en-US" baseline="0" dirty="0" smtClean="0"/>
              <a:t> encryption</a:t>
            </a:r>
            <a:endParaRPr lang="en-US" dirty="0" smtClean="0"/>
          </a:p>
          <a:p>
            <a:endParaRPr lang="en-US" baseline="0" dirty="0" smtClean="0"/>
          </a:p>
          <a:p>
            <a:r>
              <a:rPr lang="en-US" baseline="0" dirty="0" smtClean="0"/>
              <a:t>There is still a set of features not supported in </a:t>
            </a:r>
          </a:p>
          <a:p>
            <a:endParaRPr lang="en-US" baseline="0" dirty="0" smtClean="0"/>
          </a:p>
          <a:p>
            <a:endParaRPr lang="en-US" baseline="0" dirty="0" smtClean="0"/>
          </a:p>
          <a:p>
            <a:r>
              <a:rPr lang="en-US" b="1" dirty="0" smtClean="0"/>
              <a:t>References:</a:t>
            </a:r>
          </a:p>
          <a:p>
            <a:r>
              <a:rPr lang="en-US" dirty="0" smtClean="0"/>
              <a:t>https://azure.microsoft.com/en-gb/documentation/articles/sql-database-preview-whats-new/</a:t>
            </a:r>
          </a:p>
          <a:p>
            <a:r>
              <a:rPr lang="en-US" dirty="0" smtClean="0"/>
              <a:t>http://blogs.msdn.com/b/ssdt/archive/2014/12/18/sql-server-database-tooling-preview-release-for-the-latest-azure-sql-database-update-v12-preview.aspx</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16</a:t>
            </a:fld>
            <a:endParaRPr lang="en-US"/>
          </a:p>
        </p:txBody>
      </p:sp>
    </p:spTree>
    <p:extLst>
      <p:ext uri="{BB962C8B-B14F-4D97-AF65-F5344CB8AC3E}">
        <p14:creationId xmlns:p14="http://schemas.microsoft.com/office/powerpoint/2010/main" val="82823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Segoe UI"/>
              </a:rPr>
              <a:t>You</a:t>
            </a:r>
            <a:r>
              <a:rPr lang="en-US" baseline="0" dirty="0" smtClean="0">
                <a:latin typeface="Segoe UI"/>
              </a:rPr>
              <a:t> can manage Azure SQL database using numerous tools. First, the Azure Management Portal gives you opportunity to provision and configure servers and databases as well as monitoring their performance. </a:t>
            </a:r>
          </a:p>
          <a:p>
            <a:endParaRPr lang="en-US" baseline="0" dirty="0" smtClean="0">
              <a:latin typeface="Segoe UI"/>
            </a:endParaRPr>
          </a:p>
          <a:p>
            <a:r>
              <a:rPr lang="en-US" baseline="0" dirty="0" smtClean="0">
                <a:latin typeface="Segoe UI"/>
              </a:rPr>
              <a:t>Along with Azure Management Portal, you can also use the online SQL Database Management portal. With this tools you can design database tables and artifacts in addition to executing queries. </a:t>
            </a:r>
          </a:p>
          <a:p>
            <a:endParaRPr lang="en-US" baseline="0" dirty="0" smtClean="0">
              <a:latin typeface="Segoe UI"/>
            </a:endParaRPr>
          </a:p>
          <a:p>
            <a:r>
              <a:rPr lang="en-US" baseline="0" dirty="0" smtClean="0">
                <a:latin typeface="Segoe UI"/>
              </a:rPr>
              <a:t>SQL Server Management Studio is a de facto tool to manage SQL Server and as you have seen in the demo, you can use it too to do the same with SQL Database. However, as there are many features not available to Azure SQL Database they are disabled in the Management Studio.</a:t>
            </a:r>
          </a:p>
          <a:p>
            <a:endParaRPr lang="en-US" baseline="0" dirty="0" smtClean="0">
              <a:latin typeface="Segoe UI"/>
            </a:endParaRPr>
          </a:p>
          <a:p>
            <a:r>
              <a:rPr lang="en-US" baseline="0" dirty="0" smtClean="0">
                <a:latin typeface="Segoe UI"/>
              </a:rPr>
              <a:t>You can also use REST APIs and </a:t>
            </a:r>
            <a:r>
              <a:rPr lang="en-US" baseline="0" dirty="0" err="1" smtClean="0">
                <a:latin typeface="Segoe UI"/>
              </a:rPr>
              <a:t>Powershell</a:t>
            </a:r>
            <a:r>
              <a:rPr lang="en-US" baseline="0" dirty="0" smtClean="0">
                <a:latin typeface="Segoe UI"/>
              </a:rPr>
              <a:t> </a:t>
            </a:r>
            <a:r>
              <a:rPr lang="en-US" baseline="0" dirty="0" err="1" smtClean="0">
                <a:latin typeface="Segoe UI"/>
              </a:rPr>
              <a:t>cmdlets</a:t>
            </a:r>
            <a:r>
              <a:rPr lang="en-US" baseline="0" dirty="0" smtClean="0">
                <a:latin typeface="Segoe UI"/>
              </a:rPr>
              <a:t> to control and automate provisioning and deployment. This is very useful in your development lifecycle when for example you want to automatically create databases to perform some unit tests and then delete the db.</a:t>
            </a:r>
          </a:p>
          <a:p>
            <a:endParaRPr lang="en-US" baseline="0" dirty="0" smtClean="0">
              <a:latin typeface="Segoe UI"/>
            </a:endParaRPr>
          </a:p>
          <a:p>
            <a:r>
              <a:rPr lang="en-US" dirty="0" smtClean="0">
                <a:latin typeface="Segoe UI"/>
              </a:rPr>
              <a:t>Finally, because it exposes itself as a TDS endpoint, any tool that is capable of communicating through this protocol can be used to manage</a:t>
            </a:r>
            <a:r>
              <a:rPr lang="en-US" baseline="0" dirty="0" smtClean="0">
                <a:latin typeface="Segoe UI"/>
              </a:rPr>
              <a:t> SQL database.</a:t>
            </a:r>
            <a:endParaRPr lang="en-US" dirty="0">
              <a:latin typeface="Segoe UI"/>
            </a:endParaRPr>
          </a:p>
        </p:txBody>
      </p:sp>
      <p:sp>
        <p:nvSpPr>
          <p:cNvPr id="4" name="Slide Number Placeholder 3"/>
          <p:cNvSpPr>
            <a:spLocks noGrp="1"/>
          </p:cNvSpPr>
          <p:nvPr>
            <p:ph type="sldNum" sz="quarter" idx="10"/>
          </p:nvPr>
        </p:nvSpPr>
        <p:spPr/>
        <p:txBody>
          <a:bodyPr/>
          <a:lstStyle/>
          <a:p>
            <a:fld id="{89D5A5AB-9D22-4354-8089-2AE811D4E282}" type="slidenum">
              <a:rPr lang="en-US" smtClean="0">
                <a:solidFill>
                  <a:prstClr val="black"/>
                </a:solidFill>
                <a:latin typeface="Segoe UI"/>
              </a:rPr>
              <a:pPr/>
              <a:t>17</a:t>
            </a:fld>
            <a:endParaRPr lang="en-US" dirty="0">
              <a:solidFill>
                <a:prstClr val="black"/>
              </a:solidFill>
              <a:latin typeface="Segoe UI"/>
            </a:endParaRPr>
          </a:p>
        </p:txBody>
      </p:sp>
    </p:spTree>
    <p:extLst>
      <p:ext uri="{BB962C8B-B14F-4D97-AF65-F5344CB8AC3E}">
        <p14:creationId xmlns:p14="http://schemas.microsoft.com/office/powerpoint/2010/main" val="3546978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30</a:t>
            </a:r>
            <a:endParaRPr lang="es-ES" dirty="0"/>
          </a:p>
        </p:txBody>
      </p:sp>
      <p:sp>
        <p:nvSpPr>
          <p:cNvPr id="4" name="Slide Number Placeholder 3"/>
          <p:cNvSpPr>
            <a:spLocks noGrp="1"/>
          </p:cNvSpPr>
          <p:nvPr>
            <p:ph type="sldNum" sz="quarter" idx="10"/>
          </p:nvPr>
        </p:nvSpPr>
        <p:spPr/>
        <p:txBody>
          <a:bodyPr/>
          <a:lstStyle/>
          <a:p>
            <a:fld id="{D4D9EC6A-7C5A-47E3-9BC9-C8192C44EEE3}" type="slidenum">
              <a:rPr lang="en-US" smtClean="0"/>
              <a:t>18</a:t>
            </a:fld>
            <a:endParaRPr lang="en-US"/>
          </a:p>
        </p:txBody>
      </p:sp>
    </p:spTree>
    <p:extLst>
      <p:ext uri="{BB962C8B-B14F-4D97-AF65-F5344CB8AC3E}">
        <p14:creationId xmlns:p14="http://schemas.microsoft.com/office/powerpoint/2010/main" val="79608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https://azure.microsoft.com/en-us/documentation/articles/sql-database-upgrade-new-service-tiers/</a:t>
            </a:r>
          </a:p>
          <a:p>
            <a:r>
              <a:rPr lang="en-US" dirty="0" smtClean="0"/>
              <a:t>Web and Business databases have no specific amount of resource capacity reserved for any individual database. Additionally, there is no mechanism in place for customers to scale performance up or down for a Web or Business database. This results in Web and Business database performance ranging anywhere from agonizingly slow up to Premium levels. This varying range of performance is </a:t>
            </a:r>
            <a:r>
              <a:rPr lang="en-US" i="1" dirty="0" smtClean="0"/>
              <a:t>unfairly</a:t>
            </a:r>
            <a:r>
              <a:rPr lang="en-US" dirty="0" smtClean="0"/>
              <a:t> dependent on the overall level of resource consumption at any point in time by other databases within the multi-tenant environment that share resources</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19</a:t>
            </a:fld>
            <a:endParaRPr lang="en-US"/>
          </a:p>
        </p:txBody>
      </p:sp>
    </p:spTree>
    <p:extLst>
      <p:ext uri="{BB962C8B-B14F-4D97-AF65-F5344CB8AC3E}">
        <p14:creationId xmlns:p14="http://schemas.microsoft.com/office/powerpoint/2010/main" val="2430886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219">
              <a:defRPr/>
            </a:pPr>
            <a:endParaRPr lang="hu-HU" dirty="0"/>
          </a:p>
        </p:txBody>
      </p:sp>
      <p:sp>
        <p:nvSpPr>
          <p:cNvPr id="4" name="Slide Number Placeholder 3"/>
          <p:cNvSpPr>
            <a:spLocks noGrp="1"/>
          </p:cNvSpPr>
          <p:nvPr>
            <p:ph type="sldNum" sz="quarter" idx="10"/>
          </p:nvPr>
        </p:nvSpPr>
        <p:spPr/>
        <p:txBody>
          <a:bodyPr/>
          <a:lstStyle/>
          <a:p>
            <a:fld id="{7682BE51-5BE8-425A-B830-4F9B98B25985}" type="slidenum">
              <a:rPr lang="en-US" smtClean="0">
                <a:solidFill>
                  <a:prstClr val="black"/>
                </a:solidFill>
                <a:latin typeface="Calibri" panose="020F0502020204030204"/>
              </a:rPr>
              <a:pPr/>
              <a:t>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687099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r>
              <a:rPr lang="en-US" dirty="0" smtClean="0"/>
              <a:t>As with any cloud feature, scaling Azure SQL database</a:t>
            </a:r>
            <a:r>
              <a:rPr lang="en-US" baseline="0" dirty="0" smtClean="0"/>
              <a:t> might involve scaling up or out database resources.</a:t>
            </a:r>
          </a:p>
          <a:p>
            <a:pPr marL="0" lvl="1" indent="0">
              <a:buNone/>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pPr marL="0" lvl="1" indent="0">
              <a:buNone/>
            </a:pPr>
            <a:r>
              <a:rPr lang="en-US" dirty="0" smtClean="0"/>
              <a:t>Scale up means adding more physical</a:t>
            </a:r>
            <a:r>
              <a:rPr lang="en-US" baseline="0" dirty="0" smtClean="0"/>
              <a:t> resources, such as CPU, memory and space to your database. In Azure SQL Database, you can perform scaling up or down by moving from one Service Tier to another. SQL Database has 3 tiers: Basic, Standard and Premium. We will talk more about these tiers in the coming slide.</a:t>
            </a:r>
          </a:p>
          <a:p>
            <a:pPr marL="0" lvl="1" indent="0">
              <a:buNone/>
            </a:pPr>
            <a:endParaRPr lang="en-US" baseline="0" dirty="0" smtClean="0"/>
          </a:p>
          <a:p>
            <a:pPr marL="0" lvl="1" indent="0">
              <a:buNone/>
            </a:pPr>
            <a:endParaRPr lang="en-US" baseline="0" dirty="0" smtClean="0"/>
          </a:p>
          <a:p>
            <a:pPr marL="0" lvl="1" indent="0">
              <a:buNone/>
            </a:pPr>
            <a:r>
              <a:rPr lang="en-US" baseline="0" dirty="0" smtClean="0"/>
              <a:t>Because there are limits to performance and capacity of standardized hardware and service tiers, scale out becomes a necessity. </a:t>
            </a:r>
          </a:p>
          <a:p>
            <a:pPr marL="0" lvl="1" indent="0">
              <a:buNone/>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pPr marL="0" lvl="1" indent="0">
              <a:buNone/>
            </a:pPr>
            <a:r>
              <a:rPr lang="en-US" baseline="0" dirty="0" smtClean="0"/>
              <a:t>Scaling out the database stands for </a:t>
            </a:r>
            <a:r>
              <a:rPr lang="en-US" baseline="0" dirty="0" err="1" smtClean="0"/>
              <a:t>sharding</a:t>
            </a:r>
            <a:r>
              <a:rPr lang="en-US" baseline="0" dirty="0" smtClean="0"/>
              <a:t>, which means partitioning data across multiple databases instead of saving and retrieving all from a single database. </a:t>
            </a:r>
          </a:p>
          <a:p>
            <a:pPr marL="0" lvl="1" indent="0">
              <a:buNone/>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pPr marL="0" lvl="1" indent="0">
              <a:buNone/>
            </a:pPr>
            <a:r>
              <a:rPr lang="en-US" baseline="0" dirty="0" smtClean="0"/>
              <a:t>Each database in this model is referred to as Shard. To implement </a:t>
            </a:r>
            <a:r>
              <a:rPr lang="en-US" baseline="0" dirty="0" err="1" smtClean="0"/>
              <a:t>sharding</a:t>
            </a:r>
            <a:r>
              <a:rPr lang="en-US" baseline="0" dirty="0" smtClean="0"/>
              <a:t> or scale out, y</a:t>
            </a:r>
            <a:r>
              <a:rPr lang="en-US" sz="1200" b="0" i="0" kern="1200" dirty="0" smtClean="0">
                <a:solidFill>
                  <a:schemeClr val="tx1"/>
                </a:solidFill>
                <a:effectLst/>
                <a:latin typeface="+mn-lt"/>
                <a:ea typeface="+mn-ea"/>
                <a:cs typeface="+mn-cs"/>
              </a:rPr>
              <a:t>ou can design and develop your own mechanisms for defining shards, routing connections, and managing data distribution among them.</a:t>
            </a:r>
          </a:p>
          <a:p>
            <a:pPr marL="0" lvl="1" indent="0">
              <a:buNone/>
            </a:pPr>
            <a:endParaRPr lang="en-US" sz="1200" b="0" i="0" kern="1200" baseline="0" dirty="0" smtClean="0">
              <a:solidFill>
                <a:schemeClr val="tx1"/>
              </a:solidFill>
              <a:effectLst/>
              <a:latin typeface="+mn-lt"/>
              <a:ea typeface="+mn-ea"/>
              <a:cs typeface="+mn-cs"/>
            </a:endParaRPr>
          </a:p>
          <a:p>
            <a:pPr marL="0" lvl="1" indent="0">
              <a:buNone/>
            </a:pPr>
            <a:r>
              <a:rPr lang="en-US" baseline="0" dirty="0" smtClean="0"/>
              <a:t>Otherwise there is a new preview feature: “Elastic Scale” which is a set of </a:t>
            </a:r>
            <a:r>
              <a:rPr lang="en-US" baseline="0" dirty="0" err="1" smtClean="0"/>
              <a:t>.Net</a:t>
            </a:r>
            <a:r>
              <a:rPr lang="en-US" baseline="0" dirty="0" smtClean="0"/>
              <a:t> libraries which </a:t>
            </a:r>
            <a:r>
              <a:rPr lang="en-US" sz="1200" b="0" i="0" kern="1200" dirty="0" smtClean="0">
                <a:solidFill>
                  <a:schemeClr val="tx1"/>
                </a:solidFill>
                <a:effectLst/>
                <a:latin typeface="+mn-lt"/>
                <a:ea typeface="+mn-ea"/>
                <a:cs typeface="+mn-cs"/>
              </a:rPr>
              <a:t>allows applications to define how data is mapped to shards and routes OLTP requests to appropriate databases.</a:t>
            </a:r>
            <a:endParaRPr lang="en-US" baseline="0" dirty="0" smtClean="0"/>
          </a:p>
          <a:p>
            <a:pPr marL="0" lvl="1" indent="0">
              <a:buNone/>
            </a:pPr>
            <a:endParaRPr lang="en-US" dirty="0" smtClean="0"/>
          </a:p>
          <a:p>
            <a:pPr marL="0" lvl="1" indent="0">
              <a:buNone/>
            </a:pPr>
            <a:endParaRPr lang="en-US" dirty="0" smtClean="0"/>
          </a:p>
          <a:p>
            <a:pPr marL="0" lvl="1" indent="0">
              <a:buNone/>
            </a:pPr>
            <a:r>
              <a:rPr lang="en-US" dirty="0" smtClean="0"/>
              <a:t>&lt;&lt;cut</a:t>
            </a:r>
            <a:r>
              <a:rPr lang="en-US" baseline="0" dirty="0" smtClean="0"/>
              <a:t> this&gt;&gt; </a:t>
            </a:r>
            <a:r>
              <a:rPr lang="en-US" dirty="0" smtClean="0"/>
              <a:t>Finally, this</a:t>
            </a:r>
            <a:r>
              <a:rPr lang="en-US" baseline="0" dirty="0" smtClean="0"/>
              <a:t> is an older, now depreciated feature, Azure SQL Database Federation. You should not rely on this feature anymore as it is retired soon. You can rely on implementing custom logic or use Elastic Scale in your </a:t>
            </a:r>
            <a:r>
              <a:rPr lang="en-US" baseline="0" dirty="0" err="1" smtClean="0"/>
              <a:t>.net</a:t>
            </a:r>
            <a:r>
              <a:rPr lang="en-US" baseline="0" dirty="0" smtClean="0"/>
              <a:t> applications.</a:t>
            </a:r>
            <a:endParaRPr lang="en-US" dirty="0" smtClean="0"/>
          </a:p>
          <a:p>
            <a:pPr marL="0" lvl="1" indent="0">
              <a:buNone/>
            </a:pPr>
            <a:endParaRPr lang="en-US" dirty="0" smtClean="0"/>
          </a:p>
          <a:p>
            <a:pPr marL="0" lvl="1" indent="0">
              <a:buNone/>
            </a:pPr>
            <a:r>
              <a:rPr lang="en-US" dirty="0" smtClean="0"/>
              <a:t>&lt;&lt;TODO:&gt;&gt;</a:t>
            </a:r>
          </a:p>
          <a:p>
            <a:pPr marL="0" lvl="1" indent="0">
              <a:buNone/>
            </a:pPr>
            <a:r>
              <a:rPr lang="en-US" dirty="0" smtClean="0"/>
              <a:t>Give</a:t>
            </a:r>
            <a:r>
              <a:rPr lang="en-US" baseline="0" dirty="0" smtClean="0"/>
              <a:t> examples of when vertical scaling is used and when horizontal scaling is used.</a:t>
            </a:r>
          </a:p>
          <a:p>
            <a:pPr marL="0" lvl="1" indent="0">
              <a:buNone/>
            </a:pPr>
            <a:endParaRPr lang="en-US" baseline="0" dirty="0" smtClean="0"/>
          </a:p>
          <a:p>
            <a:pPr marL="0" lvl="1" indent="0">
              <a:buNone/>
            </a:pPr>
            <a:r>
              <a:rPr lang="en-US" b="1" baseline="0" dirty="0" smtClean="0"/>
              <a:t>References:</a:t>
            </a:r>
          </a:p>
          <a:p>
            <a:pPr marL="0" lvl="1" indent="0">
              <a:buNone/>
            </a:pPr>
            <a:r>
              <a:rPr lang="en-US" baseline="0" dirty="0" smtClean="0"/>
              <a:t>http://msdn.microsoft.com/en-us/library/azure/dn495641.aspx</a:t>
            </a:r>
          </a:p>
          <a:p>
            <a:pPr marL="0" lvl="1" indent="0">
              <a:buNone/>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2013</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ACD0453-48B5-43F9-B1E7-215434FD090C}" type="datetime1">
              <a:rPr lang="en-US" smtClean="0">
                <a:solidFill>
                  <a:prstClr val="black"/>
                </a:solidFill>
              </a:rPr>
              <a:pPr/>
              <a:t>7/6/2015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13106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30</a:t>
            </a:r>
            <a:endParaRPr lang="es-ES" dirty="0"/>
          </a:p>
        </p:txBody>
      </p:sp>
      <p:sp>
        <p:nvSpPr>
          <p:cNvPr id="4" name="Slide Number Placeholder 3"/>
          <p:cNvSpPr>
            <a:spLocks noGrp="1"/>
          </p:cNvSpPr>
          <p:nvPr>
            <p:ph type="sldNum" sz="quarter" idx="10"/>
          </p:nvPr>
        </p:nvSpPr>
        <p:spPr/>
        <p:txBody>
          <a:bodyPr/>
          <a:lstStyle/>
          <a:p>
            <a:fld id="{D4D9EC6A-7C5A-47E3-9BC9-C8192C44EEE3}" type="slidenum">
              <a:rPr lang="en-US" smtClean="0"/>
              <a:t>21</a:t>
            </a:fld>
            <a:endParaRPr lang="en-US"/>
          </a:p>
        </p:txBody>
      </p:sp>
    </p:spTree>
    <p:extLst>
      <p:ext uri="{BB962C8B-B14F-4D97-AF65-F5344CB8AC3E}">
        <p14:creationId xmlns:p14="http://schemas.microsoft.com/office/powerpoint/2010/main" val="2343110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delving</a:t>
            </a:r>
            <a:r>
              <a:rPr lang="en-US" baseline="0" dirty="0" smtClean="0"/>
              <a:t> more into what service tiers are available in SQL DB, it is important to highlight a key concept in measuring SQL DB service tier performance. When you select a service tier for your application, you get to also select a DTU or performance level.</a:t>
            </a:r>
          </a:p>
          <a:p>
            <a:endParaRPr lang="en-US" baseline="0" dirty="0" smtClean="0"/>
          </a:p>
          <a:p>
            <a:r>
              <a:rPr lang="en-US" sz="1200" b="1" i="0" kern="1200" dirty="0" smtClean="0">
                <a:solidFill>
                  <a:schemeClr val="tx1"/>
                </a:solidFill>
                <a:effectLst/>
                <a:latin typeface="+mn-lt"/>
                <a:ea typeface="+mn-ea"/>
                <a:cs typeface="+mn-cs"/>
              </a:rPr>
              <a:t>Database Throughput Unit (or for short DTU):</a:t>
            </a:r>
            <a:r>
              <a:rPr lang="en-US" sz="1200" b="0" i="0" kern="1200" dirty="0" smtClean="0">
                <a:solidFill>
                  <a:schemeClr val="tx1"/>
                </a:solidFill>
                <a:effectLst/>
                <a:latin typeface="+mn-lt"/>
                <a:ea typeface="+mn-ea"/>
                <a:cs typeface="+mn-cs"/>
              </a:rPr>
              <a:t>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p>
          <a:p>
            <a:r>
              <a:rPr lang="en-US" dirty="0" smtClean="0"/>
              <a:t>http://msdn.microsoft.com/en-us/library/azure/dn741336.aspx</a:t>
            </a:r>
          </a:p>
          <a:p>
            <a:r>
              <a:rPr lang="en-US" dirty="0" smtClean="0"/>
              <a:t>http://msdn.microsoft.com/en-us/library/azure/ee336245.aspx</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22</a:t>
            </a:fld>
            <a:endParaRPr lang="en-US"/>
          </a:p>
        </p:txBody>
      </p:sp>
    </p:spTree>
    <p:extLst>
      <p:ext uri="{BB962C8B-B14F-4D97-AF65-F5344CB8AC3E}">
        <p14:creationId xmlns:p14="http://schemas.microsoft.com/office/powerpoint/2010/main" val="318500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a:t>
            </a:r>
            <a:r>
              <a:rPr lang="en-US" baseline="0" dirty="0" smtClean="0"/>
              <a:t> with 10 DTUs has certain CPU power, Memory and Data writes and Writes.</a:t>
            </a:r>
          </a:p>
          <a:p>
            <a:r>
              <a:rPr lang="en-US" baseline="0" dirty="0" smtClean="0"/>
              <a:t>If you need to burst in any of the dimension  beyond the limit you will need more DTUs</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23</a:t>
            </a:fld>
            <a:endParaRPr lang="en-US"/>
          </a:p>
        </p:txBody>
      </p:sp>
    </p:spTree>
    <p:extLst>
      <p:ext uri="{BB962C8B-B14F-4D97-AF65-F5344CB8AC3E}">
        <p14:creationId xmlns:p14="http://schemas.microsoft.com/office/powerpoint/2010/main" val="2269165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points.</a:t>
            </a:r>
          </a:p>
          <a:p>
            <a:r>
              <a:rPr lang="en-US" dirty="0" smtClean="0"/>
              <a:t>Note that S3 level is only</a:t>
            </a:r>
            <a:r>
              <a:rPr lang="en-US" baseline="0" dirty="0" smtClean="0"/>
              <a:t> available on V12 servers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7/6/2015 6:41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229952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this is a review of the different service tiers we have in SQL DB.</a:t>
            </a:r>
          </a:p>
          <a:p>
            <a:endParaRPr lang="en-US" baseline="0" dirty="0" smtClean="0"/>
          </a:p>
          <a:p>
            <a:r>
              <a:rPr lang="en-US" baseline="0" dirty="0" smtClean="0"/>
              <a:t>As you can see, the DB Size grows from 2GB for Basic, 250 GB in Standard to 500 GB maximum on Premium.  </a:t>
            </a:r>
          </a:p>
          <a:p>
            <a:endParaRPr lang="en-US" baseline="0" dirty="0" smtClean="0"/>
          </a:p>
          <a:p>
            <a:r>
              <a:rPr lang="en-US" baseline="0" dirty="0" smtClean="0"/>
              <a:t>You can have a maximum of 300 concurrent sessions on Basic, 2400 on Standard and 19200 on Premium.  </a:t>
            </a:r>
          </a:p>
          <a:p>
            <a:endParaRPr lang="en-US" baseline="0" dirty="0" smtClean="0"/>
          </a:p>
          <a:p>
            <a:r>
              <a:rPr lang="en-US" baseline="0" dirty="0" smtClean="0"/>
              <a:t>Database automatic backups are retained or 7 days for basic, 14 days for Standard and 35 days for premium. Additional Disaster recovery options are available to Standard and Premium tiers.</a:t>
            </a:r>
          </a:p>
          <a:p>
            <a:endParaRPr lang="en-US" baseline="0" dirty="0" smtClean="0"/>
          </a:p>
          <a:p>
            <a:r>
              <a:rPr lang="en-US" baseline="0" dirty="0" smtClean="0"/>
              <a:t>As a general guidance for selecting the suitable tier for your application:</a:t>
            </a:r>
          </a:p>
          <a:p>
            <a:r>
              <a:rPr lang="en-US" sz="1200" b="1" i="0" kern="1200" dirty="0" smtClean="0">
                <a:solidFill>
                  <a:schemeClr val="tx1"/>
                </a:solidFill>
                <a:effectLst/>
                <a:latin typeface="+mn-lt"/>
                <a:ea typeface="+mn-ea"/>
                <a:cs typeface="+mn-cs"/>
              </a:rPr>
              <a:t>Basic is</a:t>
            </a:r>
            <a:r>
              <a:rPr lang="en-US" sz="1200" b="0" i="0" kern="1200" dirty="0" smtClean="0">
                <a:solidFill>
                  <a:schemeClr val="tx1"/>
                </a:solidFill>
                <a:effectLst/>
                <a:latin typeface="+mn-lt"/>
                <a:ea typeface="+mn-ea"/>
                <a:cs typeface="+mn-cs"/>
              </a:rPr>
              <a:t> Best suited for a small size database, supporting typically one single active operation at a given time. Examples include databases used for development or testing, or small scale infrequently used applications.</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Standard is</a:t>
            </a:r>
            <a:r>
              <a:rPr lang="en-US" sz="1200" b="0" i="0" kern="1200" dirty="0" smtClean="0">
                <a:solidFill>
                  <a:schemeClr val="tx1"/>
                </a:solidFill>
                <a:effectLst/>
                <a:latin typeface="+mn-lt"/>
                <a:ea typeface="+mn-ea"/>
                <a:cs typeface="+mn-cs"/>
              </a:rPr>
              <a:t> The go-to option for most cloud applications, supporting multiple concurrent queries. Examples include workgroup or web applications.</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While</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Premium</a:t>
            </a:r>
            <a:r>
              <a:rPr lang="en-US" sz="1200" b="1" i="0" kern="1200" baseline="0" dirty="0" smtClean="0">
                <a:solidFill>
                  <a:schemeClr val="tx1"/>
                </a:solidFill>
                <a:effectLst/>
                <a:latin typeface="+mn-lt"/>
                <a:ea typeface="+mn-ea"/>
                <a:cs typeface="+mn-cs"/>
              </a:rPr>
              <a:t> is</a:t>
            </a:r>
            <a:r>
              <a:rPr lang="en-US" sz="1200" b="0" i="0" kern="1200" dirty="0" smtClean="0">
                <a:solidFill>
                  <a:schemeClr val="tx1"/>
                </a:solidFill>
                <a:effectLst/>
                <a:latin typeface="+mn-lt"/>
                <a:ea typeface="+mn-ea"/>
                <a:cs typeface="+mn-cs"/>
              </a:rPr>
              <a:t> Designed for high transactional volume, supporting a large number of concurrent users and requiring the highest level of business continuity capabilities. Examples are databases supporting mission critical applications.</a:t>
            </a:r>
          </a:p>
          <a:p>
            <a:endParaRPr lang="en-US" baseline="0" dirty="0" smtClean="0"/>
          </a:p>
          <a:p>
            <a:r>
              <a:rPr lang="en-US" baseline="0" dirty="0" smtClean="0"/>
              <a:t>Bear in mind that you can start with smaller tier and DTU and monitor your application’s performance. Then you will be able scale up or down based on the load you expect.</a:t>
            </a:r>
          </a:p>
          <a:p>
            <a:endParaRPr lang="en-US" baseline="0" dirty="0" smtClean="0"/>
          </a:p>
          <a:p>
            <a:r>
              <a:rPr lang="en-US" dirty="0" smtClean="0"/>
              <a:t>&lt;&lt;cut this&gt;&gt; There are couple of other</a:t>
            </a:r>
            <a:r>
              <a:rPr lang="en-US" baseline="0" dirty="0" smtClean="0"/>
              <a:t> deprecated tiers, Web and Business. These should no longer be used in your applications as they are phased out and completely replaced by the mentioned tiers.</a:t>
            </a:r>
            <a:endParaRPr lang="en-US" dirty="0" smtClean="0"/>
          </a:p>
          <a:p>
            <a:endParaRPr lang="en-US" dirty="0" smtClean="0"/>
          </a:p>
          <a:p>
            <a:r>
              <a:rPr lang="en-US" b="1" dirty="0" smtClean="0"/>
              <a:t>References:</a:t>
            </a:r>
          </a:p>
          <a:p>
            <a:r>
              <a:rPr lang="en-US" dirty="0" smtClean="0"/>
              <a:t>http://msdn.microsoft.com/en-us/library/azure/dn741336.aspx</a:t>
            </a:r>
          </a:p>
          <a:p>
            <a:r>
              <a:rPr lang="en-US" dirty="0" smtClean="0"/>
              <a:t>http://msdn.microsoft.com/en-us/library/azure/dn741340.aspx</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25</a:t>
            </a:fld>
            <a:endParaRPr lang="en-US"/>
          </a:p>
        </p:txBody>
      </p:sp>
    </p:spTree>
    <p:extLst>
      <p:ext uri="{BB962C8B-B14F-4D97-AF65-F5344CB8AC3E}">
        <p14:creationId xmlns:p14="http://schemas.microsoft.com/office/powerpoint/2010/main" val="765713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benchmark</a:t>
            </a:r>
            <a:r>
              <a:rPr lang="en-US" baseline="0" dirty="0" smtClean="0"/>
              <a:t> results will give you enough insight into which service tier could be suitable to your application. </a:t>
            </a:r>
          </a:p>
          <a:p>
            <a:endParaRPr lang="en-US" dirty="0" smtClean="0"/>
          </a:p>
          <a:p>
            <a:r>
              <a:rPr lang="en-US" dirty="0" smtClean="0"/>
              <a:t>Results reveal that Basic is actually working on less than 5</a:t>
            </a:r>
            <a:r>
              <a:rPr lang="en-US" baseline="0" dirty="0" smtClean="0"/>
              <a:t> transactions per second. That is why we recommend using it for single user databases.</a:t>
            </a:r>
          </a:p>
          <a:p>
            <a:r>
              <a:rPr lang="en-US" baseline="0" dirty="0" smtClean="0"/>
              <a:t>While Standard tier’s S0 with 10 DTUs  works on almost 9 transactions per second. This almost doubles the number of transactions available in Basic.</a:t>
            </a:r>
          </a:p>
          <a:p>
            <a:r>
              <a:rPr lang="en-US" baseline="0" dirty="0" smtClean="0"/>
              <a:t>S1 = 15.5</a:t>
            </a:r>
          </a:p>
          <a:p>
            <a:r>
              <a:rPr lang="en-US" baseline="0" dirty="0" smtClean="0"/>
              <a:t>S2 = 42.8</a:t>
            </a:r>
          </a:p>
          <a:p>
            <a:endParaRPr lang="en-US" baseline="0" dirty="0" smtClean="0"/>
          </a:p>
          <a:p>
            <a:endParaRPr lang="en-US" baseline="0" dirty="0" smtClean="0"/>
          </a:p>
          <a:p>
            <a:r>
              <a:rPr lang="en-US" baseline="0" dirty="0" smtClean="0"/>
              <a:t>P1 is more than triple (3.5) performance of S2</a:t>
            </a:r>
          </a:p>
          <a:p>
            <a:r>
              <a:rPr lang="en-US" baseline="0" dirty="0" smtClean="0"/>
              <a:t>P3 is more than triple performance of P2</a:t>
            </a:r>
          </a:p>
          <a:p>
            <a:r>
              <a:rPr lang="en-US" dirty="0" smtClean="0"/>
              <a:t>                                                                           </a:t>
            </a:r>
          </a:p>
          <a:p>
            <a:r>
              <a:rPr lang="en-US" b="1" dirty="0" smtClean="0"/>
              <a:t>References:</a:t>
            </a:r>
          </a:p>
          <a:p>
            <a:r>
              <a:rPr lang="en-US" dirty="0" smtClean="0"/>
              <a:t>http://msdn.microsoft.com/en-us/library/azure/dn741327.aspx</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26</a:t>
            </a:fld>
            <a:endParaRPr lang="en-US"/>
          </a:p>
        </p:txBody>
      </p:sp>
    </p:spTree>
    <p:extLst>
      <p:ext uri="{BB962C8B-B14F-4D97-AF65-F5344CB8AC3E}">
        <p14:creationId xmlns:p14="http://schemas.microsoft.com/office/powerpoint/2010/main" val="1027108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Azure SQL Database offers three service tiers with multiple performance levels. Each performance level provides an increasing set of resources, or ‘power’, designed to deliver increasingly higher throughput.</a:t>
            </a:r>
          </a:p>
          <a:p>
            <a:r>
              <a:rPr lang="en-US" dirty="0" smtClean="0"/>
              <a:t>It is important to be able to quantify how the increasing power of each performance level translates into increased database performance. To do this Microsoft has developed the Azure SQL Database Benchmark (ASDB). The benchmark exercises a mix of basic operations found in all OLTP workloads. We measure the throughput achieved for databases running in each performance level.</a:t>
            </a:r>
          </a:p>
          <a:p>
            <a:endParaRPr lang="en-US" dirty="0" smtClean="0"/>
          </a:p>
          <a:p>
            <a:endParaRPr lang="en-US" dirty="0" smtClean="0"/>
          </a:p>
          <a:p>
            <a:r>
              <a:rPr lang="en-US" sz="1200" b="0" i="0" kern="1200" dirty="0" smtClean="0">
                <a:solidFill>
                  <a:schemeClr val="tx1"/>
                </a:solidFill>
                <a:effectLst/>
                <a:latin typeface="+mn-lt"/>
                <a:ea typeface="+mn-ea"/>
                <a:cs typeface="+mn-cs"/>
              </a:rPr>
              <a:t>The Azure SQL Database Benchmark measures the relative performance of Azure SQL Database running across the range of available service tiers and performance levels. The benchmark exercises a mix of basic database operations which occur most frequently in online transaction processing (OLTP) workloads. By measuring actual performance, the benchmark provides a more meaningful assessment of the impact on throughput of changing the performance level than is possible by just listing the resources provided by each level such as CPU speed, memory size, and IOPS. In the future, we will continue to evolve the benchmark to broaden its scope and expand the data provided.</a:t>
            </a:r>
            <a:endParaRPr lang="en-US" dirty="0" smtClean="0"/>
          </a:p>
          <a:p>
            <a:endParaRPr lang="en-US" dirty="0" smtClean="0"/>
          </a:p>
          <a:p>
            <a:r>
              <a:rPr lang="en-US" b="1" dirty="0" smtClean="0"/>
              <a:t>References:</a:t>
            </a:r>
          </a:p>
          <a:p>
            <a:r>
              <a:rPr lang="en-US" dirty="0" smtClean="0"/>
              <a:t>http://msdn.microsoft.com/en-us/library/azure/dn741327.aspx</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27</a:t>
            </a:fld>
            <a:endParaRPr lang="en-US"/>
          </a:p>
        </p:txBody>
      </p:sp>
    </p:spTree>
    <p:extLst>
      <p:ext uri="{BB962C8B-B14F-4D97-AF65-F5344CB8AC3E}">
        <p14:creationId xmlns:p14="http://schemas.microsoft.com/office/powerpoint/2010/main" val="2182487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change service tier and performance</a:t>
            </a:r>
            <a:r>
              <a:rPr lang="en-US" baseline="0" dirty="0" smtClean="0"/>
              <a:t> level (service objective) using T-SQL,  </a:t>
            </a:r>
            <a:r>
              <a:rPr lang="en-US" baseline="0" dirty="0" err="1" smtClean="0"/>
              <a:t>Powershell</a:t>
            </a:r>
            <a:r>
              <a:rPr lang="en-US" baseline="0" dirty="0" smtClean="0"/>
              <a:t>, REST or from portal.</a:t>
            </a:r>
          </a:p>
          <a:p>
            <a:endParaRPr lang="en-US" dirty="0" smtClean="0"/>
          </a:p>
          <a:p>
            <a:r>
              <a:rPr lang="en-US" dirty="0" smtClean="0">
                <a:effectLst/>
              </a:rPr>
              <a:t>-To downgrade a database, the database should be smaller than the maximum allowed size of the target service tier. For more information on the allowed sized for each service tier, see the service tier and database size table later in this section.</a:t>
            </a:r>
            <a:br>
              <a:rPr lang="en-US" dirty="0" smtClean="0">
                <a:effectLst/>
              </a:rPr>
            </a:br>
            <a:r>
              <a:rPr lang="en-US" dirty="0" smtClean="0">
                <a:effectLst/>
              </a:rPr>
              <a:t/>
            </a:r>
            <a:br>
              <a:rPr lang="en-US" dirty="0" smtClean="0">
                <a:effectLst/>
              </a:rPr>
            </a:br>
            <a:endParaRPr lang="en-US" dirty="0" smtClean="0">
              <a:effectLst/>
            </a:endParaRPr>
          </a:p>
          <a:p>
            <a:r>
              <a:rPr lang="en-US" dirty="0" smtClean="0">
                <a:effectLst/>
              </a:rPr>
              <a:t>- When downgrading from a Premium service tier, you must first terminate all Geo-Replication relationships. You can follow the steps described in the </a:t>
            </a:r>
            <a:r>
              <a:rPr lang="en-US" dirty="0" smtClean="0">
                <a:effectLst/>
                <a:hlinkClick r:id="rId3"/>
              </a:rPr>
              <a:t>Terminate a Continuous Copy Relationship</a:t>
            </a:r>
            <a:r>
              <a:rPr lang="en-US" dirty="0" smtClean="0">
                <a:effectLst/>
              </a:rPr>
              <a:t> topic to stop the replication process between the primary and the active secondary databases.</a:t>
            </a:r>
            <a:br>
              <a:rPr lang="en-US" dirty="0" smtClean="0">
                <a:effectLst/>
              </a:rPr>
            </a:br>
            <a:r>
              <a:rPr lang="en-US" dirty="0" smtClean="0">
                <a:effectLst/>
              </a:rPr>
              <a:t>- The restore service offerings are different for the various service tiers. If you are downgrading you may lose the ability to restore to a point in time, or have a lower backup retention period. For more information, see </a:t>
            </a:r>
            <a:r>
              <a:rPr lang="en-US" dirty="0" smtClean="0">
                <a:effectLst/>
                <a:hlinkClick r:id="rId4"/>
              </a:rPr>
              <a:t>Azure SQL Database Backup and Restore</a:t>
            </a:r>
            <a:r>
              <a:rPr lang="en-US" dirty="0" smtClean="0">
                <a:effectLst/>
              </a:rPr>
              <a:t>.</a:t>
            </a:r>
            <a:br>
              <a:rPr lang="en-US" dirty="0" smtClean="0">
                <a:effectLst/>
              </a:rPr>
            </a:br>
            <a:r>
              <a:rPr lang="en-US" dirty="0" smtClean="0">
                <a:effectLst/>
              </a:rPr>
              <a:t>-You can make up to four individual database changes (service tier or performance levels) within a 24 hour period.</a:t>
            </a:r>
            <a:br>
              <a:rPr lang="en-US" dirty="0" smtClean="0">
                <a:effectLst/>
              </a:rPr>
            </a:br>
            <a:r>
              <a:rPr lang="en-US" dirty="0" smtClean="0">
                <a:effectLst/>
              </a:rPr>
              <a:t>-You can make up to four individual database changes (service tier or performance levels) within a 24 hour period.</a:t>
            </a:r>
          </a:p>
          <a:p>
            <a:endParaRPr lang="en-US" dirty="0" smtClean="0">
              <a:effectLst/>
            </a:endParaRPr>
          </a:p>
          <a:p>
            <a:r>
              <a:rPr lang="en-US" dirty="0" smtClean="0"/>
              <a:t>http://msdn.microsoft.com/library/azure/dn369872.aspx</a:t>
            </a:r>
          </a:p>
          <a:p>
            <a:r>
              <a:rPr lang="en-US" dirty="0" smtClean="0"/>
              <a:t>http://msdn.microsoft.com/en-us/library/azure/dn505719.aspx</a:t>
            </a:r>
          </a:p>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28</a:t>
            </a:fld>
            <a:endParaRPr lang="en-US"/>
          </a:p>
        </p:txBody>
      </p:sp>
    </p:spTree>
    <p:extLst>
      <p:ext uri="{BB962C8B-B14F-4D97-AF65-F5344CB8AC3E}">
        <p14:creationId xmlns:p14="http://schemas.microsoft.com/office/powerpoint/2010/main" val="2480678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https://msdn.microsoft.com/library/azure/dn369872.aspx </a:t>
            </a:r>
          </a:p>
          <a:p>
            <a:endParaRPr lang="en-US" dirty="0" smtClean="0"/>
          </a:p>
          <a:p>
            <a:r>
              <a:rPr lang="en-US" dirty="0" smtClean="0">
                <a:effectLst/>
              </a:rPr>
              <a:t>A SLO change for a database often involves data movement and therefore many hours may elapse before the change request completes and the associated billing change becomes effective. Data movement occurs for changes when upgrading downgrading a database and may also occur when changing performance level of the database</a:t>
            </a:r>
          </a:p>
          <a:p>
            <a:endParaRPr lang="en-US" dirty="0" smtClean="0">
              <a:effectLst/>
            </a:endParaRPr>
          </a:p>
          <a:p>
            <a:r>
              <a:rPr lang="en-US" dirty="0" smtClean="0">
                <a:effectLst/>
              </a:rPr>
              <a:t>Generally, there is no data movement if the database performance level is changed from a higher performance level to a smaller size. In such cases, the latency of the SLO change is much faster and typically completes in the order of seconds.</a:t>
            </a:r>
          </a:p>
          <a:p>
            <a:endParaRPr lang="en-US" dirty="0" smtClean="0">
              <a:effectLst/>
            </a:endParaRPr>
          </a:p>
          <a:p>
            <a:r>
              <a:rPr lang="en-US" dirty="0" smtClean="0"/>
              <a:t>You can change service tier and performance</a:t>
            </a:r>
            <a:r>
              <a:rPr lang="en-US" baseline="0" dirty="0" smtClean="0"/>
              <a:t> level (service objective) using T-SQL,  </a:t>
            </a:r>
            <a:r>
              <a:rPr lang="en-US" baseline="0" dirty="0" err="1" smtClean="0"/>
              <a:t>Powershell</a:t>
            </a:r>
            <a:r>
              <a:rPr lang="en-US" baseline="0" dirty="0" smtClean="0"/>
              <a:t>, REST or from portal.</a:t>
            </a:r>
          </a:p>
          <a:p>
            <a:endParaRPr lang="en-US" dirty="0" smtClean="0"/>
          </a:p>
          <a:p>
            <a:r>
              <a:rPr lang="en-US" dirty="0" smtClean="0">
                <a:effectLst/>
              </a:rPr>
              <a:t>-To downgrade a database, the database should be smaller than the maximum allowed size of the target service tier. For more information on the allowed sized for each service tier, see the service tier and database size table later in this section.</a:t>
            </a:r>
            <a:br>
              <a:rPr lang="en-US" dirty="0" smtClean="0">
                <a:effectLst/>
              </a:rPr>
            </a:br>
            <a:r>
              <a:rPr lang="en-US" dirty="0" smtClean="0">
                <a:effectLst/>
              </a:rPr>
              <a:t/>
            </a:r>
            <a:br>
              <a:rPr lang="en-US" dirty="0" smtClean="0">
                <a:effectLst/>
              </a:rPr>
            </a:br>
            <a:endParaRPr lang="en-US" dirty="0" smtClean="0">
              <a:effectLst/>
            </a:endParaRPr>
          </a:p>
          <a:p>
            <a:r>
              <a:rPr lang="en-US" dirty="0" smtClean="0">
                <a:effectLst/>
              </a:rPr>
              <a:t>- When downgrading from a Premium service tier, you must first terminate all Geo-Replication relationships. You can follow the steps described in the </a:t>
            </a:r>
            <a:r>
              <a:rPr lang="en-US" dirty="0" smtClean="0">
                <a:effectLst/>
                <a:hlinkClick r:id="rId3"/>
              </a:rPr>
              <a:t>Terminate a Continuous Copy Relationship</a:t>
            </a:r>
            <a:r>
              <a:rPr lang="en-US" dirty="0" smtClean="0">
                <a:effectLst/>
              </a:rPr>
              <a:t> topic to stop the replication process between the primary and the active secondary databases.</a:t>
            </a:r>
            <a:br>
              <a:rPr lang="en-US" dirty="0" smtClean="0">
                <a:effectLst/>
              </a:rPr>
            </a:br>
            <a:r>
              <a:rPr lang="en-US" dirty="0" smtClean="0">
                <a:effectLst/>
              </a:rPr>
              <a:t>- The restore service offerings are different for the various service tiers. If you are downgrading you may lose the ability to restore to a point in time, or have a lower backup retention period. For more information, see </a:t>
            </a:r>
            <a:r>
              <a:rPr lang="en-US" dirty="0" smtClean="0">
                <a:effectLst/>
                <a:hlinkClick r:id="rId4"/>
              </a:rPr>
              <a:t>Azure SQL Database Backup and Restore</a:t>
            </a:r>
            <a:r>
              <a:rPr lang="en-US" dirty="0" smtClean="0">
                <a:effectLst/>
              </a:rPr>
              <a:t>.</a:t>
            </a:r>
            <a:br>
              <a:rPr lang="en-US" dirty="0" smtClean="0">
                <a:effectLst/>
              </a:rPr>
            </a:br>
            <a:r>
              <a:rPr lang="en-US" dirty="0" smtClean="0">
                <a:effectLst/>
              </a:rPr>
              <a:t>-You can make up to four individual database changes (service tier or performance levels) within a 24 hour period.</a:t>
            </a:r>
            <a:br>
              <a:rPr lang="en-US" dirty="0" smtClean="0">
                <a:effectLst/>
              </a:rPr>
            </a:br>
            <a:r>
              <a:rPr lang="en-US" dirty="0" smtClean="0">
                <a:effectLst/>
              </a:rPr>
              <a:t>-You can make up to four individual database changes (service tier or performance levels) within a 24 hour period.</a:t>
            </a:r>
          </a:p>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29</a:t>
            </a:fld>
            <a:endParaRPr lang="en-US"/>
          </a:p>
        </p:txBody>
      </p:sp>
    </p:spTree>
    <p:extLst>
      <p:ext uri="{BB962C8B-B14F-4D97-AF65-F5344CB8AC3E}">
        <p14:creationId xmlns:p14="http://schemas.microsoft.com/office/powerpoint/2010/main" val="102437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219">
              <a:defRPr/>
            </a:pPr>
            <a:r>
              <a:rPr lang="en-US" dirty="0" smtClean="0"/>
              <a:t>This could happen due to lost connectivity</a:t>
            </a:r>
            <a:r>
              <a:rPr lang="en-US" baseline="0" dirty="0" smtClean="0"/>
              <a:t> with audio device on your machine.. You need to rejoin audio.</a:t>
            </a:r>
          </a:p>
          <a:p>
            <a:pPr defTabSz="904219">
              <a:defRPr/>
            </a:pPr>
            <a:endParaRPr lang="hu-HU" dirty="0"/>
          </a:p>
        </p:txBody>
      </p:sp>
      <p:sp>
        <p:nvSpPr>
          <p:cNvPr id="4" name="Slide Number Placeholder 3"/>
          <p:cNvSpPr>
            <a:spLocks noGrp="1"/>
          </p:cNvSpPr>
          <p:nvPr>
            <p:ph type="sldNum" sz="quarter" idx="10"/>
          </p:nvPr>
        </p:nvSpPr>
        <p:spPr/>
        <p:txBody>
          <a:bodyPr/>
          <a:lstStyle/>
          <a:p>
            <a:fld id="{7682BE51-5BE8-425A-B830-4F9B98B25985}" type="slidenum">
              <a:rPr lang="en-US" smtClean="0">
                <a:solidFill>
                  <a:prstClr val="black"/>
                </a:solidFill>
                <a:latin typeface="Calibri" panose="020F0502020204030204"/>
              </a:rPr>
              <a:pPr/>
              <a:t>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352466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a:t>
            </a:r>
            <a:r>
              <a:rPr lang="en-US" dirty="0" err="1" smtClean="0"/>
              <a:t>powershell</a:t>
            </a:r>
            <a:r>
              <a:rPr lang="en-US" dirty="0" smtClean="0"/>
              <a:t> script</a:t>
            </a:r>
            <a:r>
              <a:rPr lang="en-US" baseline="0" dirty="0" smtClean="0"/>
              <a:t> –show scaling via </a:t>
            </a:r>
            <a:r>
              <a:rPr lang="en-US" baseline="0" dirty="0" err="1" smtClean="0"/>
              <a:t>powershell</a:t>
            </a:r>
            <a:r>
              <a:rPr lang="en-US" baseline="0" dirty="0" smtClean="0"/>
              <a:t> script</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30</a:t>
            </a:fld>
            <a:endParaRPr lang="en-US"/>
          </a:p>
        </p:txBody>
      </p:sp>
    </p:spTree>
    <p:extLst>
      <p:ext uri="{BB962C8B-B14F-4D97-AF65-F5344CB8AC3E}">
        <p14:creationId xmlns:p14="http://schemas.microsoft.com/office/powerpoint/2010/main" val="3602880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30</a:t>
            </a:r>
            <a:endParaRPr lang="es-ES" dirty="0"/>
          </a:p>
        </p:txBody>
      </p:sp>
      <p:sp>
        <p:nvSpPr>
          <p:cNvPr id="4" name="Slide Number Placeholder 3"/>
          <p:cNvSpPr>
            <a:spLocks noGrp="1"/>
          </p:cNvSpPr>
          <p:nvPr>
            <p:ph type="sldNum" sz="quarter" idx="10"/>
          </p:nvPr>
        </p:nvSpPr>
        <p:spPr/>
        <p:txBody>
          <a:bodyPr/>
          <a:lstStyle/>
          <a:p>
            <a:fld id="{D4D9EC6A-7C5A-47E3-9BC9-C8192C44EEE3}" type="slidenum">
              <a:rPr lang="en-US" smtClean="0"/>
              <a:t>31</a:t>
            </a:fld>
            <a:endParaRPr lang="en-US"/>
          </a:p>
        </p:txBody>
      </p:sp>
    </p:spTree>
    <p:extLst>
      <p:ext uri="{BB962C8B-B14F-4D97-AF65-F5344CB8AC3E}">
        <p14:creationId xmlns:p14="http://schemas.microsoft.com/office/powerpoint/2010/main" val="2842987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get into more</a:t>
            </a:r>
            <a:r>
              <a:rPr lang="en-US" baseline="0" dirty="0" smtClean="0"/>
              <a:t> details about Elastic Scale.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First of all, with Elastic Scaling in mind all databases are called Shards. Event a single database. </a:t>
            </a:r>
            <a:r>
              <a:rPr lang="en-US" sz="1200" b="0" i="0" kern="1200" dirty="0" smtClean="0">
                <a:solidFill>
                  <a:schemeClr val="tx1"/>
                </a:solidFill>
                <a:effectLst/>
                <a:latin typeface="+mn-lt"/>
                <a:ea typeface="+mn-ea"/>
                <a:cs typeface="+mn-cs"/>
              </a:rPr>
              <a:t>Elastic Scale enables </a:t>
            </a:r>
            <a:r>
              <a:rPr lang="en-US" sz="1200" b="1" i="0" kern="1200" dirty="0" smtClean="0">
                <a:solidFill>
                  <a:schemeClr val="tx1"/>
                </a:solidFill>
                <a:effectLst/>
                <a:latin typeface="+mn-lt"/>
                <a:ea typeface="+mn-ea"/>
                <a:cs typeface="+mn-cs"/>
              </a:rPr>
              <a:t>horizontal scaling</a:t>
            </a:r>
            <a:r>
              <a:rPr lang="en-US" sz="1200" b="0" i="0" kern="1200" dirty="0" smtClean="0">
                <a:solidFill>
                  <a:schemeClr val="tx1"/>
                </a:solidFill>
                <a:effectLst/>
                <a:latin typeface="+mn-lt"/>
                <a:ea typeface="+mn-ea"/>
                <a:cs typeface="+mn-cs"/>
              </a:rPr>
              <a:t> - a design pattern in which databases (or shards) are added or removed from a </a:t>
            </a:r>
            <a:r>
              <a:rPr lang="en-US" sz="1200" b="1" i="0" kern="1200" dirty="0" smtClean="0">
                <a:solidFill>
                  <a:schemeClr val="tx1"/>
                </a:solidFill>
                <a:effectLst/>
                <a:latin typeface="+mn-lt"/>
                <a:ea typeface="+mn-ea"/>
                <a:cs typeface="+mn-cs"/>
              </a:rPr>
              <a:t>shard set</a:t>
            </a:r>
            <a:r>
              <a:rPr lang="en-US" sz="1200" b="0" i="0" kern="1200" dirty="0" smtClean="0">
                <a:solidFill>
                  <a:schemeClr val="tx1"/>
                </a:solidFill>
                <a:effectLst/>
                <a:latin typeface="+mn-lt"/>
                <a:ea typeface="+mn-ea"/>
                <a:cs typeface="+mn-cs"/>
              </a:rPr>
              <a:t> to grow or shrink capacity.</a:t>
            </a:r>
            <a:endParaRPr lang="en-US" dirty="0" smtClean="0"/>
          </a:p>
          <a:p>
            <a:endParaRPr lang="en-US" dirty="0" smtClean="0"/>
          </a:p>
          <a:p>
            <a:r>
              <a:rPr lang="en-US" sz="1200" b="0" i="0" kern="1200" dirty="0" smtClean="0">
                <a:solidFill>
                  <a:schemeClr val="tx1"/>
                </a:solidFill>
                <a:effectLst/>
                <a:latin typeface="+mn-lt"/>
                <a:ea typeface="+mn-ea"/>
                <a:cs typeface="+mn-cs"/>
              </a:rPr>
              <a:t>The public preview release for Azure SQL Database Elastic Scale makes developing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Azure SQL DB applications easier through 4</a:t>
            </a:r>
            <a:r>
              <a:rPr lang="en-US" sz="1200" b="0" i="0" kern="1200" baseline="0" dirty="0" smtClean="0">
                <a:solidFill>
                  <a:schemeClr val="tx1"/>
                </a:solidFill>
                <a:effectLst/>
                <a:latin typeface="+mn-lt"/>
                <a:ea typeface="+mn-ea"/>
                <a:cs typeface="+mn-cs"/>
              </a:rPr>
              <a:t> main features: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Shard Map Management</a:t>
            </a:r>
            <a:r>
              <a:rPr lang="en-US" sz="1200" b="0" i="0" kern="1200" dirty="0" smtClean="0">
                <a:solidFill>
                  <a:schemeClr val="tx1"/>
                </a:solidFill>
                <a:effectLst/>
                <a:latin typeface="+mn-lt"/>
                <a:ea typeface="+mn-ea"/>
                <a:cs typeface="+mn-cs"/>
              </a:rPr>
              <a:t>: is the ability to register shards, describe mappings of individual </a:t>
            </a:r>
            <a:r>
              <a:rPr lang="en-US" sz="1200" b="0" i="0" kern="1200" dirty="0" err="1" smtClean="0">
                <a:solidFill>
                  <a:schemeClr val="tx1"/>
                </a:solidFill>
                <a:effectLst/>
                <a:latin typeface="+mn-lt"/>
                <a:ea typeface="+mn-ea"/>
                <a:cs typeface="+mn-cs"/>
              </a:rPr>
              <a:t>sharding</a:t>
            </a:r>
            <a:r>
              <a:rPr lang="en-US" sz="1200" b="0" i="0" kern="1200" dirty="0" smtClean="0">
                <a:solidFill>
                  <a:schemeClr val="tx1"/>
                </a:solidFill>
                <a:effectLst/>
                <a:latin typeface="+mn-lt"/>
                <a:ea typeface="+mn-ea"/>
                <a:cs typeface="+mn-cs"/>
              </a:rPr>
              <a:t> keys or key ranges to shards, and maintain this metadata as the layout of shards in the data tier evolves to reflect capacity changes. </a:t>
            </a:r>
          </a:p>
          <a:p>
            <a:r>
              <a:rPr lang="en-US" sz="1200" b="1" i="0" kern="1200" dirty="0" smtClean="0">
                <a:solidFill>
                  <a:schemeClr val="tx1"/>
                </a:solidFill>
                <a:effectLst/>
                <a:latin typeface="+mn-lt"/>
                <a:ea typeface="+mn-ea"/>
                <a:cs typeface="+mn-cs"/>
              </a:rPr>
              <a:t>Data Dependent Routing</a:t>
            </a:r>
            <a:r>
              <a:rPr lang="en-US" sz="1200" b="0" i="0" kern="1200" dirty="0" smtClean="0">
                <a:solidFill>
                  <a:schemeClr val="tx1"/>
                </a:solidFill>
                <a:effectLst/>
                <a:latin typeface="+mn-lt"/>
                <a:ea typeface="+mn-ea"/>
                <a:cs typeface="+mn-cs"/>
              </a:rPr>
              <a:t>: provides the ability to open connections with a single easy call into the shard map of the application. Based on the </a:t>
            </a:r>
            <a:r>
              <a:rPr lang="en-US" sz="1200" b="0" i="0" kern="1200" dirty="0" err="1" smtClean="0">
                <a:solidFill>
                  <a:schemeClr val="tx1"/>
                </a:solidFill>
                <a:effectLst/>
                <a:latin typeface="+mn-lt"/>
                <a:ea typeface="+mn-ea"/>
                <a:cs typeface="+mn-cs"/>
              </a:rPr>
              <a:t>sharding</a:t>
            </a:r>
            <a:r>
              <a:rPr lang="en-US" sz="1200" b="0" i="0" kern="1200" dirty="0" smtClean="0">
                <a:solidFill>
                  <a:schemeClr val="tx1"/>
                </a:solidFill>
                <a:effectLst/>
                <a:latin typeface="+mn-lt"/>
                <a:ea typeface="+mn-ea"/>
                <a:cs typeface="+mn-cs"/>
              </a:rPr>
              <a:t> key value of the request, the application needs to determine the correct shard that holds the data for this </a:t>
            </a:r>
            <a:r>
              <a:rPr lang="en-US" sz="1200" b="0" i="0" kern="1200" dirty="0" err="1" smtClean="0">
                <a:solidFill>
                  <a:schemeClr val="tx1"/>
                </a:solidFill>
                <a:effectLst/>
                <a:latin typeface="+mn-lt"/>
                <a:ea typeface="+mn-ea"/>
                <a:cs typeface="+mn-cs"/>
              </a:rPr>
              <a:t>sharding</a:t>
            </a:r>
            <a:r>
              <a:rPr lang="en-US" sz="1200" b="0" i="0" kern="1200" dirty="0" smtClean="0">
                <a:solidFill>
                  <a:schemeClr val="tx1"/>
                </a:solidFill>
                <a:effectLst/>
                <a:latin typeface="+mn-lt"/>
                <a:ea typeface="+mn-ea"/>
                <a:cs typeface="+mn-cs"/>
              </a:rPr>
              <a:t> key value, and then open a connection to this shard to process the request.</a:t>
            </a:r>
          </a:p>
          <a:p>
            <a:r>
              <a:rPr lang="en-US" sz="1200" b="1" i="0" kern="1200" dirty="0" smtClean="0">
                <a:solidFill>
                  <a:schemeClr val="tx1"/>
                </a:solidFill>
                <a:effectLst/>
                <a:latin typeface="+mn-lt"/>
                <a:ea typeface="+mn-ea"/>
                <a:cs typeface="+mn-cs"/>
              </a:rPr>
              <a:t>Multi-Shard Queries (MSQ)</a:t>
            </a:r>
            <a:r>
              <a:rPr lang="en-US" sz="1200" b="0" i="0" kern="1200" dirty="0" smtClean="0">
                <a:solidFill>
                  <a:schemeClr val="tx1"/>
                </a:solidFill>
                <a:effectLst/>
                <a:latin typeface="+mn-lt"/>
                <a:ea typeface="+mn-ea"/>
                <a:cs typeface="+mn-cs"/>
              </a:rPr>
              <a:t>: Multi-shard querying works when a request involves several (or all) shards. A multi-shard query executes the same T-SQL code on all shards or a set of shards. The results from the participating shards are merged into an overall result set using UNION ALL semantics. </a:t>
            </a:r>
          </a:p>
          <a:p>
            <a:r>
              <a:rPr lang="en-US" sz="1200" b="1" i="0" kern="1200" dirty="0" smtClean="0">
                <a:solidFill>
                  <a:schemeClr val="tx1"/>
                </a:solidFill>
                <a:effectLst/>
                <a:latin typeface="+mn-lt"/>
                <a:ea typeface="+mn-ea"/>
                <a:cs typeface="+mn-cs"/>
              </a:rPr>
              <a:t>Split-Merge service</a:t>
            </a:r>
            <a:r>
              <a:rPr lang="en-US" sz="1200" b="0" i="0" kern="1200" dirty="0" smtClean="0">
                <a:solidFill>
                  <a:schemeClr val="tx1"/>
                </a:solidFill>
                <a:effectLst/>
                <a:latin typeface="+mn-lt"/>
                <a:ea typeface="+mn-ea"/>
                <a:cs typeface="+mn-cs"/>
              </a:rPr>
              <a:t>: is customer-hosted service experience for growing and shrinking the data tier capacity and managing hotspots for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applications in situations that also involve movement of data. It builds on an underlying capability for moving </a:t>
            </a:r>
            <a:r>
              <a:rPr lang="en-US" sz="1200" b="0" i="0" kern="1200" dirty="0" err="1" smtClean="0">
                <a:solidFill>
                  <a:schemeClr val="tx1"/>
                </a:solidFill>
                <a:effectLst/>
                <a:latin typeface="+mn-lt"/>
                <a:ea typeface="+mn-ea"/>
                <a:cs typeface="+mn-cs"/>
              </a:rPr>
              <a:t>shardlets</a:t>
            </a:r>
            <a:r>
              <a:rPr lang="en-US" sz="1200" b="0" i="0" kern="1200" dirty="0" smtClean="0">
                <a:solidFill>
                  <a:schemeClr val="tx1"/>
                </a:solidFill>
                <a:effectLst/>
                <a:latin typeface="+mn-lt"/>
                <a:ea typeface="+mn-ea"/>
                <a:cs typeface="+mn-cs"/>
              </a:rPr>
              <a:t> on demand between different shards and integrates with shard map management to maintain consistent mappings and accurate data dependent routing connections. (Out</a:t>
            </a:r>
            <a:r>
              <a:rPr lang="en-US" sz="1200" b="0" i="0" kern="1200" baseline="0" dirty="0" smtClean="0">
                <a:solidFill>
                  <a:schemeClr val="tx1"/>
                </a:solidFill>
                <a:effectLst/>
                <a:latin typeface="+mn-lt"/>
                <a:ea typeface="+mn-ea"/>
                <a:cs typeface="+mn-cs"/>
              </a:rPr>
              <a:t> of scope of this presentation)</a:t>
            </a:r>
            <a:endParaRPr lang="en-US" sz="1200" b="0" i="0" kern="1200" dirty="0" smtClean="0">
              <a:solidFill>
                <a:schemeClr val="tx1"/>
              </a:solidFill>
              <a:effectLst/>
              <a:latin typeface="+mn-lt"/>
              <a:ea typeface="+mn-ea"/>
              <a:cs typeface="+mn-cs"/>
            </a:endParaRPr>
          </a:p>
          <a:p>
            <a:endParaRPr lang="en-US" dirty="0" smtClean="0"/>
          </a:p>
          <a:p>
            <a:r>
              <a:rPr lang="en-US" dirty="0" smtClean="0"/>
              <a:t>&lt;TODO&gt;:</a:t>
            </a:r>
            <a:r>
              <a:rPr lang="en-US" baseline="0" dirty="0" smtClean="0"/>
              <a:t> you can use elastic scale to provide both horizontal and vertical elasticity</a:t>
            </a:r>
            <a:endParaRPr lang="en-US" dirty="0" smtClean="0"/>
          </a:p>
          <a:p>
            <a:r>
              <a:rPr lang="en-US" b="1" dirty="0" smtClean="0"/>
              <a:t>References</a:t>
            </a:r>
            <a:r>
              <a:rPr lang="en-US" dirty="0" smtClean="0"/>
              <a:t>:</a:t>
            </a:r>
          </a:p>
          <a:p>
            <a:r>
              <a:rPr lang="en-US" dirty="0" smtClean="0"/>
              <a:t>http://azure.microsoft.com/en-us/documentation/articles/sql-database-elastic-scale-introduction/</a:t>
            </a:r>
          </a:p>
          <a:p>
            <a:r>
              <a:rPr lang="en-US" dirty="0" smtClean="0"/>
              <a:t>http://azure.microsoft.com/en-gb/documentation/articles/sql-database-elastic-scale-get-started/</a:t>
            </a:r>
          </a:p>
          <a:p>
            <a:r>
              <a:rPr lang="en-US" dirty="0" smtClean="0"/>
              <a:t>General reference: http://azure.microsoft.com/en-gb/documentation/articles/sql-database-elastic-scale-elasticity/</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32</a:t>
            </a:fld>
            <a:endParaRPr lang="en-US"/>
          </a:p>
        </p:txBody>
      </p:sp>
    </p:spTree>
    <p:extLst>
      <p:ext uri="{BB962C8B-B14F-4D97-AF65-F5344CB8AC3E}">
        <p14:creationId xmlns:p14="http://schemas.microsoft.com/office/powerpoint/2010/main" val="3885203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database environment, a </a:t>
            </a:r>
            <a:r>
              <a:rPr lang="en-US" sz="1200" b="1" i="0" kern="1200" dirty="0" smtClean="0">
                <a:solidFill>
                  <a:schemeClr val="tx1"/>
                </a:solidFill>
                <a:effectLst/>
                <a:latin typeface="+mn-lt"/>
                <a:ea typeface="+mn-ea"/>
                <a:cs typeface="+mn-cs"/>
              </a:rPr>
              <a:t>shard map</a:t>
            </a:r>
            <a:r>
              <a:rPr lang="en-US" sz="1200" b="0" i="0" kern="1200" dirty="0" smtClean="0">
                <a:solidFill>
                  <a:schemeClr val="tx1"/>
                </a:solidFill>
                <a:effectLst/>
                <a:latin typeface="+mn-lt"/>
                <a:ea typeface="+mn-ea"/>
                <a:cs typeface="+mn-cs"/>
              </a:rPr>
              <a:t> maintains information allowing an application to connect to the correct database based upon the value of the </a:t>
            </a:r>
            <a:r>
              <a:rPr lang="en-US" sz="1200" b="1" i="0" kern="1200" dirty="0" err="1" smtClean="0">
                <a:solidFill>
                  <a:schemeClr val="tx1"/>
                </a:solidFill>
                <a:effectLst/>
                <a:latin typeface="+mn-lt"/>
                <a:ea typeface="+mn-ea"/>
                <a:cs typeface="+mn-cs"/>
              </a:rPr>
              <a:t>sharding</a:t>
            </a:r>
            <a:r>
              <a:rPr lang="en-US" sz="1200" b="1" i="0" kern="1200" dirty="0" smtClean="0">
                <a:solidFill>
                  <a:schemeClr val="tx1"/>
                </a:solidFill>
                <a:effectLst/>
                <a:latin typeface="+mn-lt"/>
                <a:ea typeface="+mn-ea"/>
                <a:cs typeface="+mn-cs"/>
              </a:rPr>
              <a:t> key</a:t>
            </a:r>
            <a:r>
              <a:rPr lang="en-US" sz="1200" b="0" i="0" kern="1200" dirty="0" smtClean="0">
                <a:solidFill>
                  <a:schemeClr val="tx1"/>
                </a:solidFill>
                <a:effectLst/>
                <a:latin typeface="+mn-lt"/>
                <a:ea typeface="+mn-ea"/>
                <a:cs typeface="+mn-cs"/>
              </a:rPr>
              <a:t>. Understanding how these maps are constructed is crucial to managing shards in the Elastic Scale preview.</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Shard maps can be constructed using </a:t>
            </a:r>
            <a:r>
              <a:rPr lang="en-US" sz="1200" b="1" i="0" kern="1200" dirty="0" smtClean="0">
                <a:solidFill>
                  <a:schemeClr val="tx1"/>
                </a:solidFill>
                <a:effectLst/>
                <a:latin typeface="+mn-lt"/>
                <a:ea typeface="+mn-ea"/>
                <a:cs typeface="+mn-cs"/>
              </a:rPr>
              <a:t>lists of individual </a:t>
            </a:r>
            <a:r>
              <a:rPr lang="en-US" sz="1200" b="1" i="0" kern="1200" dirty="0" err="1" smtClean="0">
                <a:solidFill>
                  <a:schemeClr val="tx1"/>
                </a:solidFill>
                <a:effectLst/>
                <a:latin typeface="+mn-lt"/>
                <a:ea typeface="+mn-ea"/>
                <a:cs typeface="+mn-cs"/>
              </a:rPr>
              <a:t>sharding</a:t>
            </a:r>
            <a:r>
              <a:rPr lang="en-US" sz="1200" b="1" i="0" kern="1200" dirty="0" smtClean="0">
                <a:solidFill>
                  <a:schemeClr val="tx1"/>
                </a:solidFill>
                <a:effectLst/>
                <a:latin typeface="+mn-lt"/>
                <a:ea typeface="+mn-ea"/>
                <a:cs typeface="+mn-cs"/>
              </a:rPr>
              <a:t> key values</a:t>
            </a:r>
            <a:r>
              <a:rPr lang="en-US" sz="1200" b="0" i="0" kern="1200" dirty="0" smtClean="0">
                <a:solidFill>
                  <a:schemeClr val="tx1"/>
                </a:solidFill>
                <a:effectLst/>
                <a:latin typeface="+mn-lt"/>
                <a:ea typeface="+mn-ea"/>
                <a:cs typeface="+mn-cs"/>
              </a:rPr>
              <a:t>, or they can be constructed using </a:t>
            </a:r>
            <a:r>
              <a:rPr lang="en-US" sz="1200" b="1" i="0" kern="1200" dirty="0" smtClean="0">
                <a:solidFill>
                  <a:schemeClr val="tx1"/>
                </a:solidFill>
                <a:effectLst/>
                <a:latin typeface="+mn-lt"/>
                <a:ea typeface="+mn-ea"/>
                <a:cs typeface="+mn-cs"/>
              </a:rPr>
              <a:t>ranges of </a:t>
            </a:r>
            <a:r>
              <a:rPr lang="en-US" sz="1200" b="1" i="0" kern="1200" dirty="0" err="1" smtClean="0">
                <a:solidFill>
                  <a:schemeClr val="tx1"/>
                </a:solidFill>
                <a:effectLst/>
                <a:latin typeface="+mn-lt"/>
                <a:ea typeface="+mn-ea"/>
                <a:cs typeface="+mn-cs"/>
              </a:rPr>
              <a:t>sharding</a:t>
            </a:r>
            <a:r>
              <a:rPr lang="en-US" sz="1200" b="1" i="0" kern="1200" dirty="0" smtClean="0">
                <a:solidFill>
                  <a:schemeClr val="tx1"/>
                </a:solidFill>
                <a:effectLst/>
                <a:latin typeface="+mn-lt"/>
                <a:ea typeface="+mn-ea"/>
                <a:cs typeface="+mn-cs"/>
              </a:rPr>
              <a:t> key values</a:t>
            </a:r>
            <a:r>
              <a:rPr lang="en-US" sz="1200" b="0" i="0" kern="1200" dirty="0" smtClean="0">
                <a:solidFill>
                  <a:schemeClr val="tx1"/>
                </a:solidFill>
                <a:effectLst/>
                <a:latin typeface="+mn-lt"/>
                <a:ea typeface="+mn-ea"/>
                <a:cs typeface="+mn-cs"/>
              </a:rPr>
              <a:t>. In this</a:t>
            </a:r>
            <a:r>
              <a:rPr lang="en-US" sz="1200" b="0" i="0" kern="1200" baseline="0" dirty="0" smtClean="0">
                <a:solidFill>
                  <a:schemeClr val="tx1"/>
                </a:solidFill>
                <a:effectLst/>
                <a:latin typeface="+mn-lt"/>
                <a:ea typeface="+mn-ea"/>
                <a:cs typeface="+mn-cs"/>
              </a:rPr>
              <a:t> figure there are couple of examples, the first is using a List Map which contains the Shard that contains data rows based on keys; while the lower piece assigns ranges of keys to different shards or databases.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Elastic Scale APIs, the Shard Map Manager is a collection of shard maps. The data managed by a </a:t>
            </a:r>
            <a:r>
              <a:rPr lang="en-US" sz="1200" b="1" i="0" kern="1200" dirty="0" err="1" smtClean="0">
                <a:solidFill>
                  <a:schemeClr val="tx1"/>
                </a:solidFill>
                <a:effectLst/>
                <a:latin typeface="+mn-lt"/>
                <a:ea typeface="+mn-ea"/>
                <a:cs typeface="+mn-cs"/>
              </a:rPr>
              <a:t>ShardMapManager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.Net</a:t>
            </a:r>
            <a:r>
              <a:rPr lang="en-US" sz="1200" b="0" i="0" kern="1200" dirty="0" smtClean="0">
                <a:solidFill>
                  <a:schemeClr val="tx1"/>
                </a:solidFill>
                <a:effectLst/>
                <a:latin typeface="+mn-lt"/>
                <a:ea typeface="+mn-ea"/>
                <a:cs typeface="+mn-cs"/>
              </a:rPr>
              <a:t> object is kept in three places:</a:t>
            </a:r>
            <a:r>
              <a:rPr lang="en-US" sz="1200" b="1" kern="1200" dirty="0" smtClean="0">
                <a:solidFill>
                  <a:schemeClr val="tx1"/>
                </a:solidFill>
                <a:effectLst/>
                <a:latin typeface="+mn-lt"/>
                <a:ea typeface="+mn-ea"/>
                <a:cs typeface="+mn-cs"/>
              </a:rPr>
              <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Global Shard Map (GSM)</a:t>
            </a:r>
            <a:r>
              <a:rPr lang="en-US" sz="1200" b="0" kern="1200" dirty="0" smtClean="0">
                <a:solidFill>
                  <a:schemeClr val="tx1"/>
                </a:solidFill>
                <a:effectLst/>
                <a:latin typeface="+mn-lt"/>
                <a:ea typeface="+mn-ea"/>
                <a:cs typeface="+mn-cs"/>
              </a:rPr>
              <a:t>: When you create a </a:t>
            </a:r>
            <a:r>
              <a:rPr lang="en-US" sz="1200" b="1" kern="1200" dirty="0" err="1" smtClean="0">
                <a:solidFill>
                  <a:schemeClr val="tx1"/>
                </a:solidFill>
                <a:effectLst/>
                <a:latin typeface="+mn-lt"/>
                <a:ea typeface="+mn-ea"/>
                <a:cs typeface="+mn-cs"/>
              </a:rPr>
              <a:t>ShardMapManager</a:t>
            </a:r>
            <a:r>
              <a:rPr lang="en-US" sz="1200" b="0" kern="1200" dirty="0" smtClean="0">
                <a:solidFill>
                  <a:schemeClr val="tx1"/>
                </a:solidFill>
                <a:effectLst/>
                <a:latin typeface="+mn-lt"/>
                <a:ea typeface="+mn-ea"/>
                <a:cs typeface="+mn-cs"/>
              </a:rPr>
              <a:t>, you specify a database (or</a:t>
            </a:r>
            <a:r>
              <a:rPr lang="en-US" sz="1200" b="0" kern="1200" baseline="0" dirty="0" smtClean="0">
                <a:solidFill>
                  <a:schemeClr val="tx1"/>
                </a:solidFill>
                <a:effectLst/>
                <a:latin typeface="+mn-lt"/>
                <a:ea typeface="+mn-ea"/>
                <a:cs typeface="+mn-cs"/>
              </a:rPr>
              <a:t> shard) </a:t>
            </a:r>
            <a:r>
              <a:rPr lang="en-US" sz="1200" b="0" kern="1200" dirty="0" smtClean="0">
                <a:solidFill>
                  <a:schemeClr val="tx1"/>
                </a:solidFill>
                <a:effectLst/>
                <a:latin typeface="+mn-lt"/>
                <a:ea typeface="+mn-ea"/>
                <a:cs typeface="+mn-cs"/>
              </a:rPr>
              <a:t>to serve as the repository for all of its shard maps and mappings. Special tables and stored procedures are automatically created to manage the information. This is typically a small database and lightly accessed, but it should not be used for other needs of the application. </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Also, Every database </a:t>
            </a:r>
            <a:r>
              <a:rPr lang="en-US" sz="1200" b="0" kern="1200" dirty="0" smtClean="0">
                <a:solidFill>
                  <a:schemeClr val="tx1"/>
                </a:solidFill>
                <a:effectLst/>
                <a:latin typeface="+mn-lt"/>
                <a:ea typeface="+mn-ea"/>
                <a:cs typeface="+mn-cs"/>
              </a:rPr>
              <a:t>that you specify to be a shard within a shard map will be modified to contain several small tables and special stored procedures that contain and manage shard map information specific to that shard. This information is redundant to the information in the global shard map but it allows the application to validate cached shard map information without placing any load on the GSM; this is called the </a:t>
            </a:r>
            <a:r>
              <a:rPr lang="en-US" sz="1200" b="1" kern="1200" dirty="0" smtClean="0">
                <a:solidFill>
                  <a:schemeClr val="tx1"/>
                </a:solidFill>
                <a:effectLst/>
                <a:latin typeface="+mn-lt"/>
                <a:ea typeface="+mn-ea"/>
                <a:cs typeface="+mn-cs"/>
              </a:rPr>
              <a:t>Local Shard Map (LSM)</a:t>
            </a:r>
          </a:p>
          <a:p>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 addition to that, </a:t>
            </a:r>
            <a:r>
              <a:rPr lang="en-US" sz="1200" b="0" kern="1200" dirty="0" smtClean="0">
                <a:solidFill>
                  <a:schemeClr val="tx1"/>
                </a:solidFill>
                <a:effectLst/>
                <a:latin typeface="+mn-lt"/>
                <a:ea typeface="+mn-ea"/>
                <a:cs typeface="+mn-cs"/>
              </a:rPr>
              <a:t>Each application instance accessing a </a:t>
            </a:r>
            <a:r>
              <a:rPr lang="en-US" sz="1200" b="1" kern="1200" dirty="0" err="1" smtClean="0">
                <a:solidFill>
                  <a:schemeClr val="tx1"/>
                </a:solidFill>
                <a:effectLst/>
                <a:latin typeface="+mn-lt"/>
                <a:ea typeface="+mn-ea"/>
                <a:cs typeface="+mn-cs"/>
              </a:rPr>
              <a:t>ShardMapManager</a:t>
            </a:r>
            <a:r>
              <a:rPr lang="en-US" sz="1200" b="0" kern="1200" dirty="0" smtClean="0">
                <a:solidFill>
                  <a:schemeClr val="tx1"/>
                </a:solidFill>
                <a:effectLst/>
                <a:latin typeface="+mn-lt"/>
                <a:ea typeface="+mn-ea"/>
                <a:cs typeface="+mn-cs"/>
              </a:rPr>
              <a:t> object maintains a local in-memory cache of its mappings. It stores routing information that has recently been retrieved. This serves as an </a:t>
            </a:r>
            <a:r>
              <a:rPr lang="en-US" sz="1200" b="1" kern="1200" dirty="0" smtClean="0">
                <a:solidFill>
                  <a:schemeClr val="tx1"/>
                </a:solidFill>
                <a:effectLst/>
                <a:latin typeface="+mn-lt"/>
                <a:ea typeface="+mn-ea"/>
                <a:cs typeface="+mn-cs"/>
              </a:rPr>
              <a:t>Application</a:t>
            </a:r>
            <a:r>
              <a:rPr lang="en-US" sz="1200" b="1" kern="1200" baseline="0" dirty="0" smtClean="0">
                <a:solidFill>
                  <a:schemeClr val="tx1"/>
                </a:solidFill>
                <a:effectLst/>
                <a:latin typeface="+mn-lt"/>
                <a:ea typeface="+mn-ea"/>
                <a:cs typeface="+mn-cs"/>
              </a:rPr>
              <a:t> Level Cache</a:t>
            </a:r>
            <a:r>
              <a:rPr lang="en-US" sz="1200" b="0" kern="1200" baseline="0" dirty="0" smtClean="0">
                <a:solidFill>
                  <a:schemeClr val="tx1"/>
                </a:solidFill>
                <a:effectLst/>
                <a:latin typeface="+mn-lt"/>
                <a:ea typeface="+mn-ea"/>
                <a:cs typeface="+mn-cs"/>
              </a:rPr>
              <a:t>.</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It is worthwhile to note here that </a:t>
            </a:r>
            <a:r>
              <a:rPr lang="en-US" sz="1200" b="0" i="0" kern="1200" dirty="0" smtClean="0">
                <a:solidFill>
                  <a:schemeClr val="tx1"/>
                </a:solidFill>
                <a:effectLst/>
                <a:latin typeface="+mn-lt"/>
                <a:ea typeface="+mn-ea"/>
                <a:cs typeface="+mn-cs"/>
              </a:rPr>
              <a:t>Methods used for populating or changing the </a:t>
            </a:r>
            <a:r>
              <a:rPr lang="en-US" sz="1200" b="1" i="0" kern="1200" dirty="0" err="1" smtClean="0">
                <a:solidFill>
                  <a:schemeClr val="tx1"/>
                </a:solidFill>
                <a:effectLst/>
                <a:latin typeface="+mn-lt"/>
                <a:ea typeface="+mn-ea"/>
                <a:cs typeface="+mn-cs"/>
              </a:rPr>
              <a:t>ShardMapManager</a:t>
            </a:r>
            <a:r>
              <a:rPr lang="en-US" sz="1200" b="0" i="0" kern="1200" dirty="0" smtClean="0">
                <a:solidFill>
                  <a:schemeClr val="tx1"/>
                </a:solidFill>
                <a:effectLst/>
                <a:latin typeface="+mn-lt"/>
                <a:ea typeface="+mn-ea"/>
                <a:cs typeface="+mn-cs"/>
              </a:rPr>
              <a:t> data do not alter the user data stored in the shards themselves. For example, there are methods to  </a:t>
            </a:r>
            <a:r>
              <a:rPr lang="en-US" sz="1200" b="1" i="0" kern="1200" dirty="0" smtClean="0">
                <a:solidFill>
                  <a:schemeClr val="tx1"/>
                </a:solidFill>
                <a:effectLst/>
                <a:latin typeface="+mn-lt"/>
                <a:ea typeface="+mn-ea"/>
                <a:cs typeface="+mn-cs"/>
              </a:rPr>
              <a:t>Create Shard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Delete Shard</a:t>
            </a:r>
            <a:r>
              <a:rPr lang="en-US" sz="1200" b="0" i="0" kern="1200" baseline="0" dirty="0" smtClean="0">
                <a:solidFill>
                  <a:schemeClr val="tx1"/>
                </a:solidFill>
                <a:effectLst/>
                <a:latin typeface="+mn-lt"/>
                <a:ea typeface="+mn-ea"/>
                <a:cs typeface="+mn-cs"/>
              </a:rPr>
              <a:t> and</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UpdateMapping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These will only </a:t>
            </a:r>
            <a:r>
              <a:rPr lang="en-US" sz="1200" b="0" i="0" kern="1200" dirty="0" smtClean="0">
                <a:solidFill>
                  <a:schemeClr val="tx1"/>
                </a:solidFill>
                <a:effectLst/>
                <a:latin typeface="+mn-lt"/>
                <a:ea typeface="+mn-ea"/>
                <a:cs typeface="+mn-cs"/>
              </a:rPr>
              <a:t>affect the shard map metadata, they do not remove, add, or alter user data contained in the shards. Instead, these methods are designed to be used in conjunction with separate operations you perform to create or remove actual databases, or that move rows from one shard to another to rebalance a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environment. </a:t>
            </a:r>
            <a:endParaRPr lang="en-US" sz="1200" b="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p>
          <a:p>
            <a:r>
              <a:rPr lang="en-US" dirty="0" smtClean="0"/>
              <a:t>http://azure.microsoft.com/en-us/documentation/articles/sql-database-elastic-scale-shard-map-management/</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33</a:t>
            </a:fld>
            <a:endParaRPr lang="en-US"/>
          </a:p>
        </p:txBody>
      </p:sp>
    </p:spTree>
    <p:extLst>
      <p:ext uri="{BB962C8B-B14F-4D97-AF65-F5344CB8AC3E}">
        <p14:creationId xmlns:p14="http://schemas.microsoft.com/office/powerpoint/2010/main" val="2843771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data-dependent routing </a:t>
            </a:r>
            <a:r>
              <a:rPr lang="en-US" sz="1200" b="0" i="0" kern="1200" dirty="0" smtClean="0">
                <a:solidFill>
                  <a:schemeClr val="tx1"/>
                </a:solidFill>
                <a:effectLst/>
                <a:latin typeface="+mn-lt"/>
                <a:ea typeface="+mn-ea"/>
                <a:cs typeface="+mn-cs"/>
              </a:rPr>
              <a:t>provides ADO.NET applications the ability to easily direct database queries and commands to the appropriate physical database in a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environment. Each specific query or transaction in an application using data-dependent routing is restricted to accessing a single database per request. Using data-dependent routing, there is no need for the application to track the various connection strings or DB locations associated with different slices of data in the </a:t>
            </a:r>
            <a:r>
              <a:rPr lang="en-US" sz="1200" b="0" i="0" kern="1200" dirty="0" err="1" smtClean="0">
                <a:solidFill>
                  <a:schemeClr val="tx1"/>
                </a:solidFill>
                <a:effectLst/>
                <a:latin typeface="+mn-lt"/>
                <a:ea typeface="+mn-ea"/>
                <a:cs typeface="+mn-cs"/>
              </a:rPr>
              <a:t>sharded</a:t>
            </a:r>
            <a:r>
              <a:rPr lang="en-US" sz="1200" b="0" i="0" kern="1200" dirty="0" smtClean="0">
                <a:solidFill>
                  <a:schemeClr val="tx1"/>
                </a:solidFill>
                <a:effectLst/>
                <a:latin typeface="+mn-lt"/>
                <a:ea typeface="+mn-ea"/>
                <a:cs typeface="+mn-cs"/>
              </a:rPr>
              <a:t> environment. This is all taken care of implicitly</a:t>
            </a:r>
            <a:r>
              <a:rPr lang="en-US" sz="1200" b="0" i="0" kern="1200" baseline="0" dirty="0" smtClean="0">
                <a:solidFill>
                  <a:schemeClr val="tx1"/>
                </a:solidFill>
                <a:effectLst/>
                <a:latin typeface="+mn-lt"/>
                <a:ea typeface="+mn-ea"/>
                <a:cs typeface="+mn-cs"/>
              </a:rPr>
              <a:t> by the underlying framework.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method </a:t>
            </a:r>
            <a:r>
              <a:rPr lang="en-US" sz="1200" b="1" i="0" kern="1200" dirty="0" err="1" smtClean="0">
                <a:solidFill>
                  <a:schemeClr val="tx1"/>
                </a:solidFill>
                <a:effectLst/>
                <a:latin typeface="+mn-lt"/>
                <a:ea typeface="+mn-ea"/>
                <a:cs typeface="+mn-cs"/>
              </a:rPr>
              <a:t>OpenConnectionForKey</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returns a</a:t>
            </a:r>
            <a:r>
              <a:rPr lang="en-US" sz="1200" b="0" i="0" kern="1200" baseline="0" dirty="0" smtClean="0">
                <a:solidFill>
                  <a:schemeClr val="tx1"/>
                </a:solidFill>
                <a:effectLst/>
                <a:latin typeface="+mn-lt"/>
                <a:ea typeface="+mn-ea"/>
                <a:cs typeface="+mn-cs"/>
              </a:rPr>
              <a:t> database </a:t>
            </a:r>
            <a:r>
              <a:rPr lang="en-US" sz="1200" b="0" i="0" kern="1200" dirty="0" smtClean="0">
                <a:solidFill>
                  <a:schemeClr val="tx1"/>
                </a:solidFill>
                <a:effectLst/>
                <a:latin typeface="+mn-lt"/>
                <a:ea typeface="+mn-ea"/>
                <a:cs typeface="+mn-cs"/>
              </a:rPr>
              <a:t>connection ready for issuing commands to the appropriate database based on the value of the </a:t>
            </a:r>
            <a:r>
              <a:rPr lang="en-US" sz="1200" b="1" i="0" kern="1200" dirty="0" smtClean="0">
                <a:solidFill>
                  <a:schemeClr val="tx1"/>
                </a:solidFill>
                <a:effectLst/>
                <a:latin typeface="+mn-lt"/>
                <a:ea typeface="+mn-ea"/>
                <a:cs typeface="+mn-cs"/>
              </a:rPr>
              <a:t>key</a:t>
            </a:r>
            <a:r>
              <a:rPr lang="en-US" sz="1200" b="0" i="0" kern="1200" dirty="0" smtClean="0">
                <a:solidFill>
                  <a:schemeClr val="tx1"/>
                </a:solidFill>
                <a:effectLst/>
                <a:latin typeface="+mn-lt"/>
                <a:ea typeface="+mn-ea"/>
                <a:cs typeface="+mn-cs"/>
              </a:rPr>
              <a:t> parameter. Shard information is cached in the application by the </a:t>
            </a:r>
            <a:r>
              <a:rPr lang="en-US" sz="1200" b="1" i="0" kern="1200" dirty="0" err="1" smtClean="0">
                <a:solidFill>
                  <a:schemeClr val="tx1"/>
                </a:solidFill>
                <a:effectLst/>
                <a:latin typeface="+mn-lt"/>
                <a:ea typeface="+mn-ea"/>
                <a:cs typeface="+mn-cs"/>
              </a:rPr>
              <a:t>ShardMapManager</a:t>
            </a:r>
            <a:r>
              <a:rPr lang="en-US" sz="1200" b="0" i="0" kern="1200" dirty="0" smtClean="0">
                <a:solidFill>
                  <a:schemeClr val="tx1"/>
                </a:solidFill>
                <a:effectLst/>
                <a:latin typeface="+mn-lt"/>
                <a:ea typeface="+mn-ea"/>
                <a:cs typeface="+mn-cs"/>
              </a:rPr>
              <a:t>, so these requests do not typically involve a database lookup against the </a:t>
            </a:r>
            <a:r>
              <a:rPr lang="en-US" sz="1200" b="1" i="0" kern="1200" dirty="0" smtClean="0">
                <a:solidFill>
                  <a:schemeClr val="tx1"/>
                </a:solidFill>
                <a:effectLst/>
                <a:latin typeface="+mn-lt"/>
                <a:ea typeface="+mn-ea"/>
                <a:cs typeface="+mn-cs"/>
              </a:rPr>
              <a:t>Global Shard Map</a:t>
            </a:r>
            <a:r>
              <a:rPr lang="en-US" sz="1200" b="0" i="0" kern="1200" dirty="0" smtClean="0">
                <a:solidFill>
                  <a:schemeClr val="tx1"/>
                </a:solidFill>
                <a:effectLst/>
                <a:latin typeface="+mn-lt"/>
                <a:ea typeface="+mn-ea"/>
                <a:cs typeface="+mn-cs"/>
              </a:rPr>
              <a:t>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validation against the local shard map fails (indicating that the cache is incorrect), the Shard Map Manager will query the global shard map to obtain the new correct value for the lookup, update the cache, and obtain and return the appropriate database connection.</a:t>
            </a:r>
          </a:p>
          <a:p>
            <a:endParaRPr lang="en-US" sz="1200" b="0" i="0" kern="1200" dirty="0" smtClean="0">
              <a:solidFill>
                <a:schemeClr val="tx1"/>
              </a:solidFill>
              <a:effectLst/>
              <a:latin typeface="+mn-lt"/>
              <a:ea typeface="+mn-ea"/>
              <a:cs typeface="+mn-cs"/>
            </a:endParaRPr>
          </a:p>
          <a:p>
            <a:endParaRPr lang="en-US" dirty="0" smtClean="0"/>
          </a:p>
          <a:p>
            <a:endParaRPr lang="en-US" dirty="0" smtClean="0"/>
          </a:p>
          <a:p>
            <a:r>
              <a:rPr lang="en-US" b="1" dirty="0" smtClean="0"/>
              <a:t>References: </a:t>
            </a:r>
          </a:p>
          <a:p>
            <a:r>
              <a:rPr lang="en-US" dirty="0" smtClean="0"/>
              <a:t>http://azure.microsoft.com/en-us/documentation/articles/sql-database-elastic-scale-data-dependent-routing/</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34</a:t>
            </a:fld>
            <a:endParaRPr lang="en-US"/>
          </a:p>
        </p:txBody>
      </p:sp>
    </p:spTree>
    <p:extLst>
      <p:ext uri="{BB962C8B-B14F-4D97-AF65-F5344CB8AC3E}">
        <p14:creationId xmlns:p14="http://schemas.microsoft.com/office/powerpoint/2010/main" val="17093806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Multi-shard querying</a:t>
            </a:r>
            <a:r>
              <a:rPr lang="en-US" sz="1200" b="0" i="0" kern="1200" dirty="0" smtClean="0">
                <a:solidFill>
                  <a:schemeClr val="tx1"/>
                </a:solidFill>
                <a:effectLst/>
                <a:latin typeface="+mn-lt"/>
                <a:ea typeface="+mn-ea"/>
                <a:cs typeface="+mn-cs"/>
              </a:rPr>
              <a:t> is used for tasks such as data collection/reporting that require running a query that stretches across several shards. </a:t>
            </a:r>
          </a:p>
          <a:p>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sz="1200" b="0" i="0" kern="1200" dirty="0" smtClean="0">
                <a:solidFill>
                  <a:schemeClr val="tx1"/>
                </a:solidFill>
                <a:effectLst/>
                <a:latin typeface="+mn-lt"/>
                <a:ea typeface="+mn-ea"/>
                <a:cs typeface="+mn-cs"/>
              </a:rPr>
              <a:t>This is in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Contrast to Data Dependent Routing which performs all work on a single shard.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Elastic Scale client library introduces a new namespace that provides the ability to query multiple shards using a single query and result. It provides a querying abstraction over a collection of shards. It also provides alternative execution policies, in particular partial results, to deal with failures when querying over many shards.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entry point into multi-shard querying is the </a:t>
            </a:r>
            <a:r>
              <a:rPr lang="en-US" sz="1200" b="1" i="0" kern="1200" dirty="0" err="1" smtClean="0">
                <a:solidFill>
                  <a:schemeClr val="tx1"/>
                </a:solidFill>
                <a:effectLst/>
                <a:latin typeface="+mn-lt"/>
                <a:ea typeface="+mn-ea"/>
                <a:cs typeface="+mn-cs"/>
              </a:rPr>
              <a:t>MultiShardConnection</a:t>
            </a:r>
            <a:r>
              <a:rPr lang="en-US" sz="1200" b="0" i="0" kern="1200" dirty="0" smtClean="0">
                <a:solidFill>
                  <a:schemeClr val="tx1"/>
                </a:solidFill>
                <a:effectLst/>
                <a:latin typeface="+mn-lt"/>
                <a:ea typeface="+mn-ea"/>
                <a:cs typeface="+mn-cs"/>
              </a:rPr>
              <a:t> class. Which behaves </a:t>
            </a:r>
            <a:r>
              <a:rPr lang="en-US" sz="1200" b="0" i="0" kern="1200" baseline="0" dirty="0" smtClean="0">
                <a:solidFill>
                  <a:schemeClr val="tx1"/>
                </a:solidFill>
                <a:effectLst/>
                <a:latin typeface="+mn-lt"/>
                <a:ea typeface="+mn-ea"/>
                <a:cs typeface="+mn-cs"/>
              </a:rPr>
              <a:t>very similar to ADO.NET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connections. </a:t>
            </a:r>
            <a:r>
              <a:rPr lang="en-US" sz="1200" b="0" i="0" kern="1200" dirty="0" smtClean="0">
                <a:solidFill>
                  <a:schemeClr val="tx1"/>
                </a:solidFill>
                <a:effectLst/>
                <a:latin typeface="+mn-lt"/>
                <a:ea typeface="+mn-ea"/>
                <a:cs typeface="+mn-cs"/>
              </a:rPr>
              <a:t>A key difference though is the construction of multi-shard connections. Where </a:t>
            </a:r>
            <a:r>
              <a:rPr lang="en-US" sz="1200" b="1" i="0" kern="1200" dirty="0" err="1" smtClean="0">
                <a:solidFill>
                  <a:schemeClr val="tx1"/>
                </a:solidFill>
                <a:effectLst/>
                <a:latin typeface="+mn-lt"/>
                <a:ea typeface="+mn-ea"/>
                <a:cs typeface="+mn-cs"/>
              </a:rPr>
              <a:t>SqlConnection</a:t>
            </a:r>
            <a:r>
              <a:rPr lang="en-US" sz="1200" b="0" i="0" kern="1200" dirty="0" smtClean="0">
                <a:solidFill>
                  <a:schemeClr val="tx1"/>
                </a:solidFill>
                <a:effectLst/>
                <a:latin typeface="+mn-lt"/>
                <a:ea typeface="+mn-ea"/>
                <a:cs typeface="+mn-cs"/>
              </a:rPr>
              <a:t> operates on a single database, the </a:t>
            </a:r>
            <a:r>
              <a:rPr lang="en-US" sz="1200" b="1" i="0" kern="1200" dirty="0" err="1" smtClean="0">
                <a:solidFill>
                  <a:schemeClr val="tx1"/>
                </a:solidFill>
                <a:effectLst/>
                <a:latin typeface="+mn-lt"/>
                <a:ea typeface="+mn-ea"/>
                <a:cs typeface="+mn-cs"/>
              </a:rPr>
              <a:t>MultiShardConnection</a:t>
            </a:r>
            <a:r>
              <a:rPr lang="en-US" sz="1200" b="0" i="0" kern="1200" dirty="0" smtClean="0">
                <a:solidFill>
                  <a:schemeClr val="tx1"/>
                </a:solidFill>
                <a:effectLst/>
                <a:latin typeface="+mn-lt"/>
                <a:ea typeface="+mn-ea"/>
                <a:cs typeface="+mn-cs"/>
              </a:rPr>
              <a:t> takes a </a:t>
            </a:r>
            <a:r>
              <a:rPr lang="en-US" sz="1200" b="1" i="1" kern="1200" dirty="0" smtClean="0">
                <a:solidFill>
                  <a:schemeClr val="tx1"/>
                </a:solidFill>
                <a:effectLst/>
                <a:latin typeface="+mn-lt"/>
                <a:ea typeface="+mn-ea"/>
                <a:cs typeface="+mn-cs"/>
              </a:rPr>
              <a:t>collection of shards</a:t>
            </a:r>
            <a:r>
              <a:rPr lang="en-US" sz="1200" b="0" i="0" kern="1200" dirty="0" smtClean="0">
                <a:solidFill>
                  <a:schemeClr val="tx1"/>
                </a:solidFill>
                <a:effectLst/>
                <a:latin typeface="+mn-lt"/>
                <a:ea typeface="+mn-ea"/>
                <a:cs typeface="+mn-cs"/>
              </a:rPr>
              <a:t> as its input. One can populate the collection of shards from a shard map for instance. </a:t>
            </a:r>
          </a:p>
          <a:p>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sz="1200" b="0" i="0" kern="1200" dirty="0" smtClean="0">
                <a:solidFill>
                  <a:schemeClr val="tx1"/>
                </a:solidFill>
                <a:effectLst/>
                <a:latin typeface="+mn-lt"/>
                <a:ea typeface="+mn-ea"/>
                <a:cs typeface="+mn-cs"/>
              </a:rPr>
              <a:t>The query is then executed on the collection of shards using </a:t>
            </a:r>
            <a:r>
              <a:rPr lang="en-US" sz="1200" b="1" i="0" kern="1200" dirty="0" smtClean="0">
                <a:solidFill>
                  <a:schemeClr val="tx1"/>
                </a:solidFill>
                <a:effectLst/>
                <a:latin typeface="+mn-lt"/>
                <a:ea typeface="+mn-ea"/>
                <a:cs typeface="+mn-cs"/>
              </a:rPr>
              <a:t>UNION ALL</a:t>
            </a:r>
            <a:r>
              <a:rPr lang="en-US" sz="1200" b="0" i="0" kern="1200" dirty="0" smtClean="0">
                <a:solidFill>
                  <a:schemeClr val="tx1"/>
                </a:solidFill>
                <a:effectLst/>
                <a:latin typeface="+mn-lt"/>
                <a:ea typeface="+mn-ea"/>
                <a:cs typeface="+mn-cs"/>
              </a:rPr>
              <a:t> semantics to assemble a single overall result. Optionally, the name of the shard where the row originates from can be added to the output. </a:t>
            </a:r>
          </a:p>
          <a:p>
            <a:endParaRPr lang="en-US" dirty="0" smtClean="0"/>
          </a:p>
          <a:p>
            <a:endParaRPr lang="en-US" dirty="0" smtClean="0"/>
          </a:p>
          <a:p>
            <a:r>
              <a:rPr lang="en-US" b="1" dirty="0" smtClean="0"/>
              <a:t>References</a:t>
            </a:r>
            <a:r>
              <a:rPr lang="en-US" dirty="0" smtClean="0"/>
              <a:t>:</a:t>
            </a:r>
          </a:p>
          <a:p>
            <a:r>
              <a:rPr lang="en-US" dirty="0" smtClean="0"/>
              <a:t>http://azure.microsoft.com/en-us/documentation/articles/sql-database-elastic-scale-multishard-querying/</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35</a:t>
            </a:fld>
            <a:endParaRPr lang="en-US"/>
          </a:p>
        </p:txBody>
      </p:sp>
    </p:spTree>
    <p:extLst>
      <p:ext uri="{BB962C8B-B14F-4D97-AF65-F5344CB8AC3E}">
        <p14:creationId xmlns:p14="http://schemas.microsoft.com/office/powerpoint/2010/main" val="348282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36</a:t>
            </a:fld>
            <a:endParaRPr lang="en-US"/>
          </a:p>
        </p:txBody>
      </p:sp>
    </p:spTree>
    <p:extLst>
      <p:ext uri="{BB962C8B-B14F-4D97-AF65-F5344CB8AC3E}">
        <p14:creationId xmlns:p14="http://schemas.microsoft.com/office/powerpoint/2010/main" val="24105521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30</a:t>
            </a:r>
            <a:endParaRPr lang="es-ES" dirty="0"/>
          </a:p>
        </p:txBody>
      </p:sp>
      <p:sp>
        <p:nvSpPr>
          <p:cNvPr id="4" name="Slide Number Placeholder 3"/>
          <p:cNvSpPr>
            <a:spLocks noGrp="1"/>
          </p:cNvSpPr>
          <p:nvPr>
            <p:ph type="sldNum" sz="quarter" idx="10"/>
          </p:nvPr>
        </p:nvSpPr>
        <p:spPr/>
        <p:txBody>
          <a:bodyPr/>
          <a:lstStyle/>
          <a:p>
            <a:fld id="{D4D9EC6A-7C5A-47E3-9BC9-C8192C44EEE3}" type="slidenum">
              <a:rPr lang="en-US" smtClean="0"/>
              <a:t>37</a:t>
            </a:fld>
            <a:endParaRPr lang="en-US"/>
          </a:p>
        </p:txBody>
      </p:sp>
    </p:spTree>
    <p:extLst>
      <p:ext uri="{BB962C8B-B14F-4D97-AF65-F5344CB8AC3E}">
        <p14:creationId xmlns:p14="http://schemas.microsoft.com/office/powerpoint/2010/main" val="3906268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a:p>
            <a:r>
              <a:rPr lang="en-US" b="1" dirty="0" smtClean="0"/>
              <a:t>Elastics Database query:</a:t>
            </a:r>
          </a:p>
          <a:p>
            <a:pPr>
              <a:lnSpc>
                <a:spcPct val="100000"/>
              </a:lnSpc>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Connect to a single SQL DB database using familiar SQL DB connection strings</a:t>
            </a:r>
            <a:endParaRPr lang="en-US" sz="1000" dirty="0" smtClean="0">
              <a:solidFill>
                <a:schemeClr val="accent2">
                  <a:lumMod val="75000"/>
                </a:schemeClr>
              </a:solidFill>
              <a:latin typeface="Segoe UI Light" panose="020B0502040204020203" pitchFamily="34" charset="0"/>
              <a:cs typeface="Segoe UI Light" panose="020B0502040204020203" pitchFamily="34" charset="0"/>
            </a:endParaRPr>
          </a:p>
          <a:p>
            <a:pPr>
              <a:lnSpc>
                <a:spcPct val="100000"/>
              </a:lnSpc>
              <a:spcBef>
                <a:spcPts val="900"/>
              </a:spcBef>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Simple setup with T-SQL DDL</a:t>
            </a:r>
          </a:p>
          <a:p>
            <a:pPr>
              <a:lnSpc>
                <a:spcPct val="100000"/>
              </a:lnSpc>
              <a:spcBef>
                <a:spcPts val="900"/>
              </a:spcBef>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Transparent querying of many databases from a single database </a:t>
            </a:r>
          </a:p>
          <a:p>
            <a:pPr>
              <a:lnSpc>
                <a:spcPct val="100000"/>
              </a:lnSpc>
              <a:spcBef>
                <a:spcPts val="900"/>
              </a:spcBef>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Familiar programming experience with T-SQL, ADO. NET </a:t>
            </a:r>
            <a:r>
              <a:rPr lang="en-US" sz="1200" dirty="0" err="1" smtClean="0">
                <a:solidFill>
                  <a:schemeClr val="accent2">
                    <a:lumMod val="75000"/>
                  </a:schemeClr>
                </a:solidFill>
                <a:latin typeface="Segoe UI Light" panose="020B0502040204020203" pitchFamily="34" charset="0"/>
                <a:cs typeface="Segoe UI Light" panose="020B0502040204020203" pitchFamily="34" charset="0"/>
              </a:rPr>
              <a:t>Linq</a:t>
            </a:r>
            <a:r>
              <a:rPr lang="en-US" sz="1200" dirty="0" smtClean="0">
                <a:solidFill>
                  <a:schemeClr val="accent2">
                    <a:lumMod val="75000"/>
                  </a:schemeClr>
                </a:solidFill>
                <a:latin typeface="Segoe UI Light" panose="020B0502040204020203" pitchFamily="34" charset="0"/>
                <a:cs typeface="Segoe UI Light" panose="020B0502040204020203" pitchFamily="34" charset="0"/>
              </a:rPr>
              <a:t>, EF etc.</a:t>
            </a:r>
          </a:p>
          <a:p>
            <a:pPr>
              <a:lnSpc>
                <a:spcPct val="100000"/>
              </a:lnSpc>
              <a:spcBef>
                <a:spcPts val="900"/>
              </a:spcBef>
            </a:pPr>
            <a:endParaRPr lang="en-US" sz="1200" dirty="0" smtClean="0">
              <a:solidFill>
                <a:schemeClr val="accent2">
                  <a:lumMod val="75000"/>
                </a:schemeClr>
              </a:solidFill>
              <a:latin typeface="Segoe UI Light" panose="020B0502040204020203" pitchFamily="34" charset="0"/>
              <a:cs typeface="Segoe UI Light" panose="020B0502040204020203" pitchFamily="34" charset="0"/>
            </a:endParaRPr>
          </a:p>
          <a:p>
            <a:pPr>
              <a:lnSpc>
                <a:spcPct val="100000"/>
              </a:lnSpc>
              <a:spcBef>
                <a:spcPts val="900"/>
              </a:spcBef>
            </a:pPr>
            <a:r>
              <a:rPr lang="en-US" sz="1200" b="1" dirty="0" smtClean="0">
                <a:solidFill>
                  <a:schemeClr val="accent2">
                    <a:lumMod val="75000"/>
                  </a:schemeClr>
                </a:solidFill>
                <a:latin typeface="Segoe UI Light" panose="020B0502040204020203" pitchFamily="34" charset="0"/>
                <a:cs typeface="Segoe UI Light" panose="020B0502040204020203" pitchFamily="34" charset="0"/>
              </a:rPr>
              <a:t>Elastic</a:t>
            </a:r>
            <a:r>
              <a:rPr lang="en-US" sz="1200" b="1" baseline="0" dirty="0" smtClean="0">
                <a:solidFill>
                  <a:schemeClr val="accent2">
                    <a:lumMod val="75000"/>
                  </a:schemeClr>
                </a:solidFill>
                <a:latin typeface="Segoe UI Light" panose="020B0502040204020203" pitchFamily="34" charset="0"/>
                <a:cs typeface="Segoe UI Light" panose="020B0502040204020203" pitchFamily="34" charset="0"/>
              </a:rPr>
              <a:t> Database jobs:</a:t>
            </a:r>
          </a:p>
          <a:p>
            <a:pPr>
              <a:lnSpc>
                <a:spcPct val="100000"/>
              </a:lnSpc>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Apply changes or administrative operations to many databases </a:t>
            </a:r>
          </a:p>
          <a:p>
            <a:pPr>
              <a:lnSpc>
                <a:spcPct val="100000"/>
              </a:lnSpc>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Use familiar T-SQL scripts to define jobs</a:t>
            </a:r>
            <a:endParaRPr lang="en-US" sz="1000" dirty="0" smtClean="0">
              <a:solidFill>
                <a:schemeClr val="accent2">
                  <a:lumMod val="75000"/>
                </a:schemeClr>
              </a:solidFill>
              <a:latin typeface="Segoe UI Light" panose="020B0502040204020203" pitchFamily="34" charset="0"/>
              <a:cs typeface="Segoe UI Light" panose="020B0502040204020203" pitchFamily="34" charset="0"/>
            </a:endParaRPr>
          </a:p>
          <a:p>
            <a:pPr>
              <a:lnSpc>
                <a:spcPct val="100000"/>
              </a:lnSpc>
              <a:spcBef>
                <a:spcPts val="900"/>
              </a:spcBef>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Built-in automatic retries in case of transient failures</a:t>
            </a:r>
          </a:p>
          <a:p>
            <a:pPr>
              <a:lnSpc>
                <a:spcPct val="100000"/>
              </a:lnSpc>
              <a:spcBef>
                <a:spcPts val="900"/>
              </a:spcBef>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Tightly integrated with elastic pools in the new Azure Portal</a:t>
            </a:r>
          </a:p>
          <a:p>
            <a:pPr>
              <a:lnSpc>
                <a:spcPct val="100000"/>
              </a:lnSpc>
              <a:spcBef>
                <a:spcPts val="900"/>
              </a:spcBef>
            </a:pPr>
            <a:r>
              <a:rPr lang="en-US" sz="1200" dirty="0" smtClean="0">
                <a:solidFill>
                  <a:schemeClr val="accent2">
                    <a:lumMod val="75000"/>
                  </a:schemeClr>
                </a:solidFill>
                <a:latin typeface="Segoe UI Light" panose="020B0502040204020203" pitchFamily="34" charset="0"/>
                <a:cs typeface="Segoe UI Light" panose="020B0502040204020203" pitchFamily="34" charset="0"/>
              </a:rPr>
              <a:t>Designed for batch processing</a:t>
            </a:r>
          </a:p>
          <a:p>
            <a:pPr>
              <a:lnSpc>
                <a:spcPct val="100000"/>
              </a:lnSpc>
              <a:spcBef>
                <a:spcPts val="900"/>
              </a:spcBef>
            </a:pPr>
            <a:endParaRPr lang="en-US" sz="1200" dirty="0" smtClean="0">
              <a:solidFill>
                <a:schemeClr val="accent2">
                  <a:lumMod val="75000"/>
                </a:schemeClr>
              </a:solidFill>
              <a:latin typeface="Segoe UI Light" panose="020B0502040204020203" pitchFamily="34" charset="0"/>
              <a:cs typeface="Segoe UI Light"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38</a:t>
            </a:fld>
            <a:endParaRPr lang="en-US"/>
          </a:p>
        </p:txBody>
      </p:sp>
    </p:spTree>
    <p:extLst>
      <p:ext uri="{BB962C8B-B14F-4D97-AF65-F5344CB8AC3E}">
        <p14:creationId xmlns:p14="http://schemas.microsoft.com/office/powerpoint/2010/main" val="3256631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https://azure.microsoft.com/en-us/documentation/articles/sql-database-elastic-pool/</a:t>
            </a:r>
          </a:p>
          <a:p>
            <a:endParaRPr lang="en-US" dirty="0" smtClean="0"/>
          </a:p>
          <a:p>
            <a:r>
              <a:rPr lang="en-US" dirty="0" smtClean="0"/>
              <a:t>An elastic database pool is a collection of available resources shared by the elastic databases in the pool. You can add databases to the pool or remove them at any time. These elastic databases share the resources (expressed as elastic database throughput units, or </a:t>
            </a:r>
            <a:r>
              <a:rPr lang="en-US" dirty="0" err="1" smtClean="0"/>
              <a:t>eDTUs</a:t>
            </a:r>
            <a:r>
              <a:rPr lang="en-US" dirty="0" smtClean="0"/>
              <a:t>) and storage capacity of the pool, but each elastic database uses only the resources it needs when it needs them, leaving resources free for other elastic databases when they need them. Instead of over-provisioning individual databases and paying for resources that sit idle, you allocate and pay a predictable price for resources of the elastic pool in aggregate. This spreads the cost so you can achieve a competitive business model, and each elastic database gains performance adaptability.</a:t>
            </a:r>
          </a:p>
          <a:p>
            <a:endParaRPr lang="en-US" dirty="0" smtClean="0"/>
          </a:p>
          <a:p>
            <a:r>
              <a:rPr lang="en-US" dirty="0" smtClean="0"/>
              <a:t>Databases that are great candidates for elastic database pools are typically active less than 50% of the time</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39</a:t>
            </a:fld>
            <a:endParaRPr lang="en-US"/>
          </a:p>
        </p:txBody>
      </p:sp>
    </p:spTree>
    <p:extLst>
      <p:ext uri="{BB962C8B-B14F-4D97-AF65-F5344CB8AC3E}">
        <p14:creationId xmlns:p14="http://schemas.microsoft.com/office/powerpoint/2010/main" val="216433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219">
              <a:defRPr/>
            </a:pPr>
            <a:r>
              <a:rPr lang="en-US" dirty="0" smtClean="0"/>
              <a:t>This could happen due to lost connectivity</a:t>
            </a:r>
            <a:r>
              <a:rPr lang="en-US" baseline="0" dirty="0" smtClean="0"/>
              <a:t> with audio device on your machine.. You need to rejoin audio.</a:t>
            </a:r>
          </a:p>
          <a:p>
            <a:pPr defTabSz="904219">
              <a:defRPr/>
            </a:pPr>
            <a:endParaRPr lang="hu-HU" dirty="0"/>
          </a:p>
        </p:txBody>
      </p:sp>
      <p:sp>
        <p:nvSpPr>
          <p:cNvPr id="4" name="Slide Number Placeholder 3"/>
          <p:cNvSpPr>
            <a:spLocks noGrp="1"/>
          </p:cNvSpPr>
          <p:nvPr>
            <p:ph type="sldNum" sz="quarter" idx="10"/>
          </p:nvPr>
        </p:nvSpPr>
        <p:spPr/>
        <p:txBody>
          <a:bodyPr/>
          <a:lstStyle/>
          <a:p>
            <a:fld id="{7682BE51-5BE8-425A-B830-4F9B98B25985}" type="slidenum">
              <a:rPr lang="en-US" smtClean="0">
                <a:solidFill>
                  <a:prstClr val="black"/>
                </a:solidFill>
                <a:latin typeface="Calibri" panose="020F0502020204030204"/>
              </a:rPr>
              <a:pPr/>
              <a:t>4</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7668032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41</a:t>
            </a:fld>
            <a:endParaRPr lang="en-US"/>
          </a:p>
        </p:txBody>
      </p:sp>
    </p:spTree>
    <p:extLst>
      <p:ext uri="{BB962C8B-B14F-4D97-AF65-F5344CB8AC3E}">
        <p14:creationId xmlns:p14="http://schemas.microsoft.com/office/powerpoint/2010/main" val="4251263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https://azure.microsoft.com/en-us/documentation/articles/sql-database-elastic-jobs-service-installation/</a:t>
            </a:r>
          </a:p>
          <a:p>
            <a:r>
              <a:rPr lang="en-US" dirty="0" smtClean="0"/>
              <a:t>https://azure.microsoft.com/en-us/documentation/articles/sql-database-elastic-jobs-create-and-manage/</a:t>
            </a:r>
          </a:p>
          <a:p>
            <a:endParaRPr lang="en-US" dirty="0" smtClean="0"/>
          </a:p>
          <a:p>
            <a:r>
              <a:rPr lang="en-US" dirty="0" smtClean="0"/>
              <a:t>The </a:t>
            </a:r>
            <a:r>
              <a:rPr lang="en-US" dirty="0" smtClean="0">
                <a:hlinkClick r:id="rId3"/>
              </a:rPr>
              <a:t>elastic database pool (preview)</a:t>
            </a:r>
            <a:r>
              <a:rPr lang="en-US" dirty="0" smtClean="0"/>
              <a:t> provides a predictable model for deploying large numbers of databases. Once you have created an elastic database pool, you can use </a:t>
            </a:r>
            <a:r>
              <a:rPr lang="en-US" b="1" dirty="0" smtClean="0"/>
              <a:t>elastic database jobs</a:t>
            </a:r>
            <a:r>
              <a:rPr lang="en-US" dirty="0" smtClean="0"/>
              <a:t> to execute administrative tasks across each database in the elastic database pool. For example, you can deploy new schema such as setting an RLS policy on each database to restrict data only to the person with the right credentials to view sensitive data</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42</a:t>
            </a:fld>
            <a:endParaRPr lang="en-US"/>
          </a:p>
        </p:txBody>
      </p:sp>
    </p:spTree>
    <p:extLst>
      <p:ext uri="{BB962C8B-B14F-4D97-AF65-F5344CB8AC3E}">
        <p14:creationId xmlns:p14="http://schemas.microsoft.com/office/powerpoint/2010/main" val="3241451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15</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a database perspective, there are four major potential disruption scenarios:</a:t>
            </a:r>
          </a:p>
          <a:p>
            <a:r>
              <a:rPr lang="en-US" sz="1200" b="1" i="0" kern="1200" dirty="0" smtClean="0">
                <a:solidFill>
                  <a:schemeClr val="tx1"/>
                </a:solidFill>
                <a:effectLst/>
                <a:latin typeface="+mn-lt"/>
                <a:ea typeface="+mn-ea"/>
                <a:cs typeface="+mn-cs"/>
              </a:rPr>
              <a:t>Local hardware or software failures</a:t>
            </a:r>
            <a:r>
              <a:rPr lang="en-US" sz="1200" b="0" i="0" kern="1200" dirty="0" smtClean="0">
                <a:solidFill>
                  <a:schemeClr val="tx1"/>
                </a:solidFill>
                <a:effectLst/>
                <a:latin typeface="+mn-lt"/>
                <a:ea typeface="+mn-ea"/>
                <a:cs typeface="+mn-cs"/>
              </a:rPr>
              <a:t> affecting the database node such as a disk-drive failure.</a:t>
            </a:r>
          </a:p>
          <a:p>
            <a:r>
              <a:rPr lang="en-US" sz="1200" b="1" i="0" kern="1200" dirty="0" smtClean="0">
                <a:solidFill>
                  <a:schemeClr val="tx1"/>
                </a:solidFill>
                <a:effectLst/>
                <a:latin typeface="+mn-lt"/>
                <a:ea typeface="+mn-ea"/>
                <a:cs typeface="+mn-cs"/>
              </a:rPr>
              <a:t>Data corruption or deletion</a:t>
            </a:r>
            <a:r>
              <a:rPr lang="en-US" sz="1200" b="0" i="0" kern="1200" dirty="0" smtClean="0">
                <a:solidFill>
                  <a:schemeClr val="tx1"/>
                </a:solidFill>
                <a:effectLst/>
                <a:latin typeface="+mn-lt"/>
                <a:ea typeface="+mn-ea"/>
                <a:cs typeface="+mn-cs"/>
              </a:rPr>
              <a:t> – typically caused by an application bug or human error.  Such failures are intrinsically application-specific and cannot as a rule be detected or mitigated automatically by the infrastructure.</a:t>
            </a:r>
          </a:p>
          <a:p>
            <a:r>
              <a:rPr lang="en-US" sz="1200" b="1" i="0" kern="1200" dirty="0" smtClean="0">
                <a:solidFill>
                  <a:schemeClr val="tx1"/>
                </a:solidFill>
                <a:effectLst/>
                <a:latin typeface="+mn-lt"/>
                <a:ea typeface="+mn-ea"/>
                <a:cs typeface="+mn-cs"/>
              </a:rPr>
              <a:t>Datacenter outage</a:t>
            </a:r>
            <a:r>
              <a:rPr lang="en-US" sz="1200" b="0" i="0" kern="1200" dirty="0" smtClean="0">
                <a:solidFill>
                  <a:schemeClr val="tx1"/>
                </a:solidFill>
                <a:effectLst/>
                <a:latin typeface="+mn-lt"/>
                <a:ea typeface="+mn-ea"/>
                <a:cs typeface="+mn-cs"/>
              </a:rPr>
              <a:t>, possibly caused by a natural disaster.  This scenario requires some level of geo-redundancy with application failover to an alternate datacenter.</a:t>
            </a:r>
          </a:p>
          <a:p>
            <a:r>
              <a:rPr lang="en-US" sz="1200" b="1" i="0" kern="1200" dirty="0" smtClean="0">
                <a:solidFill>
                  <a:schemeClr val="tx1"/>
                </a:solidFill>
                <a:effectLst/>
                <a:latin typeface="+mn-lt"/>
                <a:ea typeface="+mn-ea"/>
                <a:cs typeface="+mn-cs"/>
              </a:rPr>
              <a:t>Upgrade or maintenance errors</a:t>
            </a:r>
            <a:r>
              <a:rPr lang="en-US" sz="1200" b="0" i="0" kern="1200" dirty="0" smtClean="0">
                <a:solidFill>
                  <a:schemeClr val="tx1"/>
                </a:solidFill>
                <a:effectLst/>
                <a:latin typeface="+mn-lt"/>
                <a:ea typeface="+mn-ea"/>
                <a:cs typeface="+mn-cs"/>
              </a:rPr>
              <a:t> – unanticipated issues that occur during planned upgrades or maintenance to an application or database may require rapid rollback to a prior database state.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Business continuity is the ability to continue business operations when a crisis or disaster occurs. Business continuity planning requires processes, procedures, and measures to ensure that business operations can continue without interruption. This topic focuses on the Azure SQL Database features that enable business continuity and disaster recovery.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storing your data in Azure SQL Database, you take advantage of many fault tolerance and secure infrastructure capabilities that you would otherwise have to design, acquire, implement, and manage. Let’s dig into several ways which either</a:t>
            </a:r>
            <a:r>
              <a:rPr lang="en-US" sz="1200" b="0" i="0" kern="1200" baseline="0" dirty="0" smtClean="0">
                <a:solidFill>
                  <a:schemeClr val="tx1"/>
                </a:solidFill>
                <a:effectLst/>
                <a:latin typeface="+mn-lt"/>
                <a:ea typeface="+mn-ea"/>
                <a:cs typeface="+mn-cs"/>
              </a:rPr>
              <a:t> you get out of the box or could configure manually.</a:t>
            </a:r>
          </a:p>
          <a:p>
            <a:endParaRPr lang="en-US" sz="1200" b="0" i="0" kern="1200" baseline="0" dirty="0" smtClean="0">
              <a:solidFill>
                <a:schemeClr val="tx1"/>
              </a:solidFill>
              <a:effectLst/>
              <a:latin typeface="+mn-lt"/>
              <a:ea typeface="+mn-ea"/>
              <a:cs typeface="+mn-cs"/>
            </a:endParaRPr>
          </a:p>
          <a:p>
            <a:endParaRPr lang="es-ES" dirty="0" smtClean="0"/>
          </a:p>
          <a:p>
            <a:endParaRPr lang="es-ES" dirty="0" smtClean="0"/>
          </a:p>
          <a:p>
            <a:r>
              <a:rPr lang="es-ES" b="1" dirty="0" err="1" smtClean="0"/>
              <a:t>References</a:t>
            </a:r>
            <a:r>
              <a:rPr lang="es-ES" dirty="0" smtClean="0"/>
              <a:t>:</a:t>
            </a:r>
          </a:p>
          <a:p>
            <a:r>
              <a:rPr lang="es-ES" dirty="0" smtClean="0"/>
              <a:t>[blog] http://azure.microsoft.com/blog/2014/07/12/spotlight-on-sql-database-active-geo-replication/</a:t>
            </a:r>
          </a:p>
          <a:p>
            <a:r>
              <a:rPr lang="es-ES" dirty="0" smtClean="0"/>
              <a:t>http://msdn.microsoft.com/en-us/library/azure/hh852669.aspx</a:t>
            </a:r>
          </a:p>
          <a:p>
            <a:endParaRPr lang="es-ES" dirty="0"/>
          </a:p>
        </p:txBody>
      </p:sp>
      <p:sp>
        <p:nvSpPr>
          <p:cNvPr id="4" name="Slide Number Placeholder 3"/>
          <p:cNvSpPr>
            <a:spLocks noGrp="1"/>
          </p:cNvSpPr>
          <p:nvPr>
            <p:ph type="sldNum" sz="quarter" idx="10"/>
          </p:nvPr>
        </p:nvSpPr>
        <p:spPr/>
        <p:txBody>
          <a:bodyPr/>
          <a:lstStyle/>
          <a:p>
            <a:fld id="{D4D9EC6A-7C5A-47E3-9BC9-C8192C44EEE3}" type="slidenum">
              <a:rPr lang="en-US" smtClean="0"/>
              <a:t>43</a:t>
            </a:fld>
            <a:endParaRPr lang="en-US"/>
          </a:p>
        </p:txBody>
      </p:sp>
    </p:spTree>
    <p:extLst>
      <p:ext uri="{BB962C8B-B14F-4D97-AF65-F5344CB8AC3E}">
        <p14:creationId xmlns:p14="http://schemas.microsoft.com/office/powerpoint/2010/main" val="1649195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SQL Database has a built-in high availability subsystem that protects your database from failures of individual servers and devices in a datacenter. Azure SQL Database maintains multiple copies of all data in different physical nodes located across fully independent physical sub-systems to mitigate outages due to failures of individual server components, such as hard drives, network interface adapters, or even entire servers. At any one time, three database replicas are running—one </a:t>
            </a:r>
            <a:r>
              <a:rPr lang="en-US" sz="1200" b="0" i="1" kern="1200" dirty="0" smtClean="0">
                <a:solidFill>
                  <a:schemeClr val="tx1"/>
                </a:solidFill>
                <a:effectLst/>
                <a:latin typeface="+mn-lt"/>
                <a:ea typeface="+mn-ea"/>
                <a:cs typeface="+mn-cs"/>
              </a:rPr>
              <a:t>primary replica</a:t>
            </a:r>
            <a:r>
              <a:rPr lang="en-US" sz="1200" b="0" i="0" kern="1200" dirty="0" smtClean="0">
                <a:solidFill>
                  <a:schemeClr val="tx1"/>
                </a:solidFill>
                <a:effectLst/>
                <a:latin typeface="+mn-lt"/>
                <a:ea typeface="+mn-ea"/>
                <a:cs typeface="+mn-cs"/>
              </a:rPr>
              <a:t> and two or more </a:t>
            </a:r>
            <a:r>
              <a:rPr lang="en-US" sz="1200" b="0" i="1" kern="1200" dirty="0" smtClean="0">
                <a:solidFill>
                  <a:schemeClr val="tx1"/>
                </a:solidFill>
                <a:effectLst/>
                <a:latin typeface="+mn-lt"/>
                <a:ea typeface="+mn-ea"/>
                <a:cs typeface="+mn-cs"/>
              </a:rPr>
              <a:t>secondary replicas</a:t>
            </a:r>
            <a:r>
              <a:rPr lang="en-US" sz="1200" b="0" i="0" kern="1200" dirty="0" smtClean="0">
                <a:solidFill>
                  <a:schemeClr val="tx1"/>
                </a:solidFill>
                <a:effectLst/>
                <a:latin typeface="+mn-lt"/>
                <a:ea typeface="+mn-ea"/>
                <a:cs typeface="+mn-cs"/>
              </a:rPr>
              <a:t>. Data is written to the primary and one secondary replica using a quorum based commit scheme before the transaction is considered committed. If the hardware fails on the primary replica, Azure SQL Database detects the failure and fails over to the secondary replica. In case of a physical loss of a replica, a new replica is automatically created. So there are always at minimum two physical, </a:t>
            </a:r>
            <a:r>
              <a:rPr lang="en-US" sz="1200" b="0" i="0" kern="1200" dirty="0" err="1" smtClean="0">
                <a:solidFill>
                  <a:schemeClr val="tx1"/>
                </a:solidFill>
                <a:effectLst/>
                <a:latin typeface="+mn-lt"/>
                <a:ea typeface="+mn-ea"/>
                <a:cs typeface="+mn-cs"/>
              </a:rPr>
              <a:t>transactionally</a:t>
            </a:r>
            <a:r>
              <a:rPr lang="en-US" sz="1200" b="0" i="0" kern="1200" dirty="0" smtClean="0">
                <a:solidFill>
                  <a:schemeClr val="tx1"/>
                </a:solidFill>
                <a:effectLst/>
                <a:latin typeface="+mn-lt"/>
                <a:ea typeface="+mn-ea"/>
                <a:cs typeface="+mn-cs"/>
              </a:rPr>
              <a:t> consistent copies of your data in the datacenter.</a:t>
            </a:r>
            <a:endParaRPr lang="en-US" dirty="0" smtClean="0"/>
          </a:p>
          <a:p>
            <a:endParaRPr lang="en-US" dirty="0" smtClean="0"/>
          </a:p>
          <a:p>
            <a:r>
              <a:rPr lang="en-US" b="1" dirty="0" smtClean="0"/>
              <a:t>References:</a:t>
            </a:r>
          </a:p>
          <a:p>
            <a:r>
              <a:rPr lang="en-US" dirty="0" smtClean="0"/>
              <a:t>http://social.technet.microsoft.com/wiki/contents/articles/1541.windows-azure-sql-database-connection-management.aspx</a:t>
            </a:r>
          </a:p>
          <a:p>
            <a:endParaRPr lang="en-US" dirty="0" smtClean="0"/>
          </a:p>
          <a:p>
            <a:r>
              <a:rPr lang="en-US" dirty="0" smtClean="0"/>
              <a:t>http://social.technet.microsoft.com/wiki/contents/articles/1695.inside-microsoft-azure-sql-database.aspx</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44</a:t>
            </a:fld>
            <a:endParaRPr lang="en-US"/>
          </a:p>
        </p:txBody>
      </p:sp>
    </p:spTree>
    <p:extLst>
      <p:ext uri="{BB962C8B-B14F-4D97-AF65-F5344CB8AC3E}">
        <p14:creationId xmlns:p14="http://schemas.microsoft.com/office/powerpoint/2010/main" val="3672259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You can also restore a database that is deleted accidently</a:t>
            </a:r>
            <a:r>
              <a:rPr lang="en-US" baseline="0" dirty="0" smtClean="0"/>
              <a:t>. </a:t>
            </a:r>
          </a:p>
          <a:p>
            <a:endParaRPr lang="en-US" baseline="0" dirty="0" smtClean="0"/>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baseline="0" dirty="0" smtClean="0"/>
              <a:t>Through the portal, there is a section for deleted databases, which lists database that have been recently deleted.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baseline="0" dirty="0" smtClean="0"/>
              <a:t>Databases are kept for durations that mimics the backup durations. So, if you deleted a Basic Tier database, it remains there for 7 days, Standard stays 14 days and Premium stays for 35 days.</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baseline="0" dirty="0" smtClean="0"/>
              <a:t>When you restore a deleted database, you will create a new database on the same original server.</a:t>
            </a:r>
            <a:endParaRPr lang="en-US" dirty="0" smtClean="0"/>
          </a:p>
          <a:p>
            <a:endParaRPr lang="en-US" dirty="0" smtClean="0"/>
          </a:p>
          <a:p>
            <a:r>
              <a:rPr lang="en-US" b="1" dirty="0" smtClean="0"/>
              <a:t>References</a:t>
            </a:r>
            <a:r>
              <a:rPr lang="en-US" dirty="0" smtClean="0"/>
              <a:t>:</a:t>
            </a:r>
          </a:p>
          <a:p>
            <a:r>
              <a:rPr lang="en-US" dirty="0" smtClean="0"/>
              <a:t>This slide comes from: </a:t>
            </a:r>
          </a:p>
          <a:p>
            <a:r>
              <a:rPr lang="en-US" dirty="0" smtClean="0"/>
              <a:t>https://microsoft.sharepoint.com/teams/MVA/Content/Azure%20SQL%20Database%20New%20Serivce%20Tiers/_layouts/15/start.aspx#/SitePages/Home.aspx#InplviewHashce5c8d6a-1271-42bb-822e-3b345225afa5=Paged%3DTRUE-p_SortBehavior%3D0-p_Module%3D2%252e00000000000000-p_Content_x0020_Type%3DSlide%2520Presentation-p_ID%3D8-PageFirstRow%3D16</a:t>
            </a:r>
          </a:p>
          <a:p>
            <a:endParaRPr lang="en-US" dirty="0" smtClean="0"/>
          </a:p>
          <a:p>
            <a:endParaRPr lang="en-US" dirty="0" smtClean="0"/>
          </a:p>
          <a:p>
            <a:r>
              <a:rPr lang="en-US" dirty="0" smtClean="0"/>
              <a:t>http://msdn.microsoft.com/en-us/library/azure/dn715779.aspx</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20080968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database copy operation copies a Microsoft Azure SQL Database to a new database. The copy can be created on the same or a different logical server. When the copying process completes, the new database is a fully functioning database that is independent of the source database. The new database is </a:t>
            </a:r>
            <a:r>
              <a:rPr lang="en-US" sz="1200" b="0" i="0" kern="1200" dirty="0" err="1" smtClean="0">
                <a:solidFill>
                  <a:schemeClr val="tx1"/>
                </a:solidFill>
                <a:effectLst/>
                <a:latin typeface="+mn-lt"/>
                <a:ea typeface="+mn-ea"/>
                <a:cs typeface="+mn-cs"/>
              </a:rPr>
              <a:t>transactionally</a:t>
            </a:r>
            <a:r>
              <a:rPr lang="en-US" sz="1200" b="0" i="0" kern="1200" dirty="0" smtClean="0">
                <a:solidFill>
                  <a:schemeClr val="tx1"/>
                </a:solidFill>
                <a:effectLst/>
                <a:latin typeface="+mn-lt"/>
                <a:ea typeface="+mn-ea"/>
                <a:cs typeface="+mn-cs"/>
              </a:rPr>
              <a:t> consistent with the source database at the time when the copy completes. The service tier, max size, and performance level of the database copy are the same as the source database.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using the database copy feature, databases are copied asynchronously, so a connection to the Azure SQL Database server is not needed for the full duration of the process. You can copy a database by logging into the </a:t>
            </a:r>
            <a:r>
              <a:rPr lang="en-US" sz="1200" b="1" i="0" kern="1200" dirty="0" smtClean="0">
                <a:solidFill>
                  <a:schemeClr val="tx1"/>
                </a:solidFill>
                <a:effectLst/>
                <a:latin typeface="+mn-lt"/>
                <a:ea typeface="+mn-ea"/>
                <a:cs typeface="+mn-cs"/>
              </a:rPr>
              <a:t>master</a:t>
            </a:r>
            <a:r>
              <a:rPr lang="en-US" sz="1200" b="0" i="0" kern="1200" dirty="0" smtClean="0">
                <a:solidFill>
                  <a:schemeClr val="tx1"/>
                </a:solidFill>
                <a:effectLst/>
                <a:latin typeface="+mn-lt"/>
                <a:ea typeface="+mn-ea"/>
                <a:cs typeface="+mn-cs"/>
              </a:rPr>
              <a:t> database of the destination server and executing the Transact-SQL </a:t>
            </a:r>
            <a:r>
              <a:rPr lang="en-US" sz="1200" b="1" i="0" kern="1200" dirty="0" smtClean="0">
                <a:solidFill>
                  <a:schemeClr val="tx1"/>
                </a:solidFill>
                <a:effectLst/>
                <a:latin typeface="+mn-lt"/>
                <a:ea typeface="+mn-ea"/>
                <a:cs typeface="+mn-cs"/>
              </a:rPr>
              <a:t>CREATE DATABASE</a:t>
            </a:r>
            <a:r>
              <a:rPr lang="en-US" sz="1200" b="0" i="0" kern="1200" dirty="0" smtClean="0">
                <a:solidFill>
                  <a:schemeClr val="tx1"/>
                </a:solidFill>
                <a:effectLst/>
                <a:latin typeface="+mn-lt"/>
                <a:ea typeface="+mn-ea"/>
                <a:cs typeface="+mn-cs"/>
              </a:rPr>
              <a:t> statement with the </a:t>
            </a:r>
            <a:r>
              <a:rPr lang="en-US" sz="1200" b="1" i="0" kern="1200" dirty="0" smtClean="0">
                <a:solidFill>
                  <a:schemeClr val="tx1"/>
                </a:solidFill>
                <a:effectLst/>
                <a:latin typeface="+mn-lt"/>
                <a:ea typeface="+mn-ea"/>
                <a:cs typeface="+mn-cs"/>
              </a:rPr>
              <a:t>AS COPY OF</a:t>
            </a:r>
            <a:r>
              <a:rPr lang="en-US" sz="1200" b="0" i="0" kern="1200" dirty="0" smtClean="0">
                <a:solidFill>
                  <a:schemeClr val="tx1"/>
                </a:solidFill>
                <a:effectLst/>
                <a:latin typeface="+mn-lt"/>
                <a:ea typeface="+mn-ea"/>
                <a:cs typeface="+mn-cs"/>
              </a:rPr>
              <a:t> clause. Then, you can monitor the copy process by using the </a:t>
            </a:r>
            <a:r>
              <a:rPr lang="en-US" sz="1200" b="1" i="0" kern="1200" dirty="0" err="1" smtClean="0">
                <a:solidFill>
                  <a:schemeClr val="tx1"/>
                </a:solidFill>
                <a:effectLst/>
                <a:latin typeface="+mn-lt"/>
                <a:ea typeface="+mn-ea"/>
                <a:cs typeface="+mn-cs"/>
              </a:rPr>
              <a:t>sys.dm_database_copies</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sys.databases</a:t>
            </a:r>
            <a:r>
              <a:rPr lang="en-US" sz="1200" b="0" i="0" kern="1200" dirty="0" smtClean="0">
                <a:solidFill>
                  <a:schemeClr val="tx1"/>
                </a:solidFill>
                <a:effectLst/>
                <a:latin typeface="+mn-lt"/>
                <a:ea typeface="+mn-ea"/>
                <a:cs typeface="+mn-cs"/>
              </a:rPr>
              <a:t> views on the destination server.</a:t>
            </a:r>
          </a:p>
          <a:p>
            <a:r>
              <a:rPr lang="en-US" sz="1200" b="0" i="0" kern="1200" dirty="0" smtClean="0">
                <a:solidFill>
                  <a:schemeClr val="tx1"/>
                </a:solidFill>
                <a:effectLst/>
                <a:latin typeface="+mn-lt"/>
                <a:ea typeface="+mn-ea"/>
                <a:cs typeface="+mn-cs"/>
              </a:rPr>
              <a:t>You can copy a database to the same Azure SQL Database server using a different database name or you can copy the database to a different Azure SQL Database server.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Same Server</a:t>
            </a:r>
          </a:p>
          <a:p>
            <a:r>
              <a:rPr lang="en-US" sz="1200" b="0" i="0" kern="1200" dirty="0" smtClean="0">
                <a:solidFill>
                  <a:schemeClr val="tx1"/>
                </a:solidFill>
                <a:effectLst/>
                <a:latin typeface="+mn-lt"/>
                <a:ea typeface="+mn-ea"/>
                <a:cs typeface="+mn-cs"/>
              </a:rPr>
              <a:t>the security principal you use to copy the database becomes the database owner (DBO) on the new database when it is created.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Cross Server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http://msdn.microsoft.com/en-us/library/azure/hh852669.aspx</a:t>
            </a:r>
          </a:p>
          <a:p>
            <a:endParaRPr lang="en-US" sz="1200" b="0" i="0" kern="1200" dirty="0" smtClean="0">
              <a:solidFill>
                <a:schemeClr val="tx1"/>
              </a:solidFill>
              <a:effectLst/>
              <a:latin typeface="+mn-lt"/>
              <a:ea typeface="+mn-ea"/>
              <a:cs typeface="+mn-cs"/>
            </a:endParaRPr>
          </a:p>
          <a:p>
            <a:r>
              <a:rPr lang="en-US" dirty="0" smtClean="0"/>
              <a:t>http://msdn.microsoft.com/en-us/library/azure/ff951624.aspx</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7/6/2015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850535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Import and Export service is the preferred solution for migration and archival scenarios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Import operations complete faster when using the S2 and higher performance levels. You can easily downgrade the performance level after the import operation completes. The database size, schema complexity, and performance level impact the duration of export operations. Consider temporarily increasing the performance level to decrease export times.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http://msdn.microsoft.com/en-us/library/azure/hh852669.aspx</a:t>
            </a:r>
          </a:p>
          <a:p>
            <a:endParaRPr lang="en-US" sz="1200" b="0" i="0" kern="1200" dirty="0" smtClean="0">
              <a:solidFill>
                <a:schemeClr val="tx1"/>
              </a:solidFill>
              <a:effectLst/>
              <a:latin typeface="+mn-lt"/>
              <a:ea typeface="+mn-ea"/>
              <a:cs typeface="+mn-cs"/>
            </a:endParaRPr>
          </a:p>
          <a:p>
            <a:r>
              <a:rPr lang="en-US" dirty="0" smtClean="0"/>
              <a:t>http://msdn.microsoft.com/en-us/library/azure/hh335292.aspx</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7/6/2015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131925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Azure SQL Database service protects all databases in Basic,</a:t>
            </a:r>
            <a:r>
              <a:rPr lang="en-US" sz="1200" b="0" i="0" kern="1200" baseline="0" dirty="0" smtClean="0">
                <a:solidFill>
                  <a:schemeClr val="tx1"/>
                </a:solidFill>
                <a:effectLst/>
                <a:latin typeface="+mn-lt"/>
                <a:ea typeface="+mn-ea"/>
                <a:cs typeface="+mn-cs"/>
              </a:rPr>
              <a:t> Standard and Premium Service Tiers</a:t>
            </a:r>
            <a:r>
              <a:rPr lang="en-US" sz="1200" b="0" i="0" kern="1200" dirty="0" smtClean="0">
                <a:solidFill>
                  <a:schemeClr val="tx1"/>
                </a:solidFill>
                <a:effectLst/>
                <a:latin typeface="+mn-lt"/>
                <a:ea typeface="+mn-ea"/>
                <a:cs typeface="+mn-cs"/>
              </a:rPr>
              <a:t> with an automated backup system. Full backups are taken every week, differential backups every day.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Backup files are stored locally in the same data center as your databases with local redundancy. When you restore a database, the required backup files are retrieved and applied. The latest weekly and daily backups are also copied to the paired region in the same geo-political area for disaster recovery purpose.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backups are retained for 7 days for Basic, 14 days for Standard and 35 days for Premium. Point-in-time restore is a self-service capability, allowing customers to restore a Basic, Standard or Premium database from these backups to any point within the retention period. Point-in-time restore always creates a new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database backups are taken automatically with no need to opt-in and no additional charges. You only incur additional cost if you use the restore capability. The new database created by restore is charged at normal database rates.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Together, the automated backup system and point-in-time restore provide a zero-cost, zero-admin way to protect databases from accidental corruption or deletion, whatever the cause.</a:t>
            </a:r>
          </a:p>
          <a:p>
            <a:endParaRPr lang="en-US" dirty="0" smtClean="0"/>
          </a:p>
          <a:p>
            <a:endParaRPr lang="en-US" dirty="0" smtClean="0"/>
          </a:p>
          <a:p>
            <a:r>
              <a:rPr lang="en-US" b="1" dirty="0" smtClean="0"/>
              <a:t>References</a:t>
            </a:r>
            <a:r>
              <a:rPr lang="en-US" dirty="0" smtClean="0"/>
              <a:t>:</a:t>
            </a:r>
          </a:p>
          <a:p>
            <a:r>
              <a:rPr lang="en-US" dirty="0" smtClean="0"/>
              <a:t>This slide comes from: </a:t>
            </a:r>
          </a:p>
          <a:p>
            <a:r>
              <a:rPr lang="en-US" dirty="0" smtClean="0"/>
              <a:t>https://microsoft.sharepoint.com/teams/MVA/Content/Azure%20SQL%20Database%20New%20Serivce%20Tiers/_layouts/15/start.aspx#/SitePages/Home.aspx#InplviewHashce5c8d6a-1271-42bb-822e-3b345225afa5=Paged%3DTRUE-p_SortBehavior%3D0-p_Module%3D2%252e00000000000000-p_Content_x0020_Type%3DSlide%2520Presentation-p_ID%3D8-PageFirstRow%3D16</a:t>
            </a:r>
          </a:p>
          <a:p>
            <a:endParaRPr lang="en-US" dirty="0" smtClean="0"/>
          </a:p>
          <a:p>
            <a:r>
              <a:rPr lang="en-US" dirty="0" smtClean="0"/>
              <a:t>[blog]</a:t>
            </a:r>
            <a:r>
              <a:rPr lang="en-US" baseline="0" dirty="0" smtClean="0"/>
              <a:t> http://azure.microsoft.com/blog/2014/10/01/azure-sql-database-point-in-time-restore/</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48</a:t>
            </a:fld>
            <a:endParaRPr lang="en-US"/>
          </a:p>
        </p:txBody>
      </p:sp>
    </p:spTree>
    <p:extLst>
      <p:ext uri="{BB962C8B-B14F-4D97-AF65-F5344CB8AC3E}">
        <p14:creationId xmlns:p14="http://schemas.microsoft.com/office/powerpoint/2010/main" val="1788689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Geo-restore is similar to point-in-time restore. You also get it automatically with basic, standard, and premium databases. Geo-restore, however, is designed to be a basic recovery option when a database is unavailable because of a large scale incident or outage in the region where your database is hosted. The feature uses </a:t>
            </a:r>
            <a:r>
              <a:rPr lang="en-US" sz="1200" b="0" i="0" u="none" strike="noStrike" kern="1200" dirty="0" smtClean="0">
                <a:solidFill>
                  <a:schemeClr val="tx1"/>
                </a:solidFill>
                <a:effectLst/>
                <a:latin typeface="+mn-lt"/>
                <a:ea typeface="+mn-ea"/>
                <a:cs typeface="+mn-cs"/>
                <a:hlinkClick r:id="rId3"/>
              </a:rPr>
              <a:t>Azure read-access geo-redundant blob storage</a:t>
            </a:r>
            <a:r>
              <a:rPr lang="en-US" sz="1200" b="0" i="0" kern="1200" dirty="0" smtClean="0">
                <a:solidFill>
                  <a:schemeClr val="tx1"/>
                </a:solidFill>
                <a:effectLst/>
                <a:latin typeface="+mn-lt"/>
                <a:ea typeface="+mn-ea"/>
                <a:cs typeface="+mn-cs"/>
              </a:rPr>
              <a:t> to store the most recent daily backup of your databases in a different geographical location. Consider geo-restore as a basic disaster recovery solution if your application can tolerate up to 24 hours downtime and data loss.</a:t>
            </a:r>
            <a:endParaRPr lang="en-US" dirty="0" smtClean="0"/>
          </a:p>
          <a:p>
            <a:endParaRPr lang="en-US" dirty="0" smtClean="0"/>
          </a:p>
          <a:p>
            <a:endParaRPr lang="en-US" dirty="0" smtClean="0"/>
          </a:p>
          <a:p>
            <a:r>
              <a:rPr lang="en-US" b="1" dirty="0" smtClean="0"/>
              <a:t>References</a:t>
            </a:r>
            <a:r>
              <a:rPr lang="en-US" dirty="0" smtClean="0"/>
              <a:t>:</a:t>
            </a:r>
          </a:p>
          <a:p>
            <a:r>
              <a:rPr lang="en-US" dirty="0" smtClean="0"/>
              <a:t>This slide comes from: </a:t>
            </a:r>
          </a:p>
          <a:p>
            <a:r>
              <a:rPr lang="en-US" dirty="0" smtClean="0"/>
              <a:t>https://microsoft.sharepoint.com/teams/MVA/Content/Azure%20SQL%20Database%20New%20Serivce%20Tiers/_layouts/15/start.aspx#/SitePages/Home.aspx#InplviewHashce5c8d6a-1271-42bb-822e-3b345225afa5=Paged%3DTRUE-p_SortBehavior%3D0-p_Module%3D2%252e00000000000000-p_Content_x0020_Type%3DSlide%2520Presentation-p_ID%3D8-PageFirstRow%3D16</a:t>
            </a:r>
          </a:p>
          <a:p>
            <a:endParaRPr lang="en-US" dirty="0" smtClean="0"/>
          </a:p>
          <a:p>
            <a:r>
              <a:rPr lang="en-US" dirty="0" smtClean="0"/>
              <a:t>[blog]</a:t>
            </a:r>
            <a:r>
              <a:rPr lang="en-US" baseline="0" dirty="0" smtClean="0"/>
              <a:t> http://azure.microsoft.com/blog/2014/09/13/azure-sql-database-geo-restore/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156950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geo-restore is available with all service tiers, it is the most basic of the DR solutions available in SQL Database with the longest recovery time.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larger Standard or Premium databases, if significantly shorter recovery times are desired, or to reduce the likelihood of data loss you should consider using standard or active geo-replication. Both geo-replication recovery options offer a much lower recover times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 they only require you initiate a failover to a continuously replicated secondary.</a:t>
            </a:r>
            <a:endParaRPr lang="en-US" dirty="0" smtClean="0"/>
          </a:p>
          <a:p>
            <a:endParaRPr lang="en-US" dirty="0" smtClean="0"/>
          </a:p>
          <a:p>
            <a:endParaRPr lang="en-US" dirty="0" smtClean="0"/>
          </a:p>
          <a:p>
            <a:r>
              <a:rPr lang="en-US" sz="1200" b="0" i="0" kern="1200" dirty="0" smtClean="0">
                <a:solidFill>
                  <a:schemeClr val="tx1"/>
                </a:solidFill>
                <a:effectLst/>
                <a:latin typeface="+mn-lt"/>
                <a:ea typeface="+mn-ea"/>
                <a:cs typeface="+mn-cs"/>
              </a:rPr>
              <a:t>Standard geo-replication is available for standard and premium databases. It’s designed for less write-intensive applications that nevertheless process high volumes of data and have more aggressive recovery requirements than geo-restore can offer. When the primary database fails, it shows as degraded, and you can initiate failover to a non-readable secondary database stored in a different datacenter on another region.</a:t>
            </a:r>
          </a:p>
          <a:p>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sz="1200" b="0" i="0" kern="1200" dirty="0" smtClean="0">
                <a:solidFill>
                  <a:schemeClr val="tx1"/>
                </a:solidFill>
                <a:effectLst/>
                <a:latin typeface="+mn-lt"/>
                <a:ea typeface="+mn-ea"/>
                <a:cs typeface="+mn-cs"/>
              </a:rPr>
              <a:t>When you use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Standard geo-replication, One secondary database is created in a Microsoft defined  “DR paired” Azure region. Standard Geo-Replication asynchronously replicates committed transactions from the primary database to one secondary database. The secondary, unlike Active Geo-Replication, is offline and does not accept client connections. It is visible on the list of </a:t>
            </a:r>
            <a:r>
              <a:rPr lang="en-US" sz="1200" b="0" i="0" kern="1200" dirty="0" err="1" smtClean="0">
                <a:solidFill>
                  <a:schemeClr val="tx1"/>
                </a:solidFill>
                <a:effectLst/>
                <a:latin typeface="+mn-lt"/>
                <a:ea typeface="+mn-ea"/>
                <a:cs typeface="+mn-cs"/>
              </a:rPr>
              <a:t>secondaries</a:t>
            </a:r>
            <a:r>
              <a:rPr lang="en-US" sz="1200" b="0" i="0" kern="1200" dirty="0" smtClean="0">
                <a:solidFill>
                  <a:schemeClr val="tx1"/>
                </a:solidFill>
                <a:effectLst/>
                <a:latin typeface="+mn-lt"/>
                <a:ea typeface="+mn-ea"/>
                <a:cs typeface="+mn-cs"/>
              </a:rPr>
              <a:t> and the continuous copy status can be monitored using the DMVs. The offline secondary can be switched to active if there is a datacenter issue resulting in unavailability of the primary database. In such an event, the failover property of the database is enabled. This allows you to terminate the relationship between the primary and the secondary, thus activating the offline database and making it an independent database ready to accept client connections.</a:t>
            </a:r>
          </a:p>
          <a:p>
            <a:endParaRPr lang="en-US" sz="1200" b="0" i="0" kern="1200" dirty="0" smtClean="0">
              <a:solidFill>
                <a:schemeClr val="tx1"/>
              </a:solidFill>
              <a:effectLst/>
              <a:latin typeface="+mn-lt"/>
              <a:ea typeface="+mn-ea"/>
              <a:cs typeface="+mn-cs"/>
            </a:endParaRPr>
          </a:p>
          <a:p>
            <a:endParaRPr lang="en-US" dirty="0" smtClean="0"/>
          </a:p>
          <a:p>
            <a:r>
              <a:rPr lang="en-US" b="1" dirty="0" smtClean="0"/>
              <a:t>References</a:t>
            </a:r>
            <a:r>
              <a:rPr lang="en-US" dirty="0" smtClean="0"/>
              <a:t>:</a:t>
            </a:r>
          </a:p>
          <a:p>
            <a:r>
              <a:rPr lang="en-US" dirty="0" smtClean="0"/>
              <a:t>This slide comes from: </a:t>
            </a:r>
          </a:p>
          <a:p>
            <a:r>
              <a:rPr lang="en-US" dirty="0" smtClean="0"/>
              <a:t>https://microsoft.sharepoint.com/teams/MVA/Content/Azure%20SQL%20Database%20New%20Serivce%20Tiers/_layouts/15/start.aspx#/SitePages/Home.aspx#InplviewHashce5c8d6a-1271-42bb-822e-3b345225afa5=Paged%3DTRUE-p_SortBehavior%3D0-p_Module%3D2%252e00000000000000-p_Content_x0020_Type%3DSlide%2520Presentation-p_ID%3D8-PageFirstRow%3D16</a:t>
            </a:r>
          </a:p>
          <a:p>
            <a:endParaRPr lang="en-US" dirty="0" smtClean="0"/>
          </a:p>
          <a:p>
            <a:r>
              <a:rPr lang="en-US" dirty="0" smtClean="0"/>
              <a:t>[blog] http://azure.microsoft.com/blog/2014/09/03/azure-sql-database-standard-geo-replication/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50</a:t>
            </a:fld>
            <a:endParaRPr lang="en-US"/>
          </a:p>
        </p:txBody>
      </p:sp>
    </p:spTree>
    <p:extLst>
      <p:ext uri="{BB962C8B-B14F-4D97-AF65-F5344CB8AC3E}">
        <p14:creationId xmlns:p14="http://schemas.microsoft.com/office/powerpoint/2010/main" val="254845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it-IT" sz="1733" dirty="0" smtClean="0">
                <a:solidFill>
                  <a:schemeClr val="bg2">
                    <a:lumMod val="10000"/>
                  </a:schemeClr>
                </a:solidFill>
              </a:rPr>
              <a:t>5</a:t>
            </a:r>
          </a:p>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5</a:t>
            </a:fld>
            <a:endParaRPr lang="en-US"/>
          </a:p>
        </p:txBody>
      </p:sp>
    </p:spTree>
    <p:extLst>
      <p:ext uri="{BB962C8B-B14F-4D97-AF65-F5344CB8AC3E}">
        <p14:creationId xmlns:p14="http://schemas.microsoft.com/office/powerpoint/2010/main" val="17725447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Active Geo-Replication</a:t>
            </a:r>
            <a:r>
              <a:rPr lang="en-US" sz="1200" b="0" i="0" kern="1200" dirty="0" smtClean="0">
                <a:solidFill>
                  <a:schemeClr val="tx1"/>
                </a:solidFill>
                <a:effectLst/>
                <a:latin typeface="+mn-lt"/>
                <a:ea typeface="+mn-ea"/>
                <a:cs typeface="+mn-cs"/>
              </a:rPr>
              <a:t> is only available for premium databases. It’s designed for write-intensive applications with the most aggressive recovery requirements.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Using active geo-replication, you can create up to four readable </a:t>
            </a:r>
            <a:r>
              <a:rPr lang="en-US" sz="1200" b="0" i="0" kern="1200" dirty="0" err="1" smtClean="0">
                <a:solidFill>
                  <a:schemeClr val="tx1"/>
                </a:solidFill>
                <a:effectLst/>
                <a:latin typeface="+mn-lt"/>
                <a:ea typeface="+mn-ea"/>
                <a:cs typeface="+mn-cs"/>
              </a:rPr>
              <a:t>secondaries</a:t>
            </a:r>
            <a:r>
              <a:rPr lang="en-US" sz="1200" b="0" i="0" kern="1200" dirty="0" smtClean="0">
                <a:solidFill>
                  <a:schemeClr val="tx1"/>
                </a:solidFill>
                <a:effectLst/>
                <a:latin typeface="+mn-lt"/>
                <a:ea typeface="+mn-ea"/>
                <a:cs typeface="+mn-cs"/>
              </a:rPr>
              <a:t> on servers in different regions. These </a:t>
            </a:r>
            <a:r>
              <a:rPr lang="en-US" sz="1200" b="0" i="0" kern="1200" dirty="0" err="1" smtClean="0">
                <a:solidFill>
                  <a:schemeClr val="tx1"/>
                </a:solidFill>
                <a:effectLst/>
                <a:latin typeface="+mn-lt"/>
                <a:ea typeface="+mn-ea"/>
                <a:cs typeface="+mn-cs"/>
              </a:rPr>
              <a:t>secondaries</a:t>
            </a:r>
            <a:r>
              <a:rPr lang="en-US" sz="1200" b="0" i="0" kern="1200" dirty="0" smtClean="0">
                <a:solidFill>
                  <a:schemeClr val="tx1"/>
                </a:solidFill>
                <a:effectLst/>
                <a:latin typeface="+mn-lt"/>
                <a:ea typeface="+mn-ea"/>
                <a:cs typeface="+mn-cs"/>
              </a:rPr>
              <a:t> are maintained as continuous copies of the primary, </a:t>
            </a:r>
          </a:p>
          <a:p>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&lt;click&gt;</a:t>
            </a:r>
          </a:p>
          <a:p>
            <a:r>
              <a:rPr lang="en-US" sz="1200" b="0" i="0" kern="1200" dirty="0" smtClean="0">
                <a:solidFill>
                  <a:schemeClr val="tx1"/>
                </a:solidFill>
                <a:effectLst/>
                <a:latin typeface="+mn-lt"/>
                <a:ea typeface="+mn-ea"/>
                <a:cs typeface="+mn-cs"/>
              </a:rPr>
              <a:t>and you can initiate failover to a secondary in the same way as standard geo-replication.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Active geo-replication provides the highest degree of resiliency to temporary connection problems and high latency, so can support online application upgrade or relocation scenarios, as well as load balancing for read-only workloads.</a:t>
            </a:r>
            <a:endParaRPr lang="en-US" dirty="0" smtClean="0"/>
          </a:p>
          <a:p>
            <a:endParaRPr lang="en-US" dirty="0" smtClean="0"/>
          </a:p>
          <a:p>
            <a:endParaRPr lang="en-US" dirty="0" smtClean="0"/>
          </a:p>
          <a:p>
            <a:r>
              <a:rPr lang="en-US" b="1" dirty="0" smtClean="0"/>
              <a:t>References</a:t>
            </a:r>
            <a:r>
              <a:rPr lang="en-US" dirty="0" smtClean="0"/>
              <a:t>:</a:t>
            </a:r>
          </a:p>
          <a:p>
            <a:r>
              <a:rPr lang="en-US" dirty="0" smtClean="0"/>
              <a:t>This slide comes from: </a:t>
            </a:r>
          </a:p>
          <a:p>
            <a:r>
              <a:rPr lang="en-US" dirty="0" smtClean="0"/>
              <a:t>https://microsoft.sharepoint.com/teams/MVA/Content/Azure%20SQL%20Database%20New%20Serivce%20Tiers/_layouts/15/start.aspx#/SitePages/Home.aspx#InplviewHashce5c8d6a-1271-42bb-822e-3b345225afa5=Paged%3DTRUE-p_SortBehavior%3D0-p_Module%3D2%252e00000000000000-p_Content_x0020_Type%3DSlide%2520Presentation-p_ID%3D8-PageFirstRow%3D16</a:t>
            </a:r>
          </a:p>
          <a:p>
            <a:endParaRPr lang="en-US" dirty="0" smtClean="0"/>
          </a:p>
          <a:p>
            <a:r>
              <a:rPr lang="en-US" dirty="0" smtClean="0"/>
              <a:t>[blog] http://azure.microsoft.com/blog/2014/07/12/spotlight-on-sql-database-active-geo-replication/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51</a:t>
            </a:fld>
            <a:endParaRPr lang="en-US"/>
          </a:p>
        </p:txBody>
      </p:sp>
    </p:spTree>
    <p:extLst>
      <p:ext uri="{BB962C8B-B14F-4D97-AF65-F5344CB8AC3E}">
        <p14:creationId xmlns:p14="http://schemas.microsoft.com/office/powerpoint/2010/main" val="9563565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business continuity when recovery is needed</a:t>
            </a:r>
          </a:p>
          <a:p>
            <a:r>
              <a:rPr lang="en-US" dirty="0" smtClean="0"/>
              <a:t>V12 offers significantly improved recovery point objectives (RPOs) and estimated recovery times (ERTs):</a:t>
            </a:r>
          </a:p>
          <a:p>
            <a:r>
              <a:rPr lang="en-US" dirty="0" smtClean="0"/>
              <a:t>https://azure.microsoft.com/en-gb/documentation/articles/sql-database-v12-whats-new/</a:t>
            </a:r>
          </a:p>
          <a:p>
            <a:endParaRPr lang="en-US" dirty="0" smtClean="0"/>
          </a:p>
          <a:p>
            <a:endParaRPr lang="en-US" dirty="0" smtClean="0"/>
          </a:p>
          <a:p>
            <a:endParaRPr lang="en-US" dirty="0" smtClean="0"/>
          </a:p>
          <a:p>
            <a:r>
              <a:rPr lang="en-US" b="1" dirty="0" smtClean="0"/>
              <a:t>References</a:t>
            </a:r>
            <a:r>
              <a:rPr lang="en-US" dirty="0" smtClean="0"/>
              <a:t>:</a:t>
            </a:r>
          </a:p>
          <a:p>
            <a:r>
              <a:rPr lang="en-US" dirty="0" smtClean="0"/>
              <a:t>This slide comes from: </a:t>
            </a:r>
          </a:p>
          <a:p>
            <a:r>
              <a:rPr lang="en-US" dirty="0" smtClean="0"/>
              <a:t>https://microsoft.sharepoint.com/teams/MVA/Content/Azure%20SQL%20Database%20New%20Serivce%20Tiers/_layouts/15/start.aspx#/SitePages/Home.aspx#InplviewHashce5c8d6a-1271-42bb-822e-3b345225afa5=Paged%3DTRUE-p_SortBehavior%3D0-p_Module%3D2%252e00000000000000-p_Content_x0020_Type%3DSlide%2520Presentation-p_ID%3D8-PageFirstRow%3D16</a:t>
            </a:r>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7/6/2015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41186757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53</a:t>
            </a:fld>
            <a:endParaRPr lang="en-US"/>
          </a:p>
        </p:txBody>
      </p:sp>
    </p:spTree>
    <p:extLst>
      <p:ext uri="{BB962C8B-B14F-4D97-AF65-F5344CB8AC3E}">
        <p14:creationId xmlns:p14="http://schemas.microsoft.com/office/powerpoint/2010/main" val="4270330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you’ve added these metrics, you can select them on the </a:t>
            </a:r>
            <a:r>
              <a:rPr lang="en-US" sz="1200" b="1" i="0" kern="1200" dirty="0" smtClean="0">
                <a:solidFill>
                  <a:schemeClr val="tx1"/>
                </a:solidFill>
                <a:effectLst/>
                <a:latin typeface="+mn-lt"/>
                <a:ea typeface="+mn-ea"/>
                <a:cs typeface="+mn-cs"/>
              </a:rPr>
              <a:t>monitoring</a:t>
            </a:r>
            <a:r>
              <a:rPr lang="en-US" sz="1200" b="0" i="0" kern="1200" dirty="0" smtClean="0">
                <a:solidFill>
                  <a:schemeClr val="tx1"/>
                </a:solidFill>
                <a:effectLst/>
                <a:latin typeface="+mn-lt"/>
                <a:ea typeface="+mn-ea"/>
                <a:cs typeface="+mn-cs"/>
              </a:rPr>
              <a:t> page to have them plotted over time. All three metrics show the average utilization percentage relative to the </a:t>
            </a:r>
            <a:r>
              <a:rPr lang="en-US" sz="1200" b="1" i="0" kern="1200" dirty="0" smtClean="0">
                <a:solidFill>
                  <a:schemeClr val="tx1"/>
                </a:solidFill>
                <a:effectLst/>
                <a:latin typeface="+mn-lt"/>
                <a:ea typeface="+mn-ea"/>
                <a:cs typeface="+mn-cs"/>
              </a:rPr>
              <a:t>DTU</a:t>
            </a:r>
            <a:r>
              <a:rPr lang="en-US" sz="1200" b="0" i="0" kern="1200" dirty="0" smtClean="0">
                <a:solidFill>
                  <a:schemeClr val="tx1"/>
                </a:solidFill>
                <a:effectLst/>
                <a:latin typeface="+mn-lt"/>
                <a:ea typeface="+mn-ea"/>
                <a:cs typeface="+mn-cs"/>
              </a:rPr>
              <a:t> of your database.</a:t>
            </a:r>
          </a:p>
          <a:p>
            <a:r>
              <a:rPr lang="en-US" sz="1200" b="0" i="0" kern="1200" dirty="0" smtClean="0">
                <a:solidFill>
                  <a:schemeClr val="tx1"/>
                </a:solidFill>
                <a:effectLst/>
                <a:latin typeface="+mn-lt"/>
                <a:ea typeface="+mn-ea"/>
                <a:cs typeface="+mn-cs"/>
              </a:rPr>
              <a:t>You can configure alerts on the performance metrics. Select the metric on the </a:t>
            </a:r>
            <a:r>
              <a:rPr lang="en-US" sz="1200" b="1" i="0" kern="1200" dirty="0" smtClean="0">
                <a:solidFill>
                  <a:schemeClr val="tx1"/>
                </a:solidFill>
                <a:effectLst/>
                <a:latin typeface="+mn-lt"/>
                <a:ea typeface="+mn-ea"/>
                <a:cs typeface="+mn-cs"/>
              </a:rPr>
              <a:t>monitoring</a:t>
            </a:r>
            <a:r>
              <a:rPr lang="en-US" sz="1200" b="0" i="0" kern="1200" dirty="0" smtClean="0">
                <a:solidFill>
                  <a:schemeClr val="tx1"/>
                </a:solidFill>
                <a:effectLst/>
                <a:latin typeface="+mn-lt"/>
                <a:ea typeface="+mn-ea"/>
                <a:cs typeface="+mn-cs"/>
              </a:rPr>
              <a:t> page, and then at the bottom of the page click </a:t>
            </a:r>
            <a:r>
              <a:rPr lang="en-US" sz="1200" b="1" i="0" kern="1200" dirty="0" smtClean="0">
                <a:solidFill>
                  <a:schemeClr val="tx1"/>
                </a:solidFill>
                <a:effectLst/>
                <a:latin typeface="+mn-lt"/>
                <a:ea typeface="+mn-ea"/>
                <a:cs typeface="+mn-cs"/>
              </a:rPr>
              <a:t>Add Rule</a:t>
            </a:r>
            <a:r>
              <a:rPr lang="en-US" sz="1200" b="0" i="0" kern="1200" dirty="0" smtClean="0">
                <a:solidFill>
                  <a:schemeClr val="tx1"/>
                </a:solidFill>
                <a:effectLst/>
                <a:latin typeface="+mn-lt"/>
                <a:ea typeface="+mn-ea"/>
                <a:cs typeface="+mn-cs"/>
              </a:rPr>
              <a:t>. Follow the wizard to configure your alert. You have the option to alert if the metrics exceeds a certain threshold or if the metric falls below a certain threshold.</a:t>
            </a:r>
          </a:p>
          <a:p>
            <a:r>
              <a:rPr lang="en-US" sz="1200" b="0" i="0" kern="1200" dirty="0" smtClean="0">
                <a:solidFill>
                  <a:schemeClr val="tx1"/>
                </a:solidFill>
                <a:effectLst/>
                <a:latin typeface="+mn-lt"/>
                <a:ea typeface="+mn-ea"/>
                <a:cs typeface="+mn-cs"/>
              </a:rPr>
              <a:t>For example, if you expect the workload on your database to grow, you can chose to configure an email alert whenever your database reaches 80% on any of the performance metrics. You can use this as an early warning to figure out when you might have to switch to the next higher performance level.</a:t>
            </a:r>
          </a:p>
          <a:p>
            <a:endParaRPr lang="en-US" dirty="0" smtClean="0"/>
          </a:p>
          <a:p>
            <a:r>
              <a:rPr lang="en-US" sz="1200" b="0" i="0" kern="1200" dirty="0" smtClean="0">
                <a:solidFill>
                  <a:schemeClr val="tx1"/>
                </a:solidFill>
                <a:effectLst/>
                <a:latin typeface="+mn-lt"/>
                <a:ea typeface="+mn-ea"/>
                <a:cs typeface="+mn-cs"/>
              </a:rPr>
              <a:t>The performance metrics can also help you determine if you are able to downgrade to a lower performance level. Assume you are using a Standard S2 database and all performance metrics show that the database on average does not use more than 10% at any given time. It is likely that the database will work well in Standard S1. However, be aware of workloads that spike or fluctuate before making the decision to move to a lower performance level.</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54</a:t>
            </a:fld>
            <a:endParaRPr lang="en-US"/>
          </a:p>
        </p:txBody>
      </p:sp>
    </p:spTree>
    <p:extLst>
      <p:ext uri="{BB962C8B-B14F-4D97-AF65-F5344CB8AC3E}">
        <p14:creationId xmlns:p14="http://schemas.microsoft.com/office/powerpoint/2010/main" val="32930861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55</a:t>
            </a:fld>
            <a:endParaRPr lang="en-US"/>
          </a:p>
        </p:txBody>
      </p:sp>
    </p:spTree>
    <p:extLst>
      <p:ext uri="{BB962C8B-B14F-4D97-AF65-F5344CB8AC3E}">
        <p14:creationId xmlns:p14="http://schemas.microsoft.com/office/powerpoint/2010/main" val="872070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SQL Database Auditing tracks database events and writes audited events to an audit log in your Azure Storage account. Auditing is available in preview for Basic, Standard, and Premium service tiers.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Auditing can help you maintain regulatory compliance, understand database activity, and gain insight into discrepancies and anomalies that could indicate business concerns or suspected security violations.</a:t>
            </a:r>
          </a:p>
          <a:p>
            <a:endParaRPr lang="en-US" sz="1200" b="0" i="0" kern="1200" dirty="0" smtClean="0">
              <a:solidFill>
                <a:schemeClr val="tx1"/>
              </a:solidFill>
              <a:effectLst/>
              <a:latin typeface="+mn-lt"/>
              <a:ea typeface="+mn-ea"/>
              <a:cs typeface="+mn-cs"/>
            </a:endParaRPr>
          </a:p>
          <a:p>
            <a:r>
              <a:rPr lang="en-US" dirty="0" smtClean="0"/>
              <a:t>Any client which implements TDS 7.4 should also support redirection. For "</a:t>
            </a:r>
            <a:r>
              <a:rPr lang="en-US" dirty="0" err="1" smtClean="0"/>
              <a:t>Downlevel</a:t>
            </a:r>
            <a:r>
              <a:rPr lang="en-US" dirty="0" smtClean="0"/>
              <a:t> clients", i.e. which support TDS version 7.3 and below - the server </a:t>
            </a:r>
          </a:p>
          <a:p>
            <a:endParaRPr lang="en-US" dirty="0" smtClean="0"/>
          </a:p>
          <a:p>
            <a:r>
              <a:rPr lang="en-US" dirty="0" smtClean="0"/>
              <a:t>FQDN in the connection string should be modified</a:t>
            </a:r>
            <a:r>
              <a:rPr lang="en-US" baseline="0" dirty="0" smtClean="0"/>
              <a:t> to include secure</a:t>
            </a:r>
          </a:p>
          <a:p>
            <a:r>
              <a:rPr lang="en-US" dirty="0" smtClean="0"/>
              <a:t>partial list of "</a:t>
            </a:r>
            <a:r>
              <a:rPr lang="en-US" dirty="0" err="1" smtClean="0"/>
              <a:t>Downlevel</a:t>
            </a:r>
            <a:r>
              <a:rPr lang="en-US" dirty="0" smtClean="0"/>
              <a:t> clients" includes: </a:t>
            </a:r>
          </a:p>
          <a:p>
            <a:r>
              <a:rPr lang="en-US" dirty="0" smtClean="0"/>
              <a:t>.NET 4.0 and below,</a:t>
            </a:r>
          </a:p>
          <a:p>
            <a:r>
              <a:rPr lang="en-US" dirty="0" smtClean="0"/>
              <a:t>ODBC 10.0 and below.</a:t>
            </a:r>
          </a:p>
          <a:p>
            <a:r>
              <a:rPr lang="en-US" dirty="0" smtClean="0"/>
              <a:t>JDBC 4.0 and below (while JDBC 4.0 does support TDS 7.4, the TDS redirection feature is not fully supported)</a:t>
            </a:r>
          </a:p>
          <a:p>
            <a:endParaRPr lang="en-US" sz="1200" b="0" i="0" kern="1200" dirty="0" smtClean="0">
              <a:solidFill>
                <a:schemeClr val="tx1"/>
              </a:solidFill>
              <a:effectLst/>
              <a:latin typeface="+mn-lt"/>
              <a:ea typeface="+mn-ea"/>
              <a:cs typeface="+mn-cs"/>
            </a:endParaRPr>
          </a:p>
          <a:p>
            <a:endParaRPr lang="en-US" dirty="0" smtClean="0"/>
          </a:p>
          <a:p>
            <a:r>
              <a:rPr lang="en-US" b="1" dirty="0" smtClean="0"/>
              <a:t>References:</a:t>
            </a:r>
          </a:p>
          <a:p>
            <a:r>
              <a:rPr lang="en-US" dirty="0" smtClean="0"/>
              <a:t>http://azure.microsoft.com/en-gb/documentation/articles/sql-database-auditing-get-started/</a:t>
            </a:r>
          </a:p>
          <a:p>
            <a:r>
              <a:rPr lang="en-US" dirty="0" smtClean="0"/>
              <a:t>https://azure.microsoft.com/en-us/documentation/articles/sql-database-auditing-and-dynamic-data-masking-downlevel-clients/</a:t>
            </a:r>
          </a:p>
        </p:txBody>
      </p:sp>
      <p:sp>
        <p:nvSpPr>
          <p:cNvPr id="4" name="Slide Number Placeholder 3"/>
          <p:cNvSpPr>
            <a:spLocks noGrp="1"/>
          </p:cNvSpPr>
          <p:nvPr>
            <p:ph type="sldNum" sz="quarter" idx="10"/>
          </p:nvPr>
        </p:nvSpPr>
        <p:spPr/>
        <p:txBody>
          <a:bodyPr/>
          <a:lstStyle/>
          <a:p>
            <a:fld id="{D4D9EC6A-7C5A-47E3-9BC9-C8192C44EEE3}" type="slidenum">
              <a:rPr lang="en-US" smtClean="0"/>
              <a:t>56</a:t>
            </a:fld>
            <a:endParaRPr lang="en-US"/>
          </a:p>
        </p:txBody>
      </p:sp>
    </p:spTree>
    <p:extLst>
      <p:ext uri="{BB962C8B-B14F-4D97-AF65-F5344CB8AC3E}">
        <p14:creationId xmlns:p14="http://schemas.microsoft.com/office/powerpoint/2010/main" val="3412490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57</a:t>
            </a:fld>
            <a:endParaRPr lang="en-US"/>
          </a:p>
        </p:txBody>
      </p:sp>
    </p:spTree>
    <p:extLst>
      <p:ext uri="{BB962C8B-B14F-4D97-AF65-F5344CB8AC3E}">
        <p14:creationId xmlns:p14="http://schemas.microsoft.com/office/powerpoint/2010/main" val="32108722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Row Level </a:t>
            </a:r>
            <a:r>
              <a:rPr lang="en-US" dirty="0" err="1" smtClean="0"/>
              <a:t>Secutiry</a:t>
            </a:r>
            <a:r>
              <a:rPr lang="en-US" dirty="0" smtClean="0"/>
              <a:t> is in PPREVIEW</a:t>
            </a:r>
          </a:p>
          <a:p>
            <a:r>
              <a:rPr lang="en-US" dirty="0" smtClean="0">
                <a:effectLst/>
              </a:rPr>
              <a:t>A hospital can create a security policy that allows nurses to view data rows for their own patients only.</a:t>
            </a:r>
          </a:p>
          <a:p>
            <a:r>
              <a:rPr lang="en-US" dirty="0" smtClean="0">
                <a:effectLst/>
              </a:rPr>
              <a:t>A bank can create a policy to restrict access to rows of financial data based on the employee's business division, or based on the employee's role within the company.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SQL Database TDE is based on SQL Server’s TDE technology which encrypts the storage of an entire database by using an industry standard AES-256 symmetric key called the database encryption key. SQL Database protects this database encryption key with a service managed certificate. All key management for database copying, Geo-Replication, and database restores anywhere in SQL Database is handled by the service – just enable it on your database </a:t>
            </a:r>
          </a:p>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58</a:t>
            </a:fld>
            <a:endParaRPr lang="en-US"/>
          </a:p>
        </p:txBody>
      </p:sp>
    </p:spTree>
    <p:extLst>
      <p:ext uri="{BB962C8B-B14F-4D97-AF65-F5344CB8AC3E}">
        <p14:creationId xmlns:p14="http://schemas.microsoft.com/office/powerpoint/2010/main" val="2274100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-Management</a:t>
            </a:r>
            <a:r>
              <a:rPr lang="en-US" baseline="0" dirty="0" smtClean="0"/>
              <a:t> Studio- open new connection using secure FQDN to the server connecting as dev – run query on server</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59</a:t>
            </a:fld>
            <a:endParaRPr lang="en-US"/>
          </a:p>
        </p:txBody>
      </p:sp>
    </p:spTree>
    <p:extLst>
      <p:ext uri="{BB962C8B-B14F-4D97-AF65-F5344CB8AC3E}">
        <p14:creationId xmlns:p14="http://schemas.microsoft.com/office/powerpoint/2010/main" val="10149980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mtClean="0"/>
              <a:t>10</a:t>
            </a:r>
            <a:endParaRPr lang="es-ES" dirty="0"/>
          </a:p>
        </p:txBody>
      </p:sp>
      <p:sp>
        <p:nvSpPr>
          <p:cNvPr id="4" name="Slide Number Placeholder 3"/>
          <p:cNvSpPr>
            <a:spLocks noGrp="1"/>
          </p:cNvSpPr>
          <p:nvPr>
            <p:ph type="sldNum" sz="quarter" idx="10"/>
          </p:nvPr>
        </p:nvSpPr>
        <p:spPr/>
        <p:txBody>
          <a:bodyPr/>
          <a:lstStyle/>
          <a:p>
            <a:fld id="{D4D9EC6A-7C5A-47E3-9BC9-C8192C44EEE3}" type="slidenum">
              <a:rPr lang="en-US" smtClean="0"/>
              <a:t>60</a:t>
            </a:fld>
            <a:endParaRPr lang="en-US"/>
          </a:p>
        </p:txBody>
      </p:sp>
    </p:spTree>
    <p:extLst>
      <p:ext uri="{BB962C8B-B14F-4D97-AF65-F5344CB8AC3E}">
        <p14:creationId xmlns:p14="http://schemas.microsoft.com/office/powerpoint/2010/main" val="10759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20</a:t>
            </a:r>
            <a:endParaRPr lang="es-ES" dirty="0"/>
          </a:p>
        </p:txBody>
      </p:sp>
      <p:sp>
        <p:nvSpPr>
          <p:cNvPr id="4" name="Slide Number Placeholder 3"/>
          <p:cNvSpPr>
            <a:spLocks noGrp="1"/>
          </p:cNvSpPr>
          <p:nvPr>
            <p:ph type="sldNum" sz="quarter" idx="10"/>
          </p:nvPr>
        </p:nvSpPr>
        <p:spPr/>
        <p:txBody>
          <a:bodyPr/>
          <a:lstStyle/>
          <a:p>
            <a:fld id="{D4D9EC6A-7C5A-47E3-9BC9-C8192C44EEE3}" type="slidenum">
              <a:rPr lang="en-US" smtClean="0"/>
              <a:t>6</a:t>
            </a:fld>
            <a:endParaRPr lang="en-US"/>
          </a:p>
        </p:txBody>
      </p:sp>
    </p:spTree>
    <p:extLst>
      <p:ext uri="{BB962C8B-B14F-4D97-AF65-F5344CB8AC3E}">
        <p14:creationId xmlns:p14="http://schemas.microsoft.com/office/powerpoint/2010/main" val="34096058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endParaRPr lang="en-US" dirty="0" smtClean="0"/>
          </a:p>
          <a:p>
            <a:r>
              <a:rPr lang="en-US" dirty="0" smtClean="0"/>
              <a:t>Azure SQL Database Import and Export Service ( from the cloud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Database Copy</a:t>
            </a:r>
            <a:r>
              <a:rPr lang="en-US" baseline="0" dirty="0"/>
              <a:t> </a:t>
            </a:r>
            <a:r>
              <a:rPr lang="en-US" baseline="0" dirty="0" smtClean="0"/>
              <a:t>(on the cloud)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SQL Database Migration Wizard:</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This is a shared source tool downloadable from</a:t>
            </a:r>
            <a:r>
              <a:rPr lang="en-US" baseline="0" dirty="0" smtClean="0"/>
              <a:t> </a:t>
            </a:r>
            <a:r>
              <a:rPr lang="en-US" baseline="0" dirty="0" err="1" smtClean="0"/>
              <a:t>codeplex</a:t>
            </a:r>
            <a:r>
              <a:rPr lang="en-US" baseline="0" dirty="0" smtClean="0"/>
              <a:t> (http://sqlazuremw.codeplex.com/). It can be used to </a:t>
            </a:r>
            <a:r>
              <a:rPr lang="en-US" sz="1200" b="0" i="0" kern="1200" dirty="0" smtClean="0">
                <a:solidFill>
                  <a:schemeClr val="tx1"/>
                </a:solidFill>
                <a:effectLst/>
                <a:latin typeface="+mn-lt"/>
                <a:ea typeface="+mn-ea"/>
                <a:cs typeface="+mn-cs"/>
              </a:rPr>
              <a:t>migrate Schema</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data. It can also be used to identify compatibility issues, fix them where possible, and notify you of the issues it finds.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Data-Tier Application (DAC)</a:t>
            </a:r>
          </a:p>
          <a:p>
            <a:r>
              <a:rPr lang="en-US" sz="1200" b="0" i="0" kern="1200" dirty="0" smtClean="0">
                <a:solidFill>
                  <a:schemeClr val="tx1"/>
                </a:solidFill>
                <a:effectLst/>
                <a:latin typeface="+mn-lt"/>
                <a:ea typeface="+mn-ea"/>
                <a:cs typeface="+mn-cs"/>
              </a:rPr>
              <a:t>A data-tier application (DAC) is a self-contained unit for developing, deploying, and managing data-tier objects. There are two options for migrating with DAC:</a:t>
            </a:r>
          </a:p>
          <a:p>
            <a:pPr marL="628650" lvl="1" indent="-171450">
              <a:buFont typeface="Arial" panose="020B0604020202020204" pitchFamily="34" charset="0"/>
              <a:buChar char="•"/>
            </a:pPr>
            <a:r>
              <a:rPr lang="en-US" sz="1200" b="1" i="0" kern="1200" dirty="0" smtClean="0">
                <a:solidFill>
                  <a:schemeClr val="tx1"/>
                </a:solidFill>
                <a:effectLst/>
                <a:latin typeface="+mn-lt"/>
                <a:ea typeface="+mn-ea"/>
                <a:cs typeface="+mn-cs"/>
              </a:rPr>
              <a:t>DAC BACPAC</a:t>
            </a:r>
            <a:r>
              <a:rPr lang="en-US" sz="1200" b="0" i="0" kern="1200" dirty="0" smtClean="0">
                <a:solidFill>
                  <a:schemeClr val="tx1"/>
                </a:solidFill>
                <a:effectLst/>
                <a:latin typeface="+mn-lt"/>
                <a:ea typeface="+mn-ea"/>
                <a:cs typeface="+mn-cs"/>
              </a:rPr>
              <a:t> – This can be created by running the </a:t>
            </a:r>
            <a:r>
              <a:rPr lang="en-US" sz="1200" b="0" i="1" kern="1200" dirty="0" smtClean="0">
                <a:solidFill>
                  <a:schemeClr val="tx1"/>
                </a:solidFill>
                <a:effectLst/>
                <a:latin typeface="+mn-lt"/>
                <a:ea typeface="+mn-ea"/>
                <a:cs typeface="+mn-cs"/>
              </a:rPr>
              <a:t>Export Data-tier Application </a:t>
            </a:r>
            <a:r>
              <a:rPr lang="en-US" sz="1200" b="0" i="0" kern="1200" dirty="0" smtClean="0">
                <a:solidFill>
                  <a:schemeClr val="tx1"/>
                </a:solidFill>
                <a:effectLst/>
                <a:latin typeface="+mn-lt"/>
                <a:ea typeface="+mn-ea"/>
                <a:cs typeface="+mn-cs"/>
              </a:rPr>
              <a:t>which</a:t>
            </a:r>
            <a:r>
              <a:rPr lang="en-US" sz="1200" b="0" i="0" kern="1200" baseline="0" dirty="0" smtClean="0">
                <a:solidFill>
                  <a:schemeClr val="tx1"/>
                </a:solidFill>
                <a:effectLst/>
                <a:latin typeface="+mn-lt"/>
                <a:ea typeface="+mn-ea"/>
                <a:cs typeface="+mn-cs"/>
              </a:rPr>
              <a:t> will export a BACPAC file, this file can be saved directly to Azure or imported later. This option can be used to export both data and schema but </a:t>
            </a:r>
          </a:p>
          <a:p>
            <a:pPr marL="628650" lvl="1" indent="-171450">
              <a:buFont typeface="Arial" panose="020B0604020202020204" pitchFamily="34" charset="0"/>
              <a:buChar char="•"/>
            </a:pPr>
            <a:r>
              <a:rPr lang="en-US" sz="1200" b="1" i="0" kern="1200" dirty="0" smtClean="0">
                <a:solidFill>
                  <a:schemeClr val="tx1"/>
                </a:solidFill>
                <a:effectLst/>
                <a:latin typeface="+mn-lt"/>
                <a:ea typeface="+mn-ea"/>
                <a:cs typeface="+mn-cs"/>
              </a:rPr>
              <a:t>DAC Package</a:t>
            </a:r>
            <a:r>
              <a:rPr lang="en-US" sz="1200" b="0" i="0" kern="1200" dirty="0" smtClean="0">
                <a:solidFill>
                  <a:schemeClr val="tx1"/>
                </a:solidFill>
                <a:effectLst/>
                <a:latin typeface="+mn-lt"/>
                <a:ea typeface="+mn-ea"/>
                <a:cs typeface="+mn-cs"/>
              </a:rPr>
              <a:t> – Also created by Extract Data-tier Application instead</a:t>
            </a:r>
            <a:r>
              <a:rPr lang="en-US" sz="1200" b="0" i="0" kern="1200" baseline="0" dirty="0" smtClean="0">
                <a:solidFill>
                  <a:schemeClr val="tx1"/>
                </a:solidFill>
                <a:effectLst/>
                <a:latin typeface="+mn-lt"/>
                <a:ea typeface="+mn-ea"/>
                <a:cs typeface="+mn-cs"/>
              </a:rPr>
              <a:t> of Saving to Azure, you can save it locally, make schema modifications and then deploy to Azure. This can be used</a:t>
            </a:r>
          </a:p>
          <a:p>
            <a:pPr marL="628650" lvl="1" indent="-171450">
              <a:buFont typeface="Arial" panose="020B0604020202020204" pitchFamily="34" charset="0"/>
              <a:buChar char="•"/>
            </a:pPr>
            <a:endParaRPr lang="en-US" sz="1200" b="0" i="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i="0" kern="1200" baseline="0" dirty="0" smtClean="0">
                <a:solidFill>
                  <a:schemeClr val="tx1"/>
                </a:solidFill>
                <a:effectLst/>
                <a:latin typeface="+mn-lt"/>
                <a:ea typeface="+mn-ea"/>
                <a:cs typeface="+mn-cs"/>
              </a:rPr>
              <a:t>There are other tools which might be used in situations where you only want to migrate or synchronize data between </a:t>
            </a:r>
            <a:r>
              <a:rPr lang="en-US" sz="1200" b="0" i="0" kern="1200" baseline="0" dirty="0" err="1" smtClean="0">
                <a:solidFill>
                  <a:schemeClr val="tx1"/>
                </a:solidFill>
                <a:effectLst/>
                <a:latin typeface="+mn-lt"/>
                <a:ea typeface="+mn-ea"/>
                <a:cs typeface="+mn-cs"/>
              </a:rPr>
              <a:t>on-premise</a:t>
            </a:r>
            <a:r>
              <a:rPr lang="en-US" sz="1200" b="0" i="0" kern="1200" baseline="0" dirty="0" smtClean="0">
                <a:solidFill>
                  <a:schemeClr val="tx1"/>
                </a:solidFill>
                <a:effectLst/>
                <a:latin typeface="+mn-lt"/>
                <a:ea typeface="+mn-ea"/>
                <a:cs typeface="+mn-cs"/>
              </a:rPr>
              <a:t> SQL Server and Azure SQL Database or vise versa. Some of these would give you more flexibility or control over the data migration process such as the SQL Server Integration Services. Or maybe efficient export and import technique for large amounts of data such as </a:t>
            </a:r>
            <a:r>
              <a:rPr lang="en-US" sz="1200" b="1" i="0" kern="1200" baseline="0" dirty="0" err="1" smtClean="0">
                <a:solidFill>
                  <a:schemeClr val="tx1"/>
                </a:solidFill>
                <a:effectLst/>
                <a:latin typeface="+mn-lt"/>
                <a:ea typeface="+mn-ea"/>
                <a:cs typeface="+mn-cs"/>
              </a:rPr>
              <a:t>bcp</a:t>
            </a:r>
            <a:r>
              <a:rPr lang="en-US" sz="1200" b="0" i="0" kern="1200" baseline="0" dirty="0" smtClean="0">
                <a:solidFill>
                  <a:schemeClr val="tx1"/>
                </a:solidFill>
                <a:effectLst/>
                <a:latin typeface="+mn-lt"/>
                <a:ea typeface="+mn-ea"/>
                <a:cs typeface="+mn-cs"/>
              </a:rPr>
              <a:t>. </a:t>
            </a:r>
          </a:p>
          <a:p>
            <a:pPr marL="0" lvl="0" indent="0">
              <a:buFont typeface="Arial" panose="020B0604020202020204" pitchFamily="34" charset="0"/>
              <a:buNone/>
            </a:pPr>
            <a:endParaRPr lang="en-US" sz="1200" b="0" i="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Generate and Publish Scripts Wizard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SQL Server Integration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SQL Server Import and Export Wizard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SQL Server Migration Assistant</a:t>
            </a:r>
          </a:p>
          <a:p>
            <a:pPr marL="171450" lvl="0" indent="-171450">
              <a:buFont typeface="Arial" panose="020B0604020202020204" pitchFamily="34" charset="0"/>
              <a:buChar char="•"/>
            </a:pPr>
            <a:r>
              <a:rPr lang="en-US" sz="1200" dirty="0" err="1" smtClean="0"/>
              <a:t>bcp</a:t>
            </a: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SQL Server Data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smtClean="0"/>
              <a:t>SQL Data Sync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Microsoft Sync 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Reference:</a:t>
            </a:r>
            <a:r>
              <a:rPr lang="en-US" baseline="0" dirty="0" smtClean="0"/>
              <a:t> http://msdn.microsoft.com/en-us/library/ee730904.aspx</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171450" lvl="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CD553A6-A353-45F4-A14F-974C14DFCCAD}" type="slidenum">
              <a:rPr lang="it-IT" smtClean="0"/>
              <a:t>61</a:t>
            </a:fld>
            <a:endParaRPr lang="it-IT"/>
          </a:p>
        </p:txBody>
      </p:sp>
    </p:spTree>
    <p:extLst>
      <p:ext uri="{BB962C8B-B14F-4D97-AF65-F5344CB8AC3E}">
        <p14:creationId xmlns:p14="http://schemas.microsoft.com/office/powerpoint/2010/main" val="5906405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62</a:t>
            </a:fld>
            <a:endParaRPr lang="en-US"/>
          </a:p>
        </p:txBody>
      </p:sp>
    </p:spTree>
    <p:extLst>
      <p:ext uri="{BB962C8B-B14F-4D97-AF65-F5344CB8AC3E}">
        <p14:creationId xmlns:p14="http://schemas.microsoft.com/office/powerpoint/2010/main" val="22003550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it-IT" sz="1733" dirty="0" smtClean="0">
                <a:solidFill>
                  <a:schemeClr val="bg2">
                    <a:lumMod val="10000"/>
                  </a:schemeClr>
                </a:solidFill>
              </a:rPr>
              <a:t>Source Control</a:t>
            </a:r>
          </a:p>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63</a:t>
            </a:fld>
            <a:endParaRPr lang="en-US"/>
          </a:p>
        </p:txBody>
      </p:sp>
    </p:spTree>
    <p:extLst>
      <p:ext uri="{BB962C8B-B14F-4D97-AF65-F5344CB8AC3E}">
        <p14:creationId xmlns:p14="http://schemas.microsoft.com/office/powerpoint/2010/main" val="9825010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7/6/2015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6579679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65</a:t>
            </a:fld>
            <a:endParaRPr lang="en-US"/>
          </a:p>
        </p:txBody>
      </p:sp>
    </p:spTree>
    <p:extLst>
      <p:ext uri="{BB962C8B-B14F-4D97-AF65-F5344CB8AC3E}">
        <p14:creationId xmlns:p14="http://schemas.microsoft.com/office/powerpoint/2010/main" val="18879160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95F0BC-F70C-4197-81F0-4727068EAD0F}" type="slidenum">
              <a:rPr lang="es-ES" smtClean="0">
                <a:solidFill>
                  <a:prstClr val="black"/>
                </a:solidFill>
                <a:latin typeface="Calibri" panose="020F0502020204030204"/>
              </a:rPr>
              <a:pPr/>
              <a:t>66</a:t>
            </a:fld>
            <a:endParaRPr lang="es-ES">
              <a:solidFill>
                <a:prstClr val="black"/>
              </a:solidFill>
              <a:latin typeface="Calibri" panose="020F0502020204030204"/>
            </a:endParaRPr>
          </a:p>
        </p:txBody>
      </p:sp>
    </p:spTree>
    <p:extLst>
      <p:ext uri="{BB962C8B-B14F-4D97-AF65-F5344CB8AC3E}">
        <p14:creationId xmlns:p14="http://schemas.microsoft.com/office/powerpoint/2010/main" val="1374702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you have a range of possibilities where and how you can host SQL Server databases wither on and off premises.</a:t>
            </a:r>
          </a:p>
          <a:p>
            <a:endParaRPr lang="en-US" baseline="0" dirty="0" smtClean="0"/>
          </a:p>
          <a:p>
            <a:r>
              <a:rPr lang="en-US" b="1" baseline="0" dirty="0" smtClean="0"/>
              <a:t>&lt;click&gt;</a:t>
            </a:r>
          </a:p>
          <a:p>
            <a:r>
              <a:rPr lang="en-US" baseline="0" dirty="0" smtClean="0"/>
              <a:t>The first obvious option is to run SQL Server on a physical server. With this option you acquire the hardware and server resources and dedicate them to SQL Server. </a:t>
            </a:r>
          </a:p>
          <a:p>
            <a:endParaRPr lang="en-US" baseline="0" dirty="0" smtClean="0"/>
          </a:p>
          <a:p>
            <a:r>
              <a:rPr lang="en-US" b="1" baseline="0" dirty="0" smtClean="0"/>
              <a:t>&lt;click&gt;</a:t>
            </a:r>
          </a:p>
          <a:p>
            <a:r>
              <a:rPr lang="en-US" baseline="0" dirty="0" smtClean="0"/>
              <a:t>The next move is where you host SQL Server on a virtual machine on your private cloud. You still have to secure hardware and resources, but the Server will run as a virtual instance along other virtual servers in the private cloud.</a:t>
            </a:r>
          </a:p>
          <a:p>
            <a:endParaRPr lang="en-US" baseline="0" dirty="0" smtClean="0"/>
          </a:p>
          <a:p>
            <a:r>
              <a:rPr lang="en-US" b="1" baseline="0" dirty="0" smtClean="0"/>
              <a:t>&lt;click&gt;</a:t>
            </a:r>
          </a:p>
          <a:p>
            <a:r>
              <a:rPr lang="en-US" baseline="0" dirty="0" smtClean="0"/>
              <a:t>You can also host the virtual machine on Azure. </a:t>
            </a:r>
          </a:p>
          <a:p>
            <a:endParaRPr lang="en-US" baseline="0" dirty="0" smtClean="0"/>
          </a:p>
          <a:p>
            <a:r>
              <a:rPr lang="en-US" sz="1200" b="1" i="0" kern="1200" dirty="0" smtClean="0">
                <a:solidFill>
                  <a:schemeClr val="tx1"/>
                </a:solidFill>
                <a:effectLst/>
                <a:latin typeface="+mn-lt"/>
                <a:ea typeface="+mn-ea"/>
                <a:cs typeface="+mn-cs"/>
              </a:rPr>
              <a:t>SQL Server in Azure Virtual Machine (VM)</a:t>
            </a:r>
            <a:r>
              <a:rPr lang="en-US" sz="1200" b="0" i="0" kern="1200" dirty="0" smtClean="0">
                <a:solidFill>
                  <a:schemeClr val="tx1"/>
                </a:solidFill>
                <a:effectLst/>
                <a:latin typeface="+mn-lt"/>
                <a:ea typeface="+mn-ea"/>
                <a:cs typeface="+mn-cs"/>
              </a:rPr>
              <a:t> falls into the industry category </a:t>
            </a:r>
            <a:r>
              <a:rPr lang="en-US" sz="1200" b="0" i="1" kern="1200" dirty="0" smtClean="0">
                <a:solidFill>
                  <a:schemeClr val="tx1"/>
                </a:solidFill>
                <a:effectLst/>
                <a:latin typeface="+mn-lt"/>
                <a:ea typeface="+mn-ea"/>
                <a:cs typeface="+mn-cs"/>
              </a:rPr>
              <a:t>Infrastructure as a Service (</a:t>
            </a:r>
            <a:r>
              <a:rPr lang="en-US" sz="1200" b="0" i="1" kern="1200" dirty="0" err="1" smtClean="0">
                <a:solidFill>
                  <a:schemeClr val="tx1"/>
                </a:solidFill>
                <a:effectLst/>
                <a:latin typeface="+mn-lt"/>
                <a:ea typeface="+mn-ea"/>
                <a:cs typeface="+mn-cs"/>
              </a:rPr>
              <a:t>IaaS</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allows you to run SQL Server inside a virtual machine in the cloud. It is built on standardized hardware that is owned, hosted, and maintained by Microsoft. When using SQL Server in a VM, you can either bring your own SQL Server license to Azure or use one of the preconfigured SQL Server images in the Azure portal.</a:t>
            </a:r>
          </a:p>
          <a:p>
            <a:endParaRPr lang="en-US" baseline="0" dirty="0" smtClean="0"/>
          </a:p>
          <a:p>
            <a:r>
              <a:rPr lang="en-US" b="1" baseline="0" dirty="0" smtClean="0"/>
              <a:t>&lt;click&gt;</a:t>
            </a:r>
          </a:p>
          <a:p>
            <a:r>
              <a:rPr lang="en-US" baseline="0" dirty="0" smtClean="0"/>
              <a:t>The next evolution in the cloud would be to have SQL Database as a service.</a:t>
            </a:r>
          </a:p>
          <a:p>
            <a:r>
              <a:rPr lang="en-US" sz="1200" b="1" i="0" kern="1200" dirty="0" smtClean="0">
                <a:solidFill>
                  <a:schemeClr val="tx1"/>
                </a:solidFill>
                <a:effectLst/>
                <a:latin typeface="+mn-lt"/>
                <a:ea typeface="+mn-ea"/>
                <a:cs typeface="+mn-cs"/>
              </a:rPr>
              <a:t>(Azure SQL Database)</a:t>
            </a:r>
            <a:r>
              <a:rPr lang="en-US" sz="1200" b="0" i="0" kern="1200" dirty="0" smtClean="0">
                <a:solidFill>
                  <a:schemeClr val="tx1"/>
                </a:solidFill>
                <a:effectLst/>
                <a:latin typeface="+mn-lt"/>
                <a:ea typeface="+mn-ea"/>
                <a:cs typeface="+mn-cs"/>
              </a:rPr>
              <a:t> is a relational database-as-a-service, which falls into the industry category </a:t>
            </a:r>
            <a:r>
              <a:rPr lang="en-US" sz="1200" b="0" i="1" kern="1200" dirty="0" smtClean="0">
                <a:solidFill>
                  <a:schemeClr val="tx1"/>
                </a:solidFill>
                <a:effectLst/>
                <a:latin typeface="+mn-lt"/>
                <a:ea typeface="+mn-ea"/>
                <a:cs typeface="+mn-cs"/>
              </a:rPr>
              <a:t>Platform as a Service (</a:t>
            </a:r>
            <a:r>
              <a:rPr lang="en-US" sz="1200" b="0" i="1" kern="1200" dirty="0" err="1" smtClean="0">
                <a:solidFill>
                  <a:schemeClr val="tx1"/>
                </a:solidFill>
                <a:effectLst/>
                <a:latin typeface="+mn-lt"/>
                <a:ea typeface="+mn-ea"/>
                <a:cs typeface="+mn-cs"/>
              </a:rPr>
              <a:t>PaaS</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Azure SQL Database is built on standardized hardware and software that is owned, hosted, and maintained by Microsoft. With SQL Database, you can develop directly on the service using built-in features and functionality. When using SQL Database, you pay-as-you-go with options to scale up or out for greater power.</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a:t>
            </a:r>
            <a:r>
              <a:rPr lang="en-US" sz="1200" b="0" i="0" kern="1200" dirty="0" smtClean="0">
                <a:solidFill>
                  <a:schemeClr val="tx1"/>
                </a:solidFill>
                <a:effectLst/>
                <a:latin typeface="+mn-lt"/>
                <a:ea typeface="+mn-ea"/>
                <a:cs typeface="+mn-cs"/>
              </a:rPr>
              <a:t> is optimized to reduce overall costs to the minimum for provisioning and managing many databases. It minimizes ongoing administration costs because you do not have to manage any virtual machines, operating system or database software including upgrades, high availability, and backups. In general, SQL Database can dramatically increase the number of databases managed by a single IT or development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We dedicate this session to cover SQL</a:t>
            </a:r>
            <a:r>
              <a:rPr lang="en-US" sz="1200" b="0" i="0" kern="1200" baseline="0" dirty="0" smtClean="0">
                <a:solidFill>
                  <a:schemeClr val="tx1"/>
                </a:solidFill>
                <a:effectLst/>
                <a:latin typeface="+mn-lt"/>
                <a:ea typeface="+mn-ea"/>
                <a:cs typeface="+mn-cs"/>
              </a:rPr>
              <a:t> Database. However to gain better understanding, i</a:t>
            </a:r>
            <a:r>
              <a:rPr lang="en-US" dirty="0" smtClean="0"/>
              <a:t>n the coming few slides we</a:t>
            </a:r>
            <a:r>
              <a:rPr lang="en-US" baseline="0" dirty="0" smtClean="0"/>
              <a:t> are going to explain differences between SQL Server on Azure VM and SQL Database.</a:t>
            </a:r>
          </a:p>
          <a:p>
            <a:endParaRPr lang="en-US" dirty="0" smtClean="0"/>
          </a:p>
          <a:p>
            <a:r>
              <a:rPr lang="en-US" b="1" dirty="0" smtClean="0"/>
              <a:t>References:</a:t>
            </a:r>
          </a:p>
          <a:p>
            <a:r>
              <a:rPr lang="en-US" b="0" dirty="0" smtClean="0"/>
              <a:t>http://azure.microsoft.com/en-gb/documentation/articles/data-management-azure-sql-database-and-sql-server-iaas/</a:t>
            </a:r>
          </a:p>
          <a:p>
            <a:r>
              <a:rPr lang="en-US" dirty="0" smtClean="0"/>
              <a:t>http://azure.microsoft.com/blog/2013/02/14/choosing-between-sql-server-in-windows-azure-vm-windows-azure-sql-database/</a:t>
            </a:r>
          </a:p>
        </p:txBody>
      </p:sp>
      <p:sp>
        <p:nvSpPr>
          <p:cNvPr id="4" name="Slide Number Placeholder 3"/>
          <p:cNvSpPr>
            <a:spLocks noGrp="1"/>
          </p:cNvSpPr>
          <p:nvPr>
            <p:ph type="sldNum" sz="quarter" idx="10"/>
          </p:nvPr>
        </p:nvSpPr>
        <p:spPr/>
        <p:txBody>
          <a:bodyPr/>
          <a:lstStyle/>
          <a:p>
            <a:fld id="{D4D9EC6A-7C5A-47E3-9BC9-C8192C44EEE3}" type="slidenum">
              <a:rPr lang="en-US" smtClean="0"/>
              <a:t>7</a:t>
            </a:fld>
            <a:endParaRPr lang="en-US"/>
          </a:p>
        </p:txBody>
      </p:sp>
    </p:spTree>
    <p:extLst>
      <p:ext uri="{BB962C8B-B14F-4D97-AF65-F5344CB8AC3E}">
        <p14:creationId xmlns:p14="http://schemas.microsoft.com/office/powerpoint/2010/main" val="289631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SQL Server in Azure Virtual Machines, you get the full benefits of infrastructure-as-a-service offering in Microsoft data centers. Therefore, you have the full-control of the virtual machines that run your SQL Server as well as your applications and databases in Azure. You can move your enterprise breadth applications in your own virtualization platform on-premises to Azure by leveraging SQL Server in Azure Virtual Machine instead of purchasing new hardware to run your increasing needs. When you need more hardware just for a specific time period or to do validation or testing of your new application, Azure Virtual Machines provide flexibility to match your needs. You can build hybrid applications by hosting SQL Server databases in Azure Virtual Machines. Therefore, you can make your databases available to both on-premises and cloud applications.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provision SQL Server VM</a:t>
            </a:r>
            <a:r>
              <a:rPr lang="en-US" sz="1200" b="0" i="0" kern="1200" baseline="0" dirty="0" smtClean="0">
                <a:solidFill>
                  <a:schemeClr val="tx1"/>
                </a:solidFill>
                <a:effectLst/>
                <a:latin typeface="+mn-lt"/>
                <a:ea typeface="+mn-ea"/>
                <a:cs typeface="+mn-cs"/>
              </a:rPr>
              <a:t> on Azure in two ways.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Azure virtual machine gallery includes several images that contain Microsoft SQL Server. You can select one of the virtual machine images from the gallery and with a few clicks you can provision the virtual machine to your Azure environment. This way you pay for the SQL</a:t>
            </a:r>
            <a:r>
              <a:rPr lang="en-US" sz="1200" b="0" i="0" kern="1200" baseline="0" dirty="0" smtClean="0">
                <a:solidFill>
                  <a:schemeClr val="tx1"/>
                </a:solidFill>
                <a:effectLst/>
                <a:latin typeface="+mn-lt"/>
                <a:ea typeface="+mn-ea"/>
                <a:cs typeface="+mn-cs"/>
              </a:rPr>
              <a:t> license per minute in addition to the Virtual Machine compute and OS.</a:t>
            </a:r>
            <a:endParaRPr lang="en-US" dirty="0" smtClean="0"/>
          </a:p>
          <a:p>
            <a:endParaRPr lang="en-US" dirty="0" smtClean="0"/>
          </a:p>
          <a:p>
            <a:r>
              <a:rPr lang="en-US" dirty="0" smtClean="0"/>
              <a:t>Another option is to upload</a:t>
            </a:r>
            <a:r>
              <a:rPr lang="en-US" baseline="0" dirty="0" smtClean="0"/>
              <a:t> your own VHD to an Azure storage account and then create the SQL Server using that image. With this option you need License Mobility with Software Assurance to be able to relocate your </a:t>
            </a:r>
            <a:r>
              <a:rPr lang="en-US" baseline="0" dirty="0" err="1" smtClean="0"/>
              <a:t>sql</a:t>
            </a:r>
            <a:r>
              <a:rPr lang="en-US" baseline="0" dirty="0" smtClean="0"/>
              <a:t> server license.</a:t>
            </a:r>
          </a:p>
          <a:p>
            <a:endParaRPr lang="en-US" dirty="0" smtClean="0"/>
          </a:p>
          <a:p>
            <a:r>
              <a:rPr lang="en-US" b="1" dirty="0" smtClean="0"/>
              <a:t>References:</a:t>
            </a:r>
          </a:p>
          <a:p>
            <a:r>
              <a:rPr lang="en-US" b="0" dirty="0" smtClean="0"/>
              <a:t>http://msdn.microsoft.com/en-us/library/azure/dn133151.aspx</a:t>
            </a:r>
          </a:p>
          <a:p>
            <a:r>
              <a:rPr lang="en-US" dirty="0" smtClean="0"/>
              <a:t>License mobility: http://azure.microsoft.com/en-gb/pricing/license-mobility/</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8</a:t>
            </a:fld>
            <a:endParaRPr lang="en-US"/>
          </a:p>
        </p:txBody>
      </p:sp>
    </p:spTree>
    <p:extLst>
      <p:ext uri="{BB962C8B-B14F-4D97-AF65-F5344CB8AC3E}">
        <p14:creationId xmlns:p14="http://schemas.microsoft.com/office/powerpoint/2010/main" val="418907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Microsoft Azure SQL Database </a:t>
            </a:r>
            <a:r>
              <a:rPr lang="en-US" sz="1200" b="0" i="0" kern="1200" dirty="0" smtClean="0">
                <a:solidFill>
                  <a:schemeClr val="tx1"/>
                </a:solidFill>
                <a:effectLst/>
                <a:latin typeface="+mn-lt"/>
                <a:ea typeface="+mn-ea"/>
                <a:cs typeface="+mn-cs"/>
              </a:rPr>
              <a:t>provides a Relational Database Management System based on SQL Server technology. Microsoft Azure SQL Database exposes a tabular data stream (TDS) interface, and Transact-SQL (T-SQL), so many of the tools and applications that work with SQL Server also work with Microsoft Azure SQL Database. Applications written using existing technologies such as ADO.NET and ODBC to communicate with SQL Server can be updated to access Microsoft Azure SQL Database with minimal code changes. Microsoft Azure SQL Database also provides standard SQL Server features such as stored procedures, views, multiple indexes, joins, and aggregations.</a:t>
            </a:r>
          </a:p>
          <a:p>
            <a:endParaRPr lang="en-US" dirty="0" smtClean="0"/>
          </a:p>
          <a:p>
            <a:endParaRPr lang="en-US" dirty="0" smtClean="0"/>
          </a:p>
          <a:p>
            <a:r>
              <a:rPr lang="en-US" sz="1200" b="0" i="0" kern="1200" dirty="0" smtClean="0">
                <a:solidFill>
                  <a:schemeClr val="tx1"/>
                </a:solidFill>
                <a:effectLst/>
                <a:latin typeface="+mn-lt"/>
                <a:ea typeface="+mn-ea"/>
                <a:cs typeface="+mn-cs"/>
              </a:rPr>
              <a:t>There are many ways to incorporate Microsoft Azure SQL Database in your database application. In a traditional on-premises application, the application code and database are located in the same physical data center. Azure SQL Database offers many alternatives to that architecture.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your application code remains on-premises, but the database resides in Azure SQL Database. Your application code uses client libraries to access your database(s) in Microsoft Azure SQL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a:t>
            </a:r>
            <a:r>
              <a:rPr lang="en-US" sz="1200" b="0" i="0" kern="1200" baseline="0" dirty="0" smtClean="0">
                <a:solidFill>
                  <a:schemeClr val="tx1"/>
                </a:solidFill>
                <a:effectLst/>
                <a:latin typeface="+mn-lt"/>
                <a:ea typeface="+mn-ea"/>
                <a:cs typeface="+mn-cs"/>
              </a:rPr>
              <a:t> scenario </a:t>
            </a:r>
            <a:r>
              <a:rPr lang="en-US" sz="1200" b="0" i="0" kern="1200" dirty="0" smtClean="0">
                <a:solidFill>
                  <a:schemeClr val="tx1"/>
                </a:solidFill>
                <a:effectLst/>
                <a:latin typeface="+mn-lt"/>
                <a:ea typeface="+mn-ea"/>
                <a:cs typeface="+mn-cs"/>
              </a:rPr>
              <a:t> is when your application code is hosted in Azure and your database resides in Azure SQL Database. Your application can use the same client libraries to access your database(s) in Azure SQL Database as are available in previous scenario.</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Azure SQL Database has a built-in high availability subsystem that protects your database from failures of individual servers and devices in a datacenter. We are going to talk about</a:t>
            </a:r>
            <a:r>
              <a:rPr lang="en-US" sz="1200" b="0" i="0" kern="1200" baseline="0" dirty="0" smtClean="0">
                <a:solidFill>
                  <a:schemeClr val="tx1"/>
                </a:solidFill>
                <a:effectLst/>
                <a:latin typeface="+mn-lt"/>
                <a:ea typeface="+mn-ea"/>
                <a:cs typeface="+mn-cs"/>
              </a:rPr>
              <a:t> this in more details in the coming section of this presentation and also when we talk about “Business Continuity”</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p>
          <a:p>
            <a:r>
              <a:rPr lang="en-US" dirty="0" smtClean="0"/>
              <a:t>http://azure.microsoft.com/en-gb/documentation/articles/data-management-azure-sql-database-and-sql-server-iaas/</a:t>
            </a:r>
          </a:p>
          <a:p>
            <a:r>
              <a:rPr lang="en-US" dirty="0" smtClean="0"/>
              <a:t>http://msdn.microsoft.com/en-us/library/azure/jj156158.aspx</a:t>
            </a:r>
          </a:p>
          <a:p>
            <a:r>
              <a:rPr lang="en-US" dirty="0" smtClean="0"/>
              <a:t>http://msdn.microsoft.com/en-us/library/azure/ee336239.aspx</a:t>
            </a:r>
            <a:endParaRPr lang="en-US" dirty="0"/>
          </a:p>
        </p:txBody>
      </p:sp>
      <p:sp>
        <p:nvSpPr>
          <p:cNvPr id="4" name="Slide Number Placeholder 3"/>
          <p:cNvSpPr>
            <a:spLocks noGrp="1"/>
          </p:cNvSpPr>
          <p:nvPr>
            <p:ph type="sldNum" sz="quarter" idx="10"/>
          </p:nvPr>
        </p:nvSpPr>
        <p:spPr/>
        <p:txBody>
          <a:bodyPr/>
          <a:lstStyle/>
          <a:p>
            <a:fld id="{D4D9EC6A-7C5A-47E3-9BC9-C8192C44EEE3}" type="slidenum">
              <a:rPr lang="en-US" smtClean="0"/>
              <a:t>9</a:t>
            </a:fld>
            <a:endParaRPr lang="en-US"/>
          </a:p>
        </p:txBody>
      </p:sp>
    </p:spTree>
    <p:extLst>
      <p:ext uri="{BB962C8B-B14F-4D97-AF65-F5344CB8AC3E}">
        <p14:creationId xmlns:p14="http://schemas.microsoft.com/office/powerpoint/2010/main" val="1821672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10876" y="312652"/>
            <a:ext cx="11151917"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7" name="Text Placeholder 4"/>
          <p:cNvSpPr>
            <a:spLocks noGrp="1"/>
          </p:cNvSpPr>
          <p:nvPr>
            <p:ph type="body" sz="quarter" idx="10" hasCustomPrompt="1"/>
          </p:nvPr>
        </p:nvSpPr>
        <p:spPr>
          <a:xfrm>
            <a:off x="410875" y="1451224"/>
            <a:ext cx="11378959" cy="1034707"/>
          </a:xfrm>
        </p:spPr>
        <p:txBody>
          <a:bodyPr/>
          <a:lstStyle>
            <a:lvl1pPr marL="0" indent="0">
              <a:spcBef>
                <a:spcPts val="0"/>
              </a:spcBef>
              <a:spcAft>
                <a:spcPts val="900"/>
              </a:spcAft>
              <a:buNone/>
              <a:defRPr sz="4267" spc="-133" baseline="0">
                <a:solidFill>
                  <a:schemeClr val="bg2">
                    <a:lumMod val="10000"/>
                  </a:schemeClr>
                </a:solidFill>
                <a:latin typeface="Segoe UI Light"/>
                <a:cs typeface="Segoe UI Light"/>
              </a:defRPr>
            </a:lvl1pPr>
            <a:lvl2pPr marL="0" indent="0">
              <a:spcBef>
                <a:spcPts val="0"/>
              </a:spcBef>
              <a:spcAft>
                <a:spcPts val="400"/>
              </a:spcAft>
              <a:buNone/>
              <a:defRPr sz="3200" spc="-67" baseline="0">
                <a:solidFill>
                  <a:schemeClr val="bg2">
                    <a:lumMod val="10000"/>
                  </a:schemeClr>
                </a:solidFill>
                <a:latin typeface="Segoe UI Light"/>
                <a:cs typeface="Segoe UI Light"/>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301175431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Transi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Nagnoi.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816" y="-25399"/>
            <a:ext cx="12210815" cy="6883400"/>
          </a:xfrm>
          <a:prstGeom prst="rect">
            <a:avLst/>
          </a:prstGeom>
        </p:spPr>
      </p:pic>
      <p:sp>
        <p:nvSpPr>
          <p:cNvPr id="4" name="Rectangle 3"/>
          <p:cNvSpPr/>
          <p:nvPr/>
        </p:nvSpPr>
        <p:spPr bwMode="auto">
          <a:xfrm>
            <a:off x="3012679" y="4575605"/>
            <a:ext cx="9268968" cy="2324089"/>
          </a:xfrm>
          <a:prstGeom prst="rect">
            <a:avLst/>
          </a:prstGeom>
          <a:solidFill>
            <a:srgbClr val="68217A">
              <a:alpha val="8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sp>
        <p:nvSpPr>
          <p:cNvPr id="5" name="Rectangle 4"/>
          <p:cNvSpPr/>
          <p:nvPr/>
        </p:nvSpPr>
        <p:spPr bwMode="auto">
          <a:xfrm>
            <a:off x="-32605" y="4573825"/>
            <a:ext cx="3058789" cy="23258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solidFill>
                <a:srgbClr val="83B800"/>
              </a:solidFill>
              <a:latin typeface="Segoe UI Light"/>
              <a:ea typeface="Segoe UI Light"/>
              <a:cs typeface="Segoe UI Light"/>
            </a:endParaRPr>
          </a:p>
        </p:txBody>
      </p:sp>
      <p:sp>
        <p:nvSpPr>
          <p:cNvPr id="6" name="Text Placeholder 5"/>
          <p:cNvSpPr>
            <a:spLocks noGrp="1"/>
          </p:cNvSpPr>
          <p:nvPr>
            <p:ph type="body" sz="quarter" idx="10"/>
          </p:nvPr>
        </p:nvSpPr>
        <p:spPr>
          <a:xfrm>
            <a:off x="3449879" y="3948217"/>
            <a:ext cx="8375940" cy="1444499"/>
          </a:xfrm>
        </p:spPr>
        <p:txBody>
          <a:bodyPr anchor="b"/>
          <a:lstStyle>
            <a:lvl1pPr marL="0" indent="0">
              <a:lnSpc>
                <a:spcPct val="80000"/>
              </a:lnSpc>
              <a:buNone/>
              <a:defRPr sz="5867" i="0" spc="-100" baseline="0">
                <a:solidFill>
                  <a:srgbClr val="FFFFFF"/>
                </a:solidFill>
                <a:latin typeface="Segoe UI Light"/>
                <a:cs typeface="Segoe UI Light"/>
              </a:defRPr>
            </a:lvl1pPr>
          </a:lstStyle>
          <a:p>
            <a:pPr lvl="0"/>
            <a:r>
              <a:rPr lang="en-US" smtClean="0"/>
              <a:t>Click to edit Master text styles</a:t>
            </a:r>
          </a:p>
        </p:txBody>
      </p:sp>
      <p:sp>
        <p:nvSpPr>
          <p:cNvPr id="7" name="Text Placeholder 8"/>
          <p:cNvSpPr>
            <a:spLocks noGrp="1"/>
          </p:cNvSpPr>
          <p:nvPr>
            <p:ph type="body" sz="quarter" idx="11" hasCustomPrompt="1"/>
          </p:nvPr>
        </p:nvSpPr>
        <p:spPr>
          <a:xfrm>
            <a:off x="3449880" y="5388898"/>
            <a:ext cx="5563915" cy="525337"/>
          </a:xfrm>
        </p:spPr>
        <p:txBody>
          <a:bodyPr/>
          <a:lstStyle>
            <a:lvl1pPr marL="0" indent="0">
              <a:buNone/>
              <a:defRPr spc="-100" baseline="0">
                <a:solidFill>
                  <a:srgbClr val="FFFFFF"/>
                </a:solidFill>
                <a:latin typeface="Segoe UI Light"/>
                <a:cs typeface="Segoe UI Light"/>
              </a:defRPr>
            </a:lvl1pPr>
          </a:lstStyle>
          <a:p>
            <a:pPr lvl="0"/>
            <a:r>
              <a:rPr lang="en-US" dirty="0" smtClean="0"/>
              <a:t>Speaker Title | Date</a:t>
            </a:r>
            <a:endParaRPr lang="en-US" dirty="0"/>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539" y="4723531"/>
            <a:ext cx="2909863" cy="1013228"/>
          </a:xfrm>
          <a:prstGeom prst="rect">
            <a:avLst/>
          </a:prstGeom>
        </p:spPr>
      </p:pic>
    </p:spTree>
    <p:extLst>
      <p:ext uri="{BB962C8B-B14F-4D97-AF65-F5344CB8AC3E}">
        <p14:creationId xmlns:p14="http://schemas.microsoft.com/office/powerpoint/2010/main" val="320261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Transition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 y="2"/>
            <a:ext cx="12210412" cy="6899692"/>
          </a:xfrm>
          <a:prstGeom prst="rect">
            <a:avLst/>
          </a:prstGeom>
        </p:spPr>
      </p:pic>
      <p:sp>
        <p:nvSpPr>
          <p:cNvPr id="4" name="Rectangle 3"/>
          <p:cNvSpPr/>
          <p:nvPr/>
        </p:nvSpPr>
        <p:spPr bwMode="auto">
          <a:xfrm>
            <a:off x="3" y="4575605"/>
            <a:ext cx="9153964" cy="2324089"/>
          </a:xfrm>
          <a:prstGeom prst="rect">
            <a:avLst/>
          </a:prstGeom>
          <a:solidFill>
            <a:schemeClr val="accent3">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sp>
        <p:nvSpPr>
          <p:cNvPr id="5" name="Text Placeholder 5"/>
          <p:cNvSpPr>
            <a:spLocks noGrp="1"/>
          </p:cNvSpPr>
          <p:nvPr>
            <p:ph type="body" sz="quarter" idx="10"/>
          </p:nvPr>
        </p:nvSpPr>
        <p:spPr>
          <a:xfrm>
            <a:off x="389014" y="4626101"/>
            <a:ext cx="8375940" cy="1444499"/>
          </a:xfrm>
        </p:spPr>
        <p:txBody>
          <a:bodyPr anchor="b"/>
          <a:lstStyle>
            <a:lvl1pPr marL="0" indent="0">
              <a:lnSpc>
                <a:spcPct val="80000"/>
              </a:lnSpc>
              <a:buNone/>
              <a:defRPr sz="5867" i="0" spc="-100" baseline="0">
                <a:solidFill>
                  <a:schemeClr val="bg1"/>
                </a:solidFill>
                <a:latin typeface="Segoe UI Light"/>
                <a:cs typeface="Segoe UI Light"/>
              </a:defRPr>
            </a:lvl1pPr>
          </a:lstStyle>
          <a:p>
            <a:pPr lvl="0"/>
            <a:r>
              <a:rPr lang="en-US" smtClean="0"/>
              <a:t>Click to edit Master text styles</a:t>
            </a:r>
          </a:p>
        </p:txBody>
      </p:sp>
      <p:sp>
        <p:nvSpPr>
          <p:cNvPr id="6" name="Text Placeholder 8"/>
          <p:cNvSpPr>
            <a:spLocks noGrp="1"/>
          </p:cNvSpPr>
          <p:nvPr>
            <p:ph type="body" sz="quarter" idx="11" hasCustomPrompt="1"/>
          </p:nvPr>
        </p:nvSpPr>
        <p:spPr>
          <a:xfrm>
            <a:off x="396452" y="6053328"/>
            <a:ext cx="5563915" cy="525272"/>
          </a:xfrm>
        </p:spPr>
        <p:txBody>
          <a:bodyPr/>
          <a:lstStyle>
            <a:lvl1pPr marL="0" indent="0">
              <a:buNone/>
              <a:defRPr spc="-100" baseline="0">
                <a:solidFill>
                  <a:schemeClr val="bg1"/>
                </a:solidFill>
                <a:latin typeface="Segoe UI Light"/>
                <a:cs typeface="Segoe UI Light"/>
              </a:defRPr>
            </a:lvl1pPr>
          </a:lstStyle>
          <a:p>
            <a:pPr lvl="0"/>
            <a:r>
              <a:rPr lang="en-US" dirty="0" smtClean="0"/>
              <a:t>Speaker Title | Date</a:t>
            </a:r>
            <a:endParaRPr lang="en-US" dirty="0"/>
          </a:p>
        </p:txBody>
      </p:sp>
      <p:sp>
        <p:nvSpPr>
          <p:cNvPr id="7" name="Rectangle 6"/>
          <p:cNvSpPr/>
          <p:nvPr/>
        </p:nvSpPr>
        <p:spPr bwMode="auto">
          <a:xfrm>
            <a:off x="9149799" y="4573825"/>
            <a:ext cx="3057596" cy="23258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solidFill>
                <a:srgbClr val="83B800"/>
              </a:solidFill>
              <a:latin typeface="Segoe UI Light"/>
              <a:ea typeface="Segoe UI Light"/>
              <a:cs typeface="Segoe UI Light"/>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83870" y="4682580"/>
            <a:ext cx="2826575" cy="880021"/>
          </a:xfrm>
          <a:prstGeom prst="rect">
            <a:avLst/>
          </a:prstGeom>
        </p:spPr>
      </p:pic>
    </p:spTree>
    <p:extLst>
      <p:ext uri="{BB962C8B-B14F-4D97-AF65-F5344CB8AC3E}">
        <p14:creationId xmlns:p14="http://schemas.microsoft.com/office/powerpoint/2010/main" val="1127736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Transition optio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Wipro.jpg"/>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2"/>
            <a:ext cx="12281647" cy="6899692"/>
          </a:xfrm>
          <a:prstGeom prst="rect">
            <a:avLst/>
          </a:prstGeom>
        </p:spPr>
      </p:pic>
      <p:sp>
        <p:nvSpPr>
          <p:cNvPr id="4" name="Rectangle 3"/>
          <p:cNvSpPr/>
          <p:nvPr/>
        </p:nvSpPr>
        <p:spPr bwMode="auto">
          <a:xfrm>
            <a:off x="3012679" y="4548380"/>
            <a:ext cx="9268968" cy="2324089"/>
          </a:xfrm>
          <a:prstGeom prst="rect">
            <a:avLst/>
          </a:prstGeom>
          <a:solidFill>
            <a:schemeClr val="accent2">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sp>
        <p:nvSpPr>
          <p:cNvPr id="5" name="Rectangle 4"/>
          <p:cNvSpPr/>
          <p:nvPr/>
        </p:nvSpPr>
        <p:spPr bwMode="auto">
          <a:xfrm>
            <a:off x="-32605" y="4546601"/>
            <a:ext cx="3058789" cy="23258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solidFill>
                <a:srgbClr val="83B800"/>
              </a:solidFill>
              <a:latin typeface="Segoe UI Light"/>
              <a:ea typeface="Segoe UI Light"/>
              <a:cs typeface="Segoe UI Light"/>
            </a:endParaRPr>
          </a:p>
        </p:txBody>
      </p:sp>
      <p:sp>
        <p:nvSpPr>
          <p:cNvPr id="6" name="Text Placeholder 5"/>
          <p:cNvSpPr>
            <a:spLocks noGrp="1"/>
          </p:cNvSpPr>
          <p:nvPr>
            <p:ph type="body" sz="quarter" idx="10"/>
          </p:nvPr>
        </p:nvSpPr>
        <p:spPr>
          <a:xfrm>
            <a:off x="3449879" y="4648589"/>
            <a:ext cx="8375940" cy="1444499"/>
          </a:xfrm>
        </p:spPr>
        <p:txBody>
          <a:bodyPr anchor="b"/>
          <a:lstStyle>
            <a:lvl1pPr marL="0" indent="0">
              <a:lnSpc>
                <a:spcPct val="80000"/>
              </a:lnSpc>
              <a:buNone/>
              <a:defRPr sz="5867" i="0" spc="-100" baseline="0">
                <a:solidFill>
                  <a:schemeClr val="bg1"/>
                </a:solidFill>
                <a:latin typeface="Segoe UI Light"/>
                <a:cs typeface="Segoe UI Light"/>
              </a:defRPr>
            </a:lvl1pPr>
          </a:lstStyle>
          <a:p>
            <a:pPr lvl="0"/>
            <a:r>
              <a:rPr lang="en-US" smtClean="0"/>
              <a:t>Click to edit Master text styles</a:t>
            </a:r>
          </a:p>
        </p:txBody>
      </p:sp>
      <p:sp>
        <p:nvSpPr>
          <p:cNvPr id="7" name="Text Placeholder 8"/>
          <p:cNvSpPr>
            <a:spLocks noGrp="1"/>
          </p:cNvSpPr>
          <p:nvPr>
            <p:ph type="body" sz="quarter" idx="11" hasCustomPrompt="1"/>
          </p:nvPr>
        </p:nvSpPr>
        <p:spPr>
          <a:xfrm>
            <a:off x="3449880" y="6089269"/>
            <a:ext cx="5563915" cy="525272"/>
          </a:xfrm>
        </p:spPr>
        <p:txBody>
          <a:bodyPr/>
          <a:lstStyle>
            <a:lvl1pPr marL="0" indent="0">
              <a:buNone/>
              <a:defRPr spc="-100" baseline="0">
                <a:solidFill>
                  <a:schemeClr val="bg1"/>
                </a:solidFill>
                <a:latin typeface="Segoe UI Light"/>
                <a:cs typeface="Segoe UI Light"/>
              </a:defRPr>
            </a:lvl1pPr>
          </a:lstStyle>
          <a:p>
            <a:pPr lvl="0"/>
            <a:r>
              <a:rPr lang="en-US" dirty="0" smtClean="0"/>
              <a:t>Speaker Title | Date</a:t>
            </a:r>
            <a:endParaRPr lang="en-US" dirty="0"/>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 y="4723532"/>
            <a:ext cx="2909863" cy="940669"/>
          </a:xfrm>
          <a:prstGeom prst="rect">
            <a:avLst/>
          </a:prstGeom>
        </p:spPr>
      </p:pic>
    </p:spTree>
    <p:extLst>
      <p:ext uri="{BB962C8B-B14F-4D97-AF65-F5344CB8AC3E}">
        <p14:creationId xmlns:p14="http://schemas.microsoft.com/office/powerpoint/2010/main" val="23819753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Transition option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p:nvSpPr>
        <p:spPr>
          <a:xfrm>
            <a:off x="0" y="0"/>
            <a:ext cx="12192000" cy="685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latin typeface="Segoe UI Light"/>
            </a:endParaRP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897321" y="1"/>
            <a:ext cx="5310075" cy="4595091"/>
          </a:xfrm>
          <a:prstGeom prst="rect">
            <a:avLst/>
          </a:prstGeom>
        </p:spPr>
      </p:pic>
      <p:sp>
        <p:nvSpPr>
          <p:cNvPr id="5" name="Text Placeholder 5"/>
          <p:cNvSpPr>
            <a:spLocks noGrp="1"/>
          </p:cNvSpPr>
          <p:nvPr>
            <p:ph type="body" sz="quarter" idx="10"/>
          </p:nvPr>
        </p:nvSpPr>
        <p:spPr>
          <a:xfrm>
            <a:off x="387351" y="2531252"/>
            <a:ext cx="5266760" cy="1444499"/>
          </a:xfrm>
        </p:spPr>
        <p:txBody>
          <a:bodyPr anchor="b"/>
          <a:lstStyle>
            <a:lvl1pPr marL="0" indent="0">
              <a:lnSpc>
                <a:spcPct val="80000"/>
              </a:lnSpc>
              <a:buNone/>
              <a:defRPr sz="5867" i="0" spc="-100" baseline="0">
                <a:solidFill>
                  <a:srgbClr val="FFFFFF"/>
                </a:solidFill>
                <a:latin typeface="Segoe UI Light"/>
                <a:cs typeface="Segoe UI Light"/>
              </a:defRPr>
            </a:lvl1pPr>
          </a:lstStyle>
          <a:p>
            <a:pPr lvl="0"/>
            <a:r>
              <a:rPr lang="en-US" smtClean="0"/>
              <a:t>Click to edit Master text styles</a:t>
            </a:r>
          </a:p>
        </p:txBody>
      </p:sp>
      <p:sp>
        <p:nvSpPr>
          <p:cNvPr id="6" name="Text Placeholder 8"/>
          <p:cNvSpPr>
            <a:spLocks noGrp="1"/>
          </p:cNvSpPr>
          <p:nvPr>
            <p:ph type="body" sz="quarter" idx="11" hasCustomPrompt="1"/>
          </p:nvPr>
        </p:nvSpPr>
        <p:spPr>
          <a:xfrm>
            <a:off x="387353" y="3971928"/>
            <a:ext cx="5278049" cy="459549"/>
          </a:xfrm>
        </p:spPr>
        <p:txBody>
          <a:bodyPr/>
          <a:lstStyle>
            <a:lvl1pPr marL="0" indent="0">
              <a:buNone/>
              <a:defRPr sz="3733" spc="-100" baseline="0">
                <a:solidFill>
                  <a:srgbClr val="FFFFFF"/>
                </a:solidFill>
                <a:latin typeface="Segoe UI Light"/>
                <a:cs typeface="Segoe UI Light"/>
              </a:defRPr>
            </a:lvl1pPr>
          </a:lstStyle>
          <a:p>
            <a:pPr lvl="0"/>
            <a:r>
              <a:rPr lang="en-US" dirty="0" smtClean="0"/>
              <a:t>Speaker Title | Date</a:t>
            </a:r>
            <a:endParaRPr lang="en-US" dirty="0"/>
          </a:p>
        </p:txBody>
      </p:sp>
      <p:sp>
        <p:nvSpPr>
          <p:cNvPr id="7" name="Rectangle 6"/>
          <p:cNvSpPr/>
          <p:nvPr/>
        </p:nvSpPr>
        <p:spPr bwMode="auto">
          <a:xfrm>
            <a:off x="6897320" y="4595091"/>
            <a:ext cx="2653080"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sp>
        <p:nvSpPr>
          <p:cNvPr id="8" name="Rectangle 7"/>
          <p:cNvSpPr/>
          <p:nvPr/>
        </p:nvSpPr>
        <p:spPr bwMode="auto">
          <a:xfrm>
            <a:off x="9550400" y="4597835"/>
            <a:ext cx="2653080" cy="22598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0400" y="4740168"/>
            <a:ext cx="2641600" cy="822432"/>
          </a:xfrm>
          <a:prstGeom prst="rect">
            <a:avLst/>
          </a:prstGeom>
        </p:spPr>
      </p:pic>
    </p:spTree>
    <p:extLst>
      <p:ext uri="{BB962C8B-B14F-4D97-AF65-F5344CB8AC3E}">
        <p14:creationId xmlns:p14="http://schemas.microsoft.com/office/powerpoint/2010/main" val="9428654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ack Cover">
    <p:spTree>
      <p:nvGrpSpPr>
        <p:cNvPr id="1" name=""/>
        <p:cNvGrpSpPr/>
        <p:nvPr/>
      </p:nvGrpSpPr>
      <p:grpSpPr>
        <a:xfrm>
          <a:off x="0" y="0"/>
          <a:ext cx="0" cy="0"/>
          <a:chOff x="0" y="0"/>
          <a:chExt cx="0" cy="0"/>
        </a:xfrm>
      </p:grpSpPr>
      <p:sp>
        <p:nvSpPr>
          <p:cNvPr id="3" name="TextBox 2"/>
          <p:cNvSpPr txBox="1"/>
          <p:nvPr/>
        </p:nvSpPr>
        <p:spPr>
          <a:xfrm>
            <a:off x="387352" y="5638636"/>
            <a:ext cx="11438467" cy="553998"/>
          </a:xfrm>
          <a:prstGeom prst="rect">
            <a:avLst/>
          </a:prstGeom>
          <a:noFill/>
        </p:spPr>
        <p:txBody>
          <a:bodyPr wrap="square" lIns="0" rIns="0" rtlCol="0">
            <a:spAutoFit/>
          </a:bodyPr>
          <a:lstStyle/>
          <a:p>
            <a:pPr>
              <a:lnSpc>
                <a:spcPts val="1200"/>
              </a:lnSpc>
            </a:pPr>
            <a:r>
              <a:rPr lang="en-US" sz="867" dirty="0" smtClean="0">
                <a:solidFill>
                  <a:srgbClr val="969696"/>
                </a:solidFill>
                <a:latin typeface="Segoe UI Light"/>
                <a:cs typeface="Segoe UI Light"/>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presentations.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Text Placeholder 8"/>
          <p:cNvSpPr>
            <a:spLocks noGrp="1"/>
          </p:cNvSpPr>
          <p:nvPr>
            <p:ph type="body" sz="quarter" idx="11" hasCustomPrompt="1"/>
          </p:nvPr>
        </p:nvSpPr>
        <p:spPr>
          <a:xfrm>
            <a:off x="387350" y="2946026"/>
            <a:ext cx="7515595" cy="525337"/>
          </a:xfrm>
        </p:spPr>
        <p:txBody>
          <a:bodyPr/>
          <a:lstStyle>
            <a:lvl1pPr marL="0" indent="0">
              <a:buNone/>
              <a:defRPr spc="-100" baseline="0">
                <a:solidFill>
                  <a:schemeClr val="bg1"/>
                </a:solidFill>
                <a:latin typeface="Segoe UI Light"/>
                <a:cs typeface="Segoe UI Light"/>
              </a:defRPr>
            </a:lvl1pPr>
          </a:lstStyle>
          <a:p>
            <a:pPr lvl="0"/>
            <a:r>
              <a:rPr lang="en-US" dirty="0" smtClean="0"/>
              <a:t>Subhead</a:t>
            </a:r>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2160" y="169884"/>
            <a:ext cx="3246891" cy="1023917"/>
          </a:xfrm>
          <a:prstGeom prst="rect">
            <a:avLst/>
          </a:prstGeom>
          <a:noFill/>
        </p:spPr>
      </p:pic>
      <p:sp>
        <p:nvSpPr>
          <p:cNvPr id="8" name="TextBox 7"/>
          <p:cNvSpPr txBox="1"/>
          <p:nvPr/>
        </p:nvSpPr>
        <p:spPr>
          <a:xfrm>
            <a:off x="387351" y="2006600"/>
            <a:ext cx="3161122" cy="820674"/>
          </a:xfrm>
          <a:prstGeom prst="rect">
            <a:avLst/>
          </a:prstGeom>
          <a:noFill/>
        </p:spPr>
        <p:txBody>
          <a:bodyPr wrap="none" lIns="0" tIns="0" rIns="0" bIns="0" rtlCol="0">
            <a:spAutoFit/>
          </a:bodyPr>
          <a:lstStyle/>
          <a:p>
            <a:r>
              <a:rPr lang="en-US" sz="5333" dirty="0" smtClean="0">
                <a:solidFill>
                  <a:srgbClr val="969696"/>
                </a:solidFill>
                <a:latin typeface="Segoe UI Light" pitchFamily="34" charset="0"/>
              </a:rPr>
              <a:t>Thank you!</a:t>
            </a:r>
          </a:p>
        </p:txBody>
      </p:sp>
    </p:spTree>
    <p:extLst>
      <p:ext uri="{BB962C8B-B14F-4D97-AF65-F5344CB8AC3E}">
        <p14:creationId xmlns:p14="http://schemas.microsoft.com/office/powerpoint/2010/main" val="11164051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ide Bar Content- No Bullet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799" y="1341120"/>
            <a:ext cx="3352800" cy="4876800"/>
          </a:xfrm>
        </p:spPr>
        <p:txBody>
          <a:bodyPr lIns="0">
            <a:normAutofit/>
          </a:bodyPr>
          <a:lstStyle>
            <a:lvl1pPr marL="0" indent="0">
              <a:buNone/>
              <a:defRPr sz="2667" spc="-93" baseline="0">
                <a:solidFill>
                  <a:schemeClr val="tx2"/>
                </a:solidFill>
                <a:latin typeface="Segoe UI" pitchFamily="34" charset="0"/>
                <a:ea typeface="Segoe UI" pitchFamily="34" charset="0"/>
                <a:cs typeface="Segoe UI" pitchFamily="34" charset="0"/>
              </a:defRPr>
            </a:lvl1pPr>
            <a:lvl2pPr marL="609543" indent="0">
              <a:buNone/>
              <a:defRPr sz="3200">
                <a:solidFill>
                  <a:schemeClr val="tx2"/>
                </a:solidFill>
              </a:defRPr>
            </a:lvl2pPr>
            <a:lvl3pPr marL="1219088" indent="0">
              <a:buNone/>
              <a:defRPr sz="2667">
                <a:solidFill>
                  <a:schemeClr val="tx2"/>
                </a:solidFill>
              </a:defRPr>
            </a:lvl3pPr>
            <a:lvl4pPr marL="1828633" indent="0">
              <a:buNone/>
              <a:defRPr sz="2400">
                <a:solidFill>
                  <a:schemeClr val="tx2"/>
                </a:solidFill>
              </a:defRPr>
            </a:lvl4pPr>
            <a:lvl5pPr marL="2438178" indent="0">
              <a:buNone/>
              <a:defRPr sz="2400">
                <a:solidFill>
                  <a:schemeClr val="tx2"/>
                </a:solidFill>
              </a:defRPr>
            </a:lvl5pPr>
            <a:lvl6pPr>
              <a:defRPr sz="2400"/>
            </a:lvl6pPr>
            <a:lvl7pPr>
              <a:defRPr sz="2400"/>
            </a:lvl7pPr>
            <a:lvl8pPr>
              <a:defRPr sz="2400"/>
            </a:lvl8pPr>
            <a:lvl9pPr>
              <a:defRPr sz="2400"/>
            </a:lvl9pPr>
          </a:lstStyle>
          <a:p>
            <a:pPr lvl="0"/>
            <a:r>
              <a:rPr lang="en-US" smtClean="0"/>
              <a:t>Click to edit Master text styles</a:t>
            </a:r>
          </a:p>
        </p:txBody>
      </p:sp>
      <p:sp>
        <p:nvSpPr>
          <p:cNvPr id="4" name="Content Placeholder 3"/>
          <p:cNvSpPr>
            <a:spLocks noGrp="1"/>
          </p:cNvSpPr>
          <p:nvPr>
            <p:ph sz="half" idx="2"/>
          </p:nvPr>
        </p:nvSpPr>
        <p:spPr>
          <a:xfrm>
            <a:off x="3954116" y="1341120"/>
            <a:ext cx="7924800" cy="4876800"/>
          </a:xfrm>
        </p:spPr>
        <p:txBody>
          <a:bodyPr lIns="0">
            <a:normAutofit/>
          </a:bodyPr>
          <a:lstStyle>
            <a:lvl1pPr marL="0" indent="0">
              <a:buNone/>
              <a:defRPr sz="3200" spc="-93" baseline="0">
                <a:solidFill>
                  <a:schemeClr val="tx2"/>
                </a:solidFill>
                <a:latin typeface="Segoe UI" pitchFamily="34" charset="0"/>
                <a:ea typeface="Segoe UI" pitchFamily="34" charset="0"/>
                <a:cs typeface="Segoe UI" pitchFamily="34" charset="0"/>
              </a:defRPr>
            </a:lvl1pPr>
            <a:lvl2pPr marL="609543" indent="0">
              <a:buNone/>
              <a:defRPr sz="3200">
                <a:solidFill>
                  <a:schemeClr val="tx2"/>
                </a:solidFill>
              </a:defRPr>
            </a:lvl2pPr>
            <a:lvl3pPr marL="1219088" indent="0">
              <a:buNone/>
              <a:defRPr sz="2667">
                <a:solidFill>
                  <a:schemeClr val="tx2"/>
                </a:solidFill>
              </a:defRPr>
            </a:lvl3pPr>
            <a:lvl4pPr marL="1828633" indent="0">
              <a:buNone/>
              <a:defRPr sz="2400">
                <a:solidFill>
                  <a:schemeClr val="tx2"/>
                </a:solidFill>
              </a:defRPr>
            </a:lvl4pPr>
            <a:lvl5pPr marL="2438178" indent="0">
              <a:buNone/>
              <a:defRPr sz="2400">
                <a:solidFill>
                  <a:schemeClr val="tx2"/>
                </a:solidFill>
              </a:defRPr>
            </a:lvl5pPr>
            <a:lvl6pPr>
              <a:defRPr sz="2400"/>
            </a:lvl6pPr>
            <a:lvl7pPr>
              <a:defRPr sz="2400"/>
            </a:lvl7pPr>
            <a:lvl8pPr>
              <a:defRPr sz="2400"/>
            </a:lvl8pPr>
            <a:lvl9pPr>
              <a:defRPr sz="2400"/>
            </a:lvl9pPr>
          </a:lstStyle>
          <a:p>
            <a:pPr lvl="0"/>
            <a:r>
              <a:rPr lang="en-US" smtClean="0"/>
              <a:t>Click to edit Master text styles</a:t>
            </a:r>
          </a:p>
        </p:txBody>
      </p:sp>
      <p:sp>
        <p:nvSpPr>
          <p:cNvPr id="12" name="Title Placeholder 1"/>
          <p:cNvSpPr>
            <a:spLocks noGrp="1"/>
          </p:cNvSpPr>
          <p:nvPr>
            <p:ph type="title" hasCustomPrompt="1"/>
          </p:nvPr>
        </p:nvSpPr>
        <p:spPr>
          <a:xfrm>
            <a:off x="304800" y="228600"/>
            <a:ext cx="11582400" cy="975360"/>
          </a:xfrm>
          <a:prstGeom prst="rect">
            <a:avLst/>
          </a:prstGeom>
        </p:spPr>
        <p:txBody>
          <a:bodyPr vert="horz" lIns="0" tIns="45718" rIns="0" bIns="45718" rtlCol="0" anchor="ctr">
            <a:noAutofit/>
          </a:bodyPr>
          <a:lstStyle/>
          <a:p>
            <a:r>
              <a:rPr lang="en-US" dirty="0" smtClean="0"/>
              <a:t>Click To Edit Master Title Style</a:t>
            </a:r>
            <a:endParaRPr lang="en-US" dirty="0"/>
          </a:p>
        </p:txBody>
      </p:sp>
      <p:sp>
        <p:nvSpPr>
          <p:cNvPr id="8" name="Slide Number Placeholder 13"/>
          <p:cNvSpPr>
            <a:spLocks noGrp="1"/>
          </p:cNvSpPr>
          <p:nvPr>
            <p:ph type="sldNum" sz="quarter" idx="4"/>
          </p:nvPr>
        </p:nvSpPr>
        <p:spPr>
          <a:xfrm>
            <a:off x="9029701"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969696">
                    <a:tint val="75000"/>
                  </a:srgbClr>
                </a:solidFill>
              </a:rPr>
              <a:pPr/>
              <a:t>‹#›</a:t>
            </a:fld>
            <a:endParaRPr lang="en-US" dirty="0">
              <a:solidFill>
                <a:srgbClr val="969696">
                  <a:tint val="75000"/>
                </a:srgbClr>
              </a:solidFill>
            </a:endParaRPr>
          </a:p>
        </p:txBody>
      </p:sp>
      <p:sp>
        <p:nvSpPr>
          <p:cNvPr id="9"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r>
              <a:rPr lang="en-US" dirty="0" smtClean="0">
                <a:solidFill>
                  <a:srgbClr val="969696">
                    <a:tint val="75000"/>
                  </a:srgbClr>
                </a:solidFill>
              </a:rPr>
              <a:t>Microsoft Confidential</a:t>
            </a:r>
            <a:endParaRPr lang="en-US" dirty="0">
              <a:solidFill>
                <a:srgbClr val="969696">
                  <a:tint val="75000"/>
                </a:srgbClr>
              </a:solidFill>
            </a:endParaRPr>
          </a:p>
        </p:txBody>
      </p:sp>
      <p:sp>
        <p:nvSpPr>
          <p:cNvPr id="10" name="Date Placeholder 3"/>
          <p:cNvSpPr>
            <a:spLocks noGrp="1"/>
          </p:cNvSpPr>
          <p:nvPr>
            <p:ph type="dt" sz="half" idx="10"/>
          </p:nvPr>
        </p:nvSpPr>
        <p:spPr>
          <a:xfrm>
            <a:off x="304801"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B4469CA-BC42-4EEE-A9C1-09712B6765A2}" type="datetimeFigureOut">
              <a:rPr lang="en-US">
                <a:solidFill>
                  <a:srgbClr val="969696">
                    <a:tint val="75000"/>
                  </a:srgbClr>
                </a:solidFill>
              </a:rPr>
              <a:pPr/>
              <a:t>7/6/2015</a:t>
            </a:fld>
            <a:endParaRPr dirty="0">
              <a:solidFill>
                <a:srgbClr val="969696">
                  <a:tint val="75000"/>
                </a:srgbClr>
              </a:solidFill>
            </a:endParaRPr>
          </a:p>
        </p:txBody>
      </p:sp>
    </p:spTree>
    <p:extLst>
      <p:ext uri="{BB962C8B-B14F-4D97-AF65-F5344CB8AC3E}">
        <p14:creationId xmlns:p14="http://schemas.microsoft.com/office/powerpoint/2010/main" val="7394385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64797"/>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50" y="1447802"/>
            <a:ext cx="11151916" cy="2540247"/>
          </a:xfrm>
        </p:spPr>
        <p:txBody>
          <a:bodyPr>
            <a:spAutoFit/>
          </a:bodyPr>
          <a:lstStyle>
            <a:lvl1pPr marL="460363" indent="-460363">
              <a:buFont typeface="Arial" pitchFamily="34" charset="0"/>
              <a:buChar char="•"/>
              <a:defRPr/>
            </a:lvl1pPr>
            <a:lvl2pPr marL="855641" indent="-395278">
              <a:buFont typeface="Arial" pitchFamily="34" charset="0"/>
              <a:buChar char="•"/>
              <a:defRPr/>
            </a:lvl2pPr>
            <a:lvl3pPr marL="1258857" indent="-403215">
              <a:buFont typeface="Arial" pitchFamily="34" charset="0"/>
              <a:buChar char="•"/>
              <a:defRPr/>
            </a:lvl3pPr>
            <a:lvl4pPr marL="1604923" indent="-346066">
              <a:buFont typeface="Arial" pitchFamily="34" charset="0"/>
              <a:buChar char="•"/>
              <a:defRPr/>
            </a:lvl4pPr>
            <a:lvl5pPr marL="1941465" indent="-336542">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1" y="6567340"/>
            <a:ext cx="1683474" cy="261610"/>
          </a:xfrm>
          <a:prstGeom prst="rect">
            <a:avLst/>
          </a:prstGeom>
        </p:spPr>
        <p:txBody>
          <a:bodyPr wrap="none">
            <a:spAutoFit/>
          </a:bodyPr>
          <a:lstStyle/>
          <a:p>
            <a:r>
              <a:rPr lang="en-US" sz="1100" dirty="0" smtClean="0">
                <a:gradFill>
                  <a:gsLst>
                    <a:gs pos="0">
                      <a:srgbClr val="969696"/>
                    </a:gs>
                    <a:gs pos="86000">
                      <a:srgbClr val="969696"/>
                    </a:gs>
                  </a:gsLst>
                  <a:lin ang="5400000" scaled="0"/>
                </a:gradFill>
                <a:ea typeface="Segoe UI" pitchFamily="34" charset="0"/>
                <a:cs typeface="Segoe UI" pitchFamily="34" charset="0"/>
              </a:rPr>
              <a:t>www.buildwindows.com</a:t>
            </a:r>
            <a:endParaRPr lang="en-US" sz="1100" dirty="0">
              <a:gradFill>
                <a:gsLst>
                  <a:gs pos="0">
                    <a:srgbClr val="969696"/>
                  </a:gs>
                  <a:gs pos="86000">
                    <a:srgbClr val="969696"/>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60381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939415" y="6388499"/>
            <a:ext cx="4319600" cy="148827"/>
          </a:xfrm>
          <a:prstGeom prst="rect">
            <a:avLst/>
          </a:prstGeom>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a:xfrm>
            <a:off x="421885" y="6388499"/>
            <a:ext cx="484728" cy="148827"/>
          </a:xfrm>
          <a:prstGeom prst="rect">
            <a:avLst/>
          </a:prstGeom>
        </p:spPr>
        <p:txBody>
          <a:bodyPr/>
          <a:lstStyle/>
          <a:p>
            <a:fld id="{02B51FD2-AF65-4559-B5BB-AE7FBFFEA02E}" type="slidenum">
              <a:rPr lang="en-US" smtClean="0">
                <a:solidFill>
                  <a:srgbClr val="000000">
                    <a:tint val="75000"/>
                  </a:srgbClr>
                </a:solidFill>
                <a:latin typeface="Verdana" pitchFamily="34" charset="0"/>
                <a:cs typeface="Verdana" pitchFamily="34" charset="0"/>
              </a:rPr>
              <a:pPr/>
              <a:t>‹#›</a:t>
            </a:fld>
            <a:r>
              <a:rPr lang="en-US" smtClean="0">
                <a:solidFill>
                  <a:srgbClr val="000000">
                    <a:tint val="75000"/>
                  </a:srgbClr>
                </a:solidFill>
                <a:latin typeface="Verdana" pitchFamily="34" charset="0"/>
                <a:cs typeface="Verdana" pitchFamily="34" charset="0"/>
              </a:rPr>
              <a:t> |</a:t>
            </a:r>
            <a:endParaRPr lang="en-US" dirty="0">
              <a:solidFill>
                <a:srgbClr val="000000">
                  <a:tint val="75000"/>
                </a:srgbClr>
              </a:solidFill>
              <a:latin typeface="Verdana" pitchFamily="34" charset="0"/>
              <a:cs typeface="Verdana" pitchFamily="34" charset="0"/>
            </a:endParaRPr>
          </a:p>
        </p:txBody>
      </p:sp>
      <p:sp>
        <p:nvSpPr>
          <p:cNvPr id="6" name="Text Placeholder 8"/>
          <p:cNvSpPr>
            <a:spLocks noGrp="1"/>
          </p:cNvSpPr>
          <p:nvPr>
            <p:ph type="body" sz="quarter" idx="13"/>
          </p:nvPr>
        </p:nvSpPr>
        <p:spPr>
          <a:xfrm>
            <a:off x="609601" y="627889"/>
            <a:ext cx="10972801" cy="196977"/>
          </a:xfrm>
        </p:spPr>
        <p:txBody>
          <a:bodyPr tIns="0"/>
          <a:lstStyle>
            <a:lvl1pPr>
              <a:spcAft>
                <a:spcPts val="0"/>
              </a:spcAft>
              <a:defRPr sz="1600">
                <a:solidFill>
                  <a:schemeClr val="bg1"/>
                </a:solidFill>
                <a:latin typeface="Segoe" pitchFamily="34" charset="0"/>
              </a:defRPr>
            </a:lvl1pPr>
          </a:lstStyle>
          <a:p>
            <a:pPr lvl="0"/>
            <a:r>
              <a:rPr lang="en-US" smtClean="0"/>
              <a:t>Click to edit Master text styles</a:t>
            </a:r>
          </a:p>
        </p:txBody>
      </p:sp>
    </p:spTree>
    <p:extLst>
      <p:ext uri="{BB962C8B-B14F-4D97-AF65-F5344CB8AC3E}">
        <p14:creationId xmlns:p14="http://schemas.microsoft.com/office/powerpoint/2010/main" val="25859336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2174955"/>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n-lt"/>
              </a:defRPr>
            </a:lvl1pPr>
            <a:lvl2pPr marL="0" indent="0">
              <a:buNone/>
              <a:defRPr sz="2000">
                <a:gradFill>
                  <a:gsLst>
                    <a:gs pos="100000">
                      <a:schemeClr val="tx1"/>
                    </a:gs>
                    <a:gs pos="0">
                      <a:schemeClr val="tx1"/>
                    </a:gs>
                  </a:gsLst>
                  <a:lin ang="5400000" scaled="0"/>
                </a:gradFill>
                <a:latin typeface="+mn-lt"/>
              </a:defRPr>
            </a:lvl2pPr>
            <a:lvl3pPr marL="231769" indent="0">
              <a:buNone/>
              <a:defRPr sz="2000">
                <a:gradFill>
                  <a:gsLst>
                    <a:gs pos="100000">
                      <a:schemeClr val="tx1"/>
                    </a:gs>
                    <a:gs pos="0">
                      <a:schemeClr val="tx1"/>
                    </a:gs>
                  </a:gsLst>
                  <a:lin ang="5400000" scaled="0"/>
                </a:gradFill>
                <a:latin typeface="+mn-lt"/>
              </a:defRPr>
            </a:lvl3pPr>
            <a:lvl4pPr marL="457189" indent="0">
              <a:buNone/>
              <a:defRPr sz="2000">
                <a:gradFill>
                  <a:gsLst>
                    <a:gs pos="100000">
                      <a:schemeClr val="tx1"/>
                    </a:gs>
                    <a:gs pos="0">
                      <a:schemeClr val="tx1"/>
                    </a:gs>
                  </a:gsLst>
                  <a:lin ang="5400000" scaled="0"/>
                </a:gradFill>
                <a:latin typeface="+mn-lt"/>
              </a:defRPr>
            </a:lvl4pPr>
            <a:lvl5pPr marL="693721" indent="0">
              <a:buNone/>
              <a:defRPr sz="2000">
                <a:gradFill>
                  <a:gsLst>
                    <a:gs pos="100000">
                      <a:schemeClr val="tx1"/>
                    </a:gs>
                    <a:gs pos="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737219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42420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0876" y="186922"/>
            <a:ext cx="11151917" cy="1034129"/>
          </a:xfrm>
        </p:spPr>
        <p:txBody>
          <a:bodyPr/>
          <a:lstStyle>
            <a:lvl1pPr>
              <a:defRPr sz="3733"/>
            </a:lvl1pPr>
          </a:lstStyle>
          <a:p>
            <a:r>
              <a:rPr lang="en-US" dirty="0" smtClean="0"/>
              <a:t>Title Line One</a:t>
            </a:r>
            <a:br>
              <a:rPr lang="en-US" dirty="0" smtClean="0"/>
            </a:br>
            <a:r>
              <a:rPr lang="en-US" dirty="0" smtClean="0"/>
              <a:t>Title Line Two</a:t>
            </a:r>
            <a:endParaRPr lang="en-US" dirty="0"/>
          </a:p>
        </p:txBody>
      </p:sp>
      <p:sp>
        <p:nvSpPr>
          <p:cNvPr id="5" name="Text Placeholder 4"/>
          <p:cNvSpPr>
            <a:spLocks noGrp="1"/>
          </p:cNvSpPr>
          <p:nvPr>
            <p:ph type="body" sz="quarter" idx="10" hasCustomPrompt="1"/>
          </p:nvPr>
        </p:nvSpPr>
        <p:spPr>
          <a:xfrm>
            <a:off x="410875" y="1451224"/>
            <a:ext cx="11378959" cy="1034707"/>
          </a:xfrm>
        </p:spPr>
        <p:txBody>
          <a:bodyPr/>
          <a:lstStyle>
            <a:lvl1pPr marL="0" indent="0">
              <a:spcBef>
                <a:spcPts val="0"/>
              </a:spcBef>
              <a:spcAft>
                <a:spcPts val="900"/>
              </a:spcAft>
              <a:buNone/>
              <a:defRPr sz="4267" spc="-133" baseline="0">
                <a:solidFill>
                  <a:schemeClr val="bg2">
                    <a:lumMod val="10000"/>
                  </a:schemeClr>
                </a:solidFill>
                <a:latin typeface="Segoe UI Light"/>
                <a:cs typeface="Segoe UI Light"/>
              </a:defRPr>
            </a:lvl1pPr>
            <a:lvl2pPr marL="0" indent="0">
              <a:spcBef>
                <a:spcPts val="0"/>
              </a:spcBef>
              <a:spcAft>
                <a:spcPts val="400"/>
              </a:spcAft>
              <a:buNone/>
              <a:defRPr sz="3200" spc="-67" baseline="0">
                <a:solidFill>
                  <a:schemeClr val="bg2">
                    <a:lumMod val="10000"/>
                  </a:schemeClr>
                </a:solidFill>
                <a:latin typeface="Segoe UI Light"/>
                <a:cs typeface="Segoe UI Light"/>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357521690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66" tIns="38088" rIns="76166" bIns="38088" numCol="1" rtlCol="0" anchor="ctr" anchorCtr="0" compatLnSpc="1">
            <a:prstTxWarp prst="textNoShape">
              <a:avLst/>
            </a:prstTxWarp>
          </a:bodyPr>
          <a:lstStyle/>
          <a:p>
            <a:pPr algn="ctr" defTabSz="761456"/>
            <a:endParaRPr lang="en-US" sz="17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695659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nterior 3">
    <p:spTree>
      <p:nvGrpSpPr>
        <p:cNvPr id="1" name=""/>
        <p:cNvGrpSpPr/>
        <p:nvPr/>
      </p:nvGrpSpPr>
      <p:grpSpPr>
        <a:xfrm>
          <a:off x="0" y="0"/>
          <a:ext cx="0" cy="0"/>
          <a:chOff x="0" y="0"/>
          <a:chExt cx="0" cy="0"/>
        </a:xfrm>
      </p:grpSpPr>
      <p:sp>
        <p:nvSpPr>
          <p:cNvPr id="11" name="Content Placeholder 2"/>
          <p:cNvSpPr>
            <a:spLocks noGrp="1"/>
          </p:cNvSpPr>
          <p:nvPr>
            <p:ph idx="1"/>
          </p:nvPr>
        </p:nvSpPr>
        <p:spPr>
          <a:xfrm>
            <a:off x="2446866" y="1212853"/>
            <a:ext cx="9745134" cy="2143912"/>
          </a:xfrm>
          <a:prstGeom prst="rect">
            <a:avLst/>
          </a:prstGeom>
        </p:spPr>
        <p:txBody>
          <a:bodyPr lIns="182872" tIns="91436" rIns="182872" bIns="91436"/>
          <a:lstStyle>
            <a:lvl1pPr>
              <a:spcBef>
                <a:spcPts val="1333"/>
              </a:spcBef>
              <a:defRPr sz="2400">
                <a:solidFill>
                  <a:srgbClr val="FFFFFF"/>
                </a:solidFill>
                <a:latin typeface="Segoe UI"/>
                <a:cs typeface="Segoe UI"/>
              </a:defRPr>
            </a:lvl1pPr>
            <a:lvl2pPr>
              <a:spcBef>
                <a:spcPts val="1333"/>
              </a:spcBef>
              <a:defRPr sz="2133">
                <a:solidFill>
                  <a:srgbClr val="FFFFFF"/>
                </a:solidFill>
                <a:latin typeface="Segoe UI"/>
                <a:cs typeface="Segoe UI"/>
              </a:defRPr>
            </a:lvl2pPr>
            <a:lvl3pPr>
              <a:spcBef>
                <a:spcPts val="1333"/>
              </a:spcBef>
              <a:defRPr sz="1866">
                <a:solidFill>
                  <a:srgbClr val="FFFFFF"/>
                </a:solidFill>
                <a:latin typeface="Segoe UI"/>
                <a:cs typeface="Segoe UI"/>
              </a:defRPr>
            </a:lvl3pPr>
            <a:lvl4pPr>
              <a:spcBef>
                <a:spcPts val="1333"/>
              </a:spcBef>
              <a:defRPr sz="1600">
                <a:solidFill>
                  <a:srgbClr val="FFFFFF"/>
                </a:solidFill>
                <a:latin typeface="Segoe UI"/>
                <a:cs typeface="Segoe UI"/>
              </a:defRPr>
            </a:lvl4pPr>
            <a:lvl5pPr>
              <a:spcBef>
                <a:spcPts val="1333"/>
              </a:spcBef>
              <a:defRPr sz="1333">
                <a:solidFill>
                  <a:srgbClr val="FFFFFF"/>
                </a:solidFill>
                <a:latin typeface="Segoe UI"/>
                <a:cs typeface="Segoe U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63049" y="1219201"/>
            <a:ext cx="2377831" cy="2429933"/>
          </a:xfrm>
          <a:prstGeom prst="rect">
            <a:avLst/>
          </a:prstGeom>
        </p:spPr>
        <p:txBody>
          <a:bodyPr lIns="91436" tIns="91436" rIns="91436" bIns="91436" anchor="t"/>
          <a:lstStyle>
            <a:lvl1pPr algn="l">
              <a:defRPr sz="2933">
                <a:solidFill>
                  <a:srgbClr val="FFFFFF"/>
                </a:solidFill>
                <a:latin typeface="Segoe UI Light"/>
                <a:cs typeface="Segoe UI Light"/>
              </a:defRPr>
            </a:lvl1pPr>
          </a:lstStyle>
          <a:p>
            <a:r>
              <a:rPr lang="en-US" smtClean="0"/>
              <a:t>Click to edit Master title style</a:t>
            </a:r>
            <a:endParaRPr lang="en-US" dirty="0"/>
          </a:p>
        </p:txBody>
      </p:sp>
    </p:spTree>
    <p:extLst>
      <p:ext uri="{BB962C8B-B14F-4D97-AF65-F5344CB8AC3E}">
        <p14:creationId xmlns:p14="http://schemas.microsoft.com/office/powerpoint/2010/main" val="9674632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07108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93517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0436295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nk Slide wit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2" y="228600"/>
            <a:ext cx="11171767" cy="762000"/>
          </a:xfrm>
        </p:spPr>
        <p:txBody>
          <a:bodyPr tIns="0" bIns="0" anchor="ctr">
            <a:normAutofit/>
          </a:bodyPr>
          <a:lstStyle>
            <a:lvl1pPr algn="l">
              <a:lnSpc>
                <a:spcPts val="2933"/>
              </a:lnSpc>
              <a:defRPr sz="4800" b="0" cap="none">
                <a:solidFill>
                  <a:schemeClr val="tx2"/>
                </a:solidFill>
                <a:latin typeface="Segoe UI Light"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81186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Partner Services Ope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2" y="228600"/>
            <a:ext cx="11171767" cy="762000"/>
          </a:xfrm>
        </p:spPr>
        <p:txBody>
          <a:bodyPr tIns="0" bIns="0" anchor="ctr">
            <a:normAutofit/>
          </a:bodyPr>
          <a:lstStyle>
            <a:lvl1pPr algn="l">
              <a:lnSpc>
                <a:spcPts val="2933"/>
              </a:lnSpc>
              <a:defRPr sz="4800" b="0" cap="none">
                <a:solidFill>
                  <a:schemeClr val="tx2"/>
                </a:solidFill>
                <a:latin typeface="Segoe UI Light" pitchFamily="34" charset="0"/>
              </a:defRPr>
            </a:lvl1pPr>
          </a:lstStyle>
          <a:p>
            <a:r>
              <a:rPr lang="en-US" dirty="0" smtClean="0"/>
              <a:t>Opening slide</a:t>
            </a:r>
            <a:endParaRPr lang="en-US" dirty="0"/>
          </a:p>
        </p:txBody>
      </p:sp>
    </p:spTree>
    <p:extLst>
      <p:ext uri="{BB962C8B-B14F-4D97-AF65-F5344CB8AC3E}">
        <p14:creationId xmlns:p14="http://schemas.microsoft.com/office/powerpoint/2010/main" val="35502435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Partner Services Clos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2" y="228600"/>
            <a:ext cx="11171767" cy="762000"/>
          </a:xfrm>
        </p:spPr>
        <p:txBody>
          <a:bodyPr tIns="0" bIns="0" anchor="ctr">
            <a:normAutofit/>
          </a:bodyPr>
          <a:lstStyle>
            <a:lvl1pPr algn="l">
              <a:lnSpc>
                <a:spcPts val="2933"/>
              </a:lnSpc>
              <a:defRPr sz="4800" b="0" cap="none">
                <a:solidFill>
                  <a:schemeClr val="tx2"/>
                </a:solidFill>
                <a:latin typeface="Segoe UI Light" pitchFamily="34" charset="0"/>
              </a:defRPr>
            </a:lvl1pPr>
          </a:lstStyle>
          <a:p>
            <a:r>
              <a:rPr lang="en-US" dirty="0" smtClean="0"/>
              <a:t>Closing slide</a:t>
            </a:r>
            <a:endParaRPr lang="en-US" dirty="0"/>
          </a:p>
        </p:txBody>
      </p:sp>
    </p:spTree>
    <p:extLst>
      <p:ext uri="{BB962C8B-B14F-4D97-AF65-F5344CB8AC3E}">
        <p14:creationId xmlns:p14="http://schemas.microsoft.com/office/powerpoint/2010/main" val="188084482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Layout">
    <p:spTree>
      <p:nvGrpSpPr>
        <p:cNvPr id="1" name=""/>
        <p:cNvGrpSpPr/>
        <p:nvPr/>
      </p:nvGrpSpPr>
      <p:grpSpPr>
        <a:xfrm>
          <a:off x="0" y="0"/>
          <a:ext cx="0" cy="0"/>
          <a:chOff x="0" y="0"/>
          <a:chExt cx="0" cy="0"/>
        </a:xfrm>
      </p:grpSpPr>
      <p:sp>
        <p:nvSpPr>
          <p:cNvPr id="6" name="Rectangle 5"/>
          <p:cNvSpPr/>
          <p:nvPr/>
        </p:nvSpPr>
        <p:spPr bwMode="auto">
          <a:xfrm>
            <a:off x="0" y="0"/>
            <a:ext cx="12192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5"/>
          <p:cNvSpPr>
            <a:spLocks noGrp="1"/>
          </p:cNvSpPr>
          <p:nvPr>
            <p:ph type="body" sz="quarter" idx="10"/>
          </p:nvPr>
        </p:nvSpPr>
        <p:spPr>
          <a:xfrm>
            <a:off x="416212" y="2124585"/>
            <a:ext cx="11231365" cy="722249"/>
          </a:xfrm>
        </p:spPr>
        <p:txBody>
          <a:bodyPr anchor="b"/>
          <a:lstStyle>
            <a:lvl1pPr marL="0" indent="0">
              <a:lnSpc>
                <a:spcPct val="80000"/>
              </a:lnSpc>
              <a:buNone/>
              <a:defRPr sz="5867" i="0" spc="-100" baseline="0">
                <a:solidFill>
                  <a:srgbClr val="FFFFFF"/>
                </a:solidFill>
                <a:latin typeface="Segoe UI Light"/>
                <a:cs typeface="Segoe UI Light"/>
              </a:defRPr>
            </a:lvl1pPr>
          </a:lstStyle>
          <a:p>
            <a:pPr lvl="0"/>
            <a:r>
              <a:rPr lang="en-US" smtClean="0"/>
              <a:t>Click to edit Master text styles</a:t>
            </a:r>
          </a:p>
        </p:txBody>
      </p:sp>
      <p:sp>
        <p:nvSpPr>
          <p:cNvPr id="4" name="Text Placeholder 8"/>
          <p:cNvSpPr>
            <a:spLocks noGrp="1"/>
          </p:cNvSpPr>
          <p:nvPr>
            <p:ph type="body" sz="quarter" idx="11" hasCustomPrompt="1"/>
          </p:nvPr>
        </p:nvSpPr>
        <p:spPr>
          <a:xfrm>
            <a:off x="416213" y="2945777"/>
            <a:ext cx="7515595" cy="525337"/>
          </a:xfrm>
        </p:spPr>
        <p:txBody>
          <a:bodyPr/>
          <a:lstStyle>
            <a:lvl1pPr marL="0" indent="0">
              <a:buNone/>
              <a:defRPr spc="-100"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39200" y="5664201"/>
            <a:ext cx="3004957" cy="954107"/>
          </a:xfrm>
          <a:prstGeom prst="rect">
            <a:avLst/>
          </a:prstGeom>
        </p:spPr>
      </p:pic>
    </p:spTree>
    <p:extLst>
      <p:ext uri="{BB962C8B-B14F-4D97-AF65-F5344CB8AC3E}">
        <p14:creationId xmlns:p14="http://schemas.microsoft.com/office/powerpoint/2010/main" val="34341234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Transition">
    <p:spTree>
      <p:nvGrpSpPr>
        <p:cNvPr id="1" name=""/>
        <p:cNvGrpSpPr/>
        <p:nvPr/>
      </p:nvGrpSpPr>
      <p:grpSpPr>
        <a:xfrm>
          <a:off x="0" y="0"/>
          <a:ext cx="0" cy="0"/>
          <a:chOff x="0" y="0"/>
          <a:chExt cx="0" cy="0"/>
        </a:xfrm>
      </p:grpSpPr>
      <p:sp>
        <p:nvSpPr>
          <p:cNvPr id="6" name="Rectangle 5"/>
          <p:cNvSpPr/>
          <p:nvPr/>
        </p:nvSpPr>
        <p:spPr bwMode="auto">
          <a:xfrm>
            <a:off x="0" y="0"/>
            <a:ext cx="12192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t" anchorCtr="0" forceAA="0" compatLnSpc="1">
            <a:prstTxWarp prst="textNoShape">
              <a:avLst/>
            </a:prstTxWarp>
            <a:noAutofit/>
          </a:bodyPr>
          <a:lstStyle/>
          <a:p>
            <a:pPr defTabSz="1218738" fontAlgn="base">
              <a:spcBef>
                <a:spcPct val="0"/>
              </a:spcBef>
              <a:spcAft>
                <a:spcPct val="0"/>
              </a:spcAft>
            </a:pPr>
            <a:endParaRPr lang="en-US" sz="2400" spc="-67" dirty="0" smtClean="0">
              <a:gradFill>
                <a:gsLst>
                  <a:gs pos="0">
                    <a:srgbClr val="FFFFFF"/>
                  </a:gs>
                  <a:gs pos="100000">
                    <a:srgbClr val="FFFFFF"/>
                  </a:gs>
                </a:gsLst>
                <a:lin ang="5400000" scaled="0"/>
              </a:gradFill>
              <a:ea typeface="Segoe UI" pitchFamily="34" charset="0"/>
              <a:cs typeface="Segoe UI" pitchFamily="34" charset="0"/>
            </a:endParaRPr>
          </a:p>
          <a:p>
            <a:pPr defTabSz="1218738" fontAlgn="base">
              <a:spcBef>
                <a:spcPct val="0"/>
              </a:spcBef>
              <a:spcAft>
                <a:spcPct val="0"/>
              </a:spcAft>
            </a:pPr>
            <a:endParaRPr lang="en-US" sz="2400" spc="-67" dirty="0" smtClean="0">
              <a:gradFill>
                <a:gsLst>
                  <a:gs pos="0">
                    <a:srgbClr val="FFFFFF"/>
                  </a:gs>
                  <a:gs pos="100000">
                    <a:srgbClr val="FFFFFF"/>
                  </a:gs>
                </a:gsLst>
                <a:lin ang="5400000" scaled="0"/>
              </a:gradFill>
              <a:ea typeface="Segoe UI" pitchFamily="34" charset="0"/>
              <a:cs typeface="Segoe UI" pitchFamily="34" charset="0"/>
            </a:endParaRPr>
          </a:p>
          <a:p>
            <a:pPr marL="230706" defTabSz="1218738" fontAlgn="base">
              <a:spcBef>
                <a:spcPct val="0"/>
              </a:spcBef>
              <a:spcAft>
                <a:spcPct val="0"/>
              </a:spcAft>
            </a:pPr>
            <a:r>
              <a:rPr lang="en-US" sz="8800" spc="-67"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DEMO</a:t>
            </a:r>
          </a:p>
          <a:p>
            <a:pPr marL="230706" defTabSz="1218738" fontAlgn="base">
              <a:spcBef>
                <a:spcPct val="0"/>
              </a:spcBef>
              <a:spcAft>
                <a:spcPct val="0"/>
              </a:spcAft>
            </a:pPr>
            <a:endParaRPr lang="en-US" sz="8800" spc="-67"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marL="230706" defTabSz="1218738" fontAlgn="base">
              <a:spcBef>
                <a:spcPct val="0"/>
              </a:spcBef>
              <a:spcAft>
                <a:spcPct val="0"/>
              </a:spcAft>
            </a:pPr>
            <a:endParaRPr lang="en-US" sz="8800" spc="-67"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marL="230706" defTabSz="1218738" fontAlgn="base">
              <a:spcBef>
                <a:spcPct val="0"/>
              </a:spcBef>
              <a:spcAft>
                <a:spcPct val="0"/>
              </a:spcAft>
            </a:pPr>
            <a:r>
              <a:rPr lang="en-US" sz="3733" spc="-67"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Your demo will begin shortly…</a:t>
            </a:r>
          </a:p>
        </p:txBody>
      </p:sp>
      <p:sp>
        <p:nvSpPr>
          <p:cNvPr id="4" name="Text Placeholder 8"/>
          <p:cNvSpPr>
            <a:spLocks noGrp="1"/>
          </p:cNvSpPr>
          <p:nvPr>
            <p:ph type="body" sz="quarter" idx="11" hasCustomPrompt="1"/>
          </p:nvPr>
        </p:nvSpPr>
        <p:spPr>
          <a:xfrm>
            <a:off x="416213" y="2945777"/>
            <a:ext cx="7515595" cy="525337"/>
          </a:xfrm>
        </p:spPr>
        <p:txBody>
          <a:bodyPr/>
          <a:lstStyle>
            <a:lvl1pPr marL="0" indent="0">
              <a:buNone/>
              <a:defRPr spc="-100"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39200" y="5664201"/>
            <a:ext cx="3004957" cy="954107"/>
          </a:xfrm>
          <a:prstGeom prst="rect">
            <a:avLst/>
          </a:prstGeom>
        </p:spPr>
      </p:pic>
      <p:sp>
        <p:nvSpPr>
          <p:cNvPr id="7" name="Rectangle 6"/>
          <p:cNvSpPr/>
          <p:nvPr/>
        </p:nvSpPr>
        <p:spPr bwMode="auto">
          <a:xfrm>
            <a:off x="6897320" y="4595091"/>
            <a:ext cx="2653080"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sp>
        <p:nvSpPr>
          <p:cNvPr id="8" name="Rectangle 7"/>
          <p:cNvSpPr/>
          <p:nvPr/>
        </p:nvSpPr>
        <p:spPr bwMode="auto">
          <a:xfrm>
            <a:off x="9550400" y="4597835"/>
            <a:ext cx="2653080" cy="22598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sp>
        <p:nvSpPr>
          <p:cNvPr id="10" name="Rectangle 9"/>
          <p:cNvSpPr/>
          <p:nvPr/>
        </p:nvSpPr>
        <p:spPr bwMode="auto">
          <a:xfrm>
            <a:off x="9538920" y="2335195"/>
            <a:ext cx="2653080"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0400" y="4740168"/>
            <a:ext cx="2641600" cy="822432"/>
          </a:xfrm>
          <a:prstGeom prst="rect">
            <a:avLst/>
          </a:prstGeom>
        </p:spPr>
      </p:pic>
      <p:sp>
        <p:nvSpPr>
          <p:cNvPr id="3" name="Text Placeholder 5"/>
          <p:cNvSpPr>
            <a:spLocks noGrp="1"/>
          </p:cNvSpPr>
          <p:nvPr>
            <p:ph type="body" sz="quarter" idx="10"/>
          </p:nvPr>
        </p:nvSpPr>
        <p:spPr>
          <a:xfrm>
            <a:off x="416212" y="2124585"/>
            <a:ext cx="11231365" cy="722249"/>
          </a:xfrm>
        </p:spPr>
        <p:txBody>
          <a:bodyPr anchor="b"/>
          <a:lstStyle>
            <a:lvl1pPr marL="0" indent="0">
              <a:lnSpc>
                <a:spcPct val="80000"/>
              </a:lnSpc>
              <a:buNone/>
              <a:defRPr sz="5867" i="0" spc="-100" baseline="0">
                <a:solidFill>
                  <a:srgbClr val="FFFFFF"/>
                </a:solidFill>
                <a:latin typeface="Segoe UI Light"/>
                <a:cs typeface="Segoe UI Light"/>
              </a:defRPr>
            </a:lvl1pPr>
          </a:lstStyle>
          <a:p>
            <a:pPr lvl="0"/>
            <a:r>
              <a:rPr lang="en-US" smtClean="0"/>
              <a:t>Click to edit Master text styles</a:t>
            </a:r>
          </a:p>
        </p:txBody>
      </p:sp>
    </p:spTree>
    <p:extLst>
      <p:ext uri="{BB962C8B-B14F-4D97-AF65-F5344CB8AC3E}">
        <p14:creationId xmlns:p14="http://schemas.microsoft.com/office/powerpoint/2010/main" val="11708629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ndard Opening slide">
    <p:spTree>
      <p:nvGrpSpPr>
        <p:cNvPr id="1" name=""/>
        <p:cNvGrpSpPr/>
        <p:nvPr/>
      </p:nvGrpSpPr>
      <p:grpSpPr>
        <a:xfrm>
          <a:off x="0" y="0"/>
          <a:ext cx="0" cy="0"/>
          <a:chOff x="0" y="0"/>
          <a:chExt cx="0" cy="0"/>
        </a:xfrm>
      </p:grpSpPr>
      <p:sp>
        <p:nvSpPr>
          <p:cNvPr id="6" name="Rectangle 5"/>
          <p:cNvSpPr/>
          <p:nvPr/>
        </p:nvSpPr>
        <p:spPr bwMode="auto">
          <a:xfrm>
            <a:off x="0" y="0"/>
            <a:ext cx="12192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t" anchorCtr="0" forceAA="0" compatLnSpc="1">
            <a:prstTxWarp prst="textNoShape">
              <a:avLst/>
            </a:prstTxWarp>
            <a:noAutofit/>
          </a:bodyPr>
          <a:lstStyle/>
          <a:p>
            <a:pPr defTabSz="1218738" fontAlgn="base">
              <a:spcBef>
                <a:spcPct val="0"/>
              </a:spcBef>
              <a:spcAft>
                <a:spcPct val="0"/>
              </a:spcAft>
            </a:pPr>
            <a:endParaRPr lang="en-US" sz="2400" spc="-67" dirty="0" smtClean="0">
              <a:gradFill>
                <a:gsLst>
                  <a:gs pos="0">
                    <a:srgbClr val="FFFFFF"/>
                  </a:gs>
                  <a:gs pos="100000">
                    <a:srgbClr val="FFFFFF"/>
                  </a:gs>
                </a:gsLst>
                <a:lin ang="5400000" scaled="0"/>
              </a:gradFill>
              <a:ea typeface="Segoe UI" pitchFamily="34" charset="0"/>
              <a:cs typeface="Segoe UI" pitchFamily="34" charset="0"/>
            </a:endParaRPr>
          </a:p>
          <a:p>
            <a:pPr defTabSz="1218738" fontAlgn="base">
              <a:spcBef>
                <a:spcPct val="0"/>
              </a:spcBef>
              <a:spcAft>
                <a:spcPct val="0"/>
              </a:spcAft>
            </a:pPr>
            <a:endParaRPr lang="en-US" sz="2400" spc="-67" dirty="0" smtClean="0">
              <a:gradFill>
                <a:gsLst>
                  <a:gs pos="0">
                    <a:srgbClr val="FFFFFF"/>
                  </a:gs>
                  <a:gs pos="100000">
                    <a:srgbClr val="FFFFFF"/>
                  </a:gs>
                </a:gsLst>
                <a:lin ang="5400000" scaled="0"/>
              </a:gradFill>
              <a:ea typeface="Segoe UI" pitchFamily="34" charset="0"/>
              <a:cs typeface="Segoe UI" pitchFamily="34" charset="0"/>
            </a:endParaRPr>
          </a:p>
          <a:p>
            <a:pPr marL="230706" defTabSz="1218738" fontAlgn="base">
              <a:spcBef>
                <a:spcPct val="0"/>
              </a:spcBef>
              <a:spcAft>
                <a:spcPct val="0"/>
              </a:spcAft>
            </a:pPr>
            <a:r>
              <a:rPr lang="en-US" sz="6400" spc="-67"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a:p>
            <a:pPr marL="230706" defTabSz="1218738" fontAlgn="base">
              <a:spcBef>
                <a:spcPct val="0"/>
              </a:spcBef>
              <a:spcAft>
                <a:spcPct val="0"/>
              </a:spcAft>
            </a:pPr>
            <a:endParaRPr lang="en-US" sz="8800" spc="-67"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marL="311135" defTabSz="1218738" fontAlgn="base">
              <a:spcBef>
                <a:spcPct val="0"/>
              </a:spcBef>
              <a:spcAft>
                <a:spcPct val="0"/>
              </a:spcAft>
            </a:pPr>
            <a:endParaRPr lang="en-US" sz="2667" spc="-67"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marL="311135" defTabSz="1218738" fontAlgn="base">
              <a:spcBef>
                <a:spcPct val="0"/>
              </a:spcBef>
              <a:spcAft>
                <a:spcPct val="0"/>
              </a:spcAft>
            </a:pPr>
            <a:r>
              <a:rPr lang="en-US" sz="2667" spc="-67"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Microsoft Global Partner Services</a:t>
            </a:r>
          </a:p>
        </p:txBody>
      </p:sp>
      <p:sp>
        <p:nvSpPr>
          <p:cNvPr id="4" name="Text Placeholder 8"/>
          <p:cNvSpPr>
            <a:spLocks noGrp="1"/>
          </p:cNvSpPr>
          <p:nvPr>
            <p:ph type="body" sz="quarter" idx="11" hasCustomPrompt="1"/>
          </p:nvPr>
        </p:nvSpPr>
        <p:spPr>
          <a:xfrm>
            <a:off x="416213" y="2945777"/>
            <a:ext cx="7515595" cy="525337"/>
          </a:xfrm>
        </p:spPr>
        <p:txBody>
          <a:bodyPr/>
          <a:lstStyle>
            <a:lvl1pPr marL="0" indent="0">
              <a:buNone/>
              <a:defRPr spc="-100" baseline="0">
                <a:solidFill>
                  <a:srgbClr val="FFFFFF"/>
                </a:solidFill>
                <a:latin typeface="Segoe UI Light"/>
                <a:cs typeface="Segoe UI Light"/>
              </a:defRPr>
            </a:lvl1pPr>
          </a:lstStyle>
          <a:p>
            <a:pPr lvl="0"/>
            <a:r>
              <a:rPr lang="en-US" dirty="0" smtClean="0"/>
              <a:t>Subhead</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39200" y="5664201"/>
            <a:ext cx="3004957" cy="954107"/>
          </a:xfrm>
          <a:prstGeom prst="rect">
            <a:avLst/>
          </a:prstGeom>
        </p:spPr>
      </p:pic>
      <p:sp>
        <p:nvSpPr>
          <p:cNvPr id="7" name="Rectangle 6"/>
          <p:cNvSpPr/>
          <p:nvPr/>
        </p:nvSpPr>
        <p:spPr bwMode="auto">
          <a:xfrm>
            <a:off x="6897320" y="4595091"/>
            <a:ext cx="2653080"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sp>
        <p:nvSpPr>
          <p:cNvPr id="8" name="Rectangle 7"/>
          <p:cNvSpPr/>
          <p:nvPr/>
        </p:nvSpPr>
        <p:spPr bwMode="auto">
          <a:xfrm>
            <a:off x="9550400" y="4597835"/>
            <a:ext cx="2653080" cy="22598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sp>
        <p:nvSpPr>
          <p:cNvPr id="10" name="Rectangle 9"/>
          <p:cNvSpPr/>
          <p:nvPr/>
        </p:nvSpPr>
        <p:spPr bwMode="auto">
          <a:xfrm>
            <a:off x="9538920" y="2335195"/>
            <a:ext cx="2653080" cy="22598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920" tIns="60960" rIns="60960" bIns="121920" numCol="1" spcCol="0" rtlCol="0" fromWordArt="0" anchor="b" anchorCtr="0" forceAA="0" compatLnSpc="1">
            <a:prstTxWarp prst="textNoShape">
              <a:avLst/>
            </a:prstTxWarp>
            <a:noAutofit/>
          </a:bodyPr>
          <a:lstStyle/>
          <a:p>
            <a:pPr algn="ctr" defTabSz="1218738" fontAlgn="base">
              <a:spcBef>
                <a:spcPct val="0"/>
              </a:spcBef>
              <a:spcAft>
                <a:spcPct val="0"/>
              </a:spcAft>
            </a:pPr>
            <a:endParaRPr lang="en-US" sz="2400" spc="-67" dirty="0">
              <a:gradFill>
                <a:gsLst>
                  <a:gs pos="0">
                    <a:srgbClr val="FFFFFF"/>
                  </a:gs>
                  <a:gs pos="100000">
                    <a:srgbClr val="FFFFFF"/>
                  </a:gs>
                </a:gsLst>
                <a:lin ang="5400000" scaled="0"/>
              </a:gradFill>
              <a:latin typeface="Segoe UI Light"/>
              <a:ea typeface="Segoe UI Light"/>
              <a:cs typeface="Segoe UI Light"/>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50400" y="4740168"/>
            <a:ext cx="2641600" cy="822432"/>
          </a:xfrm>
          <a:prstGeom prst="rect">
            <a:avLst/>
          </a:prstGeom>
        </p:spPr>
      </p:pic>
      <p:sp>
        <p:nvSpPr>
          <p:cNvPr id="3" name="Text Placeholder 5"/>
          <p:cNvSpPr>
            <a:spLocks noGrp="1"/>
          </p:cNvSpPr>
          <p:nvPr>
            <p:ph type="body" sz="quarter" idx="10"/>
          </p:nvPr>
        </p:nvSpPr>
        <p:spPr>
          <a:xfrm>
            <a:off x="416212" y="2124585"/>
            <a:ext cx="11231365" cy="722249"/>
          </a:xfrm>
        </p:spPr>
        <p:txBody>
          <a:bodyPr anchor="b"/>
          <a:lstStyle>
            <a:lvl1pPr marL="0" indent="0">
              <a:lnSpc>
                <a:spcPct val="80000"/>
              </a:lnSpc>
              <a:buNone/>
              <a:defRPr sz="5867" i="0" spc="-100" baseline="0">
                <a:solidFill>
                  <a:srgbClr val="FFFFFF"/>
                </a:solidFill>
                <a:latin typeface="Segoe UI Light"/>
                <a:cs typeface="Segoe UI Light"/>
              </a:defRPr>
            </a:lvl1pPr>
          </a:lstStyle>
          <a:p>
            <a:pPr lvl="0"/>
            <a:r>
              <a:rPr lang="en-US" smtClean="0"/>
              <a:t>Click to edit Master text styles</a:t>
            </a:r>
          </a:p>
        </p:txBody>
      </p:sp>
    </p:spTree>
    <p:extLst>
      <p:ext uri="{BB962C8B-B14F-4D97-AF65-F5344CB8AC3E}">
        <p14:creationId xmlns:p14="http://schemas.microsoft.com/office/powerpoint/2010/main" val="10899528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2116" y="0"/>
            <a:ext cx="12192000" cy="11582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FFFFFF"/>
              </a:solidFill>
              <a:latin typeface="Segoe UI Light"/>
            </a:endParaRPr>
          </a:p>
        </p:txBody>
      </p:sp>
      <p:pic>
        <p:nvPicPr>
          <p:cNvPr id="4" name="Picture 3"/>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10261600" y="6124450"/>
            <a:ext cx="1707397" cy="564049"/>
          </a:xfrm>
          <a:prstGeom prst="rect">
            <a:avLst/>
          </a:prstGeom>
        </p:spPr>
      </p:pic>
      <p:sp>
        <p:nvSpPr>
          <p:cNvPr id="2" name="Title Placeholder 1"/>
          <p:cNvSpPr>
            <a:spLocks noGrp="1"/>
          </p:cNvSpPr>
          <p:nvPr>
            <p:ph type="title"/>
          </p:nvPr>
        </p:nvSpPr>
        <p:spPr>
          <a:xfrm>
            <a:off x="410876" y="312652"/>
            <a:ext cx="11151917"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10878" y="1451223"/>
            <a:ext cx="11378959" cy="1625060"/>
          </a:xfrm>
          <a:prstGeom prst="rect">
            <a:avLst/>
          </a:prstGeom>
        </p:spPr>
        <p:txBody>
          <a:bodyPr vert="horz" wrap="square" lIns="0" tIns="0" rIns="0" bIns="0" rtlCol="0">
            <a:spAutoFit/>
          </a:bodyPr>
          <a:lstStyle/>
          <a:p>
            <a:pPr lvl="0"/>
            <a:r>
              <a:rPr lang="en-US" dirty="0" smtClean="0"/>
              <a:t>Click to edit Master text styles 32pt</a:t>
            </a:r>
          </a:p>
          <a:p>
            <a:pPr lvl="1"/>
            <a:r>
              <a:rPr lang="en-US" dirty="0" smtClean="0"/>
              <a:t>Second level 24pt</a:t>
            </a:r>
          </a:p>
          <a:p>
            <a:pPr lvl="2"/>
            <a:r>
              <a:rPr lang="en-US" dirty="0" smtClean="0"/>
              <a:t>Third level 18pt</a:t>
            </a:r>
          </a:p>
        </p:txBody>
      </p:sp>
    </p:spTree>
    <p:extLst>
      <p:ext uri="{BB962C8B-B14F-4D97-AF65-F5344CB8AC3E}">
        <p14:creationId xmlns:p14="http://schemas.microsoft.com/office/powerpoint/2010/main" val="37176988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5" r:id="rId15"/>
    <p:sldLayoutId id="2147483726" r:id="rId16"/>
    <p:sldLayoutId id="2147483728" r:id="rId17"/>
    <p:sldLayoutId id="2147483731" r:id="rId18"/>
    <p:sldLayoutId id="2147483732" r:id="rId19"/>
    <p:sldLayoutId id="2147483733" r:id="rId20"/>
    <p:sldLayoutId id="2147483734" r:id="rId21"/>
    <p:sldLayoutId id="2147483735" r:id="rId22"/>
    <p:sldLayoutId id="2147483736" r:id="rId23"/>
  </p:sldLayoutIdLst>
  <p:transition>
    <p:fade/>
  </p:transition>
  <p:txStyles>
    <p:titleStyle>
      <a:lvl1pPr algn="l" defTabSz="914684" rtl="0" eaLnBrk="1" latinLnBrk="0" hangingPunct="1">
        <a:lnSpc>
          <a:spcPct val="90000"/>
        </a:lnSpc>
        <a:spcBef>
          <a:spcPct val="0"/>
        </a:spcBef>
        <a:buNone/>
        <a:defRPr lang="en-US" sz="4800" b="0" kern="1200" cap="none" spc="-133" baseline="0" dirty="0" smtClean="0">
          <a:ln w="3175">
            <a:noFill/>
          </a:ln>
          <a:solidFill>
            <a:srgbClr val="FFFFFF"/>
          </a:solidFill>
          <a:effectLst/>
          <a:latin typeface="Segoe UI Light"/>
          <a:ea typeface="+mn-ea"/>
          <a:cs typeface="Segoe UI Light"/>
        </a:defRPr>
      </a:lvl1pPr>
    </p:titleStyle>
    <p:bodyStyle>
      <a:lvl1pPr marL="0" indent="0" algn="l" defTabSz="914684" rtl="0" eaLnBrk="1" latinLnBrk="0" hangingPunct="1">
        <a:lnSpc>
          <a:spcPct val="80000"/>
        </a:lnSpc>
        <a:spcBef>
          <a:spcPts val="800"/>
        </a:spcBef>
        <a:spcAft>
          <a:spcPts val="800"/>
        </a:spcAft>
        <a:buSzPct val="90000"/>
        <a:buFont typeface="Arial" pitchFamily="34" charset="0"/>
        <a:buNone/>
        <a:defRPr sz="4267" kern="1200">
          <a:solidFill>
            <a:schemeClr val="tx1"/>
          </a:solidFill>
          <a:latin typeface="Segoe UI Light"/>
          <a:ea typeface="+mn-ea"/>
          <a:cs typeface="Segoe UI Light"/>
        </a:defRPr>
      </a:lvl1pPr>
      <a:lvl2pPr marL="0" indent="0" algn="l" defTabSz="914684" rtl="0" eaLnBrk="1" latinLnBrk="0" hangingPunct="1">
        <a:lnSpc>
          <a:spcPct val="80000"/>
        </a:lnSpc>
        <a:spcBef>
          <a:spcPts val="800"/>
        </a:spcBef>
        <a:spcAft>
          <a:spcPts val="800"/>
        </a:spcAft>
        <a:buSzPct val="90000"/>
        <a:buFont typeface="Arial" pitchFamily="34" charset="0"/>
        <a:buNone/>
        <a:tabLst>
          <a:tab pos="630459" algn="l"/>
        </a:tabLst>
        <a:defRPr sz="3200" kern="1200">
          <a:solidFill>
            <a:schemeClr val="tx1"/>
          </a:solidFill>
          <a:latin typeface="Segoe UI Light"/>
          <a:ea typeface="+mn-ea"/>
          <a:cs typeface="Segoe UI Light"/>
        </a:defRPr>
      </a:lvl2pPr>
      <a:lvl3pPr marL="0" indent="0" algn="l" defTabSz="914684" rtl="0" eaLnBrk="1" latinLnBrk="0" hangingPunct="1">
        <a:lnSpc>
          <a:spcPct val="80000"/>
        </a:lnSpc>
        <a:spcBef>
          <a:spcPts val="800"/>
        </a:spcBef>
        <a:spcAft>
          <a:spcPts val="800"/>
        </a:spcAft>
        <a:buSzPct val="90000"/>
        <a:buFont typeface="Arial" pitchFamily="34" charset="0"/>
        <a:buNone/>
        <a:defRPr sz="2400" kern="1200">
          <a:solidFill>
            <a:schemeClr val="tx1"/>
          </a:solidFill>
          <a:latin typeface="Segoe UI Light"/>
          <a:ea typeface="+mn-ea"/>
          <a:cs typeface="Segoe UI Light"/>
        </a:defRPr>
      </a:lvl3pPr>
      <a:lvl4pPr marL="1483246" indent="-223917" algn="l" defTabSz="914684" rtl="0" eaLnBrk="1" latinLnBrk="0" hangingPunct="1">
        <a:lnSpc>
          <a:spcPct val="90000"/>
        </a:lnSpc>
        <a:spcBef>
          <a:spcPct val="20000"/>
        </a:spcBef>
        <a:buSzPct val="90000"/>
        <a:buFont typeface="Arial" pitchFamily="34" charset="0"/>
        <a:buChar char="•"/>
        <a:tabLst>
          <a:tab pos="914720" algn="l"/>
        </a:tabLst>
        <a:defRPr sz="2400" kern="1200">
          <a:solidFill>
            <a:schemeClr val="tx1"/>
          </a:solidFill>
          <a:latin typeface="Segoe UI Light"/>
          <a:ea typeface="+mn-ea"/>
          <a:cs typeface="Segoe UI Light"/>
        </a:defRPr>
      </a:lvl4pPr>
      <a:lvl5pPr marL="1713513" indent="-230269" algn="l" defTabSz="914684" rtl="0" eaLnBrk="1" latinLnBrk="0" hangingPunct="1">
        <a:lnSpc>
          <a:spcPct val="90000"/>
        </a:lnSpc>
        <a:spcBef>
          <a:spcPct val="20000"/>
        </a:spcBef>
        <a:buSzPct val="90000"/>
        <a:buFont typeface="Arial" pitchFamily="34" charset="0"/>
        <a:buChar char="•"/>
        <a:defRPr sz="2400" kern="1200">
          <a:solidFill>
            <a:schemeClr val="tx1"/>
          </a:solidFill>
          <a:latin typeface="Segoe UI Light"/>
          <a:ea typeface="+mn-ea"/>
          <a:cs typeface="Segoe UI Light"/>
        </a:defRPr>
      </a:lvl5pPr>
      <a:lvl6pPr marL="251538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72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0064"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405"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684" rtl="0" eaLnBrk="1" latinLnBrk="0" hangingPunct="1">
        <a:defRPr sz="1867" kern="1200">
          <a:solidFill>
            <a:schemeClr val="tx1"/>
          </a:solidFill>
          <a:latin typeface="+mn-lt"/>
          <a:ea typeface="+mn-ea"/>
          <a:cs typeface="+mn-cs"/>
        </a:defRPr>
      </a:lvl1pPr>
      <a:lvl2pPr marL="457343" algn="l" defTabSz="914684" rtl="0" eaLnBrk="1" latinLnBrk="0" hangingPunct="1">
        <a:defRPr sz="1867" kern="1200">
          <a:solidFill>
            <a:schemeClr val="tx1"/>
          </a:solidFill>
          <a:latin typeface="+mn-lt"/>
          <a:ea typeface="+mn-ea"/>
          <a:cs typeface="+mn-cs"/>
        </a:defRPr>
      </a:lvl2pPr>
      <a:lvl3pPr marL="914684" algn="l" defTabSz="914684" rtl="0" eaLnBrk="1" latinLnBrk="0" hangingPunct="1">
        <a:defRPr sz="1867" kern="1200">
          <a:solidFill>
            <a:schemeClr val="tx1"/>
          </a:solidFill>
          <a:latin typeface="+mn-lt"/>
          <a:ea typeface="+mn-ea"/>
          <a:cs typeface="+mn-cs"/>
        </a:defRPr>
      </a:lvl3pPr>
      <a:lvl4pPr marL="1372024" algn="l" defTabSz="914684" rtl="0" eaLnBrk="1" latinLnBrk="0" hangingPunct="1">
        <a:defRPr sz="1867" kern="1200">
          <a:solidFill>
            <a:schemeClr val="tx1"/>
          </a:solidFill>
          <a:latin typeface="+mn-lt"/>
          <a:ea typeface="+mn-ea"/>
          <a:cs typeface="+mn-cs"/>
        </a:defRPr>
      </a:lvl4pPr>
      <a:lvl5pPr marL="1829368" algn="l" defTabSz="914684" rtl="0" eaLnBrk="1" latinLnBrk="0" hangingPunct="1">
        <a:defRPr sz="1867" kern="1200">
          <a:solidFill>
            <a:schemeClr val="tx1"/>
          </a:solidFill>
          <a:latin typeface="+mn-lt"/>
          <a:ea typeface="+mn-ea"/>
          <a:cs typeface="+mn-cs"/>
        </a:defRPr>
      </a:lvl5pPr>
      <a:lvl6pPr marL="2286709" algn="l" defTabSz="914684" rtl="0" eaLnBrk="1" latinLnBrk="0" hangingPunct="1">
        <a:defRPr sz="1867" kern="1200">
          <a:solidFill>
            <a:schemeClr val="tx1"/>
          </a:solidFill>
          <a:latin typeface="+mn-lt"/>
          <a:ea typeface="+mn-ea"/>
          <a:cs typeface="+mn-cs"/>
        </a:defRPr>
      </a:lvl6pPr>
      <a:lvl7pPr marL="2744050" algn="l" defTabSz="914684" rtl="0" eaLnBrk="1" latinLnBrk="0" hangingPunct="1">
        <a:defRPr sz="1867" kern="1200">
          <a:solidFill>
            <a:schemeClr val="tx1"/>
          </a:solidFill>
          <a:latin typeface="+mn-lt"/>
          <a:ea typeface="+mn-ea"/>
          <a:cs typeface="+mn-cs"/>
        </a:defRPr>
      </a:lvl7pPr>
      <a:lvl8pPr marL="3201392" algn="l" defTabSz="914684" rtl="0" eaLnBrk="1" latinLnBrk="0" hangingPunct="1">
        <a:defRPr sz="1867" kern="1200">
          <a:solidFill>
            <a:schemeClr val="tx1"/>
          </a:solidFill>
          <a:latin typeface="+mn-lt"/>
          <a:ea typeface="+mn-ea"/>
          <a:cs typeface="+mn-cs"/>
        </a:defRPr>
      </a:lvl8pPr>
      <a:lvl9pPr marL="3658735" algn="l" defTabSz="91468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hyperlink" Target="https://msdn.microsoft.com/library/azure/ee336281.aspx" TargetMode="External"/><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33.emf"/><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azure.microsoft.com/en-us/documentation/articles/sql-database-upgrade-new-service-ti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3.xml"/><Relationship Id="rId7"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6.gif"/></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azure.microsoft.com/en-gb/documentation/articles/sql-database-dynamic-data-masking-get-started-portal/" TargetMode="External"/><Relationship Id="rId7"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hyperlink" Target="https://msdn.microsoft.com/en-US/library/dn948096.aspx" TargetMode="External"/><Relationship Id="rId4" Type="http://schemas.openxmlformats.org/officeDocument/2006/relationships/hyperlink" Target="https://msdn.microsoft.com/library/dn765131.aspx"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hyperlink" Target="http://aka.ms/mpnsupport" TargetMode="External"/><Relationship Id="rId5" Type="http://schemas.openxmlformats.org/officeDocument/2006/relationships/image" Target="../media/image63.png"/><Relationship Id="rId4" Type="http://schemas.openxmlformats.org/officeDocument/2006/relationships/hyperlink" Target="mailto:sppts@microsoft.com"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28.emf"/><Relationship Id="rId4" Type="http://schemas.openxmlformats.org/officeDocument/2006/relationships/image" Target="../media/image66.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7692" y="1923504"/>
            <a:ext cx="11228440" cy="923330"/>
          </a:xfrm>
        </p:spPr>
        <p:txBody>
          <a:bodyPr/>
          <a:lstStyle/>
          <a:p>
            <a:pPr defTabSz="914400">
              <a:lnSpc>
                <a:spcPct val="100000"/>
              </a:lnSpc>
              <a:spcBef>
                <a:spcPts val="0"/>
              </a:spcBef>
              <a:spcAft>
                <a:spcPts val="0"/>
              </a:spcAft>
              <a:buSzTx/>
              <a:defRPr/>
            </a:pPr>
            <a:r>
              <a:rPr lang="en-US" sz="6000" b="1" dirty="0" smtClean="0">
                <a:solidFill>
                  <a:schemeClr val="bg1"/>
                </a:solidFill>
              </a:rPr>
              <a:t>Azure </a:t>
            </a:r>
            <a:r>
              <a:rPr lang="en-US" sz="6000" b="1" dirty="0">
                <a:solidFill>
                  <a:schemeClr val="bg1"/>
                </a:solidFill>
              </a:rPr>
              <a:t>SQL Database</a:t>
            </a:r>
            <a:endParaRPr lang="en-US" sz="6000" dirty="0">
              <a:solidFill>
                <a:schemeClr val="bg1"/>
              </a:solidFill>
            </a:endParaRPr>
          </a:p>
        </p:txBody>
      </p:sp>
      <p:sp>
        <p:nvSpPr>
          <p:cNvPr id="5" name="TextBox 4"/>
          <p:cNvSpPr txBox="1"/>
          <p:nvPr/>
        </p:nvSpPr>
        <p:spPr>
          <a:xfrm>
            <a:off x="490809" y="5148943"/>
            <a:ext cx="5075556" cy="1292662"/>
          </a:xfrm>
          <a:prstGeom prst="rect">
            <a:avLst/>
          </a:prstGeom>
          <a:solidFill>
            <a:srgbClr val="0070C0"/>
          </a:solidFill>
        </p:spPr>
        <p:txBody>
          <a:bodyPr wrap="square" lIns="0" tIns="0" rIns="0" bIns="0" rtlCol="0">
            <a:spAutoFit/>
          </a:bodyPr>
          <a:lstStyle/>
          <a:p>
            <a:r>
              <a:rPr lang="en-US" sz="2800" dirty="0" smtClean="0">
                <a:solidFill>
                  <a:schemeClr val="bg1"/>
                </a:solidFill>
                <a:latin typeface="Segoe UI Light" pitchFamily="34" charset="0"/>
              </a:rPr>
              <a:t>Michal Morciniec</a:t>
            </a:r>
          </a:p>
          <a:p>
            <a:r>
              <a:rPr lang="en-US" sz="2800" dirty="0" smtClean="0">
                <a:solidFill>
                  <a:schemeClr val="bg1"/>
                </a:solidFill>
                <a:latin typeface="Segoe UI Light" pitchFamily="34" charset="0"/>
              </a:rPr>
              <a:t>Partner </a:t>
            </a:r>
            <a:r>
              <a:rPr lang="en-US" sz="2800" dirty="0">
                <a:solidFill>
                  <a:schemeClr val="bg1"/>
                </a:solidFill>
                <a:latin typeface="Segoe UI Light" pitchFamily="34" charset="0"/>
              </a:rPr>
              <a:t>Technical Consultant</a:t>
            </a:r>
          </a:p>
          <a:p>
            <a:r>
              <a:rPr lang="en-US" sz="2800" dirty="0" smtClean="0">
                <a:solidFill>
                  <a:schemeClr val="bg1"/>
                </a:solidFill>
                <a:latin typeface="Segoe UI Light" pitchFamily="34" charset="0"/>
              </a:rPr>
              <a:t>micham@microsoft.com </a:t>
            </a:r>
            <a:endParaRPr lang="en-US" sz="2800" dirty="0">
              <a:solidFill>
                <a:schemeClr val="bg1"/>
              </a:solidFill>
              <a:latin typeface="Segoe UI Light" pitchFamily="34" charset="0"/>
            </a:endParaRPr>
          </a:p>
        </p:txBody>
      </p:sp>
    </p:spTree>
    <p:extLst>
      <p:ext uri="{BB962C8B-B14F-4D97-AF65-F5344CB8AC3E}">
        <p14:creationId xmlns:p14="http://schemas.microsoft.com/office/powerpoint/2010/main" val="253368107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t>
            </a:r>
            <a:r>
              <a:rPr lang="en-US" dirty="0" err="1" smtClean="0"/>
              <a:t>IaaS</a:t>
            </a:r>
            <a:r>
              <a:rPr lang="en-US" dirty="0" smtClean="0"/>
              <a:t> and </a:t>
            </a:r>
            <a:r>
              <a:rPr lang="en-US" dirty="0" err="1" smtClean="0"/>
              <a:t>PaaS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70801000"/>
              </p:ext>
            </p:extLst>
          </p:nvPr>
        </p:nvGraphicFramePr>
        <p:xfrm>
          <a:off x="1463589" y="1522855"/>
          <a:ext cx="8127999" cy="4292727"/>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Feature</a:t>
                      </a:r>
                      <a:endParaRPr lang="en-US" dirty="0"/>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dirty="0" smtClean="0"/>
                        <a:t>Azure SQL Database</a:t>
                      </a:r>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dirty="0" smtClean="0"/>
                        <a:t>Microsoft SQL Server on Azure VM</a:t>
                      </a:r>
                    </a:p>
                  </a:txBody>
                  <a:tcPr/>
                </a:tc>
              </a:tr>
              <a:tr h="370840">
                <a:tc>
                  <a:txBody>
                    <a:bodyPr/>
                    <a:lstStyle/>
                    <a:p>
                      <a:r>
                        <a:rPr lang="en-US" sz="1400" dirty="0" smtClean="0">
                          <a:solidFill>
                            <a:schemeClr val="bg2">
                              <a:lumMod val="10000"/>
                            </a:schemeClr>
                          </a:solidFill>
                        </a:rPr>
                        <a:t>Administration</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Minimal</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Full Control</a:t>
                      </a:r>
                      <a:endParaRPr lang="en-US" sz="1400" dirty="0">
                        <a:solidFill>
                          <a:schemeClr val="bg2">
                            <a:lumMod val="10000"/>
                          </a:schemeClr>
                        </a:solidFill>
                      </a:endParaRPr>
                    </a:p>
                  </a:txBody>
                  <a:tcPr/>
                </a:tc>
              </a:tr>
              <a:tr h="370840">
                <a:tc>
                  <a:txBody>
                    <a:bodyPr/>
                    <a:lstStyle/>
                    <a:p>
                      <a:r>
                        <a:rPr lang="en-US" sz="1400" dirty="0" smtClean="0">
                          <a:solidFill>
                            <a:schemeClr val="bg2">
                              <a:lumMod val="10000"/>
                            </a:schemeClr>
                          </a:solidFill>
                        </a:rPr>
                        <a:t>SQL</a:t>
                      </a:r>
                      <a:r>
                        <a:rPr lang="en-US" sz="1400" baseline="0" dirty="0" smtClean="0">
                          <a:solidFill>
                            <a:schemeClr val="bg2">
                              <a:lumMod val="10000"/>
                            </a:schemeClr>
                          </a:solidFill>
                        </a:rPr>
                        <a:t> License</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Pay Per Minute*/BYO License</a:t>
                      </a:r>
                      <a:endParaRPr lang="en-US" sz="1400" dirty="0">
                        <a:solidFill>
                          <a:schemeClr val="bg2">
                            <a:lumMod val="10000"/>
                          </a:schemeClr>
                        </a:solidFill>
                      </a:endParaRPr>
                    </a:p>
                  </a:txBody>
                  <a:tcPr/>
                </a:tc>
              </a:tr>
              <a:tr h="370840">
                <a:tc>
                  <a:txBody>
                    <a:bodyPr/>
                    <a:lstStyle/>
                    <a:p>
                      <a:r>
                        <a:rPr lang="en-US" sz="1400" dirty="0" smtClean="0">
                          <a:solidFill>
                            <a:schemeClr val="bg2">
                              <a:lumMod val="10000"/>
                            </a:schemeClr>
                          </a:solidFill>
                        </a:rPr>
                        <a:t>HA, DR and Backup</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Built-in </a:t>
                      </a:r>
                      <a:r>
                        <a:rPr lang="en-US" sz="1400" baseline="0" dirty="0" smtClean="0">
                          <a:solidFill>
                            <a:schemeClr val="bg2">
                              <a:lumMod val="10000"/>
                            </a:schemeClr>
                          </a:solidFill>
                        </a:rPr>
                        <a:t>Support</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Managed by user</a:t>
                      </a:r>
                      <a:endParaRPr lang="en-US" sz="1400" dirty="0">
                        <a:solidFill>
                          <a:schemeClr val="bg2">
                            <a:lumMod val="10000"/>
                          </a:schemeClr>
                        </a:solidFill>
                      </a:endParaRPr>
                    </a:p>
                  </a:txBody>
                  <a:tcPr/>
                </a:tc>
              </a:tr>
              <a:tr h="370840">
                <a:tc>
                  <a:txBody>
                    <a:bodyPr/>
                    <a:lstStyle/>
                    <a:p>
                      <a:r>
                        <a:rPr lang="en-US" sz="1400" dirty="0" smtClean="0">
                          <a:solidFill>
                            <a:schemeClr val="bg2">
                              <a:lumMod val="10000"/>
                            </a:schemeClr>
                          </a:solidFill>
                        </a:rPr>
                        <a:t>Scalability</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Good (Mostly Out)</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Fair (Mostly</a:t>
                      </a:r>
                      <a:r>
                        <a:rPr lang="en-US" sz="1400" baseline="0" dirty="0" smtClean="0">
                          <a:solidFill>
                            <a:schemeClr val="bg2">
                              <a:lumMod val="10000"/>
                            </a:schemeClr>
                          </a:solidFill>
                        </a:rPr>
                        <a:t> Up)</a:t>
                      </a:r>
                      <a:endParaRPr lang="en-US" sz="1400" dirty="0">
                        <a:solidFill>
                          <a:schemeClr val="bg2">
                            <a:lumMod val="10000"/>
                          </a:schemeClr>
                        </a:solidFill>
                      </a:endParaRPr>
                    </a:p>
                  </a:txBody>
                  <a:tcPr/>
                </a:tc>
              </a:tr>
              <a:tr h="370840">
                <a:tc>
                  <a:txBody>
                    <a:bodyPr/>
                    <a:lstStyle/>
                    <a:p>
                      <a:r>
                        <a:rPr lang="en-US" sz="1400" dirty="0" smtClean="0">
                          <a:solidFill>
                            <a:schemeClr val="bg2">
                              <a:lumMod val="10000"/>
                            </a:schemeClr>
                          </a:solidFill>
                        </a:rPr>
                        <a:t>Database Size</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500 GB</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64</a:t>
                      </a:r>
                      <a:r>
                        <a:rPr lang="en-US" sz="1400" baseline="0" dirty="0" smtClean="0">
                          <a:solidFill>
                            <a:schemeClr val="bg2">
                              <a:lumMod val="10000"/>
                            </a:schemeClr>
                          </a:solidFill>
                        </a:rPr>
                        <a:t> </a:t>
                      </a:r>
                      <a:r>
                        <a:rPr lang="en-US" sz="1400" dirty="0" smtClean="0">
                          <a:solidFill>
                            <a:schemeClr val="bg2">
                              <a:lumMod val="10000"/>
                            </a:schemeClr>
                          </a:solidFill>
                        </a:rPr>
                        <a:t>TB (G-series)</a:t>
                      </a:r>
                      <a:endParaRPr lang="en-US" sz="1400" dirty="0">
                        <a:solidFill>
                          <a:schemeClr val="bg2">
                            <a:lumMod val="10000"/>
                          </a:schemeClr>
                        </a:solidFill>
                      </a:endParaRPr>
                    </a:p>
                  </a:txBody>
                  <a:tcPr/>
                </a:tc>
              </a:tr>
              <a:tr h="370840">
                <a:tc>
                  <a:txBody>
                    <a:bodyPr/>
                    <a:lstStyle/>
                    <a:p>
                      <a:r>
                        <a:rPr lang="en-US" sz="1400" dirty="0" smtClean="0">
                          <a:solidFill>
                            <a:schemeClr val="bg2">
                              <a:lumMod val="10000"/>
                            </a:schemeClr>
                          </a:solidFill>
                        </a:rPr>
                        <a:t>SQL Server features</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DB</a:t>
                      </a:r>
                      <a:r>
                        <a:rPr lang="en-US" sz="1400" baseline="0" dirty="0" smtClean="0">
                          <a:solidFill>
                            <a:schemeClr val="bg2">
                              <a:lumMod val="10000"/>
                            </a:schemeClr>
                          </a:solidFill>
                        </a:rPr>
                        <a:t> engine only</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Full Support **</a:t>
                      </a:r>
                      <a:endParaRPr lang="en-US" sz="1400" dirty="0">
                        <a:solidFill>
                          <a:schemeClr val="bg2">
                            <a:lumMod val="10000"/>
                          </a:schemeClr>
                        </a:solidFill>
                      </a:endParaRPr>
                    </a:p>
                  </a:txBody>
                  <a:tcPr/>
                </a:tc>
              </a:tr>
              <a:tr h="370840">
                <a:tc>
                  <a:txBody>
                    <a:bodyPr/>
                    <a:lstStyle/>
                    <a:p>
                      <a:r>
                        <a:rPr lang="en-US" sz="1400" dirty="0" smtClean="0">
                          <a:solidFill>
                            <a:schemeClr val="bg2">
                              <a:lumMod val="10000"/>
                            </a:schemeClr>
                          </a:solidFill>
                        </a:rPr>
                        <a:t>TCO</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Eliminates</a:t>
                      </a:r>
                      <a:r>
                        <a:rPr lang="en-US" sz="1400" baseline="0" dirty="0" smtClean="0">
                          <a:solidFill>
                            <a:schemeClr val="bg2">
                              <a:lumMod val="10000"/>
                            </a:schemeClr>
                          </a:solidFill>
                        </a:rPr>
                        <a:t> HW and admin costs</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Eliminates</a:t>
                      </a:r>
                      <a:r>
                        <a:rPr lang="en-US" sz="1400" baseline="0" dirty="0" smtClean="0">
                          <a:solidFill>
                            <a:schemeClr val="bg2">
                              <a:lumMod val="10000"/>
                            </a:schemeClr>
                          </a:solidFill>
                        </a:rPr>
                        <a:t> HW costs</a:t>
                      </a:r>
                      <a:endParaRPr lang="en-US" sz="1400" dirty="0">
                        <a:solidFill>
                          <a:schemeClr val="bg2">
                            <a:lumMod val="10000"/>
                          </a:schemeClr>
                        </a:solidFill>
                      </a:endParaRPr>
                    </a:p>
                  </a:txBody>
                  <a:tcPr/>
                </a:tc>
              </a:tr>
              <a:tr h="370840">
                <a:tc>
                  <a:txBody>
                    <a:bodyPr/>
                    <a:lstStyle/>
                    <a:p>
                      <a:r>
                        <a:rPr lang="en-US" sz="1400" dirty="0" smtClean="0">
                          <a:solidFill>
                            <a:schemeClr val="bg2">
                              <a:lumMod val="10000"/>
                            </a:schemeClr>
                          </a:solidFill>
                        </a:rPr>
                        <a:t>Time to Market</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Perfect</a:t>
                      </a:r>
                      <a:r>
                        <a:rPr lang="en-US" sz="1400" baseline="0" dirty="0" smtClean="0">
                          <a:solidFill>
                            <a:schemeClr val="bg2">
                              <a:lumMod val="10000"/>
                            </a:schemeClr>
                          </a:solidFill>
                        </a:rPr>
                        <a:t> when developing new applications on the cloud</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Perfect when migrating existing applications to the cloud</a:t>
                      </a:r>
                      <a:endParaRPr lang="en-US" sz="1400" dirty="0">
                        <a:solidFill>
                          <a:schemeClr val="bg2">
                            <a:lumMod val="10000"/>
                          </a:schemeClr>
                        </a:solidFill>
                      </a:endParaRPr>
                    </a:p>
                  </a:txBody>
                  <a:tcPr/>
                </a:tc>
              </a:tr>
              <a:tr h="370840">
                <a:tc>
                  <a:txBody>
                    <a:bodyPr/>
                    <a:lstStyle/>
                    <a:p>
                      <a:r>
                        <a:rPr lang="en-US" sz="1400" dirty="0" smtClean="0">
                          <a:solidFill>
                            <a:schemeClr val="bg2">
                              <a:lumMod val="10000"/>
                            </a:schemeClr>
                          </a:solidFill>
                        </a:rPr>
                        <a:t>SLA</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99.99% (Basic,</a:t>
                      </a:r>
                      <a:r>
                        <a:rPr lang="en-US" sz="1400" baseline="0" dirty="0" smtClean="0">
                          <a:solidFill>
                            <a:schemeClr val="bg2">
                              <a:lumMod val="10000"/>
                            </a:schemeClr>
                          </a:solidFill>
                        </a:rPr>
                        <a:t> Standard, Premium)</a:t>
                      </a:r>
                      <a:endParaRPr lang="en-US" sz="1400" dirty="0">
                        <a:solidFill>
                          <a:schemeClr val="bg2">
                            <a:lumMod val="10000"/>
                          </a:schemeClr>
                        </a:solidFill>
                      </a:endParaRPr>
                    </a:p>
                  </a:txBody>
                  <a:tcPr/>
                </a:tc>
                <a:tc>
                  <a:txBody>
                    <a:bodyPr/>
                    <a:lstStyle/>
                    <a:p>
                      <a:r>
                        <a:rPr lang="en-US" sz="1400" dirty="0" smtClean="0">
                          <a:solidFill>
                            <a:schemeClr val="bg2">
                              <a:lumMod val="10000"/>
                            </a:schemeClr>
                          </a:solidFill>
                        </a:rPr>
                        <a:t>99.95% ***</a:t>
                      </a:r>
                      <a:endParaRPr lang="en-US" sz="1400" dirty="0">
                        <a:solidFill>
                          <a:schemeClr val="bg2">
                            <a:lumMod val="10000"/>
                          </a:schemeClr>
                        </a:solidFill>
                      </a:endParaRPr>
                    </a:p>
                  </a:txBody>
                  <a:tcPr/>
                </a:tc>
              </a:tr>
            </a:tbl>
          </a:graphicData>
        </a:graphic>
      </p:graphicFrame>
      <p:sp>
        <p:nvSpPr>
          <p:cNvPr id="5" name="TextBox 4"/>
          <p:cNvSpPr txBox="1"/>
          <p:nvPr/>
        </p:nvSpPr>
        <p:spPr>
          <a:xfrm>
            <a:off x="410876" y="5921444"/>
            <a:ext cx="11624605" cy="553998"/>
          </a:xfrm>
          <a:prstGeom prst="rect">
            <a:avLst/>
          </a:prstGeom>
          <a:noFill/>
        </p:spPr>
        <p:txBody>
          <a:bodyPr wrap="square" lIns="0" tIns="0" rIns="0" bIns="0" rtlCol="0">
            <a:spAutoFit/>
          </a:bodyPr>
          <a:lstStyle/>
          <a:p>
            <a:r>
              <a:rPr lang="en-US" sz="1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To provide your own license you need License Mobility with Software Assurance</a:t>
            </a:r>
          </a:p>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Azure virtual machines do not support Failover Cluster </a:t>
            </a:r>
            <a:r>
              <a:rPr lang="en-US" sz="1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Instances (FCI)</a:t>
            </a:r>
          </a:p>
          <a:p>
            <a:r>
              <a:rPr lang="en-US" sz="1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You need to have at least two machines in the same availability set</a:t>
            </a:r>
          </a:p>
        </p:txBody>
      </p:sp>
    </p:spTree>
    <p:extLst>
      <p:ext uri="{BB962C8B-B14F-4D97-AF65-F5344CB8AC3E}">
        <p14:creationId xmlns:p14="http://schemas.microsoft.com/office/powerpoint/2010/main" val="36971937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Create SQL Database</a:t>
            </a:r>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9852570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Azure SQL Database</a:t>
            </a:r>
            <a:endParaRPr lang="en-US" dirty="0"/>
          </a:p>
        </p:txBody>
      </p:sp>
      <p:sp>
        <p:nvSpPr>
          <p:cNvPr id="5" name="Text Placeholder 4"/>
          <p:cNvSpPr>
            <a:spLocks noGrp="1"/>
          </p:cNvSpPr>
          <p:nvPr>
            <p:ph type="body" sz="quarter" idx="11"/>
          </p:nvPr>
        </p:nvSpPr>
        <p:spPr/>
        <p:txBody>
          <a:bodyPr/>
          <a:lstStyle/>
          <a:p>
            <a:r>
              <a:rPr lang="en-US" dirty="0" smtClean="0"/>
              <a:t>Architecture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8543914" y="2008090"/>
            <a:ext cx="2774972" cy="292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320743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bwMode="auto">
          <a:xfrm rot="16200000">
            <a:off x="2762114" y="3528850"/>
            <a:ext cx="4810826" cy="417663"/>
          </a:xfrm>
          <a:prstGeom prst="roundRect">
            <a:avLst/>
          </a:prstGeom>
          <a:pattFill prst="pct50">
            <a:fgClr>
              <a:srgbClr val="C00000"/>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bg2">
                    <a:lumMod val="10000"/>
                  </a:schemeClr>
                </a:solidFill>
                <a:latin typeface="Segoe UI" pitchFamily="34" charset="0"/>
                <a:ea typeface="Segoe UI" pitchFamily="34" charset="0"/>
                <a:cs typeface="Segoe UI" pitchFamily="34" charset="0"/>
              </a:rPr>
              <a:t>SQL Database Firewall</a:t>
            </a:r>
          </a:p>
        </p:txBody>
      </p:sp>
      <p:grpSp>
        <p:nvGrpSpPr>
          <p:cNvPr id="2" name="Group 1"/>
          <p:cNvGrpSpPr/>
          <p:nvPr/>
        </p:nvGrpSpPr>
        <p:grpSpPr>
          <a:xfrm>
            <a:off x="5646344" y="1334989"/>
            <a:ext cx="1365221" cy="4808107"/>
            <a:chOff x="5646344" y="1334989"/>
            <a:chExt cx="1365221" cy="4808107"/>
          </a:xfrm>
        </p:grpSpPr>
        <p:sp>
          <p:nvSpPr>
            <p:cNvPr id="6" name="Rounded Rectangle 5"/>
            <p:cNvSpPr/>
            <p:nvPr/>
          </p:nvSpPr>
          <p:spPr bwMode="auto">
            <a:xfrm rot="16200000">
              <a:off x="3924901" y="3056432"/>
              <a:ext cx="4808107" cy="1365221"/>
            </a:xfrm>
            <a:prstGeom prst="roundRect">
              <a:avLst/>
            </a:prstGeom>
            <a:solidFill>
              <a:schemeClr val="accent3">
                <a:lumMod val="50000"/>
              </a:schemeClr>
            </a:solidFill>
            <a:ln>
              <a:noFill/>
              <a:headEnd type="none" w="med" len="med"/>
              <a:tailEnd type="none" w="med" len="med"/>
            </a:ln>
            <a:effectLst>
              <a:glow>
                <a:schemeClr val="bg2"/>
              </a:glow>
              <a:outerShdw dist="50800" dir="5400000" sx="1000" sy="1000" algn="ctr" rotWithShape="0">
                <a:srgbClr val="000000"/>
              </a:outerShdw>
              <a:reflection endPos="0" dist="50800" dir="5400000" sy="-100000" algn="bl" rotWithShape="0"/>
              <a:softEdge rad="0"/>
            </a:effectLst>
            <a:scene3d>
              <a:camera prst="orthographicFront"/>
              <a:lightRig rig="threePt" dir="t"/>
            </a:scene3d>
            <a:sp3d>
              <a:bevelT w="127000" h="12700" prst="coolSlant"/>
              <a:bevelB w="57150" h="1016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bg1"/>
                  </a:solidFill>
                  <a:latin typeface="Segoe UI" pitchFamily="34" charset="0"/>
                  <a:ea typeface="Segoe UI" pitchFamily="34" charset="0"/>
                  <a:cs typeface="Segoe UI" pitchFamily="34" charset="0"/>
                </a:rPr>
                <a:t>Azure SQL Database Gateway Service</a:t>
              </a:r>
            </a:p>
          </p:txBody>
        </p:sp>
        <p:sp>
          <p:nvSpPr>
            <p:cNvPr id="89" name="Rounded Rectangle 88"/>
            <p:cNvSpPr/>
            <p:nvPr/>
          </p:nvSpPr>
          <p:spPr bwMode="auto">
            <a:xfrm rot="16200000">
              <a:off x="5738539" y="1874575"/>
              <a:ext cx="1463301" cy="67291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spc="-50" dirty="0" smtClean="0">
                  <a:solidFill>
                    <a:schemeClr val="accent4">
                      <a:lumMod val="75000"/>
                    </a:schemeClr>
                  </a:solidFill>
                  <a:latin typeface="Segoe UI" pitchFamily="34" charset="0"/>
                  <a:ea typeface="Segoe UI" pitchFamily="34" charset="0"/>
                  <a:cs typeface="Segoe UI" pitchFamily="34" charset="0"/>
                </a:rPr>
                <a:t>Connection Routing</a:t>
              </a:r>
            </a:p>
          </p:txBody>
        </p:sp>
        <p:sp>
          <p:nvSpPr>
            <p:cNvPr id="88" name="Rounded Rectangle 87"/>
            <p:cNvSpPr/>
            <p:nvPr/>
          </p:nvSpPr>
          <p:spPr bwMode="auto">
            <a:xfrm rot="16200000">
              <a:off x="5738539" y="3408634"/>
              <a:ext cx="1463301" cy="67291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spc="-50" dirty="0" smtClean="0">
                  <a:solidFill>
                    <a:schemeClr val="accent4">
                      <a:lumMod val="75000"/>
                    </a:schemeClr>
                  </a:solidFill>
                  <a:latin typeface="Segoe UI" pitchFamily="34" charset="0"/>
                  <a:ea typeface="Segoe UI" pitchFamily="34" charset="0"/>
                  <a:cs typeface="Segoe UI" pitchFamily="34" charset="0"/>
                </a:rPr>
                <a:t>Billing &amp; Metering</a:t>
              </a:r>
            </a:p>
          </p:txBody>
        </p:sp>
        <p:sp>
          <p:nvSpPr>
            <p:cNvPr id="86" name="Rounded Rectangle 85"/>
            <p:cNvSpPr/>
            <p:nvPr/>
          </p:nvSpPr>
          <p:spPr bwMode="auto">
            <a:xfrm rot="16200000">
              <a:off x="5747041" y="4940479"/>
              <a:ext cx="1463301" cy="672913"/>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spc="-50" dirty="0" smtClean="0">
                  <a:solidFill>
                    <a:schemeClr val="accent4">
                      <a:lumMod val="75000"/>
                    </a:schemeClr>
                  </a:solidFill>
                  <a:latin typeface="Segoe UI" pitchFamily="34" charset="0"/>
                  <a:ea typeface="Segoe UI" pitchFamily="34" charset="0"/>
                  <a:cs typeface="Segoe UI" pitchFamily="34" charset="0"/>
                </a:rPr>
                <a:t>Provisioning</a:t>
              </a:r>
            </a:p>
          </p:txBody>
        </p:sp>
      </p:grpSp>
      <p:sp>
        <p:nvSpPr>
          <p:cNvPr id="4" name="Title 3"/>
          <p:cNvSpPr>
            <a:spLocks noGrp="1"/>
          </p:cNvSpPr>
          <p:nvPr>
            <p:ph type="title"/>
          </p:nvPr>
        </p:nvSpPr>
        <p:spPr/>
        <p:txBody>
          <a:bodyPr/>
          <a:lstStyle/>
          <a:p>
            <a:r>
              <a:rPr lang="en-US" dirty="0" smtClean="0"/>
              <a:t> TDS Endpoints</a:t>
            </a:r>
            <a:endParaRPr lang="en-US" dirty="0"/>
          </a:p>
        </p:txBody>
      </p:sp>
      <p:sp>
        <p:nvSpPr>
          <p:cNvPr id="5" name="Rounded Rectangle 4"/>
          <p:cNvSpPr/>
          <p:nvPr/>
        </p:nvSpPr>
        <p:spPr bwMode="auto">
          <a:xfrm>
            <a:off x="624992" y="3274541"/>
            <a:ext cx="1546976" cy="1132798"/>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bg2">
                    <a:lumMod val="10000"/>
                  </a:schemeClr>
                </a:solidFill>
                <a:latin typeface="Segoe UI" pitchFamily="34" charset="0"/>
                <a:ea typeface="Segoe UI" pitchFamily="34" charset="0"/>
                <a:cs typeface="Segoe UI" pitchFamily="34" charset="0"/>
              </a:rPr>
              <a:t>Client</a:t>
            </a:r>
          </a:p>
          <a:p>
            <a:pPr algn="ctr" defTabSz="914099" fontAlgn="base">
              <a:spcBef>
                <a:spcPct val="0"/>
              </a:spcBef>
              <a:spcAft>
                <a:spcPct val="0"/>
              </a:spcAft>
            </a:pPr>
            <a:r>
              <a:rPr lang="en-US" spc="-50" dirty="0" smtClean="0">
                <a:solidFill>
                  <a:schemeClr val="bg2">
                    <a:lumMod val="10000"/>
                  </a:schemeClr>
                </a:solidFill>
                <a:latin typeface="Segoe UI" pitchFamily="34" charset="0"/>
                <a:ea typeface="Segoe UI" pitchFamily="34" charset="0"/>
                <a:cs typeface="Segoe UI" pitchFamily="34" charset="0"/>
              </a:rPr>
              <a:t>Application</a:t>
            </a:r>
          </a:p>
        </p:txBody>
      </p:sp>
      <p:grpSp>
        <p:nvGrpSpPr>
          <p:cNvPr id="9" name="Group 8"/>
          <p:cNvGrpSpPr/>
          <p:nvPr/>
        </p:nvGrpSpPr>
        <p:grpSpPr>
          <a:xfrm>
            <a:off x="7786732" y="1334989"/>
            <a:ext cx="3161353" cy="1531779"/>
            <a:chOff x="7786732" y="1334989"/>
            <a:chExt cx="3161353" cy="1531779"/>
          </a:xfrm>
        </p:grpSpPr>
        <p:sp>
          <p:nvSpPr>
            <p:cNvPr id="8" name="Rounded Rectangle 7"/>
            <p:cNvSpPr/>
            <p:nvPr/>
          </p:nvSpPr>
          <p:spPr bwMode="auto">
            <a:xfrm>
              <a:off x="7786732" y="1334989"/>
              <a:ext cx="3161353" cy="1531779"/>
            </a:xfrm>
            <a:prstGeom prst="roundRect">
              <a:avLst/>
            </a:prstGeom>
            <a:solidFill>
              <a:schemeClr val="accent2">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600" spc="-50" dirty="0" smtClean="0">
                  <a:solidFill>
                    <a:schemeClr val="bg1"/>
                  </a:solidFill>
                  <a:latin typeface="Segoe UI" pitchFamily="34" charset="0"/>
                  <a:ea typeface="Segoe UI" pitchFamily="34" charset="0"/>
                  <a:cs typeface="Segoe UI" pitchFamily="34" charset="0"/>
                </a:rPr>
                <a:t>Machine 1</a:t>
              </a:r>
            </a:p>
          </p:txBody>
        </p:sp>
        <p:sp>
          <p:nvSpPr>
            <p:cNvPr id="11" name="Rounded Rectangle 10"/>
            <p:cNvSpPr/>
            <p:nvPr/>
          </p:nvSpPr>
          <p:spPr bwMode="auto">
            <a:xfrm>
              <a:off x="7979293" y="1735552"/>
              <a:ext cx="2795800" cy="1033623"/>
            </a:xfrm>
            <a:prstGeom prst="roundRect">
              <a:avLst/>
            </a:prstGeom>
            <a:solidFill>
              <a:schemeClr val="accent3">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400" spc="-50" dirty="0">
                  <a:solidFill>
                    <a:schemeClr val="bg1"/>
                  </a:solidFill>
                  <a:latin typeface="Segoe UI" pitchFamily="34" charset="0"/>
                  <a:ea typeface="Segoe UI" pitchFamily="34" charset="0"/>
                  <a:cs typeface="Segoe UI" pitchFamily="34" charset="0"/>
                </a:rPr>
                <a:t>SQL Server Instance</a:t>
              </a:r>
            </a:p>
          </p:txBody>
        </p:sp>
        <p:sp>
          <p:nvSpPr>
            <p:cNvPr id="16" name="Rounded Rectangle 15"/>
            <p:cNvSpPr/>
            <p:nvPr/>
          </p:nvSpPr>
          <p:spPr bwMode="auto">
            <a:xfrm>
              <a:off x="8150761" y="2161203"/>
              <a:ext cx="762001" cy="510003"/>
            </a:xfrm>
            <a:prstGeom prst="roundRect">
              <a:avLst/>
            </a:prstGeom>
            <a:solidFill>
              <a:schemeClr val="accent1">
                <a:lumMod val="75000"/>
              </a:schemeClr>
            </a:solidFill>
            <a:ln>
              <a:noFill/>
              <a:headEnd type="none" w="med" len="med"/>
              <a:tailEnd type="none" w="med" len="med"/>
            </a:ln>
            <a:effectLst>
              <a:glow rad="165100">
                <a:schemeClr val="accent1">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DB1</a:t>
              </a:r>
            </a:p>
          </p:txBody>
        </p:sp>
        <p:sp>
          <p:nvSpPr>
            <p:cNvPr id="17" name="Rounded Rectangle 16"/>
            <p:cNvSpPr/>
            <p:nvPr/>
          </p:nvSpPr>
          <p:spPr bwMode="auto">
            <a:xfrm>
              <a:off x="8983346" y="2161203"/>
              <a:ext cx="762001" cy="510003"/>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DB2</a:t>
              </a:r>
            </a:p>
          </p:txBody>
        </p:sp>
        <p:sp>
          <p:nvSpPr>
            <p:cNvPr id="24" name="Rounded Rectangle 23"/>
            <p:cNvSpPr/>
            <p:nvPr/>
          </p:nvSpPr>
          <p:spPr bwMode="auto">
            <a:xfrm>
              <a:off x="9815931" y="2161203"/>
              <a:ext cx="762001" cy="510003"/>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DB3</a:t>
              </a:r>
            </a:p>
          </p:txBody>
        </p:sp>
      </p:grpSp>
      <p:grpSp>
        <p:nvGrpSpPr>
          <p:cNvPr id="3" name="Group 2"/>
          <p:cNvGrpSpPr/>
          <p:nvPr/>
        </p:nvGrpSpPr>
        <p:grpSpPr>
          <a:xfrm>
            <a:off x="7786660" y="2973153"/>
            <a:ext cx="3161427" cy="1531779"/>
            <a:chOff x="7786660" y="2973153"/>
            <a:chExt cx="3161427" cy="1531779"/>
          </a:xfrm>
        </p:grpSpPr>
        <p:sp>
          <p:nvSpPr>
            <p:cNvPr id="59" name="Rounded Rectangle 58"/>
            <p:cNvSpPr/>
            <p:nvPr/>
          </p:nvSpPr>
          <p:spPr bwMode="auto">
            <a:xfrm>
              <a:off x="7786660" y="2973153"/>
              <a:ext cx="3161427" cy="1531779"/>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600" spc="-50" dirty="0" smtClean="0">
                  <a:solidFill>
                    <a:schemeClr val="bg1"/>
                  </a:solidFill>
                  <a:latin typeface="Segoe UI" pitchFamily="34" charset="0"/>
                  <a:ea typeface="Segoe UI" pitchFamily="34" charset="0"/>
                  <a:cs typeface="Segoe UI" pitchFamily="34" charset="0"/>
                </a:rPr>
                <a:t>Machine 2</a:t>
              </a:r>
            </a:p>
          </p:txBody>
        </p:sp>
        <p:sp>
          <p:nvSpPr>
            <p:cNvPr id="60" name="Rounded Rectangle 59"/>
            <p:cNvSpPr/>
            <p:nvPr/>
          </p:nvSpPr>
          <p:spPr bwMode="auto">
            <a:xfrm>
              <a:off x="7979221" y="3373716"/>
              <a:ext cx="2795866" cy="1033623"/>
            </a:xfrm>
            <a:prstGeom prst="roundRect">
              <a:avLst/>
            </a:prstGeom>
            <a:solidFill>
              <a:schemeClr val="accent3">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400" spc="-50" dirty="0">
                  <a:solidFill>
                    <a:schemeClr val="bg1"/>
                  </a:solidFill>
                  <a:latin typeface="Segoe UI" pitchFamily="34" charset="0"/>
                  <a:ea typeface="Segoe UI" pitchFamily="34" charset="0"/>
                  <a:cs typeface="Segoe UI" pitchFamily="34" charset="0"/>
                </a:rPr>
                <a:t>SQL Server Instance</a:t>
              </a:r>
            </a:p>
          </p:txBody>
        </p:sp>
        <p:sp>
          <p:nvSpPr>
            <p:cNvPr id="62" name="Rounded Rectangle 61"/>
            <p:cNvSpPr/>
            <p:nvPr/>
          </p:nvSpPr>
          <p:spPr bwMode="auto">
            <a:xfrm>
              <a:off x="8150761" y="3830267"/>
              <a:ext cx="762001" cy="510003"/>
            </a:xfrm>
            <a:prstGeom prst="roundRect">
              <a:avLst/>
            </a:prstGeom>
            <a:solidFill>
              <a:schemeClr val="accent1">
                <a:lumMod val="60000"/>
                <a:lumOff val="40000"/>
              </a:schemeClr>
            </a:solidFill>
            <a:ln>
              <a:noFill/>
              <a:headEnd type="none" w="med" len="med"/>
              <a:tailEnd type="none" w="med" len="med"/>
            </a:ln>
            <a:effectLst>
              <a:glow>
                <a:schemeClr val="accent1">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DB4</a:t>
              </a:r>
            </a:p>
          </p:txBody>
        </p:sp>
        <p:sp>
          <p:nvSpPr>
            <p:cNvPr id="63" name="Rounded Rectangle 62"/>
            <p:cNvSpPr/>
            <p:nvPr/>
          </p:nvSpPr>
          <p:spPr bwMode="auto">
            <a:xfrm>
              <a:off x="8983346" y="3830267"/>
              <a:ext cx="762001" cy="510003"/>
            </a:xfrm>
            <a:prstGeom prst="roundRect">
              <a:avLst/>
            </a:prstGeom>
            <a:solidFill>
              <a:schemeClr val="accent1">
                <a:lumMod val="75000"/>
              </a:schemeClr>
            </a:solidFill>
            <a:ln>
              <a:noFill/>
              <a:headEnd type="none" w="med" len="med"/>
              <a:tailEnd type="none" w="med" len="med"/>
            </a:ln>
            <a:effectLst>
              <a:glow rad="101600">
                <a:schemeClr val="accent1">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DB5</a:t>
              </a:r>
            </a:p>
          </p:txBody>
        </p:sp>
        <p:sp>
          <p:nvSpPr>
            <p:cNvPr id="64" name="Rounded Rectangle 63"/>
            <p:cNvSpPr/>
            <p:nvPr/>
          </p:nvSpPr>
          <p:spPr bwMode="auto">
            <a:xfrm>
              <a:off x="9815931" y="3830267"/>
              <a:ext cx="762001" cy="510003"/>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DB6</a:t>
              </a:r>
            </a:p>
          </p:txBody>
        </p:sp>
      </p:grpSp>
      <p:grpSp>
        <p:nvGrpSpPr>
          <p:cNvPr id="7" name="Group 6"/>
          <p:cNvGrpSpPr/>
          <p:nvPr/>
        </p:nvGrpSpPr>
        <p:grpSpPr>
          <a:xfrm>
            <a:off x="7786732" y="4611317"/>
            <a:ext cx="3161353" cy="1531779"/>
            <a:chOff x="7786732" y="4611317"/>
            <a:chExt cx="3161353" cy="1531779"/>
          </a:xfrm>
        </p:grpSpPr>
        <p:sp>
          <p:nvSpPr>
            <p:cNvPr id="65" name="Rounded Rectangle 64"/>
            <p:cNvSpPr/>
            <p:nvPr/>
          </p:nvSpPr>
          <p:spPr bwMode="auto">
            <a:xfrm>
              <a:off x="7786732" y="4611317"/>
              <a:ext cx="3161353" cy="1531779"/>
            </a:xfrm>
            <a:prstGeom prst="roundRect">
              <a:avLst/>
            </a:prstGeom>
            <a:solidFill>
              <a:srgbClr val="3F75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600" spc="-50" dirty="0" smtClean="0">
                  <a:solidFill>
                    <a:schemeClr val="bg1"/>
                  </a:solidFill>
                  <a:latin typeface="Segoe UI" pitchFamily="34" charset="0"/>
                  <a:ea typeface="Segoe UI" pitchFamily="34" charset="0"/>
                  <a:cs typeface="Segoe UI" pitchFamily="34" charset="0"/>
                </a:rPr>
                <a:t>Machine 3</a:t>
              </a:r>
            </a:p>
          </p:txBody>
        </p:sp>
        <p:sp>
          <p:nvSpPr>
            <p:cNvPr id="66" name="Rounded Rectangle 65"/>
            <p:cNvSpPr/>
            <p:nvPr/>
          </p:nvSpPr>
          <p:spPr bwMode="auto">
            <a:xfrm>
              <a:off x="7979293" y="5011880"/>
              <a:ext cx="2795800" cy="1033623"/>
            </a:xfrm>
            <a:prstGeom prst="roundRect">
              <a:avLst/>
            </a:prstGeom>
            <a:solidFill>
              <a:schemeClr val="accent3">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400" spc="-50" dirty="0">
                  <a:solidFill>
                    <a:schemeClr val="bg1"/>
                  </a:solidFill>
                  <a:latin typeface="Segoe UI" pitchFamily="34" charset="0"/>
                  <a:ea typeface="Segoe UI" pitchFamily="34" charset="0"/>
                  <a:cs typeface="Segoe UI" pitchFamily="34" charset="0"/>
                </a:rPr>
                <a:t>SQL Server Instance</a:t>
              </a:r>
            </a:p>
          </p:txBody>
        </p:sp>
        <p:sp>
          <p:nvSpPr>
            <p:cNvPr id="68" name="Rounded Rectangle 67"/>
            <p:cNvSpPr/>
            <p:nvPr/>
          </p:nvSpPr>
          <p:spPr bwMode="auto">
            <a:xfrm>
              <a:off x="8150761" y="5426888"/>
              <a:ext cx="762001" cy="510003"/>
            </a:xfrm>
            <a:prstGeom prst="roundRect">
              <a:avLst/>
            </a:prstGeom>
            <a:solidFill>
              <a:schemeClr val="accent1">
                <a:lumMod val="60000"/>
                <a:lumOff val="40000"/>
              </a:schemeClr>
            </a:solidFill>
            <a:ln>
              <a:noFill/>
              <a:headEnd type="none" w="med" len="med"/>
              <a:tailEnd type="none" w="med" len="med"/>
            </a:ln>
            <a:effectLst>
              <a:glow>
                <a:schemeClr val="accent1">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DB7</a:t>
              </a:r>
            </a:p>
          </p:txBody>
        </p:sp>
        <p:sp>
          <p:nvSpPr>
            <p:cNvPr id="69" name="Rounded Rectangle 68"/>
            <p:cNvSpPr/>
            <p:nvPr/>
          </p:nvSpPr>
          <p:spPr bwMode="auto">
            <a:xfrm>
              <a:off x="8983346" y="5426888"/>
              <a:ext cx="762001" cy="510003"/>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DB8</a:t>
              </a:r>
            </a:p>
          </p:txBody>
        </p:sp>
        <p:sp>
          <p:nvSpPr>
            <p:cNvPr id="70" name="Rounded Rectangle 69"/>
            <p:cNvSpPr/>
            <p:nvPr/>
          </p:nvSpPr>
          <p:spPr bwMode="auto">
            <a:xfrm>
              <a:off x="9815931" y="5426888"/>
              <a:ext cx="762001" cy="510003"/>
            </a:xfrm>
            <a:prstGeom prst="roundRect">
              <a:avLst/>
            </a:prstGeom>
            <a:solidFill>
              <a:schemeClr val="accent1">
                <a:lumMod val="75000"/>
              </a:schemeClr>
            </a:solidFill>
            <a:ln>
              <a:noFill/>
              <a:headEnd type="none" w="med" len="med"/>
              <a:tailEnd type="none" w="med" len="med"/>
            </a:ln>
            <a:effectLst>
              <a:glow rad="114300">
                <a:schemeClr val="accent1">
                  <a:alpha val="40000"/>
                </a:schemeClr>
              </a:glow>
              <a:reflection endPos="0" dir="5400000" sy="-100000" algn="bl" rotWithShape="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User DB9</a:t>
              </a:r>
            </a:p>
          </p:txBody>
        </p:sp>
      </p:grpSp>
      <p:sp>
        <p:nvSpPr>
          <p:cNvPr id="71" name="Right Arrow 70"/>
          <p:cNvSpPr/>
          <p:nvPr/>
        </p:nvSpPr>
        <p:spPr bwMode="auto">
          <a:xfrm>
            <a:off x="2242552" y="3607805"/>
            <a:ext cx="774719" cy="565444"/>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2" name="Right Arrow 71"/>
          <p:cNvSpPr/>
          <p:nvPr/>
        </p:nvSpPr>
        <p:spPr bwMode="auto">
          <a:xfrm>
            <a:off x="7041099" y="2009905"/>
            <a:ext cx="765202" cy="565444"/>
          </a:xfrm>
          <a:prstGeom prst="rightArrow">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3" name="Right Arrow 72"/>
          <p:cNvSpPr/>
          <p:nvPr/>
        </p:nvSpPr>
        <p:spPr bwMode="auto">
          <a:xfrm>
            <a:off x="7041099" y="3547545"/>
            <a:ext cx="765122" cy="565444"/>
          </a:xfrm>
          <a:prstGeom prst="rightArrow">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4" name="Right Arrow 73"/>
          <p:cNvSpPr/>
          <p:nvPr/>
        </p:nvSpPr>
        <p:spPr bwMode="auto">
          <a:xfrm>
            <a:off x="7041099" y="5150589"/>
            <a:ext cx="765122" cy="565444"/>
          </a:xfrm>
          <a:prstGeom prst="rightArrow">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6" name="Right Arrow 75"/>
          <p:cNvSpPr/>
          <p:nvPr/>
        </p:nvSpPr>
        <p:spPr bwMode="auto">
          <a:xfrm rot="20659425">
            <a:off x="4779503" y="2794318"/>
            <a:ext cx="3561048" cy="483468"/>
          </a:xfrm>
          <a:prstGeom prst="rightArrow">
            <a:avLst/>
          </a:prstGeom>
          <a:solidFill>
            <a:srgbClr val="C00000">
              <a:alpha val="6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7" name="Right Arrow 76"/>
          <p:cNvSpPr/>
          <p:nvPr/>
        </p:nvSpPr>
        <p:spPr bwMode="auto">
          <a:xfrm rot="215175">
            <a:off x="4877226" y="3708404"/>
            <a:ext cx="4315169" cy="483468"/>
          </a:xfrm>
          <a:prstGeom prst="rightArrow">
            <a:avLst/>
          </a:prstGeom>
          <a:solidFill>
            <a:srgbClr val="C00000">
              <a:alpha val="6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ight Arrow 77"/>
          <p:cNvSpPr/>
          <p:nvPr/>
        </p:nvSpPr>
        <p:spPr bwMode="auto">
          <a:xfrm rot="967364">
            <a:off x="4704438" y="4612806"/>
            <a:ext cx="5347048" cy="483468"/>
          </a:xfrm>
          <a:prstGeom prst="rightArrow">
            <a:avLst/>
          </a:prstGeom>
          <a:solidFill>
            <a:srgbClr val="C00000">
              <a:alpha val="6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9" name="Rectangle 78"/>
          <p:cNvSpPr/>
          <p:nvPr/>
        </p:nvSpPr>
        <p:spPr bwMode="auto">
          <a:xfrm>
            <a:off x="8112459" y="2067026"/>
            <a:ext cx="803052" cy="661301"/>
          </a:xfrm>
          <a:prstGeom prst="rect">
            <a:avLst/>
          </a:prstGeom>
          <a:solidFill>
            <a:schemeClr val="accent6">
              <a:alpha val="45000"/>
            </a:schemeClr>
          </a:solidFill>
          <a:ln>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0" name="Rectangle 79"/>
          <p:cNvSpPr/>
          <p:nvPr/>
        </p:nvSpPr>
        <p:spPr bwMode="auto">
          <a:xfrm>
            <a:off x="8956967" y="2065519"/>
            <a:ext cx="803052" cy="661301"/>
          </a:xfrm>
          <a:prstGeom prst="rect">
            <a:avLst/>
          </a:prstGeom>
          <a:solidFill>
            <a:schemeClr val="accent6">
              <a:alpha val="45000"/>
            </a:schemeClr>
          </a:solidFill>
          <a:ln>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1" name="Rectangle 80"/>
          <p:cNvSpPr/>
          <p:nvPr/>
        </p:nvSpPr>
        <p:spPr bwMode="auto">
          <a:xfrm>
            <a:off x="9795405" y="2077996"/>
            <a:ext cx="803052" cy="661301"/>
          </a:xfrm>
          <a:prstGeom prst="rect">
            <a:avLst/>
          </a:prstGeom>
          <a:solidFill>
            <a:schemeClr val="accent6">
              <a:alpha val="45000"/>
            </a:schemeClr>
          </a:solidFill>
          <a:ln>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3" name="Straight Arrow Connector 82"/>
          <p:cNvCxnSpPr/>
          <p:nvPr/>
        </p:nvCxnSpPr>
        <p:spPr>
          <a:xfrm flipH="1">
            <a:off x="10577932" y="1735552"/>
            <a:ext cx="543149" cy="32378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bwMode="auto">
          <a:xfrm>
            <a:off x="11121081" y="1334989"/>
            <a:ext cx="812691" cy="57001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solidFill>
                  <a:schemeClr val="bg2">
                    <a:lumMod val="10000"/>
                  </a:schemeClr>
                </a:solidFill>
                <a:latin typeface="Segoe UI" pitchFamily="34" charset="0"/>
                <a:ea typeface="Segoe UI" pitchFamily="34" charset="0"/>
                <a:cs typeface="Segoe UI" pitchFamily="34" charset="0"/>
              </a:rPr>
              <a:t>Resource Governor</a:t>
            </a:r>
          </a:p>
        </p:txBody>
      </p:sp>
      <p:pic>
        <p:nvPicPr>
          <p:cNvPr id="91"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49776" y="3047729"/>
            <a:ext cx="1249064" cy="1664316"/>
          </a:xfrm>
          <a:prstGeom prst="rect">
            <a:avLst/>
          </a:prstGeom>
          <a:noFill/>
        </p:spPr>
      </p:pic>
      <p:sp>
        <p:nvSpPr>
          <p:cNvPr id="92" name="Right Arrow 91"/>
          <p:cNvSpPr/>
          <p:nvPr/>
        </p:nvSpPr>
        <p:spPr bwMode="auto">
          <a:xfrm>
            <a:off x="3976610" y="3597165"/>
            <a:ext cx="774719" cy="565444"/>
          </a:xfrm>
          <a:prstGeom prst="rightArrow">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TextBox 9"/>
          <p:cNvSpPr txBox="1"/>
          <p:nvPr/>
        </p:nvSpPr>
        <p:spPr>
          <a:xfrm>
            <a:off x="2893192" y="4734881"/>
            <a:ext cx="1389996" cy="553998"/>
          </a:xfrm>
          <a:prstGeom prst="rect">
            <a:avLst/>
          </a:prstGeom>
          <a:noFill/>
        </p:spPr>
        <p:txBody>
          <a:bodyPr wrap="none" lIns="0" tIns="0" rIns="0" bIns="0" rtlCol="0">
            <a:spAutoFit/>
          </a:bodyPr>
          <a:lstStyle/>
          <a:p>
            <a:r>
              <a:rPr lang="en-US" dirty="0" smtClean="0">
                <a:solidFill>
                  <a:schemeClr val="bg2">
                    <a:lumMod val="10000"/>
                  </a:schemeClr>
                </a:solidFill>
                <a:latin typeface="Segoe UI Light" pitchFamily="34" charset="0"/>
              </a:rPr>
              <a:t>Logical Server</a:t>
            </a:r>
          </a:p>
          <a:p>
            <a:r>
              <a:rPr lang="en-US" dirty="0" smtClean="0">
                <a:solidFill>
                  <a:schemeClr val="bg2">
                    <a:lumMod val="10000"/>
                  </a:schemeClr>
                </a:solidFill>
                <a:latin typeface="Segoe UI Light" pitchFamily="34" charset="0"/>
              </a:rPr>
              <a:t>(TDS Protocol)</a:t>
            </a:r>
          </a:p>
        </p:txBody>
      </p:sp>
    </p:spTree>
    <p:extLst>
      <p:ext uri="{BB962C8B-B14F-4D97-AF65-F5344CB8AC3E}">
        <p14:creationId xmlns:p14="http://schemas.microsoft.com/office/powerpoint/2010/main" val="866318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7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9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6"/>
                                        </p:tgtEl>
                                        <p:attrNameLst>
                                          <p:attrName>style.visibility</p:attrName>
                                        </p:attrNameLst>
                                      </p:cBhvr>
                                      <p:to>
                                        <p:strVal val="visible"/>
                                      </p:to>
                                    </p:set>
                                  </p:childTnLst>
                                </p:cTn>
                              </p:par>
                              <p:par>
                                <p:cTn id="31" presetID="22" presetClass="entr" presetSubtype="8"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left)">
                                      <p:cBhvr>
                                        <p:cTn id="33" dur="500"/>
                                        <p:tgtEl>
                                          <p:spTgt spid="72"/>
                                        </p:tgtEl>
                                      </p:cBhvr>
                                    </p:animEffect>
                                  </p:childTnLst>
                                </p:cTn>
                              </p:par>
                            </p:childTnLst>
                          </p:cTn>
                        </p:par>
                        <p:par>
                          <p:cTn id="34" fill="hold">
                            <p:stCondLst>
                              <p:cond delay="500"/>
                            </p:stCondLst>
                            <p:childTnLst>
                              <p:par>
                                <p:cTn id="35" presetID="1" presetClass="entr" presetSubtype="0" fill="hold" nodeType="afterEffect">
                                  <p:stCondLst>
                                    <p:cond delay="50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wipe(left)">
                                      <p:cBhvr>
                                        <p:cTn id="41" dur="500"/>
                                        <p:tgtEl>
                                          <p:spTgt spid="7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left)">
                                      <p:cBhvr>
                                        <p:cTn id="44" dur="500"/>
                                        <p:tgtEl>
                                          <p:spTgt spid="73"/>
                                        </p:tgtEl>
                                      </p:cBhvr>
                                    </p:animEffect>
                                  </p:childTnLst>
                                </p:cTn>
                              </p:par>
                            </p:childTnLst>
                          </p:cTn>
                        </p:par>
                        <p:par>
                          <p:cTn id="45" fill="hold">
                            <p:stCondLst>
                              <p:cond delay="500"/>
                            </p:stCondLst>
                            <p:childTnLst>
                              <p:par>
                                <p:cTn id="46" presetID="1" presetClass="entr" presetSubtype="0" fill="hold" nodeType="afterEffect">
                                  <p:stCondLst>
                                    <p:cond delay="50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wipe(left)">
                                      <p:cBhvr>
                                        <p:cTn id="52" dur="500"/>
                                        <p:tgtEl>
                                          <p:spTgt spid="7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left)">
                                      <p:cBhvr>
                                        <p:cTn id="55" dur="500"/>
                                        <p:tgtEl>
                                          <p:spTgt spid="74"/>
                                        </p:tgtEl>
                                      </p:cBhvr>
                                    </p:animEffect>
                                  </p:childTnLst>
                                </p:cTn>
                              </p:par>
                            </p:childTnLst>
                          </p:cTn>
                        </p:par>
                        <p:par>
                          <p:cTn id="56" fill="hold">
                            <p:stCondLst>
                              <p:cond delay="500"/>
                            </p:stCondLst>
                            <p:childTnLst>
                              <p:par>
                                <p:cTn id="57" presetID="1" presetClass="entr" presetSubtype="0" fill="hold" nodeType="afterEffect">
                                  <p:stCondLst>
                                    <p:cond delay="50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par>
                          <p:cTn id="63" fill="hold">
                            <p:stCondLst>
                              <p:cond delay="0"/>
                            </p:stCondLst>
                            <p:childTnLst>
                              <p:par>
                                <p:cTn id="64" presetID="22" presetClass="entr" presetSubtype="2" fill="hold" nodeType="after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ipe(right)">
                                      <p:cBhvr>
                                        <p:cTn id="66" dur="500"/>
                                        <p:tgtEl>
                                          <p:spTgt spid="83"/>
                                        </p:tgtEl>
                                      </p:cBhvr>
                                    </p:animEffect>
                                  </p:childTnLst>
                                </p:cTn>
                              </p:par>
                            </p:childTnLst>
                          </p:cTn>
                        </p:par>
                        <p:par>
                          <p:cTn id="67" fill="hold">
                            <p:stCondLst>
                              <p:cond delay="500"/>
                            </p:stCondLst>
                            <p:childTnLst>
                              <p:par>
                                <p:cTn id="68" presetID="22" presetClass="entr" presetSubtype="2" fill="hold" grpId="0" nodeType="after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wipe(right)">
                                      <p:cBhvr>
                                        <p:cTn id="70" dur="500"/>
                                        <p:tgtEl>
                                          <p:spTgt spid="81"/>
                                        </p:tgtEl>
                                      </p:cBhvr>
                                    </p:animEffect>
                                  </p:childTnLst>
                                </p:cTn>
                              </p:par>
                            </p:childTnLst>
                          </p:cTn>
                        </p:par>
                        <p:par>
                          <p:cTn id="71" fill="hold">
                            <p:stCondLst>
                              <p:cond delay="1000"/>
                            </p:stCondLst>
                            <p:childTnLst>
                              <p:par>
                                <p:cTn id="72" presetID="22" presetClass="entr" presetSubtype="2" fill="hold" grpId="0" nodeType="after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wipe(right)">
                                      <p:cBhvr>
                                        <p:cTn id="74" dur="500"/>
                                        <p:tgtEl>
                                          <p:spTgt spid="80"/>
                                        </p:tgtEl>
                                      </p:cBhvr>
                                    </p:animEffect>
                                  </p:childTnLst>
                                </p:cTn>
                              </p:par>
                            </p:childTnLst>
                          </p:cTn>
                        </p:par>
                        <p:par>
                          <p:cTn id="75" fill="hold">
                            <p:stCondLst>
                              <p:cond delay="1500"/>
                            </p:stCondLst>
                            <p:childTnLst>
                              <p:par>
                                <p:cTn id="76" presetID="22" presetClass="entr" presetSubtype="2" fill="hold" grpId="0" nodeType="after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wipe(right)">
                                      <p:cBhvr>
                                        <p:cTn id="7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5" grpId="0" animBg="1"/>
      <p:bldP spid="71" grpId="0" animBg="1"/>
      <p:bldP spid="72" grpId="0" animBg="1"/>
      <p:bldP spid="73" grpId="0" animBg="1"/>
      <p:bldP spid="74" grpId="0" animBg="1"/>
      <p:bldP spid="76" grpId="0" animBg="1"/>
      <p:bldP spid="77" grpId="0" animBg="1"/>
      <p:bldP spid="78" grpId="0" animBg="1"/>
      <p:bldP spid="79" grpId="0" animBg="1"/>
      <p:bldP spid="80" grpId="0" animBg="1"/>
      <p:bldP spid="81" grpId="0" animBg="1"/>
      <p:bldP spid="85" grpId="0" animBg="1"/>
      <p:bldP spid="92"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Database Resource Governance</a:t>
            </a:r>
            <a:endParaRPr lang="en-US" dirty="0"/>
          </a:p>
        </p:txBody>
      </p:sp>
      <p:sp>
        <p:nvSpPr>
          <p:cNvPr id="5" name="Text Placeholder 4"/>
          <p:cNvSpPr>
            <a:spLocks noGrp="1"/>
          </p:cNvSpPr>
          <p:nvPr>
            <p:ph type="body" sz="quarter" idx="10"/>
          </p:nvPr>
        </p:nvSpPr>
        <p:spPr>
          <a:xfrm>
            <a:off x="410875" y="1451224"/>
            <a:ext cx="11378959" cy="4485843"/>
          </a:xfrm>
        </p:spPr>
        <p:txBody>
          <a:bodyPr/>
          <a:lstStyle/>
          <a:p>
            <a:r>
              <a:rPr lang="en-US" sz="3200" dirty="0" smtClean="0"/>
              <a:t>Resource Governance</a:t>
            </a:r>
          </a:p>
          <a:p>
            <a:r>
              <a:rPr lang="en-US" sz="2400" dirty="0" smtClean="0"/>
              <a:t>Emulates running in own machine</a:t>
            </a:r>
          </a:p>
          <a:p>
            <a:r>
              <a:rPr lang="en-US" sz="2400" dirty="0" smtClean="0"/>
              <a:t>Queries could be queued if resource limits are reached</a:t>
            </a:r>
          </a:p>
          <a:p>
            <a:endParaRPr lang="en-US" sz="3200" dirty="0" smtClean="0"/>
          </a:p>
          <a:p>
            <a:r>
              <a:rPr lang="en-US" sz="3200" dirty="0"/>
              <a:t>Limits Enforcement</a:t>
            </a:r>
          </a:p>
          <a:p>
            <a:r>
              <a:rPr lang="en-US" sz="2400" dirty="0" smtClean="0"/>
              <a:t>DB Size</a:t>
            </a:r>
          </a:p>
          <a:p>
            <a:r>
              <a:rPr lang="en-US" sz="2400" dirty="0" smtClean="0"/>
              <a:t>Transaction Duration, Lock Count, Log Length</a:t>
            </a:r>
          </a:p>
          <a:p>
            <a:r>
              <a:rPr lang="en-US" sz="2400" dirty="0" smtClean="0"/>
              <a:t>Memory Usage</a:t>
            </a:r>
          </a:p>
          <a:p>
            <a:endParaRPr lang="en-US" sz="3200" dirty="0"/>
          </a:p>
          <a:p>
            <a:r>
              <a:rPr lang="en-US" sz="3200" dirty="0" smtClean="0"/>
              <a:t>Throttling</a:t>
            </a:r>
            <a:endParaRPr lang="en-US" sz="3200" dirty="0"/>
          </a:p>
        </p:txBody>
      </p:sp>
      <p:sp>
        <p:nvSpPr>
          <p:cNvPr id="6" name="Rectangle 1"/>
          <p:cNvSpPr>
            <a:spLocks noChangeArrowheads="1"/>
          </p:cNvSpPr>
          <p:nvPr/>
        </p:nvSpPr>
        <p:spPr bwMode="auto">
          <a:xfrm>
            <a:off x="1000898" y="6055963"/>
            <a:ext cx="9354064"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40501: The service is currently busy. Retry the request after 10 seconds. Incident ID: &lt;ID&gt;. Code: &lt;code&gt;.</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36"/>
          <p:cNvSpPr/>
          <p:nvPr/>
        </p:nvSpPr>
        <p:spPr>
          <a:xfrm>
            <a:off x="8127783" y="2019872"/>
            <a:ext cx="3355189" cy="399757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505050"/>
              </a:solidFill>
            </a:endParaRPr>
          </a:p>
        </p:txBody>
      </p:sp>
      <p:sp>
        <p:nvSpPr>
          <p:cNvPr id="38" name="TextBox 37"/>
          <p:cNvSpPr txBox="1"/>
          <p:nvPr/>
        </p:nvSpPr>
        <p:spPr>
          <a:xfrm>
            <a:off x="9304279" y="1343926"/>
            <a:ext cx="1002198" cy="363946"/>
          </a:xfrm>
          <a:prstGeom prst="rect">
            <a:avLst/>
          </a:prstGeom>
          <a:noFill/>
        </p:spPr>
        <p:txBody>
          <a:bodyPr wrap="none" rtlCol="0">
            <a:spAutoFit/>
          </a:bodyPr>
          <a:lstStyle/>
          <a:p>
            <a:pPr algn="ctr"/>
            <a:r>
              <a:rPr lang="en-US" sz="1765" b="1" dirty="0">
                <a:solidFill>
                  <a:srgbClr val="FFFFFF"/>
                </a:solidFill>
              </a:rPr>
              <a:t>Machine</a:t>
            </a:r>
            <a:endParaRPr lang="en-US" sz="1765" dirty="0">
              <a:solidFill>
                <a:srgbClr val="FFFFFF"/>
              </a:solidFill>
            </a:endParaRPr>
          </a:p>
        </p:txBody>
      </p:sp>
      <p:sp>
        <p:nvSpPr>
          <p:cNvPr id="39" name="TextBox 38"/>
          <p:cNvSpPr txBox="1"/>
          <p:nvPr/>
        </p:nvSpPr>
        <p:spPr>
          <a:xfrm>
            <a:off x="9370661" y="1617832"/>
            <a:ext cx="856004" cy="307777"/>
          </a:xfrm>
          <a:prstGeom prst="rect">
            <a:avLst/>
          </a:prstGeom>
          <a:noFill/>
        </p:spPr>
        <p:txBody>
          <a:bodyPr wrap="none" rtlCol="0">
            <a:spAutoFit/>
          </a:bodyPr>
          <a:lstStyle/>
          <a:p>
            <a:pPr algn="ctr"/>
            <a:r>
              <a:rPr lang="en-US" sz="1400" dirty="0">
                <a:solidFill>
                  <a:srgbClr val="FFFFFF"/>
                </a:solidFill>
              </a:rPr>
              <a:t>Compute</a:t>
            </a:r>
          </a:p>
        </p:txBody>
      </p:sp>
      <p:sp>
        <p:nvSpPr>
          <p:cNvPr id="40" name="TextBox 39"/>
          <p:cNvSpPr txBox="1"/>
          <p:nvPr/>
        </p:nvSpPr>
        <p:spPr>
          <a:xfrm rot="16200000">
            <a:off x="7655713" y="3716911"/>
            <a:ext cx="663195" cy="307777"/>
          </a:xfrm>
          <a:prstGeom prst="rect">
            <a:avLst/>
          </a:prstGeom>
          <a:noFill/>
        </p:spPr>
        <p:txBody>
          <a:bodyPr wrap="none" rtlCol="0">
            <a:spAutoFit/>
          </a:bodyPr>
          <a:lstStyle/>
          <a:p>
            <a:pPr algn="ctr"/>
            <a:r>
              <a:rPr lang="en-US" sz="1400" dirty="0">
                <a:solidFill>
                  <a:srgbClr val="FFFFFF"/>
                </a:solidFill>
              </a:rPr>
              <a:t>Writes</a:t>
            </a:r>
          </a:p>
        </p:txBody>
      </p:sp>
      <p:sp>
        <p:nvSpPr>
          <p:cNvPr id="41" name="TextBox 40"/>
          <p:cNvSpPr txBox="1"/>
          <p:nvPr/>
        </p:nvSpPr>
        <p:spPr>
          <a:xfrm rot="5400000">
            <a:off x="11325571" y="3724445"/>
            <a:ext cx="620747" cy="307777"/>
          </a:xfrm>
          <a:prstGeom prst="rect">
            <a:avLst/>
          </a:prstGeom>
          <a:noFill/>
        </p:spPr>
        <p:txBody>
          <a:bodyPr wrap="none" rtlCol="0">
            <a:spAutoFit/>
          </a:bodyPr>
          <a:lstStyle/>
          <a:p>
            <a:pPr algn="ctr"/>
            <a:r>
              <a:rPr lang="en-US" sz="1400" dirty="0">
                <a:solidFill>
                  <a:srgbClr val="FFFFFF"/>
                </a:solidFill>
              </a:rPr>
              <a:t>Reads</a:t>
            </a:r>
          </a:p>
        </p:txBody>
      </p:sp>
      <p:sp>
        <p:nvSpPr>
          <p:cNvPr id="43" name="Rectangle 42"/>
          <p:cNvSpPr/>
          <p:nvPr/>
        </p:nvSpPr>
        <p:spPr bwMode="auto">
          <a:xfrm>
            <a:off x="9061508" y="2343986"/>
            <a:ext cx="705879" cy="625938"/>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4" name="Rectangle 43"/>
          <p:cNvSpPr/>
          <p:nvPr/>
        </p:nvSpPr>
        <p:spPr bwMode="auto">
          <a:xfrm>
            <a:off x="9853648" y="2343986"/>
            <a:ext cx="705879" cy="625938"/>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5" name="Rectangle 44"/>
          <p:cNvSpPr/>
          <p:nvPr/>
        </p:nvSpPr>
        <p:spPr bwMode="auto">
          <a:xfrm>
            <a:off x="9865924" y="3088820"/>
            <a:ext cx="1528507" cy="1541559"/>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8" name="Rectangle 47"/>
          <p:cNvSpPr/>
          <p:nvPr/>
        </p:nvSpPr>
        <p:spPr bwMode="auto">
          <a:xfrm>
            <a:off x="8200172" y="4798140"/>
            <a:ext cx="983739" cy="919709"/>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49" name="Rectangle 48"/>
          <p:cNvSpPr/>
          <p:nvPr/>
        </p:nvSpPr>
        <p:spPr bwMode="auto">
          <a:xfrm>
            <a:off x="9313511" y="4798140"/>
            <a:ext cx="983739" cy="919709"/>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0" name="Rectangle 49"/>
          <p:cNvSpPr/>
          <p:nvPr/>
        </p:nvSpPr>
        <p:spPr bwMode="auto">
          <a:xfrm>
            <a:off x="10410692" y="4802494"/>
            <a:ext cx="983739" cy="919709"/>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1" name="Rectangle 50"/>
          <p:cNvSpPr/>
          <p:nvPr/>
        </p:nvSpPr>
        <p:spPr bwMode="auto">
          <a:xfrm>
            <a:off x="8237178" y="2343986"/>
            <a:ext cx="705879" cy="625938"/>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8" name="Rectangle 57"/>
          <p:cNvSpPr/>
          <p:nvPr/>
        </p:nvSpPr>
        <p:spPr bwMode="auto">
          <a:xfrm>
            <a:off x="8200172" y="3088821"/>
            <a:ext cx="1557169" cy="1541559"/>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9" name="Flowchart: Magnetic Disk 58"/>
          <p:cNvSpPr/>
          <p:nvPr/>
        </p:nvSpPr>
        <p:spPr bwMode="auto">
          <a:xfrm>
            <a:off x="10823795" y="2511339"/>
            <a:ext cx="396346" cy="340594"/>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0" name="Flowchart: Magnetic Disk 59"/>
          <p:cNvSpPr/>
          <p:nvPr/>
        </p:nvSpPr>
        <p:spPr bwMode="auto">
          <a:xfrm>
            <a:off x="10008414" y="2514144"/>
            <a:ext cx="396346" cy="340594"/>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Flowchart: Magnetic Disk 60"/>
          <p:cNvSpPr/>
          <p:nvPr/>
        </p:nvSpPr>
        <p:spPr bwMode="auto">
          <a:xfrm>
            <a:off x="9155963" y="2514144"/>
            <a:ext cx="396346" cy="340594"/>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Flowchart: Magnetic Disk 61"/>
          <p:cNvSpPr/>
          <p:nvPr/>
        </p:nvSpPr>
        <p:spPr bwMode="auto">
          <a:xfrm>
            <a:off x="8435565" y="3379377"/>
            <a:ext cx="1121064" cy="1030036"/>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3" name="Flowchart: Magnetic Disk 62"/>
          <p:cNvSpPr/>
          <p:nvPr/>
        </p:nvSpPr>
        <p:spPr bwMode="auto">
          <a:xfrm>
            <a:off x="10112080" y="3405510"/>
            <a:ext cx="1123493" cy="994991"/>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4" name="Flowchart: Magnetic Disk 63"/>
          <p:cNvSpPr/>
          <p:nvPr/>
        </p:nvSpPr>
        <p:spPr bwMode="auto">
          <a:xfrm>
            <a:off x="8360264" y="2514144"/>
            <a:ext cx="396346" cy="340594"/>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5" name="Rectangle 64"/>
          <p:cNvSpPr/>
          <p:nvPr/>
        </p:nvSpPr>
        <p:spPr bwMode="auto">
          <a:xfrm>
            <a:off x="10677978" y="2343986"/>
            <a:ext cx="705879" cy="625938"/>
          </a:xfrm>
          <a:prstGeom prst="rect">
            <a:avLst/>
          </a:prstGeom>
          <a:no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6" name="Flowchart: Magnetic Disk 65"/>
          <p:cNvSpPr/>
          <p:nvPr/>
        </p:nvSpPr>
        <p:spPr bwMode="auto">
          <a:xfrm>
            <a:off x="8283096" y="4942380"/>
            <a:ext cx="783163" cy="622510"/>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 name="Flowchart: Magnetic Disk 66"/>
          <p:cNvSpPr/>
          <p:nvPr/>
        </p:nvSpPr>
        <p:spPr bwMode="auto">
          <a:xfrm>
            <a:off x="9413795" y="4951093"/>
            <a:ext cx="783163" cy="622510"/>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Flowchart: Magnetic Disk 67"/>
          <p:cNvSpPr/>
          <p:nvPr/>
        </p:nvSpPr>
        <p:spPr bwMode="auto">
          <a:xfrm>
            <a:off x="10498529" y="4943871"/>
            <a:ext cx="783163" cy="622510"/>
          </a:xfrm>
          <a:prstGeom prst="flowChartMagneticDisk">
            <a:avLst/>
          </a:prstGeom>
          <a:solidFill>
            <a:srgbClr val="FFC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14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8" grpId="0" animBg="1"/>
      <p:bldP spid="49" grpId="0" animBg="1"/>
      <p:bldP spid="50" grpId="0" animBg="1"/>
      <p:bldP spid="51" grpId="0" animBg="1"/>
      <p:bldP spid="58" grpId="0" animBg="1"/>
      <p:bldP spid="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2"/>
          </p:nvPr>
        </p:nvSpPr>
        <p:spPr/>
        <p:txBody>
          <a:bodyPr>
            <a:normAutofit fontScale="85000" lnSpcReduction="20000"/>
          </a:bodyPr>
          <a:lstStyle/>
          <a:p>
            <a:pPr>
              <a:lnSpc>
                <a:spcPct val="100000"/>
              </a:lnSpc>
            </a:pPr>
            <a:r>
              <a:rPr lang="en-US" sz="3800" dirty="0">
                <a:solidFill>
                  <a:srgbClr val="C00000"/>
                </a:solidFill>
              </a:rPr>
              <a:t>V2 </a:t>
            </a:r>
            <a:r>
              <a:rPr lang="en-US" sz="3800" dirty="0" smtClean="0">
                <a:solidFill>
                  <a:srgbClr val="C00000"/>
                </a:solidFill>
              </a:rPr>
              <a:t>Logical Server</a:t>
            </a:r>
            <a:endParaRPr lang="en-US" sz="3800" dirty="0">
              <a:solidFill>
                <a:srgbClr val="C00000"/>
              </a:solidFill>
            </a:endParaRPr>
          </a:p>
          <a:p>
            <a:endParaRPr lang="en-US" dirty="0">
              <a:solidFill>
                <a:srgbClr val="C00000"/>
              </a:solidFill>
            </a:endParaRPr>
          </a:p>
          <a:p>
            <a:r>
              <a:rPr lang="en-US" dirty="0" smtClean="0">
                <a:solidFill>
                  <a:srgbClr val="C00000"/>
                </a:solidFill>
              </a:rPr>
              <a:t>-</a:t>
            </a:r>
            <a:r>
              <a:rPr lang="en-US" sz="3800" dirty="0" smtClean="0">
                <a:solidFill>
                  <a:srgbClr val="C00000"/>
                </a:solidFill>
              </a:rPr>
              <a:t>many </a:t>
            </a:r>
            <a:r>
              <a:rPr lang="en-US" sz="3800" dirty="0">
                <a:solidFill>
                  <a:srgbClr val="C00000"/>
                </a:solidFill>
              </a:rPr>
              <a:t>database incompatibilities</a:t>
            </a:r>
          </a:p>
          <a:p>
            <a:endParaRPr lang="en-US" sz="3800" dirty="0">
              <a:solidFill>
                <a:srgbClr val="C00000"/>
              </a:solidFill>
            </a:endParaRPr>
          </a:p>
          <a:p>
            <a:r>
              <a:rPr lang="en-US" sz="3800" dirty="0">
                <a:solidFill>
                  <a:srgbClr val="C00000"/>
                </a:solidFill>
              </a:rPr>
              <a:t>-service tiers</a:t>
            </a:r>
          </a:p>
          <a:p>
            <a:pPr marL="457200" indent="-457200">
              <a:buFont typeface="Arial" panose="020B0604020202020204" pitchFamily="34" charset="0"/>
              <a:buChar char="•"/>
            </a:pPr>
            <a:r>
              <a:rPr lang="en-US" sz="3800" dirty="0">
                <a:solidFill>
                  <a:srgbClr val="C00000"/>
                </a:solidFill>
              </a:rPr>
              <a:t>Web, Business (legacy)</a:t>
            </a:r>
          </a:p>
          <a:p>
            <a:pPr marL="457200" indent="-457200">
              <a:buFont typeface="Arial" panose="020B0604020202020204" pitchFamily="34" charset="0"/>
              <a:buChar char="•"/>
            </a:pPr>
            <a:r>
              <a:rPr lang="en-US" sz="3800" dirty="0">
                <a:solidFill>
                  <a:srgbClr val="C00000"/>
                </a:solidFill>
              </a:rPr>
              <a:t>Basic, Standard, Premium</a:t>
            </a:r>
          </a:p>
          <a:p>
            <a:pPr marL="457200" indent="-457200">
              <a:buFont typeface="Arial" panose="020B0604020202020204" pitchFamily="34" charset="0"/>
              <a:buChar char="•"/>
            </a:pPr>
            <a:endParaRPr lang="en-US" sz="3800" dirty="0">
              <a:solidFill>
                <a:srgbClr val="C00000"/>
              </a:solidFill>
            </a:endParaRPr>
          </a:p>
          <a:p>
            <a:r>
              <a:rPr lang="en-US" sz="3800" dirty="0">
                <a:solidFill>
                  <a:srgbClr val="C00000"/>
                </a:solidFill>
              </a:rPr>
              <a:t>Upgrade to V12 is one-way</a:t>
            </a:r>
          </a:p>
          <a:p>
            <a:r>
              <a:rPr lang="en-US" sz="3800" dirty="0">
                <a:solidFill>
                  <a:srgbClr val="C00000"/>
                </a:solidFill>
              </a:rPr>
              <a:t>o</a:t>
            </a:r>
            <a:r>
              <a:rPr lang="en-US" sz="3800" dirty="0" smtClean="0">
                <a:solidFill>
                  <a:srgbClr val="C00000"/>
                </a:solidFill>
              </a:rPr>
              <a:t>nly</a:t>
            </a:r>
            <a:r>
              <a:rPr lang="en-US" sz="3800" dirty="0">
                <a:solidFill>
                  <a:srgbClr val="C00000"/>
                </a:solidFill>
              </a:rPr>
              <a:t>!</a:t>
            </a:r>
          </a:p>
        </p:txBody>
      </p:sp>
      <p:sp>
        <p:nvSpPr>
          <p:cNvPr id="4" name="Content Placeholder 3"/>
          <p:cNvSpPr>
            <a:spLocks noGrp="1"/>
          </p:cNvSpPr>
          <p:nvPr>
            <p:ph sz="quarter" idx="4"/>
          </p:nvPr>
        </p:nvSpPr>
        <p:spPr/>
        <p:txBody>
          <a:bodyPr>
            <a:normAutofit/>
          </a:bodyPr>
          <a:lstStyle/>
          <a:p>
            <a:r>
              <a:rPr lang="en-US" dirty="0" smtClean="0">
                <a:solidFill>
                  <a:srgbClr val="C00000"/>
                </a:solidFill>
              </a:rPr>
              <a:t>V12 Logical Server</a:t>
            </a:r>
          </a:p>
          <a:p>
            <a:endParaRPr lang="en-US" dirty="0">
              <a:solidFill>
                <a:srgbClr val="C00000"/>
              </a:solidFill>
            </a:endParaRPr>
          </a:p>
          <a:p>
            <a:pPr marL="457200" indent="-457200">
              <a:buFontTx/>
              <a:buChar char="-"/>
            </a:pPr>
            <a:r>
              <a:rPr lang="en-US" dirty="0" smtClean="0">
                <a:solidFill>
                  <a:srgbClr val="C00000"/>
                </a:solidFill>
              </a:rPr>
              <a:t>highly compatible with SQL 2014 </a:t>
            </a:r>
            <a:r>
              <a:rPr lang="en-US" dirty="0" err="1" smtClean="0">
                <a:solidFill>
                  <a:srgbClr val="C00000"/>
                </a:solidFill>
              </a:rPr>
              <a:t>db</a:t>
            </a:r>
            <a:r>
              <a:rPr lang="en-US" dirty="0" smtClean="0">
                <a:solidFill>
                  <a:srgbClr val="C00000"/>
                </a:solidFill>
              </a:rPr>
              <a:t> engine</a:t>
            </a:r>
          </a:p>
          <a:p>
            <a:pPr marL="457200" indent="-457200">
              <a:buFontTx/>
              <a:buChar char="-"/>
            </a:pPr>
            <a:r>
              <a:rPr lang="en-US" dirty="0" smtClean="0">
                <a:solidFill>
                  <a:srgbClr val="C00000"/>
                </a:solidFill>
              </a:rPr>
              <a:t>service tiers and new features</a:t>
            </a:r>
          </a:p>
          <a:p>
            <a:pPr marL="457200" indent="-457200">
              <a:buFont typeface="Arial" panose="020B0604020202020204" pitchFamily="34" charset="0"/>
              <a:buChar char="•"/>
            </a:pPr>
            <a:r>
              <a:rPr lang="en-US" dirty="0" smtClean="0">
                <a:solidFill>
                  <a:srgbClr val="C00000"/>
                </a:solidFill>
              </a:rPr>
              <a:t>Basic, Standard, Premium only</a:t>
            </a:r>
          </a:p>
          <a:p>
            <a:pPr marL="457200" indent="-457200">
              <a:buFont typeface="Arial" panose="020B0604020202020204" pitchFamily="34" charset="0"/>
              <a:buChar char="•"/>
            </a:pPr>
            <a:r>
              <a:rPr lang="en-US" dirty="0" smtClean="0">
                <a:solidFill>
                  <a:srgbClr val="C00000"/>
                </a:solidFill>
              </a:rPr>
              <a:t>Elastic Database Pool</a:t>
            </a:r>
          </a:p>
          <a:p>
            <a:endParaRPr lang="en-US" dirty="0" smtClean="0">
              <a:solidFill>
                <a:srgbClr val="C00000"/>
              </a:solidFill>
            </a:endParaRPr>
          </a:p>
        </p:txBody>
      </p:sp>
      <p:sp>
        <p:nvSpPr>
          <p:cNvPr id="2" name="Title 1"/>
          <p:cNvSpPr>
            <a:spLocks noGrp="1"/>
          </p:cNvSpPr>
          <p:nvPr>
            <p:ph type="title"/>
          </p:nvPr>
        </p:nvSpPr>
        <p:spPr/>
        <p:txBody>
          <a:bodyPr/>
          <a:lstStyle/>
          <a:p>
            <a:r>
              <a:rPr lang="en-US" dirty="0" smtClean="0"/>
              <a:t>Logical Server versions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856997" y="1371601"/>
            <a:ext cx="1037866" cy="1058216"/>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68047" y="5309054"/>
            <a:ext cx="1307695" cy="12021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650829" y="1371601"/>
            <a:ext cx="944952" cy="944952"/>
          </a:xfrm>
          <a:prstGeom prst="rect">
            <a:avLst/>
          </a:prstGeom>
        </p:spPr>
      </p:pic>
      <p:sp>
        <p:nvSpPr>
          <p:cNvPr id="8" name="TextBox 7"/>
          <p:cNvSpPr txBox="1"/>
          <p:nvPr/>
        </p:nvSpPr>
        <p:spPr>
          <a:xfrm>
            <a:off x="6565900" y="1777529"/>
            <a:ext cx="3611136" cy="369332"/>
          </a:xfrm>
          <a:prstGeom prst="rect">
            <a:avLst/>
          </a:prstGeom>
          <a:noFill/>
        </p:spPr>
        <p:txBody>
          <a:bodyPr wrap="square" lIns="0" tIns="0" rIns="0" bIns="0" rtlCol="0">
            <a:spAutoFit/>
          </a:bodyPr>
          <a:lstStyle/>
          <a:p>
            <a:r>
              <a:rPr lang="en-US" sz="2400" dirty="0">
                <a:latin typeface="Courier New" panose="02070309020205020404" pitchFamily="49" charset="0"/>
                <a:cs typeface="Courier New" panose="02070309020205020404" pitchFamily="49" charset="0"/>
              </a:rPr>
              <a:t>SELECT @@version</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687179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half" idx="2"/>
          </p:nvPr>
        </p:nvSpPr>
        <p:spPr/>
        <p:txBody>
          <a:bodyPr/>
          <a:lstStyle/>
          <a:p>
            <a:r>
              <a:rPr lang="en-US" dirty="0" smtClean="0">
                <a:solidFill>
                  <a:srgbClr val="C00000"/>
                </a:solidFill>
              </a:rPr>
              <a:t>Added Support:</a:t>
            </a:r>
          </a:p>
          <a:p>
            <a:r>
              <a:rPr lang="en-US" sz="3200" dirty="0" smtClean="0">
                <a:solidFill>
                  <a:srgbClr val="C00000"/>
                </a:solidFill>
              </a:rPr>
              <a:t>Table Partitioning</a:t>
            </a:r>
          </a:p>
          <a:p>
            <a:r>
              <a:rPr lang="en-US" sz="3200" dirty="0" smtClean="0">
                <a:solidFill>
                  <a:srgbClr val="C00000"/>
                </a:solidFill>
              </a:rPr>
              <a:t>More DBCC commands</a:t>
            </a:r>
          </a:p>
          <a:p>
            <a:r>
              <a:rPr lang="en-US" sz="3200" dirty="0" smtClean="0">
                <a:solidFill>
                  <a:srgbClr val="C00000"/>
                </a:solidFill>
              </a:rPr>
              <a:t>CLR Assemblies</a:t>
            </a:r>
          </a:p>
          <a:p>
            <a:r>
              <a:rPr lang="en-US" dirty="0">
                <a:solidFill>
                  <a:srgbClr val="C00000"/>
                </a:solidFill>
              </a:rPr>
              <a:t>Data-Masking, RLS, </a:t>
            </a:r>
            <a:r>
              <a:rPr lang="en-US" dirty="0" smtClean="0">
                <a:solidFill>
                  <a:srgbClr val="C00000"/>
                </a:solidFill>
              </a:rPr>
              <a:t>TDE </a:t>
            </a:r>
            <a:r>
              <a:rPr lang="en-US" sz="2000" dirty="0" smtClean="0">
                <a:solidFill>
                  <a:srgbClr val="C00000"/>
                </a:solidFill>
              </a:rPr>
              <a:t>(preview)</a:t>
            </a:r>
            <a:endParaRPr lang="en-US" sz="2000" dirty="0">
              <a:solidFill>
                <a:srgbClr val="C00000"/>
              </a:solidFill>
            </a:endParaRPr>
          </a:p>
          <a:p>
            <a:endParaRPr lang="en-US" sz="3200" dirty="0" smtClean="0">
              <a:solidFill>
                <a:srgbClr val="C00000"/>
              </a:solidFill>
            </a:endParaRPr>
          </a:p>
          <a:p>
            <a:endParaRPr lang="en-US" sz="3200" dirty="0" smtClean="0">
              <a:solidFill>
                <a:srgbClr val="C00000"/>
              </a:solidFill>
            </a:endParaRPr>
          </a:p>
        </p:txBody>
      </p:sp>
      <p:sp>
        <p:nvSpPr>
          <p:cNvPr id="3" name="Content Placeholder 2"/>
          <p:cNvSpPr>
            <a:spLocks noGrp="1"/>
          </p:cNvSpPr>
          <p:nvPr>
            <p:ph sz="quarter" idx="4"/>
          </p:nvPr>
        </p:nvSpPr>
        <p:spPr/>
        <p:txBody>
          <a:bodyPr/>
          <a:lstStyle/>
          <a:p>
            <a:r>
              <a:rPr lang="en-US" dirty="0" smtClean="0">
                <a:solidFill>
                  <a:srgbClr val="C00000"/>
                </a:solidFill>
              </a:rPr>
              <a:t>SELECT…INTO</a:t>
            </a:r>
            <a:endParaRPr lang="en-US" dirty="0">
              <a:solidFill>
                <a:srgbClr val="C00000"/>
              </a:solidFill>
            </a:endParaRPr>
          </a:p>
          <a:p>
            <a:r>
              <a:rPr lang="en-US" dirty="0">
                <a:solidFill>
                  <a:srgbClr val="C00000"/>
                </a:solidFill>
              </a:rPr>
              <a:t>XML Indexes</a:t>
            </a:r>
          </a:p>
          <a:p>
            <a:r>
              <a:rPr lang="en-US" dirty="0">
                <a:solidFill>
                  <a:srgbClr val="C00000"/>
                </a:solidFill>
              </a:rPr>
              <a:t>Tables with no Clustered Index</a:t>
            </a:r>
          </a:p>
          <a:p>
            <a:r>
              <a:rPr lang="en-US" dirty="0" err="1">
                <a:solidFill>
                  <a:srgbClr val="C00000"/>
                </a:solidFill>
              </a:rPr>
              <a:t>Columnstore</a:t>
            </a:r>
            <a:r>
              <a:rPr lang="en-US" dirty="0">
                <a:solidFill>
                  <a:srgbClr val="C00000"/>
                </a:solidFill>
              </a:rPr>
              <a:t> Queries (</a:t>
            </a:r>
            <a:r>
              <a:rPr lang="en-US" dirty="0" smtClean="0">
                <a:solidFill>
                  <a:srgbClr val="C00000"/>
                </a:solidFill>
              </a:rPr>
              <a:t>Premium)</a:t>
            </a:r>
          </a:p>
          <a:p>
            <a:r>
              <a:rPr lang="en-US" dirty="0">
                <a:solidFill>
                  <a:srgbClr val="C00000"/>
                </a:solidFill>
              </a:rPr>
              <a:t>Full Text </a:t>
            </a:r>
            <a:r>
              <a:rPr lang="en-US" dirty="0" smtClean="0">
                <a:solidFill>
                  <a:srgbClr val="C00000"/>
                </a:solidFill>
              </a:rPr>
              <a:t>Search…</a:t>
            </a:r>
            <a:endParaRPr lang="en-US" dirty="0">
              <a:solidFill>
                <a:srgbClr val="C00000"/>
              </a:solidFill>
            </a:endParaRPr>
          </a:p>
          <a:p>
            <a:endParaRPr lang="en-US" dirty="0"/>
          </a:p>
        </p:txBody>
      </p:sp>
      <p:sp>
        <p:nvSpPr>
          <p:cNvPr id="4" name="Title 3"/>
          <p:cNvSpPr>
            <a:spLocks noGrp="1"/>
          </p:cNvSpPr>
          <p:nvPr>
            <p:ph type="title"/>
          </p:nvPr>
        </p:nvSpPr>
        <p:spPr/>
        <p:txBody>
          <a:bodyPr/>
          <a:lstStyle/>
          <a:p>
            <a:r>
              <a:rPr lang="en-US" dirty="0" smtClean="0"/>
              <a:t>SQL Database V12 (GA since January)</a:t>
            </a:r>
            <a:endParaRPr lang="en-US" dirty="0"/>
          </a:p>
        </p:txBody>
      </p:sp>
      <p:sp>
        <p:nvSpPr>
          <p:cNvPr id="2" name="TextBox 1"/>
          <p:cNvSpPr txBox="1"/>
          <p:nvPr/>
        </p:nvSpPr>
        <p:spPr>
          <a:xfrm>
            <a:off x="410876" y="4424773"/>
            <a:ext cx="10143803" cy="984885"/>
          </a:xfrm>
          <a:prstGeom prst="rect">
            <a:avLst/>
          </a:prstGeom>
          <a:noFill/>
        </p:spPr>
        <p:txBody>
          <a:bodyPr wrap="none" lIns="0" tIns="0" rIns="0" bIns="0" rtlCol="0">
            <a:spAutoFit/>
          </a:bodyPr>
          <a:lstStyle/>
          <a:p>
            <a:r>
              <a:rPr lang="en-US" sz="3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Set of SQL Server 2014 not supported in v12 SQL Database:</a:t>
            </a:r>
          </a:p>
          <a:p>
            <a:r>
              <a:rPr lang="en-US" sz="3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hlinkClick r:id="rId3"/>
              </a:rPr>
              <a:t>https://</a:t>
            </a:r>
            <a:r>
              <a:rPr lang="en-US" sz="3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hlinkClick r:id="rId3"/>
              </a:rPr>
              <a:t>msdn.microsoft.com/library/azure/ee336281.aspx</a:t>
            </a:r>
            <a:r>
              <a:rPr lang="en-US" sz="3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pic>
        <p:nvPicPr>
          <p:cNvPr id="6" name="Picture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920736" y="1371601"/>
            <a:ext cx="974127" cy="993227"/>
          </a:xfrm>
          <a:prstGeom prst="rect">
            <a:avLst/>
          </a:prstGeom>
        </p:spPr>
      </p:pic>
      <p:sp>
        <p:nvSpPr>
          <p:cNvPr id="7" name="TextBox 6"/>
          <p:cNvSpPr txBox="1"/>
          <p:nvPr/>
        </p:nvSpPr>
        <p:spPr>
          <a:xfrm>
            <a:off x="410876" y="5709049"/>
            <a:ext cx="7581178" cy="1107996"/>
          </a:xfrm>
          <a:prstGeom prst="rect">
            <a:avLst/>
          </a:prstGeom>
          <a:noFill/>
        </p:spPr>
        <p:txBody>
          <a:bodyPr wrap="none" lIns="0" tIns="0" rIns="0" bIns="0" rtlCol="0">
            <a:spAutoFit/>
          </a:bodyPr>
          <a:lstStyle/>
          <a:p>
            <a:r>
              <a:rPr lang="en-US" sz="2400" dirty="0">
                <a:solidFill>
                  <a:srgbClr val="C00000"/>
                </a:solidFill>
                <a:latin typeface="Segoe UI Light" pitchFamily="34" charset="0"/>
              </a:rPr>
              <a:t>Windows </a:t>
            </a:r>
            <a:r>
              <a:rPr lang="en-US" sz="2400" dirty="0" err="1" smtClean="0">
                <a:solidFill>
                  <a:srgbClr val="C00000"/>
                </a:solidFill>
                <a:latin typeface="Segoe UI Light" pitchFamily="34" charset="0"/>
              </a:rPr>
              <a:t>auth</a:t>
            </a:r>
            <a:r>
              <a:rPr lang="en-US" sz="2400" dirty="0" smtClean="0">
                <a:solidFill>
                  <a:srgbClr val="C00000"/>
                </a:solidFill>
                <a:latin typeface="Segoe UI Light" pitchFamily="34" charset="0"/>
              </a:rPr>
              <a:t>, FILESTREAM, Database Mail, Service Broker,</a:t>
            </a:r>
          </a:p>
          <a:p>
            <a:r>
              <a:rPr lang="en-US" sz="2400" dirty="0" smtClean="0">
                <a:solidFill>
                  <a:srgbClr val="C00000"/>
                </a:solidFill>
                <a:latin typeface="Segoe UI Light" pitchFamily="34" charset="0"/>
              </a:rPr>
              <a:t> SQL Server Profiler, Distributed transactions…</a:t>
            </a:r>
            <a:endParaRPr lang="en-US" sz="2400" dirty="0">
              <a:solidFill>
                <a:srgbClr val="C00000"/>
              </a:solidFill>
              <a:latin typeface="Segoe UI Light" pitchFamily="34" charset="0"/>
            </a:endParaRPr>
          </a:p>
          <a:p>
            <a:r>
              <a:rPr lang="en-US" sz="2400" dirty="0" smtClean="0">
                <a:solidFill>
                  <a:srgbClr val="C00000"/>
                </a:solidFill>
                <a:latin typeface="Segoe UI Light" pitchFamily="34" charset="0"/>
              </a:rPr>
              <a:t>,</a:t>
            </a:r>
          </a:p>
        </p:txBody>
      </p:sp>
    </p:spTree>
    <p:extLst>
      <p:ext uri="{BB962C8B-B14F-4D97-AF65-F5344CB8AC3E}">
        <p14:creationId xmlns:p14="http://schemas.microsoft.com/office/powerpoint/2010/main" val="22358675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5" y="10"/>
          <a:ext cx="158792" cy="158751"/>
        </p:xfrm>
        <a:graphic>
          <a:graphicData uri="http://schemas.openxmlformats.org/presentationml/2006/ole">
            <mc:AlternateContent xmlns:mc="http://schemas.openxmlformats.org/markup-compatibility/2006">
              <mc:Choice xmlns:v="urn:schemas-microsoft-com:vml" Requires="v">
                <p:oleObj spid="_x0000_s325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5" y="10"/>
                        <a:ext cx="158792" cy="158751"/>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IN" sz="4400" dirty="0" smtClean="0"/>
              <a:t>Management Tooling</a:t>
            </a:r>
            <a:endParaRPr lang="en-US" sz="4400" dirty="0"/>
          </a:p>
        </p:txBody>
      </p:sp>
      <p:grpSp>
        <p:nvGrpSpPr>
          <p:cNvPr id="2" name="Group 1"/>
          <p:cNvGrpSpPr/>
          <p:nvPr/>
        </p:nvGrpSpPr>
        <p:grpSpPr>
          <a:xfrm>
            <a:off x="164786" y="1401763"/>
            <a:ext cx="2288067" cy="4995862"/>
            <a:chOff x="287337" y="1401763"/>
            <a:chExt cx="2862072" cy="4995862"/>
          </a:xfrm>
        </p:grpSpPr>
        <p:sp>
          <p:nvSpPr>
            <p:cNvPr id="4" name="Rectangle 3"/>
            <p:cNvSpPr/>
            <p:nvPr/>
          </p:nvSpPr>
          <p:spPr bwMode="auto">
            <a:xfrm>
              <a:off x="287337" y="1401763"/>
              <a:ext cx="2862072" cy="189937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IN" sz="2800" dirty="0" smtClean="0">
                  <a:ln>
                    <a:solidFill>
                      <a:prstClr val="white">
                        <a:alpha val="0"/>
                      </a:prstClr>
                    </a:solidFill>
                  </a:ln>
                  <a:solidFill>
                    <a:prstClr val="white"/>
                  </a:solidFill>
                  <a:ea typeface="Segoe UI" pitchFamily="34" charset="0"/>
                  <a:cs typeface="Segoe UI" pitchFamily="34" charset="0"/>
                </a:rPr>
                <a:t>Azure Management Portal</a:t>
              </a:r>
              <a:endParaRPr lang="en-IN" sz="2800" dirty="0">
                <a:ln>
                  <a:solidFill>
                    <a:prstClr val="white">
                      <a:alpha val="0"/>
                    </a:prstClr>
                  </a:solidFill>
                </a:ln>
                <a:solidFill>
                  <a:prstClr val="white"/>
                </a:solidFill>
                <a:ea typeface="Segoe UI" pitchFamily="34" charset="0"/>
                <a:cs typeface="Segoe UI" pitchFamily="34" charset="0"/>
              </a:endParaRPr>
            </a:p>
          </p:txBody>
        </p:sp>
        <p:sp>
          <p:nvSpPr>
            <p:cNvPr id="27" name="Rectangle 26"/>
            <p:cNvSpPr/>
            <p:nvPr/>
          </p:nvSpPr>
          <p:spPr bwMode="auto">
            <a:xfrm>
              <a:off x="287337"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dirty="0" smtClean="0">
                  <a:ln>
                    <a:solidFill>
                      <a:prstClr val="white">
                        <a:alpha val="0"/>
                      </a:prstClr>
                    </a:solidFill>
                  </a:ln>
                  <a:gradFill>
                    <a:gsLst>
                      <a:gs pos="0">
                        <a:srgbClr val="4BACC6"/>
                      </a:gs>
                      <a:gs pos="100000">
                        <a:srgbClr val="4BACC6"/>
                      </a:gs>
                    </a:gsLst>
                    <a:lin ang="5400000" scaled="0"/>
                  </a:gradFill>
                  <a:ea typeface="Segoe UI" pitchFamily="34" charset="0"/>
                  <a:cs typeface="Segoe UI" pitchFamily="34" charset="0"/>
                </a:rPr>
                <a:t>Server Configuration</a:t>
              </a:r>
            </a:p>
            <a:p>
              <a:pPr defTabSz="932472" fontAlgn="base">
                <a:spcBef>
                  <a:spcPts val="1200"/>
                </a:spcBef>
                <a:spcAft>
                  <a:spcPct val="0"/>
                </a:spcAft>
              </a:pPr>
              <a:r>
                <a:rPr lang="en-IN" dirty="0" smtClean="0">
                  <a:ln>
                    <a:solidFill>
                      <a:prstClr val="white">
                        <a:alpha val="0"/>
                      </a:prstClr>
                    </a:solidFill>
                  </a:ln>
                  <a:gradFill>
                    <a:gsLst>
                      <a:gs pos="0">
                        <a:srgbClr val="4BACC6"/>
                      </a:gs>
                      <a:gs pos="100000">
                        <a:srgbClr val="4BACC6"/>
                      </a:gs>
                    </a:gsLst>
                    <a:lin ang="5400000" scaled="0"/>
                  </a:gradFill>
                  <a:ea typeface="Segoe UI" pitchFamily="34" charset="0"/>
                  <a:cs typeface="Segoe UI" pitchFamily="34" charset="0"/>
                </a:rPr>
                <a:t>Database Creation</a:t>
              </a:r>
            </a:p>
            <a:p>
              <a:pPr defTabSz="932472" fontAlgn="base">
                <a:spcBef>
                  <a:spcPts val="1200"/>
                </a:spcBef>
                <a:spcAft>
                  <a:spcPct val="0"/>
                </a:spcAft>
              </a:pPr>
              <a:r>
                <a:rPr lang="en-IN" dirty="0" smtClean="0">
                  <a:ln>
                    <a:solidFill>
                      <a:prstClr val="white">
                        <a:alpha val="0"/>
                      </a:prstClr>
                    </a:solidFill>
                  </a:ln>
                  <a:gradFill>
                    <a:gsLst>
                      <a:gs pos="0">
                        <a:srgbClr val="4BACC6"/>
                      </a:gs>
                      <a:gs pos="100000">
                        <a:srgbClr val="4BACC6"/>
                      </a:gs>
                    </a:gsLst>
                    <a:lin ang="5400000" scaled="0"/>
                  </a:gradFill>
                  <a:ea typeface="Segoe UI" pitchFamily="34" charset="0"/>
                  <a:cs typeface="Segoe UI" pitchFamily="34" charset="0"/>
                </a:rPr>
                <a:t>Firewall Configuration</a:t>
              </a:r>
            </a:p>
            <a:p>
              <a:pPr defTabSz="932472" fontAlgn="base">
                <a:spcBef>
                  <a:spcPts val="1200"/>
                </a:spcBef>
                <a:spcAft>
                  <a:spcPct val="0"/>
                </a:spcAft>
              </a:pPr>
              <a:r>
                <a:rPr lang="en-IN" dirty="0" smtClean="0">
                  <a:ln>
                    <a:solidFill>
                      <a:prstClr val="white">
                        <a:alpha val="0"/>
                      </a:prstClr>
                    </a:solidFill>
                  </a:ln>
                  <a:gradFill>
                    <a:gsLst>
                      <a:gs pos="0">
                        <a:srgbClr val="4BACC6"/>
                      </a:gs>
                      <a:gs pos="100000">
                        <a:srgbClr val="4BACC6"/>
                      </a:gs>
                    </a:gsLst>
                    <a:lin ang="5400000" scaled="0"/>
                  </a:gradFill>
                  <a:ea typeface="Segoe UI" pitchFamily="34" charset="0"/>
                  <a:cs typeface="Segoe UI" pitchFamily="34" charset="0"/>
                </a:rPr>
                <a:t>High Level Monitoring</a:t>
              </a:r>
            </a:p>
            <a:p>
              <a:pPr defTabSz="932472" fontAlgn="base">
                <a:spcBef>
                  <a:spcPts val="1200"/>
                </a:spcBef>
                <a:spcAft>
                  <a:spcPct val="0"/>
                </a:spcAft>
              </a:pPr>
              <a:r>
                <a:rPr lang="en-IN" dirty="0" smtClean="0">
                  <a:ln>
                    <a:solidFill>
                      <a:prstClr val="white">
                        <a:alpha val="0"/>
                      </a:prstClr>
                    </a:solidFill>
                  </a:ln>
                  <a:gradFill>
                    <a:gsLst>
                      <a:gs pos="0">
                        <a:srgbClr val="4BACC6"/>
                      </a:gs>
                      <a:gs pos="100000">
                        <a:srgbClr val="4BACC6"/>
                      </a:gs>
                    </a:gsLst>
                    <a:lin ang="5400000" scaled="0"/>
                  </a:gradFill>
                  <a:ea typeface="Segoe UI" pitchFamily="34" charset="0"/>
                  <a:cs typeface="Segoe UI" pitchFamily="34" charset="0"/>
                </a:rPr>
                <a:t>HTML based</a:t>
              </a:r>
              <a:endParaRPr lang="en-IN" dirty="0">
                <a:ln>
                  <a:solidFill>
                    <a:prstClr val="white">
                      <a:alpha val="0"/>
                    </a:prstClr>
                  </a:solidFill>
                </a:ln>
                <a:gradFill>
                  <a:gsLst>
                    <a:gs pos="0">
                      <a:srgbClr val="4BACC6"/>
                    </a:gs>
                    <a:gs pos="100000">
                      <a:srgbClr val="4BACC6"/>
                    </a:gs>
                  </a:gsLst>
                  <a:lin ang="5400000" scaled="0"/>
                </a:gradFill>
                <a:ea typeface="Segoe UI" pitchFamily="34" charset="0"/>
                <a:cs typeface="Segoe UI" pitchFamily="34" charset="0"/>
              </a:endParaRPr>
            </a:p>
          </p:txBody>
        </p:sp>
      </p:grpSp>
      <p:grpSp>
        <p:nvGrpSpPr>
          <p:cNvPr id="6" name="Group 5"/>
          <p:cNvGrpSpPr/>
          <p:nvPr/>
        </p:nvGrpSpPr>
        <p:grpSpPr>
          <a:xfrm>
            <a:off x="4951299" y="1401763"/>
            <a:ext cx="2288067" cy="4995862"/>
            <a:chOff x="6148511" y="1401763"/>
            <a:chExt cx="2862072" cy="4995862"/>
          </a:xfrm>
        </p:grpSpPr>
        <p:sp>
          <p:nvSpPr>
            <p:cNvPr id="25" name="Rectangle 24"/>
            <p:cNvSpPr/>
            <p:nvPr/>
          </p:nvSpPr>
          <p:spPr bwMode="auto">
            <a:xfrm>
              <a:off x="6148511" y="1401763"/>
              <a:ext cx="2862072" cy="1899376"/>
            </a:xfrm>
            <a:prstGeom prst="rect">
              <a:avLst/>
            </a:prstGeom>
            <a:solidFill>
              <a:srgbClr val="287E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prstClr val="white">
                        <a:alpha val="0"/>
                      </a:prstClr>
                    </a:solidFill>
                  </a:ln>
                  <a:solidFill>
                    <a:prstClr val="white"/>
                  </a:solidFill>
                  <a:ea typeface="Segoe UI" pitchFamily="34" charset="0"/>
                  <a:cs typeface="Segoe UI" pitchFamily="34" charset="0"/>
                </a:rPr>
                <a:t>SQL Server Management Studio</a:t>
              </a:r>
              <a:endParaRPr lang="en-US" sz="2800" dirty="0">
                <a:ln>
                  <a:solidFill>
                    <a:prstClr val="white">
                      <a:alpha val="0"/>
                    </a:prstClr>
                  </a:solidFill>
                </a:ln>
                <a:solidFill>
                  <a:prstClr val="white"/>
                </a:solidFill>
                <a:ea typeface="Segoe UI" pitchFamily="34" charset="0"/>
                <a:cs typeface="Segoe UI" pitchFamily="34" charset="0"/>
              </a:endParaRPr>
            </a:p>
          </p:txBody>
        </p:sp>
        <p:sp>
          <p:nvSpPr>
            <p:cNvPr id="29" name="Rectangle 28"/>
            <p:cNvSpPr/>
            <p:nvPr/>
          </p:nvSpPr>
          <p:spPr bwMode="auto">
            <a:xfrm>
              <a:off x="6148511"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dirty="0" smtClean="0">
                  <a:ln>
                    <a:solidFill>
                      <a:prstClr val="white">
                        <a:alpha val="0"/>
                      </a:prstClr>
                    </a:solidFill>
                  </a:ln>
                  <a:gradFill>
                    <a:gsLst>
                      <a:gs pos="0">
                        <a:srgbClr val="287EFF"/>
                      </a:gs>
                      <a:gs pos="100000">
                        <a:srgbClr val="287EFF"/>
                      </a:gs>
                    </a:gsLst>
                    <a:lin ang="5400000" scaled="0"/>
                  </a:gradFill>
                  <a:ea typeface="Segoe UI" pitchFamily="34" charset="0"/>
                  <a:cs typeface="Segoe UI" pitchFamily="34" charset="0"/>
                </a:rPr>
                <a:t>Object Explorer</a:t>
              </a:r>
            </a:p>
            <a:p>
              <a:pPr defTabSz="932472" fontAlgn="base">
                <a:spcBef>
                  <a:spcPts val="1200"/>
                </a:spcBef>
                <a:spcAft>
                  <a:spcPct val="0"/>
                </a:spcAft>
              </a:pPr>
              <a:r>
                <a:rPr lang="en-IN" dirty="0" smtClean="0">
                  <a:ln>
                    <a:solidFill>
                      <a:prstClr val="white">
                        <a:alpha val="0"/>
                      </a:prstClr>
                    </a:solidFill>
                  </a:ln>
                  <a:gradFill>
                    <a:gsLst>
                      <a:gs pos="0">
                        <a:srgbClr val="287EFF"/>
                      </a:gs>
                      <a:gs pos="100000">
                        <a:srgbClr val="287EFF"/>
                      </a:gs>
                    </a:gsLst>
                    <a:lin ang="5400000" scaled="0"/>
                  </a:gradFill>
                  <a:ea typeface="Segoe UI" pitchFamily="34" charset="0"/>
                  <a:cs typeface="Segoe UI" pitchFamily="34" charset="0"/>
                </a:rPr>
                <a:t>Query Windows</a:t>
              </a:r>
            </a:p>
            <a:p>
              <a:pPr defTabSz="932472" fontAlgn="base">
                <a:spcBef>
                  <a:spcPts val="1200"/>
                </a:spcBef>
                <a:spcAft>
                  <a:spcPct val="0"/>
                </a:spcAft>
              </a:pPr>
              <a:r>
                <a:rPr lang="en-IN" dirty="0" smtClean="0">
                  <a:ln>
                    <a:solidFill>
                      <a:prstClr val="white">
                        <a:alpha val="0"/>
                      </a:prstClr>
                    </a:solidFill>
                  </a:ln>
                  <a:gradFill>
                    <a:gsLst>
                      <a:gs pos="0">
                        <a:srgbClr val="287EFF"/>
                      </a:gs>
                      <a:gs pos="100000">
                        <a:srgbClr val="287EFF"/>
                      </a:gs>
                    </a:gsLst>
                    <a:lin ang="5400000" scaled="0"/>
                  </a:gradFill>
                  <a:ea typeface="Segoe UI" pitchFamily="34" charset="0"/>
                  <a:cs typeface="Segoe UI" pitchFamily="34" charset="0"/>
                </a:rPr>
                <a:t>Execution Plans</a:t>
              </a:r>
            </a:p>
          </p:txBody>
        </p:sp>
      </p:grpSp>
      <p:grpSp>
        <p:nvGrpSpPr>
          <p:cNvPr id="7" name="Group 6"/>
          <p:cNvGrpSpPr/>
          <p:nvPr/>
        </p:nvGrpSpPr>
        <p:grpSpPr>
          <a:xfrm>
            <a:off x="7325712" y="1401763"/>
            <a:ext cx="2288067" cy="4995862"/>
            <a:chOff x="9079099" y="1401763"/>
            <a:chExt cx="2862072" cy="4995862"/>
          </a:xfrm>
        </p:grpSpPr>
        <p:sp>
          <p:nvSpPr>
            <p:cNvPr id="26" name="Rectangle 25"/>
            <p:cNvSpPr/>
            <p:nvPr/>
          </p:nvSpPr>
          <p:spPr bwMode="auto">
            <a:xfrm>
              <a:off x="9079099" y="1401763"/>
              <a:ext cx="2862072" cy="1899376"/>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prstClr val="white">
                        <a:alpha val="0"/>
                      </a:prstClr>
                    </a:solidFill>
                  </a:ln>
                  <a:solidFill>
                    <a:prstClr val="white"/>
                  </a:solidFill>
                  <a:ea typeface="Segoe UI" pitchFamily="34" charset="0"/>
                  <a:cs typeface="Segoe UI" pitchFamily="34" charset="0"/>
                </a:rPr>
                <a:t>REST API &amp; PowerShell</a:t>
              </a:r>
              <a:endParaRPr lang="en-US" sz="2800" dirty="0">
                <a:ln>
                  <a:solidFill>
                    <a:prstClr val="white">
                      <a:alpha val="0"/>
                    </a:prstClr>
                  </a:solidFill>
                </a:ln>
                <a:solidFill>
                  <a:prstClr val="white"/>
                </a:solidFill>
                <a:ea typeface="Segoe UI" pitchFamily="34" charset="0"/>
                <a:cs typeface="Segoe UI" pitchFamily="34" charset="0"/>
              </a:endParaRPr>
            </a:p>
          </p:txBody>
        </p:sp>
        <p:sp>
          <p:nvSpPr>
            <p:cNvPr id="30" name="Rectangle 29"/>
            <p:cNvSpPr/>
            <p:nvPr/>
          </p:nvSpPr>
          <p:spPr bwMode="auto">
            <a:xfrm>
              <a:off x="9079099"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NZ"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Control deployment</a:t>
              </a:r>
            </a:p>
            <a:p>
              <a:pPr defTabSz="932472" fontAlgn="base">
                <a:spcBef>
                  <a:spcPts val="1200"/>
                </a:spcBef>
                <a:spcAft>
                  <a:spcPct val="0"/>
                </a:spcAft>
              </a:pPr>
              <a:r>
                <a:rPr lang="en-NZ"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Automate management</a:t>
              </a:r>
            </a:p>
            <a:p>
              <a:pPr defTabSz="932472" fontAlgn="base">
                <a:spcBef>
                  <a:spcPts val="1200"/>
                </a:spcBef>
                <a:spcAft>
                  <a:spcPct val="0"/>
                </a:spcAft>
              </a:pPr>
              <a:r>
                <a:rPr lang="en-NZ"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Useful for lifecycle management</a:t>
              </a:r>
            </a:p>
            <a:p>
              <a:pPr defTabSz="932472" fontAlgn="base">
                <a:spcBef>
                  <a:spcPts val="1200"/>
                </a:spcBef>
                <a:spcAft>
                  <a:spcPct val="0"/>
                </a:spcAft>
              </a:pPr>
              <a:r>
                <a:rPr lang="en-NZ"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Continuous build/integration</a:t>
              </a:r>
              <a:endParaRPr lang="en-IN" dirty="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endParaRPr>
            </a:p>
          </p:txBody>
        </p:sp>
      </p:grpSp>
      <p:grpSp>
        <p:nvGrpSpPr>
          <p:cNvPr id="5" name="Group 4"/>
          <p:cNvGrpSpPr/>
          <p:nvPr/>
        </p:nvGrpSpPr>
        <p:grpSpPr>
          <a:xfrm>
            <a:off x="2548619" y="1401763"/>
            <a:ext cx="2288067" cy="4995862"/>
            <a:chOff x="3217924" y="1401763"/>
            <a:chExt cx="2862072" cy="4995862"/>
          </a:xfrm>
        </p:grpSpPr>
        <p:sp>
          <p:nvSpPr>
            <p:cNvPr id="24" name="Rectangle 23"/>
            <p:cNvSpPr/>
            <p:nvPr/>
          </p:nvSpPr>
          <p:spPr bwMode="auto">
            <a:xfrm>
              <a:off x="3217924" y="1401763"/>
              <a:ext cx="2862072" cy="1899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prstClr val="white">
                        <a:alpha val="0"/>
                      </a:prstClr>
                    </a:solidFill>
                  </a:ln>
                  <a:solidFill>
                    <a:prstClr val="white"/>
                  </a:solidFill>
                  <a:ea typeface="Segoe UI" pitchFamily="34" charset="0"/>
                  <a:cs typeface="Segoe UI" pitchFamily="34" charset="0"/>
                </a:rPr>
                <a:t>SQL </a:t>
              </a:r>
              <a:br>
                <a:rPr lang="en-US" sz="2800" dirty="0" smtClean="0">
                  <a:ln>
                    <a:solidFill>
                      <a:prstClr val="white">
                        <a:alpha val="0"/>
                      </a:prstClr>
                    </a:solidFill>
                  </a:ln>
                  <a:solidFill>
                    <a:prstClr val="white"/>
                  </a:solidFill>
                  <a:ea typeface="Segoe UI" pitchFamily="34" charset="0"/>
                  <a:cs typeface="Segoe UI" pitchFamily="34" charset="0"/>
                </a:rPr>
              </a:br>
              <a:r>
                <a:rPr lang="en-US" sz="2800" dirty="0" smtClean="0">
                  <a:ln>
                    <a:solidFill>
                      <a:prstClr val="white">
                        <a:alpha val="0"/>
                      </a:prstClr>
                    </a:solidFill>
                  </a:ln>
                  <a:solidFill>
                    <a:prstClr val="white"/>
                  </a:solidFill>
                  <a:ea typeface="Segoe UI" pitchFamily="34" charset="0"/>
                  <a:cs typeface="Segoe UI" pitchFamily="34" charset="0"/>
                </a:rPr>
                <a:t>Database Management Portal</a:t>
              </a:r>
              <a:endParaRPr lang="en-US" sz="2800" dirty="0">
                <a:ln>
                  <a:solidFill>
                    <a:prstClr val="white">
                      <a:alpha val="0"/>
                    </a:prstClr>
                  </a:solidFill>
                </a:ln>
                <a:solidFill>
                  <a:prstClr val="white"/>
                </a:solidFill>
                <a:ea typeface="Segoe UI" pitchFamily="34" charset="0"/>
                <a:cs typeface="Segoe UI" pitchFamily="34" charset="0"/>
              </a:endParaRPr>
            </a:p>
          </p:txBody>
        </p:sp>
        <p:sp>
          <p:nvSpPr>
            <p:cNvPr id="28" name="Rectangle 27"/>
            <p:cNvSpPr/>
            <p:nvPr/>
          </p:nvSpPr>
          <p:spPr bwMode="auto">
            <a:xfrm>
              <a:off x="3217924"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dirty="0" smtClean="0">
                  <a:ln>
                    <a:solidFill>
                      <a:prstClr val="white">
                        <a:alpha val="0"/>
                      </a:prstClr>
                    </a:solidFill>
                  </a:ln>
                  <a:gradFill>
                    <a:gsLst>
                      <a:gs pos="0">
                        <a:srgbClr val="4F81BD"/>
                      </a:gs>
                      <a:gs pos="100000">
                        <a:srgbClr val="4F81BD"/>
                      </a:gs>
                    </a:gsLst>
                    <a:lin ang="5400000" scaled="0"/>
                  </a:gradFill>
                  <a:ea typeface="Segoe UI" pitchFamily="34" charset="0"/>
                  <a:cs typeface="Segoe UI" pitchFamily="34" charset="0"/>
                </a:rPr>
                <a:t>Rich browser based IDE</a:t>
              </a:r>
            </a:p>
            <a:p>
              <a:pPr defTabSz="932472" fontAlgn="base">
                <a:spcBef>
                  <a:spcPts val="1200"/>
                </a:spcBef>
                <a:spcAft>
                  <a:spcPct val="0"/>
                </a:spcAft>
              </a:pPr>
              <a:r>
                <a:rPr lang="en-IN" dirty="0" smtClean="0">
                  <a:ln>
                    <a:solidFill>
                      <a:prstClr val="white">
                        <a:alpha val="0"/>
                      </a:prstClr>
                    </a:solidFill>
                  </a:ln>
                  <a:gradFill>
                    <a:gsLst>
                      <a:gs pos="0">
                        <a:srgbClr val="4F81BD"/>
                      </a:gs>
                      <a:gs pos="100000">
                        <a:srgbClr val="4F81BD"/>
                      </a:gs>
                    </a:gsLst>
                    <a:lin ang="5400000" scaled="0"/>
                  </a:gradFill>
                  <a:ea typeface="Segoe UI" pitchFamily="34" charset="0"/>
                  <a:cs typeface="Segoe UI" pitchFamily="34" charset="0"/>
                </a:rPr>
                <a:t>Database design</a:t>
              </a:r>
            </a:p>
            <a:p>
              <a:pPr defTabSz="932472" fontAlgn="base">
                <a:spcBef>
                  <a:spcPts val="1200"/>
                </a:spcBef>
                <a:spcAft>
                  <a:spcPct val="0"/>
                </a:spcAft>
              </a:pPr>
              <a:r>
                <a:rPr lang="en-IN" dirty="0" smtClean="0">
                  <a:ln>
                    <a:solidFill>
                      <a:prstClr val="white">
                        <a:alpha val="0"/>
                      </a:prstClr>
                    </a:solidFill>
                  </a:ln>
                  <a:gradFill>
                    <a:gsLst>
                      <a:gs pos="0">
                        <a:srgbClr val="4F81BD"/>
                      </a:gs>
                      <a:gs pos="100000">
                        <a:srgbClr val="4F81BD"/>
                      </a:gs>
                    </a:gsLst>
                    <a:lin ang="5400000" scaled="0"/>
                  </a:gradFill>
                  <a:ea typeface="Segoe UI" pitchFamily="34" charset="0"/>
                  <a:cs typeface="Segoe UI" pitchFamily="34" charset="0"/>
                </a:rPr>
                <a:t>View stats and query plans</a:t>
              </a:r>
            </a:p>
            <a:p>
              <a:pPr defTabSz="932472" fontAlgn="base">
                <a:spcBef>
                  <a:spcPts val="1200"/>
                </a:spcBef>
                <a:spcAft>
                  <a:spcPct val="0"/>
                </a:spcAft>
              </a:pPr>
              <a:r>
                <a:rPr lang="en-IN" dirty="0" smtClean="0">
                  <a:ln>
                    <a:solidFill>
                      <a:prstClr val="white">
                        <a:alpha val="0"/>
                      </a:prstClr>
                    </a:solidFill>
                  </a:ln>
                  <a:gradFill>
                    <a:gsLst>
                      <a:gs pos="0">
                        <a:srgbClr val="4F81BD"/>
                      </a:gs>
                      <a:gs pos="100000">
                        <a:srgbClr val="4F81BD"/>
                      </a:gs>
                    </a:gsLst>
                    <a:lin ang="5400000" scaled="0"/>
                  </a:gradFill>
                  <a:ea typeface="Segoe UI" pitchFamily="34" charset="0"/>
                  <a:cs typeface="Segoe UI" pitchFamily="34" charset="0"/>
                </a:rPr>
                <a:t>Silverlight based</a:t>
              </a:r>
            </a:p>
            <a:p>
              <a:pPr defTabSz="932472" fontAlgn="base">
                <a:spcBef>
                  <a:spcPts val="1200"/>
                </a:spcBef>
                <a:spcAft>
                  <a:spcPct val="0"/>
                </a:spcAft>
              </a:pPr>
              <a:r>
                <a:rPr lang="en-IN" dirty="0" smtClean="0">
                  <a:ln>
                    <a:solidFill>
                      <a:prstClr val="white">
                        <a:alpha val="0"/>
                      </a:prstClr>
                    </a:solidFill>
                  </a:ln>
                  <a:solidFill>
                    <a:srgbClr val="FF0000"/>
                  </a:solidFill>
                  <a:ea typeface="Segoe UI" pitchFamily="34" charset="0"/>
                  <a:cs typeface="Segoe UI" pitchFamily="34" charset="0"/>
                </a:rPr>
                <a:t>NOT AVAILABLE WITH V12 SERVER</a:t>
              </a:r>
              <a:endParaRPr lang="en-IN" dirty="0">
                <a:ln>
                  <a:solidFill>
                    <a:prstClr val="white">
                      <a:alpha val="0"/>
                    </a:prstClr>
                  </a:solidFill>
                </a:ln>
                <a:solidFill>
                  <a:srgbClr val="FF0000"/>
                </a:solidFill>
                <a:ea typeface="Segoe UI" pitchFamily="34" charset="0"/>
                <a:cs typeface="Segoe UI" pitchFamily="34" charset="0"/>
              </a:endParaRPr>
            </a:p>
          </p:txBody>
        </p:sp>
      </p:grpSp>
      <p:grpSp>
        <p:nvGrpSpPr>
          <p:cNvPr id="32" name="Group 31"/>
          <p:cNvGrpSpPr/>
          <p:nvPr/>
        </p:nvGrpSpPr>
        <p:grpSpPr>
          <a:xfrm>
            <a:off x="9700125" y="1401763"/>
            <a:ext cx="2288067" cy="4995862"/>
            <a:chOff x="9079099" y="1401763"/>
            <a:chExt cx="2862072" cy="4995862"/>
          </a:xfrm>
        </p:grpSpPr>
        <p:sp>
          <p:nvSpPr>
            <p:cNvPr id="33" name="Rectangle 32"/>
            <p:cNvSpPr/>
            <p:nvPr/>
          </p:nvSpPr>
          <p:spPr bwMode="auto">
            <a:xfrm>
              <a:off x="9079099" y="1401763"/>
              <a:ext cx="2862072" cy="189937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91440" numCol="1" spcCol="0" rtlCol="0" fromWordArt="0" anchor="b" anchorCtr="0" forceAA="0" compatLnSpc="1">
              <a:prstTxWarp prst="textNoShape">
                <a:avLst/>
              </a:prstTxWarp>
              <a:noAutofit/>
            </a:bodyPr>
            <a:lstStyle/>
            <a:p>
              <a:pPr defTabSz="932472" fontAlgn="base">
                <a:spcBef>
                  <a:spcPct val="0"/>
                </a:spcBef>
                <a:spcAft>
                  <a:spcPct val="0"/>
                </a:spcAft>
              </a:pPr>
              <a:r>
                <a:rPr lang="en-US" sz="2800" dirty="0" smtClean="0">
                  <a:ln>
                    <a:solidFill>
                      <a:prstClr val="white">
                        <a:alpha val="0"/>
                      </a:prstClr>
                    </a:solidFill>
                  </a:ln>
                  <a:solidFill>
                    <a:prstClr val="white"/>
                  </a:solidFill>
                  <a:ea typeface="Segoe UI" pitchFamily="34" charset="0"/>
                  <a:cs typeface="Segoe UI" pitchFamily="34" charset="0"/>
                </a:rPr>
                <a:t>3</a:t>
              </a:r>
              <a:r>
                <a:rPr lang="en-US" sz="2800" baseline="30000" dirty="0" smtClean="0">
                  <a:ln>
                    <a:solidFill>
                      <a:prstClr val="white">
                        <a:alpha val="0"/>
                      </a:prstClr>
                    </a:solidFill>
                  </a:ln>
                  <a:solidFill>
                    <a:prstClr val="white"/>
                  </a:solidFill>
                  <a:ea typeface="Segoe UI" pitchFamily="34" charset="0"/>
                  <a:cs typeface="Segoe UI" pitchFamily="34" charset="0"/>
                </a:rPr>
                <a:t>rd</a:t>
              </a:r>
              <a:r>
                <a:rPr lang="en-US" sz="2800" dirty="0" smtClean="0">
                  <a:ln>
                    <a:solidFill>
                      <a:prstClr val="white">
                        <a:alpha val="0"/>
                      </a:prstClr>
                    </a:solidFill>
                  </a:ln>
                  <a:solidFill>
                    <a:prstClr val="white"/>
                  </a:solidFill>
                  <a:ea typeface="Segoe UI" pitchFamily="34" charset="0"/>
                  <a:cs typeface="Segoe UI" pitchFamily="34" charset="0"/>
                </a:rPr>
                <a:t> Party Tools</a:t>
              </a:r>
              <a:endParaRPr lang="en-US" sz="2800" dirty="0">
                <a:ln>
                  <a:solidFill>
                    <a:prstClr val="white">
                      <a:alpha val="0"/>
                    </a:prstClr>
                  </a:solidFill>
                </a:ln>
                <a:solidFill>
                  <a:prstClr val="white"/>
                </a:solidFill>
                <a:ea typeface="Segoe UI" pitchFamily="34" charset="0"/>
                <a:cs typeface="Segoe UI" pitchFamily="34" charset="0"/>
              </a:endParaRPr>
            </a:p>
          </p:txBody>
        </p:sp>
        <p:sp>
          <p:nvSpPr>
            <p:cNvPr id="34" name="Rectangle 33"/>
            <p:cNvSpPr/>
            <p:nvPr/>
          </p:nvSpPr>
          <p:spPr bwMode="auto">
            <a:xfrm>
              <a:off x="9079099" y="3363133"/>
              <a:ext cx="2862072" cy="3034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472" fontAlgn="base">
                <a:spcBef>
                  <a:spcPts val="1200"/>
                </a:spcBef>
                <a:spcAft>
                  <a:spcPct val="0"/>
                </a:spcAft>
              </a:pPr>
              <a:r>
                <a:rPr lang="en-IN"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TDS </a:t>
              </a:r>
              <a:r>
                <a:rPr lang="en-IN" dirty="0" err="1"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Compatability</a:t>
              </a:r>
              <a:endParaRPr lang="en-IN" dirty="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endParaRPr>
            </a:p>
            <a:p>
              <a:pPr defTabSz="932472" fontAlgn="base">
                <a:spcBef>
                  <a:spcPts val="1200"/>
                </a:spcBef>
                <a:spcAft>
                  <a:spcPct val="0"/>
                </a:spcAft>
              </a:pPr>
              <a:r>
                <a:rPr lang="en-IN"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Visual Studio SQL Object Explorer</a:t>
              </a:r>
            </a:p>
            <a:p>
              <a:pPr defTabSz="932472" fontAlgn="base">
                <a:spcBef>
                  <a:spcPts val="1200"/>
                </a:spcBef>
                <a:spcAft>
                  <a:spcPct val="0"/>
                </a:spcAft>
              </a:pPr>
              <a:r>
                <a:rPr lang="en-IN" dirty="0" err="1"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RedGate</a:t>
              </a:r>
              <a:endParaRPr lang="en-IN"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endParaRPr>
            </a:p>
            <a:p>
              <a:pPr defTabSz="932472" fontAlgn="base">
                <a:spcBef>
                  <a:spcPts val="1200"/>
                </a:spcBef>
                <a:spcAft>
                  <a:spcPct val="0"/>
                </a:spcAft>
              </a:pPr>
              <a:r>
                <a:rPr lang="en-IN" dirty="0" err="1"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ERWin</a:t>
              </a:r>
              <a:endParaRPr lang="en-IN"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endParaRPr>
            </a:p>
            <a:p>
              <a:pPr defTabSz="932472" fontAlgn="base">
                <a:spcBef>
                  <a:spcPts val="1200"/>
                </a:spcBef>
                <a:spcAft>
                  <a:spcPct val="0"/>
                </a:spcAft>
              </a:pPr>
              <a:r>
                <a:rPr lang="en-IN"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DB Artisan</a:t>
              </a:r>
            </a:p>
            <a:p>
              <a:pPr defTabSz="932472" fontAlgn="base">
                <a:spcBef>
                  <a:spcPts val="1200"/>
                </a:spcBef>
                <a:spcAft>
                  <a:spcPct val="0"/>
                </a:spcAft>
              </a:pPr>
              <a:r>
                <a:rPr lang="en-IN" dirty="0" smtClean="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rPr>
                <a:t>Etc…</a:t>
              </a:r>
              <a:endParaRPr lang="en-IN" dirty="0">
                <a:ln>
                  <a:solidFill>
                    <a:prstClr val="white">
                      <a:alpha val="0"/>
                    </a:prstClr>
                  </a:solidFill>
                </a:ln>
                <a:gradFill>
                  <a:gsLst>
                    <a:gs pos="0">
                      <a:srgbClr val="005695"/>
                    </a:gs>
                    <a:gs pos="100000">
                      <a:srgbClr val="005695"/>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47919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16213" y="2112696"/>
            <a:ext cx="11231365" cy="1666162"/>
          </a:xfrm>
        </p:spPr>
        <p:txBody>
          <a:bodyPr/>
          <a:lstStyle/>
          <a:p>
            <a:r>
              <a:rPr lang="it-IT" sz="6000" dirty="0" smtClean="0"/>
              <a:t>Scaling </a:t>
            </a:r>
            <a:r>
              <a:rPr lang="en-US" dirty="0" smtClean="0"/>
              <a:t>Azure </a:t>
            </a:r>
            <a:r>
              <a:rPr lang="en-US" dirty="0"/>
              <a:t>SQL Database</a:t>
            </a:r>
            <a:endParaRPr lang="es-ES" dirty="0"/>
          </a:p>
          <a:p>
            <a:endParaRPr lang="es-ES" dirty="0"/>
          </a:p>
        </p:txBody>
      </p:sp>
      <p:sp>
        <p:nvSpPr>
          <p:cNvPr id="4" name="Text Placeholder 3"/>
          <p:cNvSpPr>
            <a:spLocks noGrp="1"/>
          </p:cNvSpPr>
          <p:nvPr>
            <p:ph type="body" sz="quarter" idx="11"/>
          </p:nvPr>
        </p:nvSpPr>
        <p:spPr>
          <a:xfrm>
            <a:off x="416213" y="3313858"/>
            <a:ext cx="7515595" cy="525337"/>
          </a:xfrm>
        </p:spPr>
        <p:txBody>
          <a:bodyPr/>
          <a:lstStyle/>
          <a:p>
            <a:r>
              <a:rPr lang="es-ES" dirty="0" smtClean="0"/>
              <a:t>Service </a:t>
            </a:r>
            <a:r>
              <a:rPr lang="es-ES" dirty="0" err="1" smtClean="0"/>
              <a:t>Tiers</a:t>
            </a:r>
            <a:endParaRPr lang="es-ES" dirty="0"/>
          </a:p>
        </p:txBody>
      </p:sp>
    </p:spTree>
    <p:extLst>
      <p:ext uri="{BB962C8B-B14F-4D97-AF65-F5344CB8AC3E}">
        <p14:creationId xmlns:p14="http://schemas.microsoft.com/office/powerpoint/2010/main" val="43006914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Predictable Performance Model</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820264" y="1646625"/>
            <a:ext cx="7952381" cy="4447619"/>
          </a:xfrm>
          <a:prstGeom prst="rect">
            <a:avLst/>
          </a:prstGeom>
        </p:spPr>
      </p:pic>
      <p:sp>
        <p:nvSpPr>
          <p:cNvPr id="5" name="TextBox 4"/>
          <p:cNvSpPr txBox="1"/>
          <p:nvPr/>
        </p:nvSpPr>
        <p:spPr>
          <a:xfrm>
            <a:off x="292100" y="6388100"/>
            <a:ext cx="9029138" cy="861774"/>
          </a:xfrm>
          <a:prstGeom prst="rect">
            <a:avLst/>
          </a:prstGeom>
          <a:noFill/>
        </p:spPr>
        <p:txBody>
          <a:bodyPr wrap="none" lIns="0" tIns="0" rIns="0" bIns="0" rtlCol="0">
            <a:spAutoFit/>
          </a:bodyPr>
          <a:lstStyle/>
          <a:p>
            <a:r>
              <a:rPr lang="en-US" sz="1600" dirty="0">
                <a:hlinkClick r:id="rId4"/>
              </a:rPr>
              <a:t>https://azure.microsoft.com/en-us/documentation/articles/sql-database-upgrade-new-service-tiers</a:t>
            </a:r>
            <a:r>
              <a:rPr lang="en-US" sz="1600" dirty="0" smtClean="0">
                <a:hlinkClick r:id="rId4"/>
              </a:rPr>
              <a:t>/</a:t>
            </a:r>
            <a:endParaRPr lang="en-US" sz="1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sz="4000" dirty="0"/>
          </a:p>
        </p:txBody>
      </p:sp>
    </p:spTree>
    <p:extLst>
      <p:ext uri="{BB962C8B-B14F-4D97-AF65-F5344CB8AC3E}">
        <p14:creationId xmlns:p14="http://schemas.microsoft.com/office/powerpoint/2010/main" val="238675136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Getting Live Meeting Assistance</a:t>
            </a:r>
            <a:endParaRPr lang="en-US" noProof="0" dirty="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495645" y="1628803"/>
            <a:ext cx="1724025" cy="1362075"/>
          </a:xfrm>
          <a:prstGeom prst="rect">
            <a:avLst/>
          </a:prstGeom>
        </p:spPr>
      </p:pic>
      <p:sp>
        <p:nvSpPr>
          <p:cNvPr id="9" name="TextBox 8"/>
          <p:cNvSpPr txBox="1"/>
          <p:nvPr/>
        </p:nvSpPr>
        <p:spPr>
          <a:xfrm>
            <a:off x="685843" y="1628802"/>
            <a:ext cx="7294911" cy="3970318"/>
          </a:xfrm>
          <a:prstGeom prst="rect">
            <a:avLst/>
          </a:prstGeom>
          <a:noFill/>
        </p:spPr>
        <p:txBody>
          <a:bodyPr wrap="square" rtlCol="0">
            <a:spAutoFit/>
          </a:bodyPr>
          <a:lstStyle/>
          <a:p>
            <a:r>
              <a:rPr lang="en-US" sz="2800" dirty="0" smtClean="0">
                <a:solidFill>
                  <a:srgbClr val="F2F2F2">
                    <a:lumMod val="10000"/>
                  </a:srgbClr>
                </a:solidFill>
                <a:latin typeface="Segoe UI Light" panose="020B0502040204020203" pitchFamily="34" charset="0"/>
                <a:cs typeface="Segoe UI Light" panose="020B0502040204020203" pitchFamily="34" charset="0"/>
              </a:rPr>
              <a:t>In case you have voice quality problems during the session</a:t>
            </a:r>
          </a:p>
          <a:p>
            <a:endParaRPr lang="en-US" sz="2800" dirty="0" smtClean="0">
              <a:solidFill>
                <a:srgbClr val="F2F2F2">
                  <a:lumMod val="10000"/>
                </a:srgbClr>
              </a:solidFill>
              <a:latin typeface="Segoe UI Light" panose="020B0502040204020203" pitchFamily="34" charset="0"/>
              <a:cs typeface="Segoe UI Light" panose="020B0502040204020203" pitchFamily="34" charset="0"/>
            </a:endParaRPr>
          </a:p>
          <a:p>
            <a:pPr marL="342891" indent="-342891">
              <a:buFont typeface="+mj-lt"/>
              <a:buAutoNum type="arabicPeriod"/>
            </a:pPr>
            <a:r>
              <a:rPr lang="en-US" sz="2800" dirty="0" smtClean="0">
                <a:solidFill>
                  <a:srgbClr val="F2F2F2">
                    <a:lumMod val="10000"/>
                  </a:srgbClr>
                </a:solidFill>
                <a:latin typeface="Segoe UI Light" panose="020B0502040204020203" pitchFamily="34" charset="0"/>
                <a:cs typeface="Segoe UI Light" panose="020B0502040204020203" pitchFamily="34" charset="0"/>
              </a:rPr>
              <a:t>Click the </a:t>
            </a:r>
            <a:r>
              <a:rPr lang="en-US" sz="2800" b="1" dirty="0" smtClean="0">
                <a:solidFill>
                  <a:srgbClr val="F2F2F2">
                    <a:lumMod val="10000"/>
                  </a:srgbClr>
                </a:solidFill>
                <a:latin typeface="Segoe UI Light" panose="020B0502040204020203" pitchFamily="34" charset="0"/>
                <a:cs typeface="Segoe UI Light" panose="020B0502040204020203" pitchFamily="34" charset="0"/>
              </a:rPr>
              <a:t>drop-down arrow</a:t>
            </a:r>
            <a:r>
              <a:rPr lang="en-US" sz="2800" dirty="0" smtClean="0">
                <a:solidFill>
                  <a:srgbClr val="F2F2F2">
                    <a:lumMod val="10000"/>
                  </a:srgbClr>
                </a:solidFill>
                <a:latin typeface="Segoe UI Light" panose="020B0502040204020203" pitchFamily="34" charset="0"/>
                <a:cs typeface="Segoe UI Light" panose="020B0502040204020203" pitchFamily="34" charset="0"/>
              </a:rPr>
              <a:t> next to </a:t>
            </a:r>
            <a:r>
              <a:rPr lang="en-US" sz="2800" b="1" dirty="0" smtClean="0">
                <a:solidFill>
                  <a:srgbClr val="F2F2F2">
                    <a:lumMod val="10000"/>
                  </a:srgbClr>
                </a:solidFill>
                <a:latin typeface="Segoe UI Light" panose="020B0502040204020203" pitchFamily="34" charset="0"/>
                <a:cs typeface="Segoe UI Light" panose="020B0502040204020203" pitchFamily="34" charset="0"/>
              </a:rPr>
              <a:t>“Feedback” </a:t>
            </a:r>
            <a:r>
              <a:rPr lang="en-US" sz="2800" dirty="0" smtClean="0">
                <a:solidFill>
                  <a:srgbClr val="F2F2F2">
                    <a:lumMod val="10000"/>
                  </a:srgbClr>
                </a:solidFill>
                <a:latin typeface="Segoe UI Light" panose="020B0502040204020203" pitchFamily="34" charset="0"/>
                <a:cs typeface="Segoe UI Light" panose="020B0502040204020203" pitchFamily="34" charset="0"/>
              </a:rPr>
              <a:t>on the Menu Bar (top right corner)</a:t>
            </a:r>
          </a:p>
          <a:p>
            <a:pPr marL="342891" indent="-342891">
              <a:buFont typeface="+mj-lt"/>
              <a:buAutoNum type="arabicPeriod"/>
            </a:pPr>
            <a:r>
              <a:rPr lang="en-US" sz="2800" dirty="0" smtClean="0">
                <a:solidFill>
                  <a:srgbClr val="F2F2F2">
                    <a:lumMod val="10000"/>
                  </a:srgbClr>
                </a:solidFill>
                <a:latin typeface="Segoe UI Light" panose="020B0502040204020203" pitchFamily="34" charset="0"/>
                <a:cs typeface="Segoe UI Light" panose="020B0502040204020203" pitchFamily="34" charset="0"/>
              </a:rPr>
              <a:t>Change your feedback color</a:t>
            </a:r>
          </a:p>
          <a:p>
            <a:pPr marL="342891" indent="-342891">
              <a:buFont typeface="+mj-lt"/>
              <a:buAutoNum type="arabicPeriod"/>
            </a:pPr>
            <a:endParaRPr lang="en-US" sz="2800" dirty="0" smtClean="0">
              <a:solidFill>
                <a:srgbClr val="F2F2F2">
                  <a:lumMod val="10000"/>
                </a:srgbClr>
              </a:solidFill>
              <a:latin typeface="Segoe UI Light" panose="020B0502040204020203" pitchFamily="34" charset="0"/>
              <a:cs typeface="Segoe UI Light" panose="020B0502040204020203" pitchFamily="34" charset="0"/>
            </a:endParaRPr>
          </a:p>
          <a:p>
            <a:pPr marL="342891" indent="-342891">
              <a:buFont typeface="+mj-lt"/>
              <a:buAutoNum type="arabicPeriod"/>
            </a:pPr>
            <a:r>
              <a:rPr lang="en-US" sz="2800" dirty="0" smtClean="0">
                <a:solidFill>
                  <a:srgbClr val="F2F2F2">
                    <a:lumMod val="10000"/>
                  </a:srgbClr>
                </a:solidFill>
                <a:latin typeface="Segoe UI Light" panose="020B0502040204020203" pitchFamily="34" charset="0"/>
                <a:cs typeface="Segoe UI Light" panose="020B0502040204020203" pitchFamily="34" charset="0"/>
              </a:rPr>
              <a:t>Have questions?</a:t>
            </a:r>
            <a:endParaRPr lang="en-US" sz="2800" dirty="0">
              <a:solidFill>
                <a:srgbClr val="F2F2F2">
                  <a:lumMod val="10000"/>
                </a:srgbClr>
              </a:solidFill>
              <a:latin typeface="Segoe UI Light" panose="020B0502040204020203" pitchFamily="34" charset="0"/>
              <a:cs typeface="Segoe UI Light" panose="020B0502040204020203" pitchFamily="34" charset="0"/>
            </a:endParaRPr>
          </a:p>
        </p:txBody>
      </p:sp>
      <p:cxnSp>
        <p:nvCxnSpPr>
          <p:cNvPr id="7" name="Straight Arrow Connector 6"/>
          <p:cNvCxnSpPr/>
          <p:nvPr/>
        </p:nvCxnSpPr>
        <p:spPr>
          <a:xfrm flipV="1">
            <a:off x="6954715" y="2162761"/>
            <a:ext cx="1319480" cy="1213487"/>
          </a:xfrm>
          <a:prstGeom prst="straightConnector1">
            <a:avLst/>
          </a:prstGeom>
          <a:ln w="25400">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49103" y="3693939"/>
            <a:ext cx="3528060" cy="1409700"/>
          </a:xfrm>
          <a:prstGeom prst="rect">
            <a:avLst/>
          </a:prstGeom>
          <a:noFill/>
          <a:ln>
            <a:noFill/>
          </a:ln>
          <a:effectLst>
            <a:outerShdw dist="35921" dir="2700000" algn="ctr" rotWithShape="0">
              <a:schemeClr val="bg2">
                <a:alpha val="7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V="1">
            <a:off x="4413510" y="4488024"/>
            <a:ext cx="2939013" cy="854861"/>
          </a:xfrm>
          <a:prstGeom prst="straightConnector1">
            <a:avLst/>
          </a:prstGeom>
          <a:ln w="25400">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5"/>
          <a:stretch>
            <a:fillRect/>
          </a:stretch>
        </p:blipFill>
        <p:spPr>
          <a:xfrm>
            <a:off x="9839692" y="2671790"/>
            <a:ext cx="1685925" cy="638175"/>
          </a:xfrm>
          <a:prstGeom prst="rect">
            <a:avLst/>
          </a:prstGeom>
        </p:spPr>
      </p:pic>
    </p:spTree>
    <p:extLst>
      <p:ext uri="{BB962C8B-B14F-4D97-AF65-F5344CB8AC3E}">
        <p14:creationId xmlns:p14="http://schemas.microsoft.com/office/powerpoint/2010/main" val="273427366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16812"/>
            <a:ext cx="11653522" cy="664797"/>
          </a:xfrm>
        </p:spPr>
        <p:txBody>
          <a:bodyPr/>
          <a:lstStyle/>
          <a:p>
            <a:r>
              <a:rPr lang="en-US" dirty="0" smtClean="0"/>
              <a:t>Scaling Azure SQL Database</a:t>
            </a:r>
            <a:endParaRPr lang="en-US" dirty="0"/>
          </a:p>
        </p:txBody>
      </p:sp>
      <p:sp>
        <p:nvSpPr>
          <p:cNvPr id="4" name="Content Placeholder 3"/>
          <p:cNvSpPr>
            <a:spLocks noGrp="1"/>
          </p:cNvSpPr>
          <p:nvPr>
            <p:ph sz="half" idx="4294967295"/>
          </p:nvPr>
        </p:nvSpPr>
        <p:spPr>
          <a:xfrm>
            <a:off x="519248" y="1371825"/>
            <a:ext cx="5487830" cy="1645579"/>
          </a:xfrm>
          <a:prstGeom prst="rect">
            <a:avLst/>
          </a:prstGeom>
        </p:spPr>
        <p:txBody>
          <a:bodyPr vert="horz" wrap="square" lIns="0" tIns="0" rIns="0" bIns="0" rtlCol="0">
            <a:normAutofit/>
          </a:bodyPr>
          <a:lstStyle/>
          <a:p>
            <a:r>
              <a:rPr lang="en-US" sz="3900" dirty="0">
                <a:solidFill>
                  <a:schemeClr val="bg2">
                    <a:lumMod val="10000"/>
                  </a:schemeClr>
                </a:solidFill>
              </a:rPr>
              <a:t>Scale Up </a:t>
            </a:r>
          </a:p>
          <a:p>
            <a:r>
              <a:rPr lang="en-US" sz="3200" dirty="0"/>
              <a:t>Add more resources to the database node</a:t>
            </a:r>
          </a:p>
        </p:txBody>
      </p:sp>
      <p:sp>
        <p:nvSpPr>
          <p:cNvPr id="5" name="Content Placeholder 4"/>
          <p:cNvSpPr>
            <a:spLocks noGrp="1"/>
          </p:cNvSpPr>
          <p:nvPr>
            <p:ph sz="half" idx="2"/>
          </p:nvPr>
        </p:nvSpPr>
        <p:spPr>
          <a:xfrm>
            <a:off x="6281201" y="1371825"/>
            <a:ext cx="5739426" cy="1645579"/>
          </a:xfrm>
        </p:spPr>
        <p:txBody>
          <a:bodyPr>
            <a:normAutofit/>
          </a:bodyPr>
          <a:lstStyle/>
          <a:p>
            <a:r>
              <a:rPr lang="en-US" sz="3900" dirty="0">
                <a:solidFill>
                  <a:schemeClr val="bg2">
                    <a:lumMod val="10000"/>
                  </a:schemeClr>
                </a:solidFill>
              </a:rPr>
              <a:t>Scale </a:t>
            </a:r>
            <a:r>
              <a:rPr lang="en-US" sz="3900" dirty="0" smtClean="0">
                <a:solidFill>
                  <a:schemeClr val="bg2">
                    <a:lumMod val="10000"/>
                  </a:schemeClr>
                </a:solidFill>
              </a:rPr>
              <a:t>Out</a:t>
            </a:r>
            <a:endParaRPr lang="en-US" dirty="0">
              <a:solidFill>
                <a:srgbClr val="C00000"/>
              </a:solidFill>
            </a:endParaRPr>
          </a:p>
          <a:p>
            <a:pPr marL="0" indent="0">
              <a:buNone/>
            </a:pPr>
            <a:r>
              <a:rPr lang="en-US" dirty="0" smtClean="0"/>
              <a:t>Partition data to host on multiple nodes.</a:t>
            </a:r>
            <a:endParaRPr lang="en-US" dirty="0"/>
          </a:p>
        </p:txBody>
      </p:sp>
      <p:sp>
        <p:nvSpPr>
          <p:cNvPr id="2" name="Flowchart: Magnetic Disk 1"/>
          <p:cNvSpPr/>
          <p:nvPr/>
        </p:nvSpPr>
        <p:spPr bwMode="auto">
          <a:xfrm>
            <a:off x="452347" y="4434082"/>
            <a:ext cx="1141676" cy="928238"/>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Basic</a:t>
            </a:r>
          </a:p>
        </p:txBody>
      </p:sp>
      <p:sp>
        <p:nvSpPr>
          <p:cNvPr id="15" name="Flowchart: Magnetic Disk 14"/>
          <p:cNvSpPr/>
          <p:nvPr/>
        </p:nvSpPr>
        <p:spPr bwMode="auto">
          <a:xfrm>
            <a:off x="1823247" y="3904735"/>
            <a:ext cx="1476007" cy="1457585"/>
          </a:xfrm>
          <a:prstGeom prst="flowChartMagneticDisk">
            <a:avLst/>
          </a:prstGeom>
          <a:solidFill>
            <a:srgbClr val="92D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Standard</a:t>
            </a:r>
          </a:p>
        </p:txBody>
      </p:sp>
      <p:sp>
        <p:nvSpPr>
          <p:cNvPr id="16" name="Flowchart: Magnetic Disk 15"/>
          <p:cNvSpPr/>
          <p:nvPr/>
        </p:nvSpPr>
        <p:spPr bwMode="auto">
          <a:xfrm>
            <a:off x="3528478" y="3017404"/>
            <a:ext cx="1846711" cy="2344916"/>
          </a:xfrm>
          <a:prstGeom prst="flowChartMagneticDisk">
            <a:avLst/>
          </a:prstGeom>
          <a:solidFill>
            <a:schemeClr val="accent4">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Premium</a:t>
            </a:r>
          </a:p>
        </p:txBody>
      </p:sp>
      <p:sp>
        <p:nvSpPr>
          <p:cNvPr id="17" name="Flowchart: Magnetic Disk 16"/>
          <p:cNvSpPr/>
          <p:nvPr/>
        </p:nvSpPr>
        <p:spPr bwMode="auto">
          <a:xfrm>
            <a:off x="8301772" y="2733417"/>
            <a:ext cx="1141676" cy="928238"/>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6" name="Group 5"/>
          <p:cNvGrpSpPr/>
          <p:nvPr/>
        </p:nvGrpSpPr>
        <p:grpSpPr>
          <a:xfrm>
            <a:off x="6563970" y="5362320"/>
            <a:ext cx="1369068" cy="488563"/>
            <a:chOff x="6390674" y="5611540"/>
            <a:chExt cx="2377560" cy="1033623"/>
          </a:xfrm>
        </p:grpSpPr>
        <p:sp>
          <p:nvSpPr>
            <p:cNvPr id="18" name="Rounded Rectangle 17"/>
            <p:cNvSpPr/>
            <p:nvPr/>
          </p:nvSpPr>
          <p:spPr bwMode="auto">
            <a:xfrm>
              <a:off x="6390674" y="5611540"/>
              <a:ext cx="2377560" cy="1033623"/>
            </a:xfrm>
            <a:prstGeom prst="round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smtClean="0">
                <a:solidFill>
                  <a:schemeClr val="bg1"/>
                </a:solidFill>
                <a:latin typeface="Segoe UI" pitchFamily="34" charset="0"/>
                <a:ea typeface="Segoe UI" pitchFamily="34" charset="0"/>
                <a:cs typeface="Segoe UI" pitchFamily="34" charset="0"/>
              </a:endParaRPr>
            </a:p>
          </p:txBody>
        </p:sp>
        <p:sp>
          <p:nvSpPr>
            <p:cNvPr id="19" name="Oval 18"/>
            <p:cNvSpPr/>
            <p:nvPr/>
          </p:nvSpPr>
          <p:spPr bwMode="auto">
            <a:xfrm>
              <a:off x="6439204" y="6089849"/>
              <a:ext cx="100792" cy="10839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Rectangle 19"/>
            <p:cNvSpPr/>
            <p:nvPr/>
          </p:nvSpPr>
          <p:spPr bwMode="auto">
            <a:xfrm>
              <a:off x="8296143" y="5948540"/>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8296143" y="6081287"/>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Rectangle 21"/>
            <p:cNvSpPr/>
            <p:nvPr/>
          </p:nvSpPr>
          <p:spPr bwMode="auto">
            <a:xfrm>
              <a:off x="8296143" y="6214033"/>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5" name="Flowchart: Magnetic Disk 34"/>
          <p:cNvSpPr/>
          <p:nvPr/>
        </p:nvSpPr>
        <p:spPr bwMode="auto">
          <a:xfrm>
            <a:off x="7029336" y="4378996"/>
            <a:ext cx="631858" cy="445174"/>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Shard1</a:t>
            </a:r>
          </a:p>
        </p:txBody>
      </p:sp>
      <p:sp>
        <p:nvSpPr>
          <p:cNvPr id="37" name="Flowchart: Magnetic Disk 36"/>
          <p:cNvSpPr/>
          <p:nvPr/>
        </p:nvSpPr>
        <p:spPr bwMode="auto">
          <a:xfrm>
            <a:off x="8653442" y="4402755"/>
            <a:ext cx="631858" cy="445174"/>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Shard2</a:t>
            </a:r>
            <a:endParaRPr lang="en-US" sz="12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8" name="Flowchart: Magnetic Disk 37"/>
          <p:cNvSpPr/>
          <p:nvPr/>
        </p:nvSpPr>
        <p:spPr bwMode="auto">
          <a:xfrm>
            <a:off x="10277548" y="4378996"/>
            <a:ext cx="631858" cy="445174"/>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Shard 3</a:t>
            </a:r>
          </a:p>
        </p:txBody>
      </p:sp>
      <p:grpSp>
        <p:nvGrpSpPr>
          <p:cNvPr id="45" name="Group 44"/>
          <p:cNvGrpSpPr/>
          <p:nvPr/>
        </p:nvGrpSpPr>
        <p:grpSpPr>
          <a:xfrm>
            <a:off x="8188076" y="5368603"/>
            <a:ext cx="1369068" cy="488563"/>
            <a:chOff x="6390674" y="5611540"/>
            <a:chExt cx="2377560" cy="1033623"/>
          </a:xfrm>
        </p:grpSpPr>
        <p:sp>
          <p:nvSpPr>
            <p:cNvPr id="46" name="Rounded Rectangle 45"/>
            <p:cNvSpPr/>
            <p:nvPr/>
          </p:nvSpPr>
          <p:spPr bwMode="auto">
            <a:xfrm>
              <a:off x="6390674" y="5611540"/>
              <a:ext cx="2377560" cy="1033623"/>
            </a:xfrm>
            <a:prstGeom prst="round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smtClean="0">
                <a:solidFill>
                  <a:schemeClr val="bg1"/>
                </a:solidFill>
                <a:latin typeface="Segoe UI" pitchFamily="34" charset="0"/>
                <a:ea typeface="Segoe UI" pitchFamily="34" charset="0"/>
                <a:cs typeface="Segoe UI" pitchFamily="34" charset="0"/>
              </a:endParaRPr>
            </a:p>
          </p:txBody>
        </p:sp>
        <p:sp>
          <p:nvSpPr>
            <p:cNvPr id="47" name="Oval 46"/>
            <p:cNvSpPr/>
            <p:nvPr/>
          </p:nvSpPr>
          <p:spPr bwMode="auto">
            <a:xfrm>
              <a:off x="6439204" y="6089849"/>
              <a:ext cx="100792" cy="10839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8" name="Rectangle 47"/>
            <p:cNvSpPr/>
            <p:nvPr/>
          </p:nvSpPr>
          <p:spPr bwMode="auto">
            <a:xfrm>
              <a:off x="8296143" y="5948540"/>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9" name="Rectangle 48"/>
            <p:cNvSpPr/>
            <p:nvPr/>
          </p:nvSpPr>
          <p:spPr bwMode="auto">
            <a:xfrm>
              <a:off x="8296143" y="6081287"/>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0" name="Rectangle 49"/>
            <p:cNvSpPr/>
            <p:nvPr/>
          </p:nvSpPr>
          <p:spPr bwMode="auto">
            <a:xfrm>
              <a:off x="8296143" y="6214033"/>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51" name="Group 50"/>
          <p:cNvGrpSpPr/>
          <p:nvPr/>
        </p:nvGrpSpPr>
        <p:grpSpPr>
          <a:xfrm>
            <a:off x="9883850" y="5368603"/>
            <a:ext cx="1369068" cy="488563"/>
            <a:chOff x="6390674" y="5611540"/>
            <a:chExt cx="2377560" cy="1033623"/>
          </a:xfrm>
        </p:grpSpPr>
        <p:sp>
          <p:nvSpPr>
            <p:cNvPr id="52" name="Rounded Rectangle 51"/>
            <p:cNvSpPr/>
            <p:nvPr/>
          </p:nvSpPr>
          <p:spPr bwMode="auto">
            <a:xfrm>
              <a:off x="6390674" y="5611540"/>
              <a:ext cx="2377560" cy="1033623"/>
            </a:xfrm>
            <a:prstGeom prst="round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smtClean="0">
                <a:solidFill>
                  <a:schemeClr val="bg1"/>
                </a:solidFill>
                <a:latin typeface="Segoe UI" pitchFamily="34" charset="0"/>
                <a:ea typeface="Segoe UI" pitchFamily="34" charset="0"/>
                <a:cs typeface="Segoe UI" pitchFamily="34" charset="0"/>
              </a:endParaRPr>
            </a:p>
          </p:txBody>
        </p:sp>
        <p:sp>
          <p:nvSpPr>
            <p:cNvPr id="53" name="Oval 52"/>
            <p:cNvSpPr/>
            <p:nvPr/>
          </p:nvSpPr>
          <p:spPr bwMode="auto">
            <a:xfrm>
              <a:off x="6439204" y="6089849"/>
              <a:ext cx="100792" cy="10839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8296143" y="5948540"/>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5" name="Rectangle 54"/>
            <p:cNvSpPr/>
            <p:nvPr/>
          </p:nvSpPr>
          <p:spPr bwMode="auto">
            <a:xfrm>
              <a:off x="8296143" y="6081287"/>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6" name="Rectangle 55"/>
            <p:cNvSpPr/>
            <p:nvPr/>
          </p:nvSpPr>
          <p:spPr bwMode="auto">
            <a:xfrm>
              <a:off x="8296143" y="6214033"/>
              <a:ext cx="384413" cy="748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57" name="Down Arrow 56"/>
          <p:cNvSpPr/>
          <p:nvPr/>
        </p:nvSpPr>
        <p:spPr bwMode="auto">
          <a:xfrm rot="2365912">
            <a:off x="7456315" y="3395351"/>
            <a:ext cx="770892" cy="1047972"/>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8" name="Down Arrow 57"/>
          <p:cNvSpPr/>
          <p:nvPr/>
        </p:nvSpPr>
        <p:spPr bwMode="auto">
          <a:xfrm rot="18965509">
            <a:off x="9555836" y="3356223"/>
            <a:ext cx="770892" cy="1125580"/>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Down Arrow 58"/>
          <p:cNvSpPr/>
          <p:nvPr/>
        </p:nvSpPr>
        <p:spPr bwMode="auto">
          <a:xfrm>
            <a:off x="8583925" y="3718180"/>
            <a:ext cx="770892" cy="615215"/>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0" name="Down Arrow 59"/>
          <p:cNvSpPr/>
          <p:nvPr/>
        </p:nvSpPr>
        <p:spPr bwMode="auto">
          <a:xfrm>
            <a:off x="7169887" y="4862636"/>
            <a:ext cx="367738" cy="472307"/>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Down Arrow 60"/>
          <p:cNvSpPr/>
          <p:nvPr/>
        </p:nvSpPr>
        <p:spPr bwMode="auto">
          <a:xfrm>
            <a:off x="8781208" y="4866611"/>
            <a:ext cx="367738" cy="472307"/>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Down Arrow 61"/>
          <p:cNvSpPr/>
          <p:nvPr/>
        </p:nvSpPr>
        <p:spPr bwMode="auto">
          <a:xfrm>
            <a:off x="10420250" y="4872537"/>
            <a:ext cx="367738" cy="472307"/>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23711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10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grpId="0" nodeType="afterEffect">
                                  <p:stCondLst>
                                    <p:cond delay="50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par>
                          <p:cTn id="20" fill="hold">
                            <p:stCondLst>
                              <p:cond delay="0"/>
                            </p:stCondLst>
                            <p:childTnLst>
                              <p:par>
                                <p:cTn id="21" presetID="2" presetClass="entr" presetSubtype="4" fill="hold" grpId="0" nodeType="afterEffect">
                                  <p:stCondLst>
                                    <p:cond delay="10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up)">
                                      <p:cBhvr>
                                        <p:cTn id="37" dur="500"/>
                                        <p:tgtEl>
                                          <p:spTgt spid="57"/>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up)">
                                      <p:cBhvr>
                                        <p:cTn id="40" dur="500"/>
                                        <p:tgtEl>
                                          <p:spTgt spid="5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up)">
                                      <p:cBhvr>
                                        <p:cTn id="43" dur="500"/>
                                        <p:tgtEl>
                                          <p:spTgt spid="58"/>
                                        </p:tgtEl>
                                      </p:cBhvr>
                                    </p:animEffect>
                                  </p:childTnLst>
                                </p:cTn>
                              </p:par>
                            </p:childTnLst>
                          </p:cTn>
                        </p:par>
                        <p:par>
                          <p:cTn id="44" fill="hold">
                            <p:stCondLst>
                              <p:cond delay="500"/>
                            </p:stCondLst>
                            <p:childTnLst>
                              <p:par>
                                <p:cTn id="45" presetID="22" presetClass="entr" presetSubtype="1" fill="hold" grpId="0" nodeType="afterEffect">
                                  <p:stCondLst>
                                    <p:cond delay="250"/>
                                  </p:stCondLst>
                                  <p:childTnLst>
                                    <p:set>
                                      <p:cBhvr>
                                        <p:cTn id="46" dur="1" fill="hold">
                                          <p:stCondLst>
                                            <p:cond delay="0"/>
                                          </p:stCondLst>
                                        </p:cTn>
                                        <p:tgtEl>
                                          <p:spTgt spid="35"/>
                                        </p:tgtEl>
                                        <p:attrNameLst>
                                          <p:attrName>style.visibility</p:attrName>
                                        </p:attrNameLst>
                                      </p:cBhvr>
                                      <p:to>
                                        <p:strVal val="visible"/>
                                      </p:to>
                                    </p:set>
                                    <p:animEffect transition="in" filter="wipe(up)">
                                      <p:cBhvr>
                                        <p:cTn id="47" dur="500"/>
                                        <p:tgtEl>
                                          <p:spTgt spid="35"/>
                                        </p:tgtEl>
                                      </p:cBhvr>
                                    </p:animEffect>
                                  </p:childTnLst>
                                </p:cTn>
                              </p:par>
                            </p:childTnLst>
                          </p:cTn>
                        </p:par>
                        <p:par>
                          <p:cTn id="48" fill="hold">
                            <p:stCondLst>
                              <p:cond delay="1250"/>
                            </p:stCondLst>
                            <p:childTnLst>
                              <p:par>
                                <p:cTn id="49" presetID="22" presetClass="entr" presetSubtype="1" fill="hold" grpId="0" nodeType="afterEffect">
                                  <p:stCondLst>
                                    <p:cond delay="250"/>
                                  </p:stCondLst>
                                  <p:childTnLst>
                                    <p:set>
                                      <p:cBhvr>
                                        <p:cTn id="50" dur="1" fill="hold">
                                          <p:stCondLst>
                                            <p:cond delay="0"/>
                                          </p:stCondLst>
                                        </p:cTn>
                                        <p:tgtEl>
                                          <p:spTgt spid="37"/>
                                        </p:tgtEl>
                                        <p:attrNameLst>
                                          <p:attrName>style.visibility</p:attrName>
                                        </p:attrNameLst>
                                      </p:cBhvr>
                                      <p:to>
                                        <p:strVal val="visible"/>
                                      </p:to>
                                    </p:set>
                                    <p:animEffect transition="in" filter="wipe(up)">
                                      <p:cBhvr>
                                        <p:cTn id="51" dur="500"/>
                                        <p:tgtEl>
                                          <p:spTgt spid="37"/>
                                        </p:tgtEl>
                                      </p:cBhvr>
                                    </p:animEffect>
                                  </p:childTnLst>
                                </p:cTn>
                              </p:par>
                            </p:childTnLst>
                          </p:cTn>
                        </p:par>
                        <p:par>
                          <p:cTn id="52" fill="hold">
                            <p:stCondLst>
                              <p:cond delay="2000"/>
                            </p:stCondLst>
                            <p:childTnLst>
                              <p:par>
                                <p:cTn id="53" presetID="22" presetClass="entr" presetSubtype="1" fill="hold" grpId="0" nodeType="afterEffect">
                                  <p:stCondLst>
                                    <p:cond delay="250"/>
                                  </p:stCondLst>
                                  <p:childTnLst>
                                    <p:set>
                                      <p:cBhvr>
                                        <p:cTn id="54" dur="1" fill="hold">
                                          <p:stCondLst>
                                            <p:cond delay="0"/>
                                          </p:stCondLst>
                                        </p:cTn>
                                        <p:tgtEl>
                                          <p:spTgt spid="38"/>
                                        </p:tgtEl>
                                        <p:attrNameLst>
                                          <p:attrName>style.visibility</p:attrName>
                                        </p:attrNameLst>
                                      </p:cBhvr>
                                      <p:to>
                                        <p:strVal val="visible"/>
                                      </p:to>
                                    </p:set>
                                    <p:animEffect transition="in" filter="wipe(up)">
                                      <p:cBhvr>
                                        <p:cTn id="55" dur="500"/>
                                        <p:tgtEl>
                                          <p:spTgt spid="38"/>
                                        </p:tgtEl>
                                      </p:cBhvr>
                                    </p:animEffect>
                                  </p:childTnLst>
                                </p:cTn>
                              </p:par>
                            </p:childTnLst>
                          </p:cTn>
                        </p:par>
                        <p:par>
                          <p:cTn id="56" fill="hold">
                            <p:stCondLst>
                              <p:cond delay="2750"/>
                            </p:stCondLst>
                            <p:childTnLst>
                              <p:par>
                                <p:cTn id="57" presetID="22" presetClass="entr" presetSubtype="1"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wipe(up)">
                                      <p:cBhvr>
                                        <p:cTn id="59" dur="500"/>
                                        <p:tgtEl>
                                          <p:spTgt spid="60"/>
                                        </p:tgtEl>
                                      </p:cBhvr>
                                    </p:animEffect>
                                  </p:childTnLst>
                                </p:cTn>
                              </p:par>
                            </p:childTnLst>
                          </p:cTn>
                        </p:par>
                        <p:par>
                          <p:cTn id="60" fill="hold">
                            <p:stCondLst>
                              <p:cond delay="3250"/>
                            </p:stCondLst>
                            <p:childTnLst>
                              <p:par>
                                <p:cTn id="61" presetID="22" presetClass="entr" presetSubtype="1"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up)">
                                      <p:cBhvr>
                                        <p:cTn id="63" dur="500"/>
                                        <p:tgtEl>
                                          <p:spTgt spid="61"/>
                                        </p:tgtEl>
                                      </p:cBhvr>
                                    </p:animEffect>
                                  </p:childTnLst>
                                </p:cTn>
                              </p:par>
                            </p:childTnLst>
                          </p:cTn>
                        </p:par>
                        <p:par>
                          <p:cTn id="64" fill="hold">
                            <p:stCondLst>
                              <p:cond delay="3750"/>
                            </p:stCondLst>
                            <p:childTnLst>
                              <p:par>
                                <p:cTn id="65" presetID="22" presetClass="entr" presetSubtype="1" fill="hold" grpId="0"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up)">
                                      <p:cBhvr>
                                        <p:cTn id="67" dur="500"/>
                                        <p:tgtEl>
                                          <p:spTgt spid="62"/>
                                        </p:tgtEl>
                                      </p:cBhvr>
                                    </p:animEffect>
                                  </p:childTnLst>
                                </p:cTn>
                              </p:par>
                            </p:childTnLst>
                          </p:cTn>
                        </p:par>
                        <p:par>
                          <p:cTn id="68" fill="hold">
                            <p:stCondLst>
                              <p:cond delay="4250"/>
                            </p:stCondLst>
                            <p:childTnLst>
                              <p:par>
                                <p:cTn id="69" presetID="22" presetClass="entr" presetSubtype="1" fill="hold" nodeType="after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up)">
                                      <p:cBhvr>
                                        <p:cTn id="71" dur="500"/>
                                        <p:tgtEl>
                                          <p:spTgt spid="6"/>
                                        </p:tgtEl>
                                      </p:cBhvr>
                                    </p:animEffect>
                                  </p:childTnLst>
                                </p:cTn>
                              </p:par>
                            </p:childTnLst>
                          </p:cTn>
                        </p:par>
                        <p:par>
                          <p:cTn id="72" fill="hold">
                            <p:stCondLst>
                              <p:cond delay="4750"/>
                            </p:stCondLst>
                            <p:childTnLst>
                              <p:par>
                                <p:cTn id="73" presetID="22" presetClass="entr" presetSubtype="1" fill="hold"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childTnLst>
                          </p:cTn>
                        </p:par>
                        <p:par>
                          <p:cTn id="76" fill="hold">
                            <p:stCondLst>
                              <p:cond delay="5250"/>
                            </p:stCondLst>
                            <p:childTnLst>
                              <p:par>
                                <p:cTn id="77" presetID="22" presetClass="entr" presetSubtype="1" fill="hold"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up)">
                                      <p:cBhvr>
                                        <p:cTn id="7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P spid="2" grpId="0" animBg="1"/>
      <p:bldP spid="15" grpId="0" animBg="1"/>
      <p:bldP spid="16" grpId="0" animBg="1"/>
      <p:bldP spid="17" grpId="0" animBg="1"/>
      <p:bldP spid="35" grpId="0" animBg="1"/>
      <p:bldP spid="37" grpId="0" animBg="1"/>
      <p:bldP spid="38" grpId="0" animBg="1"/>
      <p:bldP spid="57" grpId="0" animBg="1"/>
      <p:bldP spid="58" grpId="0" animBg="1"/>
      <p:bldP spid="59" grpId="0" animBg="1"/>
      <p:bldP spid="60" grpId="0" animBg="1"/>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it-IT" sz="6000" dirty="0" smtClean="0"/>
              <a:t>Scaling </a:t>
            </a:r>
            <a:r>
              <a:rPr lang="en-US" dirty="0" smtClean="0"/>
              <a:t>Up</a:t>
            </a:r>
            <a:endParaRPr lang="es-ES" dirty="0"/>
          </a:p>
          <a:p>
            <a:endParaRPr lang="es-ES" dirty="0"/>
          </a:p>
        </p:txBody>
      </p:sp>
      <p:sp>
        <p:nvSpPr>
          <p:cNvPr id="4" name="Text Placeholder 3"/>
          <p:cNvSpPr>
            <a:spLocks noGrp="1"/>
          </p:cNvSpPr>
          <p:nvPr>
            <p:ph type="body" sz="quarter" idx="11"/>
          </p:nvPr>
        </p:nvSpPr>
        <p:spPr>
          <a:xfrm>
            <a:off x="416213" y="2945777"/>
            <a:ext cx="7515595" cy="1050672"/>
          </a:xfrm>
        </p:spPr>
        <p:txBody>
          <a:bodyPr/>
          <a:lstStyle/>
          <a:p>
            <a:r>
              <a:rPr lang="es-ES" dirty="0" smtClean="0"/>
              <a:t>Service </a:t>
            </a:r>
            <a:r>
              <a:rPr lang="es-ES" dirty="0" err="1" smtClean="0"/>
              <a:t>Tiers</a:t>
            </a:r>
            <a:r>
              <a:rPr lang="es-ES" dirty="0" smtClean="0"/>
              <a:t> and Service </a:t>
            </a:r>
            <a:r>
              <a:rPr lang="es-ES" dirty="0" err="1" smtClean="0"/>
              <a:t>Objectives</a:t>
            </a:r>
            <a:endParaRPr lang="es-ES" dirty="0"/>
          </a:p>
        </p:txBody>
      </p:sp>
    </p:spTree>
    <p:extLst>
      <p:ext uri="{BB962C8B-B14F-4D97-AF65-F5344CB8AC3E}">
        <p14:creationId xmlns:p14="http://schemas.microsoft.com/office/powerpoint/2010/main" val="221041596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DTUs?</a:t>
            </a:r>
            <a:endParaRPr lang="en-US" dirty="0"/>
          </a:p>
        </p:txBody>
      </p:sp>
      <p:sp>
        <p:nvSpPr>
          <p:cNvPr id="5" name="Text Placeholder 4"/>
          <p:cNvSpPr>
            <a:spLocks noGrp="1"/>
          </p:cNvSpPr>
          <p:nvPr>
            <p:ph type="body" sz="quarter" idx="10"/>
          </p:nvPr>
        </p:nvSpPr>
        <p:spPr>
          <a:xfrm>
            <a:off x="410875" y="1451224"/>
            <a:ext cx="11378959" cy="4548938"/>
          </a:xfrm>
        </p:spPr>
        <p:txBody>
          <a:bodyPr/>
          <a:lstStyle/>
          <a:p>
            <a:endParaRPr lang="en-US" dirty="0" smtClean="0"/>
          </a:p>
          <a:p>
            <a:r>
              <a:rPr lang="en-US" dirty="0" smtClean="0"/>
              <a:t>“Horse-power” for Databases</a:t>
            </a:r>
          </a:p>
          <a:p>
            <a:endParaRPr lang="en-US" dirty="0"/>
          </a:p>
          <a:p>
            <a:r>
              <a:rPr lang="en-US" dirty="0" smtClean="0"/>
              <a:t>DTUs </a:t>
            </a:r>
            <a:r>
              <a:rPr lang="en-US" dirty="0"/>
              <a:t>provide a way to describe the relative capacity of a performance level based on a blended measure of CPU, memory, and read and write rates offered by each performance level. Doubling the DTU rating of a database equates to doubling the database power.</a:t>
            </a:r>
          </a:p>
        </p:txBody>
      </p:sp>
    </p:spTree>
    <p:extLst>
      <p:ext uri="{BB962C8B-B14F-4D97-AF65-F5344CB8AC3E}">
        <p14:creationId xmlns:p14="http://schemas.microsoft.com/office/powerpoint/2010/main" val="377317665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performance and throughput -DTUs</a:t>
            </a:r>
            <a:endParaRPr lang="en-US" dirty="0"/>
          </a:p>
        </p:txBody>
      </p:sp>
      <p:sp>
        <p:nvSpPr>
          <p:cNvPr id="6" name="Rectangle 5"/>
          <p:cNvSpPr/>
          <p:nvPr/>
        </p:nvSpPr>
        <p:spPr>
          <a:xfrm>
            <a:off x="4975469" y="2204414"/>
            <a:ext cx="3015307" cy="3192633"/>
          </a:xfrm>
          <a:prstGeom prst="rect">
            <a:avLst/>
          </a:prstGeom>
          <a:noFill/>
          <a:ln w="57150">
            <a:solidFill>
              <a:schemeClr val="accent6">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rgbClr val="404040"/>
              </a:solidFill>
            </a:endParaRPr>
          </a:p>
        </p:txBody>
      </p:sp>
      <p:sp>
        <p:nvSpPr>
          <p:cNvPr id="8" name="TextBox 7"/>
          <p:cNvSpPr txBox="1"/>
          <p:nvPr/>
        </p:nvSpPr>
        <p:spPr>
          <a:xfrm>
            <a:off x="5743390" y="1710853"/>
            <a:ext cx="1479466" cy="452590"/>
          </a:xfrm>
          <a:prstGeom prst="rect">
            <a:avLst/>
          </a:prstGeom>
          <a:noFill/>
        </p:spPr>
        <p:txBody>
          <a:bodyPr wrap="none" rtlCol="0">
            <a:spAutoFit/>
          </a:bodyPr>
          <a:lstStyle/>
          <a:p>
            <a:pPr algn="ctr"/>
            <a:r>
              <a:rPr lang="en-US" sz="2353" b="1" dirty="0">
                <a:solidFill>
                  <a:srgbClr val="00B294">
                    <a:lumMod val="75000"/>
                  </a:srgbClr>
                </a:solidFill>
              </a:rPr>
              <a:t>Compute</a:t>
            </a:r>
          </a:p>
        </p:txBody>
      </p:sp>
      <p:sp>
        <p:nvSpPr>
          <p:cNvPr id="9" name="TextBox 8"/>
          <p:cNvSpPr txBox="1"/>
          <p:nvPr/>
        </p:nvSpPr>
        <p:spPr>
          <a:xfrm rot="16200000">
            <a:off x="4120276" y="3574436"/>
            <a:ext cx="1103501" cy="452590"/>
          </a:xfrm>
          <a:prstGeom prst="rect">
            <a:avLst/>
          </a:prstGeom>
          <a:noFill/>
        </p:spPr>
        <p:txBody>
          <a:bodyPr wrap="none" rtlCol="0">
            <a:spAutoFit/>
          </a:bodyPr>
          <a:lstStyle/>
          <a:p>
            <a:pPr algn="ctr"/>
            <a:r>
              <a:rPr lang="en-US" sz="2353" b="1" dirty="0">
                <a:solidFill>
                  <a:srgbClr val="00B294">
                    <a:lumMod val="75000"/>
                  </a:srgbClr>
                </a:solidFill>
              </a:rPr>
              <a:t>Writes</a:t>
            </a:r>
          </a:p>
        </p:txBody>
      </p:sp>
      <p:sp>
        <p:nvSpPr>
          <p:cNvPr id="10" name="TextBox 9"/>
          <p:cNvSpPr txBox="1"/>
          <p:nvPr/>
        </p:nvSpPr>
        <p:spPr>
          <a:xfrm rot="5400000">
            <a:off x="7813025" y="3574436"/>
            <a:ext cx="1014241" cy="452590"/>
          </a:xfrm>
          <a:prstGeom prst="rect">
            <a:avLst/>
          </a:prstGeom>
          <a:noFill/>
        </p:spPr>
        <p:txBody>
          <a:bodyPr wrap="none" rtlCol="0">
            <a:spAutoFit/>
          </a:bodyPr>
          <a:lstStyle/>
          <a:p>
            <a:pPr algn="ctr"/>
            <a:r>
              <a:rPr lang="en-US" sz="2353" b="1" dirty="0">
                <a:solidFill>
                  <a:srgbClr val="00B294">
                    <a:lumMod val="75000"/>
                  </a:srgbClr>
                </a:solidFill>
              </a:rPr>
              <a:t>Reads</a:t>
            </a:r>
          </a:p>
        </p:txBody>
      </p:sp>
      <p:sp>
        <p:nvSpPr>
          <p:cNvPr id="11" name="TextBox 10"/>
          <p:cNvSpPr txBox="1"/>
          <p:nvPr/>
        </p:nvSpPr>
        <p:spPr>
          <a:xfrm>
            <a:off x="5789404" y="5546102"/>
            <a:ext cx="1387438" cy="452590"/>
          </a:xfrm>
          <a:prstGeom prst="rect">
            <a:avLst/>
          </a:prstGeom>
          <a:noFill/>
        </p:spPr>
        <p:txBody>
          <a:bodyPr wrap="none" rtlCol="0">
            <a:spAutoFit/>
          </a:bodyPr>
          <a:lstStyle/>
          <a:p>
            <a:pPr algn="ctr"/>
            <a:r>
              <a:rPr lang="en-US" sz="2353" b="1" dirty="0">
                <a:solidFill>
                  <a:srgbClr val="00B294">
                    <a:lumMod val="75000"/>
                  </a:srgbClr>
                </a:solidFill>
              </a:rPr>
              <a:t>Memory</a:t>
            </a:r>
            <a:endParaRPr lang="en-US" sz="2353" b="1" i="1" dirty="0">
              <a:solidFill>
                <a:srgbClr val="00B294">
                  <a:lumMod val="75000"/>
                </a:srgbClr>
              </a:solidFill>
            </a:endParaRPr>
          </a:p>
        </p:txBody>
      </p:sp>
      <p:sp>
        <p:nvSpPr>
          <p:cNvPr id="30" name="Rectangle 29"/>
          <p:cNvSpPr/>
          <p:nvPr/>
        </p:nvSpPr>
        <p:spPr bwMode="auto">
          <a:xfrm>
            <a:off x="698545" y="1956036"/>
            <a:ext cx="3675332" cy="3639324"/>
          </a:xfrm>
          <a:prstGeom prst="rect">
            <a:avLst/>
          </a:prstGeom>
          <a:solidFill>
            <a:schemeClr val="accent6">
              <a:lumMod val="75000"/>
            </a:schemeClr>
          </a:solidFill>
          <a:ln>
            <a:noFill/>
          </a:ln>
          <a:scene3d>
            <a:camera prst="perspectiveRight" fov="7200000"/>
            <a:lightRig rig="threePt" dir="t"/>
          </a:scene3d>
          <a:sp3d/>
        </p:spPr>
        <p:txBody>
          <a:bodyPr vert="horz" wrap="square" lIns="179285" tIns="143428" rIns="537855" bIns="143428" numCol="1" rtlCol="0" anchor="ctr" anchorCtr="0" compatLnSpc="1">
            <a:prstTxWarp prst="textNoShape">
              <a:avLst/>
            </a:prstTxWarp>
            <a:noAutofit/>
          </a:bodyPr>
          <a:lstStyle/>
          <a:p>
            <a:pPr algn="ctr">
              <a:lnSpc>
                <a:spcPct val="95000"/>
              </a:lnSpc>
              <a:spcBef>
                <a:spcPct val="0"/>
              </a:spcBef>
            </a:pPr>
            <a:r>
              <a:rPr lang="en-US" sz="3137" dirty="0">
                <a:solidFill>
                  <a:srgbClr val="FFFFFF">
                    <a:lumMod val="95000"/>
                  </a:srgbClr>
                </a:solidFill>
              </a:rPr>
              <a:t/>
            </a:r>
            <a:br>
              <a:rPr lang="en-US" sz="3137" dirty="0">
                <a:solidFill>
                  <a:srgbClr val="FFFFFF">
                    <a:lumMod val="95000"/>
                  </a:srgbClr>
                </a:solidFill>
              </a:rPr>
            </a:br>
            <a:r>
              <a:rPr lang="en-US" sz="3529" b="1" dirty="0">
                <a:solidFill>
                  <a:srgbClr val="FFFFFF">
                    <a:lumMod val="95000"/>
                  </a:srgbClr>
                </a:solidFill>
              </a:rPr>
              <a:t>DTU</a:t>
            </a:r>
            <a:r>
              <a:rPr lang="en-US" sz="3137" dirty="0">
                <a:solidFill>
                  <a:srgbClr val="FFFFFF">
                    <a:lumMod val="95000"/>
                  </a:srgbClr>
                </a:solidFill>
              </a:rPr>
              <a:t/>
            </a:r>
            <a:br>
              <a:rPr lang="en-US" sz="3137" dirty="0">
                <a:solidFill>
                  <a:srgbClr val="FFFFFF">
                    <a:lumMod val="95000"/>
                  </a:srgbClr>
                </a:solidFill>
              </a:rPr>
            </a:br>
            <a:r>
              <a:rPr lang="en-US" sz="3137" dirty="0">
                <a:solidFill>
                  <a:srgbClr val="FFFFFF">
                    <a:lumMod val="95000"/>
                  </a:srgbClr>
                </a:solidFill>
              </a:rPr>
              <a:t>database throughput unit</a:t>
            </a:r>
            <a:br>
              <a:rPr lang="en-US" sz="3137" dirty="0">
                <a:solidFill>
                  <a:srgbClr val="FFFFFF">
                    <a:lumMod val="95000"/>
                  </a:srgbClr>
                </a:solidFill>
              </a:rPr>
            </a:br>
            <a:endParaRPr lang="en-US" sz="3137" spc="-100" dirty="0">
              <a:ln w="3175">
                <a:noFill/>
              </a:ln>
              <a:solidFill>
                <a:srgbClr val="FFFFFF">
                  <a:lumMod val="95000"/>
                </a:srgbClr>
              </a:solidFill>
              <a:latin typeface="Segoe UI Light"/>
              <a:cs typeface="Segoe UI" pitchFamily="34" charset="0"/>
            </a:endParaRPr>
          </a:p>
        </p:txBody>
      </p:sp>
      <p:cxnSp>
        <p:nvCxnSpPr>
          <p:cNvPr id="5" name="Straight Arrow Connector 4"/>
          <p:cNvCxnSpPr/>
          <p:nvPr/>
        </p:nvCxnSpPr>
        <p:spPr>
          <a:xfrm flipH="1" flipV="1">
            <a:off x="6469511" y="2312498"/>
            <a:ext cx="13612" cy="1411750"/>
          </a:xfrm>
          <a:prstGeom prst="straightConnector1">
            <a:avLst/>
          </a:prstGeom>
          <a:ln w="57150">
            <a:solidFill>
              <a:schemeClr val="accent5">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574901" y="3800730"/>
            <a:ext cx="1239247" cy="0"/>
          </a:xfrm>
          <a:prstGeom prst="straightConnector1">
            <a:avLst/>
          </a:prstGeom>
          <a:ln w="57150">
            <a:solidFill>
              <a:schemeClr val="accent5">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83122" y="3877213"/>
            <a:ext cx="0" cy="1344637"/>
          </a:xfrm>
          <a:prstGeom prst="straightConnector1">
            <a:avLst/>
          </a:prstGeom>
          <a:ln w="57150">
            <a:solidFill>
              <a:schemeClr val="accent5">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24873" y="3800730"/>
            <a:ext cx="1266471" cy="0"/>
          </a:xfrm>
          <a:prstGeom prst="straightConnector1">
            <a:avLst/>
          </a:prstGeom>
          <a:ln w="57150">
            <a:solidFill>
              <a:schemeClr val="accent5">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Can 21"/>
          <p:cNvSpPr/>
          <p:nvPr/>
        </p:nvSpPr>
        <p:spPr bwMode="auto">
          <a:xfrm>
            <a:off x="6097161" y="3429000"/>
            <a:ext cx="745860" cy="764926"/>
          </a:xfrm>
          <a:prstGeom prst="can">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7" name="Can 26"/>
          <p:cNvSpPr/>
          <p:nvPr/>
        </p:nvSpPr>
        <p:spPr bwMode="auto">
          <a:xfrm>
            <a:off x="6097161" y="3429000"/>
            <a:ext cx="745860" cy="1111841"/>
          </a:xfrm>
          <a:prstGeom prst="can">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9" name="Can 28"/>
          <p:cNvSpPr/>
          <p:nvPr/>
        </p:nvSpPr>
        <p:spPr bwMode="auto">
          <a:xfrm>
            <a:off x="6097161" y="3388028"/>
            <a:ext cx="1337940" cy="805898"/>
          </a:xfrm>
          <a:prstGeom prst="can">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3" name="Can 32"/>
          <p:cNvSpPr/>
          <p:nvPr/>
        </p:nvSpPr>
        <p:spPr bwMode="auto">
          <a:xfrm>
            <a:off x="5561627" y="2821805"/>
            <a:ext cx="1893425" cy="1907785"/>
          </a:xfrm>
          <a:prstGeom prst="can">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4" name="Can 33"/>
          <p:cNvSpPr/>
          <p:nvPr/>
        </p:nvSpPr>
        <p:spPr bwMode="auto">
          <a:xfrm>
            <a:off x="5385694" y="2536867"/>
            <a:ext cx="1707566" cy="1702321"/>
          </a:xfrm>
          <a:prstGeom prst="can">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ounded Rectangle 19"/>
          <p:cNvSpPr/>
          <p:nvPr/>
        </p:nvSpPr>
        <p:spPr bwMode="auto">
          <a:xfrm>
            <a:off x="9308190" y="3662589"/>
            <a:ext cx="458885" cy="689892"/>
          </a:xfrm>
          <a:prstGeom prst="roundRect">
            <a:avLst/>
          </a:prstGeom>
          <a:solidFill>
            <a:schemeClr val="bg1">
              <a:lumMod val="95000"/>
            </a:schemeClr>
          </a:solidFill>
          <a:ln w="3810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 tIns="35857" rIns="33620" bIns="33620" numCol="1" spcCol="0" rtlCol="0" fromWordArt="0" anchor="ctr" anchorCtr="0" forceAA="0" compatLnSpc="1">
            <a:prstTxWarp prst="textNoShape">
              <a:avLst/>
            </a:prstTxWarp>
            <a:noAutofit/>
          </a:bodyPr>
          <a:lstStyle/>
          <a:p>
            <a:pPr algn="ctr" defTabSz="914038"/>
            <a:r>
              <a:rPr lang="en-US" sz="2745" dirty="0">
                <a:solidFill>
                  <a:srgbClr val="404040">
                    <a:lumMod val="75000"/>
                  </a:srgbClr>
                </a:solidFill>
                <a:latin typeface="Segoe UI Semibold" panose="020B0702040204020203" pitchFamily="34" charset="0"/>
                <a:ea typeface="Segoe UI" pitchFamily="34" charset="0"/>
                <a:cs typeface="Segoe UI Semibold" panose="020B0702040204020203" pitchFamily="34" charset="0"/>
              </a:rPr>
              <a:t>0</a:t>
            </a:r>
          </a:p>
        </p:txBody>
      </p:sp>
      <p:sp>
        <p:nvSpPr>
          <p:cNvPr id="23" name="Rounded Rectangle 22"/>
          <p:cNvSpPr/>
          <p:nvPr/>
        </p:nvSpPr>
        <p:spPr bwMode="auto">
          <a:xfrm>
            <a:off x="9881796" y="3662589"/>
            <a:ext cx="458885" cy="689892"/>
          </a:xfrm>
          <a:prstGeom prst="roundRect">
            <a:avLst/>
          </a:prstGeom>
          <a:solidFill>
            <a:schemeClr val="bg1">
              <a:lumMod val="95000"/>
            </a:schemeClr>
          </a:solidFill>
          <a:ln w="3810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 tIns="35857" rIns="33620" bIns="33620" numCol="1" spcCol="0" rtlCol="0" fromWordArt="0" anchor="ctr" anchorCtr="0" forceAA="0" compatLnSpc="1">
            <a:prstTxWarp prst="textNoShape">
              <a:avLst/>
            </a:prstTxWarp>
            <a:noAutofit/>
          </a:bodyPr>
          <a:lstStyle/>
          <a:p>
            <a:pPr algn="ctr" defTabSz="914038"/>
            <a:r>
              <a:rPr lang="en-US" sz="2745" dirty="0">
                <a:solidFill>
                  <a:srgbClr val="404040">
                    <a:lumMod val="75000"/>
                  </a:srgbClr>
                </a:solidFill>
                <a:latin typeface="Segoe UI Semibold" panose="020B0702040204020203" pitchFamily="34" charset="0"/>
                <a:ea typeface="Segoe UI" pitchFamily="34" charset="0"/>
                <a:cs typeface="Segoe UI Semibold" panose="020B0702040204020203" pitchFamily="34" charset="0"/>
              </a:rPr>
              <a:t>0</a:t>
            </a:r>
          </a:p>
        </p:txBody>
      </p:sp>
      <p:sp>
        <p:nvSpPr>
          <p:cNvPr id="24" name="Rounded Rectangle 23"/>
          <p:cNvSpPr/>
          <p:nvPr/>
        </p:nvSpPr>
        <p:spPr bwMode="auto">
          <a:xfrm>
            <a:off x="10455402" y="3662589"/>
            <a:ext cx="458885" cy="689892"/>
          </a:xfrm>
          <a:prstGeom prst="roundRect">
            <a:avLst/>
          </a:prstGeom>
          <a:solidFill>
            <a:schemeClr val="bg1">
              <a:lumMod val="95000"/>
            </a:schemeClr>
          </a:solidFill>
          <a:ln w="3810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35857" tIns="35857" rIns="33620" bIns="33620" rtlCol="0" anchor="ctr" anchorCtr="0"/>
          <a:lstStyle/>
          <a:p>
            <a:pPr algn="ctr" defTabSz="914038"/>
            <a:r>
              <a:rPr lang="en-US" sz="2745" dirty="0">
                <a:solidFill>
                  <a:srgbClr val="404040">
                    <a:lumMod val="75000"/>
                  </a:srgbClr>
                </a:solidFill>
                <a:latin typeface="Segoe UI Semibold" panose="020B0702040204020203" pitchFamily="34" charset="0"/>
                <a:ea typeface="Segoe UI" pitchFamily="34" charset="0"/>
                <a:cs typeface="Segoe UI Semibold" panose="020B0702040204020203" pitchFamily="34" charset="0"/>
              </a:rPr>
              <a:t>0</a:t>
            </a:r>
          </a:p>
        </p:txBody>
      </p:sp>
      <p:sp>
        <p:nvSpPr>
          <p:cNvPr id="21" name="TextBox 20"/>
          <p:cNvSpPr txBox="1"/>
          <p:nvPr/>
        </p:nvSpPr>
        <p:spPr>
          <a:xfrm>
            <a:off x="9110945" y="2954842"/>
            <a:ext cx="1312258" cy="724143"/>
          </a:xfrm>
          <a:prstGeom prst="rect">
            <a:avLst/>
          </a:prstGeom>
          <a:noFill/>
        </p:spPr>
        <p:txBody>
          <a:bodyPr wrap="none" lIns="179285" tIns="143428" rIns="179285" bIns="143428" rtlCol="0" anchor="ctr">
            <a:spAutoFit/>
          </a:bodyPr>
          <a:lstStyle/>
          <a:p>
            <a:pPr>
              <a:lnSpc>
                <a:spcPct val="90000"/>
              </a:lnSpc>
              <a:spcAft>
                <a:spcPts val="588"/>
              </a:spcAft>
            </a:pPr>
            <a:r>
              <a:rPr lang="en-US" sz="3137"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DTUs</a:t>
            </a:r>
          </a:p>
        </p:txBody>
      </p:sp>
      <p:sp>
        <p:nvSpPr>
          <p:cNvPr id="28" name="Rounded Rectangle 27"/>
          <p:cNvSpPr/>
          <p:nvPr/>
        </p:nvSpPr>
        <p:spPr bwMode="auto">
          <a:xfrm>
            <a:off x="9881796" y="3662589"/>
            <a:ext cx="458885" cy="689892"/>
          </a:xfrm>
          <a:prstGeom prst="roundRect">
            <a:avLst/>
          </a:prstGeom>
          <a:solidFill>
            <a:schemeClr val="bg1">
              <a:lumMod val="95000"/>
            </a:schemeClr>
          </a:solidFill>
          <a:ln w="3810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 tIns="35857" rIns="33620" bIns="33620" numCol="1" spcCol="0" rtlCol="0" fromWordArt="0" anchor="ctr" anchorCtr="0" forceAA="0" compatLnSpc="1">
            <a:prstTxWarp prst="textNoShape">
              <a:avLst/>
            </a:prstTxWarp>
            <a:noAutofit/>
          </a:bodyPr>
          <a:lstStyle/>
          <a:p>
            <a:pPr algn="ctr" defTabSz="914038"/>
            <a:r>
              <a:rPr lang="en-US" sz="2745" dirty="0">
                <a:solidFill>
                  <a:srgbClr val="404040">
                    <a:lumMod val="75000"/>
                  </a:srgbClr>
                </a:solidFill>
                <a:latin typeface="Segoe UI Semibold" panose="020B0702040204020203" pitchFamily="34" charset="0"/>
                <a:ea typeface="Segoe UI" pitchFamily="34" charset="0"/>
                <a:cs typeface="Segoe UI Semibold" panose="020B0702040204020203" pitchFamily="34" charset="0"/>
              </a:rPr>
              <a:t>2</a:t>
            </a:r>
          </a:p>
        </p:txBody>
      </p:sp>
      <p:sp>
        <p:nvSpPr>
          <p:cNvPr id="32" name="Rounded Rectangle 31"/>
          <p:cNvSpPr/>
          <p:nvPr/>
        </p:nvSpPr>
        <p:spPr bwMode="auto">
          <a:xfrm>
            <a:off x="9881796" y="3662589"/>
            <a:ext cx="458885" cy="689892"/>
          </a:xfrm>
          <a:prstGeom prst="roundRect">
            <a:avLst/>
          </a:prstGeom>
          <a:solidFill>
            <a:schemeClr val="bg1">
              <a:lumMod val="95000"/>
            </a:schemeClr>
          </a:solidFill>
          <a:ln w="3810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 tIns="35857" rIns="33620" bIns="33620" numCol="1" spcCol="0" rtlCol="0" fromWordArt="0" anchor="ctr" anchorCtr="0" forceAA="0" compatLnSpc="1">
            <a:prstTxWarp prst="textNoShape">
              <a:avLst/>
            </a:prstTxWarp>
            <a:noAutofit/>
          </a:bodyPr>
          <a:lstStyle/>
          <a:p>
            <a:pPr algn="ctr" defTabSz="914038"/>
            <a:r>
              <a:rPr lang="en-US" sz="2745" dirty="0">
                <a:solidFill>
                  <a:srgbClr val="404040">
                    <a:lumMod val="75000"/>
                  </a:srgbClr>
                </a:solidFill>
                <a:latin typeface="Segoe UI Semibold" panose="020B0702040204020203" pitchFamily="34" charset="0"/>
                <a:ea typeface="Segoe UI" pitchFamily="34" charset="0"/>
                <a:cs typeface="Segoe UI Semibold" panose="020B0702040204020203" pitchFamily="34" charset="0"/>
              </a:rPr>
              <a:t>3</a:t>
            </a:r>
          </a:p>
        </p:txBody>
      </p:sp>
      <p:sp>
        <p:nvSpPr>
          <p:cNvPr id="35" name="Rounded Rectangle 34"/>
          <p:cNvSpPr/>
          <p:nvPr/>
        </p:nvSpPr>
        <p:spPr bwMode="auto">
          <a:xfrm>
            <a:off x="9881796" y="3662589"/>
            <a:ext cx="458885" cy="689892"/>
          </a:xfrm>
          <a:prstGeom prst="roundRect">
            <a:avLst/>
          </a:prstGeom>
          <a:solidFill>
            <a:schemeClr val="bg1">
              <a:lumMod val="95000"/>
            </a:schemeClr>
          </a:solidFill>
          <a:ln w="3810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 tIns="35857" rIns="33620" bIns="33620" numCol="1" spcCol="0" rtlCol="0" fromWordArt="0" anchor="ctr" anchorCtr="0" forceAA="0" compatLnSpc="1">
            <a:prstTxWarp prst="textNoShape">
              <a:avLst/>
            </a:prstTxWarp>
            <a:noAutofit/>
          </a:bodyPr>
          <a:lstStyle/>
          <a:p>
            <a:pPr algn="ctr" defTabSz="914038"/>
            <a:r>
              <a:rPr lang="en-US" sz="2745" dirty="0">
                <a:solidFill>
                  <a:srgbClr val="404040">
                    <a:lumMod val="75000"/>
                  </a:srgbClr>
                </a:solidFill>
                <a:latin typeface="Segoe UI Semibold" panose="020B0702040204020203" pitchFamily="34" charset="0"/>
                <a:ea typeface="Segoe UI" pitchFamily="34" charset="0"/>
                <a:cs typeface="Segoe UI Semibold" panose="020B0702040204020203" pitchFamily="34" charset="0"/>
              </a:rPr>
              <a:t>4</a:t>
            </a:r>
          </a:p>
        </p:txBody>
      </p:sp>
      <p:sp>
        <p:nvSpPr>
          <p:cNvPr id="26" name="Rounded Rectangle 25"/>
          <p:cNvSpPr/>
          <p:nvPr/>
        </p:nvSpPr>
        <p:spPr bwMode="auto">
          <a:xfrm>
            <a:off x="9881796" y="3662589"/>
            <a:ext cx="458885" cy="689892"/>
          </a:xfrm>
          <a:prstGeom prst="roundRect">
            <a:avLst/>
          </a:prstGeom>
          <a:solidFill>
            <a:schemeClr val="bg1">
              <a:lumMod val="95000"/>
            </a:schemeClr>
          </a:solidFill>
          <a:ln w="38100">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857" tIns="35857" rIns="33620" bIns="33620" numCol="1" spcCol="0" rtlCol="0" fromWordArt="0" anchor="ctr" anchorCtr="0" forceAA="0" compatLnSpc="1">
            <a:prstTxWarp prst="textNoShape">
              <a:avLst/>
            </a:prstTxWarp>
            <a:noAutofit/>
          </a:bodyPr>
          <a:lstStyle/>
          <a:p>
            <a:pPr algn="ctr" defTabSz="914038"/>
            <a:r>
              <a:rPr lang="en-US" sz="2745" dirty="0">
                <a:solidFill>
                  <a:srgbClr val="404040">
                    <a:lumMod val="75000"/>
                  </a:srgbClr>
                </a:solidFill>
                <a:latin typeface="Segoe UI Semibold" panose="020B0702040204020203" pitchFamily="34" charset="0"/>
                <a:ea typeface="Segoe UI" pitchFamily="34" charset="0"/>
                <a:cs typeface="Segoe UI Semibold" panose="020B0702040204020203" pitchFamily="34" charset="0"/>
              </a:rPr>
              <a:t>1</a:t>
            </a:r>
          </a:p>
        </p:txBody>
      </p:sp>
    </p:spTree>
    <p:extLst>
      <p:ext uri="{BB962C8B-B14F-4D97-AF65-F5344CB8AC3E}">
        <p14:creationId xmlns:p14="http://schemas.microsoft.com/office/powerpoint/2010/main" val="4216708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nodeType="afterEffect">
                                  <p:stCondLst>
                                    <p:cond delay="25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25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26"/>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 presetClass="exit" presetSubtype="0" fill="hold" grpId="1" nodeType="withEffect">
                                  <p:stCondLst>
                                    <p:cond delay="0"/>
                                  </p:stCondLst>
                                  <p:childTnLst>
                                    <p:set>
                                      <p:cBhvr>
                                        <p:cTn id="35" dur="1" fill="hold">
                                          <p:stCondLst>
                                            <p:cond delay="0"/>
                                          </p:stCondLst>
                                        </p:cTn>
                                        <p:tgtEl>
                                          <p:spTgt spid="2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28"/>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par>
                                <p:cTn id="44" presetID="1" presetClass="exit" presetSubtype="0" fill="hold" grpId="1" nodeType="withEffect">
                                  <p:stCondLst>
                                    <p:cond delay="0"/>
                                  </p:stCondLst>
                                  <p:childTnLst>
                                    <p:set>
                                      <p:cBhvr>
                                        <p:cTn id="45" dur="1" fill="hold">
                                          <p:stCondLst>
                                            <p:cond delay="0"/>
                                          </p:stCondLst>
                                        </p:cTn>
                                        <p:tgtEl>
                                          <p:spTgt spid="2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par>
                                <p:cTn id="52" presetID="1" presetClass="exit" presetSubtype="0" fill="hold" grpId="1" nodeType="withEffect">
                                  <p:stCondLst>
                                    <p:cond delay="0"/>
                                  </p:stCondLst>
                                  <p:childTnLst>
                                    <p:set>
                                      <p:cBhvr>
                                        <p:cTn id="53" dur="1" fill="hold">
                                          <p:stCondLst>
                                            <p:cond delay="0"/>
                                          </p:stCondLst>
                                        </p:cTn>
                                        <p:tgtEl>
                                          <p:spTgt spid="3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34"/>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35"/>
                                        </p:tgtEl>
                                        <p:attrNameLst>
                                          <p:attrName>style.visibility</p:attrName>
                                        </p:attrNameLst>
                                      </p:cBhvr>
                                      <p:to>
                                        <p:strVal val="hidden"/>
                                      </p:to>
                                    </p:set>
                                  </p:childTnLst>
                                </p:cTn>
                              </p:par>
                              <p:par>
                                <p:cTn id="62" presetID="1" presetClass="entr" presetSubtype="0" fill="hold" grpId="2" nodeType="with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7" grpId="1" animBg="1"/>
      <p:bldP spid="29" grpId="0" animBg="1"/>
      <p:bldP spid="29" grpId="1" animBg="1"/>
      <p:bldP spid="33" grpId="0" animBg="1"/>
      <p:bldP spid="33" grpId="1" animBg="1"/>
      <p:bldP spid="34" grpId="0" animBg="1"/>
      <p:bldP spid="34" grpId="1" animBg="1"/>
      <p:bldP spid="28" grpId="0" animBg="1"/>
      <p:bldP spid="28" grpId="1" animBg="1"/>
      <p:bldP spid="32" grpId="0" animBg="1"/>
      <p:bldP spid="32" grpId="1" animBg="1"/>
      <p:bldP spid="35" grpId="0" animBg="1"/>
      <p:bldP spid="35" grpId="1" animBg="1"/>
      <p:bldP spid="26" grpId="0" animBg="1"/>
      <p:bldP spid="26" grpId="1" animBg="1"/>
      <p:bldP spid="26"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9241" y="26963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dirty="0" smtClean="0">
                <a:solidFill>
                  <a:schemeClr val="bg1"/>
                </a:solidFill>
              </a:rPr>
              <a:t>Predictable </a:t>
            </a:r>
            <a:r>
              <a:rPr sz="4705" dirty="0">
                <a:solidFill>
                  <a:schemeClr val="bg1"/>
                </a:solidFill>
              </a:rPr>
              <a:t>Performance Levels</a:t>
            </a:r>
          </a:p>
        </p:txBody>
      </p:sp>
      <p:sp>
        <p:nvSpPr>
          <p:cNvPr id="6" name="Text Placeholder 2"/>
          <p:cNvSpPr txBox="1">
            <a:spLocks/>
          </p:cNvSpPr>
          <p:nvPr/>
        </p:nvSpPr>
        <p:spPr>
          <a:xfrm>
            <a:off x="387209" y="1412044"/>
            <a:ext cx="10863234" cy="25224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745" b="1" dirty="0">
                <a:solidFill>
                  <a:srgbClr val="404040"/>
                </a:solidFill>
              </a:rPr>
              <a:t> </a:t>
            </a:r>
            <a:r>
              <a:rPr lang="en-US" sz="2745" b="1" dirty="0">
                <a:solidFill>
                  <a:srgbClr val="FF8C00"/>
                </a:solidFill>
              </a:rPr>
              <a:t>Basic</a:t>
            </a:r>
            <a:r>
              <a:rPr lang="en-US" sz="2745" dirty="0">
                <a:gradFill>
                  <a:gsLst>
                    <a:gs pos="1250">
                      <a:srgbClr val="404040"/>
                    </a:gs>
                    <a:gs pos="100000">
                      <a:srgbClr val="404040"/>
                    </a:gs>
                  </a:gsLst>
                  <a:lin ang="5400000" scaled="0"/>
                </a:gradFill>
              </a:rPr>
              <a:t>, </a:t>
            </a:r>
            <a:r>
              <a:rPr lang="en-US" sz="2745" b="1" dirty="0">
                <a:solidFill>
                  <a:srgbClr val="00B050"/>
                </a:solidFill>
              </a:rPr>
              <a:t>Standard</a:t>
            </a:r>
            <a:r>
              <a:rPr lang="en-US" sz="2745" dirty="0">
                <a:gradFill>
                  <a:gsLst>
                    <a:gs pos="1250">
                      <a:srgbClr val="404040"/>
                    </a:gs>
                    <a:gs pos="100000">
                      <a:srgbClr val="404040"/>
                    </a:gs>
                  </a:gsLst>
                  <a:lin ang="5400000" scaled="0"/>
                </a:gradFill>
              </a:rPr>
              <a:t>, and </a:t>
            </a:r>
            <a:r>
              <a:rPr lang="en-US" sz="2745" b="1" dirty="0">
                <a:solidFill>
                  <a:srgbClr val="7030A0"/>
                </a:solidFill>
              </a:rPr>
              <a:t>Premium</a:t>
            </a:r>
            <a:r>
              <a:rPr lang="en-US" sz="2745" dirty="0">
                <a:solidFill>
                  <a:srgbClr val="BAD80A"/>
                </a:solidFill>
              </a:rPr>
              <a:t> </a:t>
            </a:r>
            <a:r>
              <a:rPr lang="en-US" sz="2745" dirty="0">
                <a:gradFill>
                  <a:gsLst>
                    <a:gs pos="1250">
                      <a:srgbClr val="404040"/>
                    </a:gs>
                    <a:gs pos="100000">
                      <a:srgbClr val="404040"/>
                    </a:gs>
                  </a:gsLst>
                  <a:lin ang="5400000" scaled="0"/>
                </a:gradFill>
              </a:rPr>
              <a:t>provide increasing performance levels</a:t>
            </a:r>
          </a:p>
          <a:p>
            <a:pPr>
              <a:lnSpc>
                <a:spcPct val="100000"/>
              </a:lnSpc>
            </a:pPr>
            <a:r>
              <a:rPr lang="en-US" sz="2745" dirty="0">
                <a:gradFill>
                  <a:gsLst>
                    <a:gs pos="1250">
                      <a:srgbClr val="404040"/>
                    </a:gs>
                    <a:gs pos="100000">
                      <a:srgbClr val="404040"/>
                    </a:gs>
                  </a:gsLst>
                  <a:lin ang="5400000" scaled="0"/>
                </a:gradFill>
              </a:rPr>
              <a:t>Scale via portal, PS, REST APIs, or T-SQL to reflect actual or anticipated demand</a:t>
            </a:r>
          </a:p>
          <a:p>
            <a:pPr>
              <a:lnSpc>
                <a:spcPct val="100000"/>
              </a:lnSpc>
            </a:pPr>
            <a:r>
              <a:rPr lang="en-US" sz="2745" dirty="0">
                <a:gradFill>
                  <a:gsLst>
                    <a:gs pos="1250">
                      <a:srgbClr val="404040"/>
                    </a:gs>
                    <a:gs pos="100000">
                      <a:srgbClr val="404040"/>
                    </a:gs>
                  </a:gsLst>
                  <a:lin ang="5400000" scaled="0"/>
                </a:gradFill>
              </a:rPr>
              <a:t>Database remains online while scaling</a:t>
            </a:r>
          </a:p>
          <a:p>
            <a:pPr>
              <a:lnSpc>
                <a:spcPct val="100000"/>
              </a:lnSpc>
            </a:pPr>
            <a:r>
              <a:rPr lang="en-US" sz="2745" dirty="0">
                <a:gradFill>
                  <a:gsLst>
                    <a:gs pos="1250">
                      <a:srgbClr val="404040"/>
                    </a:gs>
                    <a:gs pos="100000">
                      <a:srgbClr val="404040"/>
                    </a:gs>
                  </a:gsLst>
                  <a:lin ang="5400000" scaled="0"/>
                </a:gradFill>
              </a:rPr>
              <a:t>Hourly billing provides cost </a:t>
            </a:r>
            <a:r>
              <a:rPr lang="en-US" sz="2745" dirty="0" smtClean="0">
                <a:gradFill>
                  <a:gsLst>
                    <a:gs pos="1250">
                      <a:srgbClr val="404040"/>
                    </a:gs>
                    <a:gs pos="100000">
                      <a:srgbClr val="404040"/>
                    </a:gs>
                  </a:gsLst>
                  <a:lin ang="5400000" scaled="0"/>
                </a:gradFill>
              </a:rPr>
              <a:t>efficiency</a:t>
            </a:r>
          </a:p>
        </p:txBody>
      </p:sp>
      <p:grpSp>
        <p:nvGrpSpPr>
          <p:cNvPr id="38" name="Group 37"/>
          <p:cNvGrpSpPr/>
          <p:nvPr/>
        </p:nvGrpSpPr>
        <p:grpSpPr>
          <a:xfrm>
            <a:off x="1987386" y="3055490"/>
            <a:ext cx="9445010" cy="3601992"/>
            <a:chOff x="2411223" y="1817612"/>
            <a:chExt cx="9634402" cy="3674219"/>
          </a:xfrm>
        </p:grpSpPr>
        <p:sp>
          <p:nvSpPr>
            <p:cNvPr id="7" name="Rectangle 6"/>
            <p:cNvSpPr/>
            <p:nvPr/>
          </p:nvSpPr>
          <p:spPr bwMode="auto">
            <a:xfrm>
              <a:off x="4472701" y="4514954"/>
              <a:ext cx="406984" cy="38100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062837" y="4343253"/>
              <a:ext cx="581826" cy="55270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681901" y="3996142"/>
              <a:ext cx="878611" cy="899812"/>
            </a:xfrm>
            <a:prstGeom prst="rect">
              <a:avLst/>
            </a:prstGeom>
            <a:noFill/>
            <a:ln w="38100">
              <a:solidFill>
                <a:srgbClr val="8039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751713" y="3609500"/>
              <a:ext cx="1418643" cy="1286454"/>
            </a:xfrm>
            <a:prstGeom prst="rect">
              <a:avLst/>
            </a:prstGeom>
            <a:noFill/>
            <a:ln w="38100">
              <a:solidFill>
                <a:srgbClr val="8039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326151" y="2258040"/>
              <a:ext cx="2719474" cy="2637914"/>
            </a:xfrm>
            <a:prstGeom prst="rect">
              <a:avLst/>
            </a:prstGeom>
            <a:noFill/>
            <a:ln w="38100">
              <a:solidFill>
                <a:srgbClr val="8039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990393" y="4657972"/>
              <a:ext cx="285578" cy="237982"/>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653967" y="4743554"/>
              <a:ext cx="182880" cy="152400"/>
            </a:xfrm>
            <a:prstGeom prst="rect">
              <a:avLst/>
            </a:prstGeom>
            <a:no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482101" y="4863967"/>
              <a:ext cx="536044" cy="627864"/>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404040"/>
                      </a:gs>
                      <a:gs pos="30000">
                        <a:srgbClr val="404040"/>
                      </a:gs>
                    </a:gsLst>
                    <a:lin ang="5400000" scaled="0"/>
                  </a:gradFill>
                </a:rPr>
                <a:t>5</a:t>
              </a:r>
            </a:p>
          </p:txBody>
        </p:sp>
        <p:sp>
          <p:nvSpPr>
            <p:cNvPr id="15" name="TextBox 14"/>
            <p:cNvSpPr txBox="1"/>
            <p:nvPr/>
          </p:nvSpPr>
          <p:spPr>
            <a:xfrm>
              <a:off x="3769945" y="4863967"/>
              <a:ext cx="702756" cy="62786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10</a:t>
              </a:r>
            </a:p>
          </p:txBody>
        </p:sp>
        <p:sp>
          <p:nvSpPr>
            <p:cNvPr id="16" name="TextBox 15"/>
            <p:cNvSpPr txBox="1"/>
            <p:nvPr/>
          </p:nvSpPr>
          <p:spPr>
            <a:xfrm>
              <a:off x="4347796" y="4863967"/>
              <a:ext cx="702756" cy="62786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20</a:t>
              </a:r>
            </a:p>
          </p:txBody>
        </p:sp>
        <p:sp>
          <p:nvSpPr>
            <p:cNvPr id="17" name="TextBox 16"/>
            <p:cNvSpPr txBox="1"/>
            <p:nvPr/>
          </p:nvSpPr>
          <p:spPr>
            <a:xfrm>
              <a:off x="5019645" y="4863967"/>
              <a:ext cx="702756" cy="62786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50</a:t>
              </a:r>
            </a:p>
          </p:txBody>
        </p:sp>
        <p:sp>
          <p:nvSpPr>
            <p:cNvPr id="18" name="TextBox 17"/>
            <p:cNvSpPr txBox="1"/>
            <p:nvPr/>
          </p:nvSpPr>
          <p:spPr>
            <a:xfrm>
              <a:off x="5720341" y="4863846"/>
              <a:ext cx="869469" cy="62786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100</a:t>
              </a:r>
            </a:p>
          </p:txBody>
        </p:sp>
        <p:sp>
          <p:nvSpPr>
            <p:cNvPr id="19" name="TextBox 18"/>
            <p:cNvSpPr txBox="1"/>
            <p:nvPr/>
          </p:nvSpPr>
          <p:spPr>
            <a:xfrm>
              <a:off x="8026301" y="4863967"/>
              <a:ext cx="869469" cy="62786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250</a:t>
              </a:r>
            </a:p>
          </p:txBody>
        </p:sp>
        <p:sp>
          <p:nvSpPr>
            <p:cNvPr id="20" name="TextBox 19"/>
            <p:cNvSpPr txBox="1"/>
            <p:nvPr/>
          </p:nvSpPr>
          <p:spPr>
            <a:xfrm>
              <a:off x="10180637" y="4863967"/>
              <a:ext cx="1036182" cy="62786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1000</a:t>
              </a:r>
            </a:p>
          </p:txBody>
        </p:sp>
        <p:sp>
          <p:nvSpPr>
            <p:cNvPr id="22" name="TextBox 21"/>
            <p:cNvSpPr txBox="1"/>
            <p:nvPr/>
          </p:nvSpPr>
          <p:spPr>
            <a:xfrm>
              <a:off x="2411223" y="4860752"/>
              <a:ext cx="1100896"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rgbClr val="404040"/>
                      </a:gs>
                      <a:gs pos="30000">
                        <a:srgbClr val="404040"/>
                      </a:gs>
                    </a:gsLst>
                    <a:lin ang="5400000" scaled="0"/>
                  </a:gradFill>
                </a:rPr>
                <a:t>DTUs</a:t>
              </a:r>
            </a:p>
          </p:txBody>
        </p:sp>
        <p:sp>
          <p:nvSpPr>
            <p:cNvPr id="23" name="TextBox 22"/>
            <p:cNvSpPr txBox="1"/>
            <p:nvPr/>
          </p:nvSpPr>
          <p:spPr>
            <a:xfrm>
              <a:off x="3489090" y="4281994"/>
              <a:ext cx="534442" cy="572464"/>
            </a:xfrm>
            <a:prstGeom prst="rect">
              <a:avLst/>
            </a:prstGeom>
            <a:noFill/>
          </p:spPr>
          <p:txBody>
            <a:bodyPr wrap="none" lIns="179285" tIns="143428" rIns="179285" bIns="143428" rtlCol="0">
              <a:spAutoFit/>
            </a:bodyPr>
            <a:lstStyle/>
            <a:p>
              <a:pPr algn="ctr">
                <a:lnSpc>
                  <a:spcPct val="90000"/>
                </a:lnSpc>
                <a:spcAft>
                  <a:spcPts val="588"/>
                </a:spcAft>
              </a:pPr>
              <a:r>
                <a:rPr lang="en-US" sz="1961" b="1" dirty="0">
                  <a:solidFill>
                    <a:srgbClr val="FF8C00"/>
                  </a:solidFill>
                </a:rPr>
                <a:t>B</a:t>
              </a:r>
            </a:p>
          </p:txBody>
        </p:sp>
        <p:sp>
          <p:nvSpPr>
            <p:cNvPr id="24" name="TextBox 23"/>
            <p:cNvSpPr txBox="1"/>
            <p:nvPr/>
          </p:nvSpPr>
          <p:spPr>
            <a:xfrm>
              <a:off x="3810224" y="4200551"/>
              <a:ext cx="661078" cy="572464"/>
            </a:xfrm>
            <a:prstGeom prst="rect">
              <a:avLst/>
            </a:prstGeom>
            <a:noFill/>
          </p:spPr>
          <p:txBody>
            <a:bodyPr wrap="none" lIns="179285" tIns="143428" rIns="179285" bIns="143428" rtlCol="0">
              <a:spAutoFit/>
            </a:bodyPr>
            <a:lstStyle/>
            <a:p>
              <a:pPr algn="ctr">
                <a:lnSpc>
                  <a:spcPct val="90000"/>
                </a:lnSpc>
                <a:spcAft>
                  <a:spcPts val="588"/>
                </a:spcAft>
              </a:pPr>
              <a:r>
                <a:rPr lang="en-US" sz="1961" b="1" dirty="0">
                  <a:solidFill>
                    <a:srgbClr val="00B050"/>
                  </a:solidFill>
                </a:rPr>
                <a:t>S0</a:t>
              </a:r>
            </a:p>
          </p:txBody>
        </p:sp>
        <p:sp>
          <p:nvSpPr>
            <p:cNvPr id="25" name="TextBox 24"/>
            <p:cNvSpPr txBox="1"/>
            <p:nvPr/>
          </p:nvSpPr>
          <p:spPr>
            <a:xfrm>
              <a:off x="4374873" y="4072635"/>
              <a:ext cx="661078" cy="572464"/>
            </a:xfrm>
            <a:prstGeom prst="rect">
              <a:avLst/>
            </a:prstGeom>
            <a:noFill/>
          </p:spPr>
          <p:txBody>
            <a:bodyPr wrap="none" lIns="179285" tIns="143428" rIns="179285" bIns="143428" rtlCol="0">
              <a:spAutoFit/>
            </a:bodyPr>
            <a:lstStyle/>
            <a:p>
              <a:pPr algn="ctr">
                <a:lnSpc>
                  <a:spcPct val="90000"/>
                </a:lnSpc>
                <a:spcAft>
                  <a:spcPts val="588"/>
                </a:spcAft>
              </a:pPr>
              <a:r>
                <a:rPr lang="en-US" sz="1961" b="1" dirty="0">
                  <a:solidFill>
                    <a:srgbClr val="00B050"/>
                  </a:solidFill>
                </a:rPr>
                <a:t>S1</a:t>
              </a:r>
            </a:p>
          </p:txBody>
        </p:sp>
        <p:sp>
          <p:nvSpPr>
            <p:cNvPr id="26" name="TextBox 25"/>
            <p:cNvSpPr txBox="1"/>
            <p:nvPr/>
          </p:nvSpPr>
          <p:spPr>
            <a:xfrm>
              <a:off x="5025559" y="3880290"/>
              <a:ext cx="661078" cy="572464"/>
            </a:xfrm>
            <a:prstGeom prst="rect">
              <a:avLst/>
            </a:prstGeom>
            <a:noFill/>
          </p:spPr>
          <p:txBody>
            <a:bodyPr wrap="none" lIns="179285" tIns="143428" rIns="179285" bIns="143428" rtlCol="0">
              <a:spAutoFit/>
            </a:bodyPr>
            <a:lstStyle/>
            <a:p>
              <a:pPr algn="ctr">
                <a:lnSpc>
                  <a:spcPct val="90000"/>
                </a:lnSpc>
                <a:spcAft>
                  <a:spcPts val="588"/>
                </a:spcAft>
              </a:pPr>
              <a:r>
                <a:rPr lang="en-US" sz="1961" b="1" dirty="0">
                  <a:solidFill>
                    <a:srgbClr val="00B050"/>
                  </a:solidFill>
                </a:rPr>
                <a:t>S2</a:t>
              </a:r>
            </a:p>
          </p:txBody>
        </p:sp>
        <p:sp>
          <p:nvSpPr>
            <p:cNvPr id="27" name="TextBox 26"/>
            <p:cNvSpPr txBox="1"/>
            <p:nvPr/>
          </p:nvSpPr>
          <p:spPr>
            <a:xfrm>
              <a:off x="5876473" y="3689954"/>
              <a:ext cx="661078" cy="572464"/>
            </a:xfrm>
            <a:prstGeom prst="rect">
              <a:avLst/>
            </a:prstGeom>
            <a:noFill/>
          </p:spPr>
          <p:txBody>
            <a:bodyPr wrap="none" lIns="179285" tIns="143428" rIns="179285" bIns="143428" rtlCol="0">
              <a:spAutoFit/>
            </a:bodyPr>
            <a:lstStyle/>
            <a:p>
              <a:pPr algn="ctr">
                <a:lnSpc>
                  <a:spcPct val="90000"/>
                </a:lnSpc>
                <a:spcAft>
                  <a:spcPts val="588"/>
                </a:spcAft>
              </a:pPr>
              <a:r>
                <a:rPr lang="en-US" sz="1961" b="1" dirty="0">
                  <a:solidFill>
                    <a:srgbClr val="00B050"/>
                  </a:solidFill>
                </a:rPr>
                <a:t>S3</a:t>
              </a:r>
            </a:p>
          </p:txBody>
        </p:sp>
        <p:sp>
          <p:nvSpPr>
            <p:cNvPr id="28" name="TextBox 27"/>
            <p:cNvSpPr txBox="1"/>
            <p:nvPr/>
          </p:nvSpPr>
          <p:spPr>
            <a:xfrm>
              <a:off x="8124082" y="3090967"/>
              <a:ext cx="673903" cy="572464"/>
            </a:xfrm>
            <a:prstGeom prst="rect">
              <a:avLst/>
            </a:prstGeom>
            <a:noFill/>
          </p:spPr>
          <p:txBody>
            <a:bodyPr wrap="none" lIns="179285" tIns="143428" rIns="179285" bIns="143428" rtlCol="0">
              <a:spAutoFit/>
            </a:bodyPr>
            <a:lstStyle/>
            <a:p>
              <a:pPr algn="ctr">
                <a:lnSpc>
                  <a:spcPct val="90000"/>
                </a:lnSpc>
                <a:spcAft>
                  <a:spcPts val="588"/>
                </a:spcAft>
              </a:pPr>
              <a:r>
                <a:rPr lang="en-US" sz="1961" b="1" dirty="0">
                  <a:solidFill>
                    <a:srgbClr val="8039FF"/>
                  </a:solidFill>
                </a:rPr>
                <a:t>P2</a:t>
              </a:r>
            </a:p>
          </p:txBody>
        </p:sp>
        <p:sp>
          <p:nvSpPr>
            <p:cNvPr id="29" name="TextBox 28"/>
            <p:cNvSpPr txBox="1"/>
            <p:nvPr/>
          </p:nvSpPr>
          <p:spPr>
            <a:xfrm>
              <a:off x="10348936" y="1817612"/>
              <a:ext cx="673903" cy="572464"/>
            </a:xfrm>
            <a:prstGeom prst="rect">
              <a:avLst/>
            </a:prstGeom>
            <a:noFill/>
          </p:spPr>
          <p:txBody>
            <a:bodyPr wrap="none" lIns="179285" tIns="143428" rIns="179285" bIns="143428" rtlCol="0">
              <a:spAutoFit/>
            </a:bodyPr>
            <a:lstStyle/>
            <a:p>
              <a:pPr algn="ctr">
                <a:lnSpc>
                  <a:spcPct val="90000"/>
                </a:lnSpc>
                <a:spcAft>
                  <a:spcPts val="588"/>
                </a:spcAft>
              </a:pPr>
              <a:r>
                <a:rPr lang="en-US" sz="1961" b="1" dirty="0">
                  <a:solidFill>
                    <a:srgbClr val="8039FF"/>
                  </a:solidFill>
                </a:rPr>
                <a:t>P3</a:t>
              </a:r>
            </a:p>
          </p:txBody>
        </p:sp>
        <p:sp>
          <p:nvSpPr>
            <p:cNvPr id="33" name="Rectangle 32"/>
            <p:cNvSpPr/>
            <p:nvPr/>
          </p:nvSpPr>
          <p:spPr bwMode="auto">
            <a:xfrm>
              <a:off x="5827612" y="4203620"/>
              <a:ext cx="676022" cy="69233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806972" y="3495301"/>
              <a:ext cx="673902" cy="572464"/>
            </a:xfrm>
            <a:prstGeom prst="rect">
              <a:avLst/>
            </a:prstGeom>
            <a:noFill/>
          </p:spPr>
          <p:txBody>
            <a:bodyPr wrap="none" lIns="179285" tIns="143428" rIns="179285" bIns="143428" rtlCol="0">
              <a:spAutoFit/>
            </a:bodyPr>
            <a:lstStyle/>
            <a:p>
              <a:pPr algn="ctr">
                <a:lnSpc>
                  <a:spcPct val="90000"/>
                </a:lnSpc>
                <a:spcAft>
                  <a:spcPts val="588"/>
                </a:spcAft>
              </a:pPr>
              <a:r>
                <a:rPr lang="en-US" sz="1961" b="1" dirty="0">
                  <a:solidFill>
                    <a:srgbClr val="8039FF"/>
                  </a:solidFill>
                </a:rPr>
                <a:t>P1</a:t>
              </a:r>
            </a:p>
          </p:txBody>
        </p:sp>
        <p:sp>
          <p:nvSpPr>
            <p:cNvPr id="35" name="TextBox 34"/>
            <p:cNvSpPr txBox="1"/>
            <p:nvPr/>
          </p:nvSpPr>
          <p:spPr>
            <a:xfrm>
              <a:off x="6663033" y="4863846"/>
              <a:ext cx="869469" cy="627864"/>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125</a:t>
              </a:r>
            </a:p>
          </p:txBody>
        </p:sp>
      </p:grpSp>
      <p:sp>
        <p:nvSpPr>
          <p:cNvPr id="51" name="Can 50"/>
          <p:cNvSpPr/>
          <p:nvPr/>
        </p:nvSpPr>
        <p:spPr>
          <a:xfrm>
            <a:off x="3238712" y="5952796"/>
            <a:ext cx="108130" cy="91199"/>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9" name="Can 58"/>
          <p:cNvSpPr/>
          <p:nvPr/>
        </p:nvSpPr>
        <p:spPr>
          <a:xfrm>
            <a:off x="3578213" y="5879539"/>
            <a:ext cx="189900" cy="162302"/>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0" name="Can 59"/>
          <p:cNvSpPr/>
          <p:nvPr/>
        </p:nvSpPr>
        <p:spPr>
          <a:xfrm>
            <a:off x="4049311" y="5737606"/>
            <a:ext cx="309555" cy="293436"/>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1" name="Can 60"/>
          <p:cNvSpPr/>
          <p:nvPr/>
        </p:nvSpPr>
        <p:spPr>
          <a:xfrm>
            <a:off x="4628005" y="5576996"/>
            <a:ext cx="481617" cy="454045"/>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2" name="Can 61"/>
          <p:cNvSpPr/>
          <p:nvPr/>
        </p:nvSpPr>
        <p:spPr>
          <a:xfrm>
            <a:off x="5370646" y="5435062"/>
            <a:ext cx="579374" cy="595979"/>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3" name="Can 62"/>
          <p:cNvSpPr/>
          <p:nvPr/>
        </p:nvSpPr>
        <p:spPr>
          <a:xfrm>
            <a:off x="6221075" y="5240837"/>
            <a:ext cx="759834" cy="790205"/>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4" name="Can 63"/>
          <p:cNvSpPr/>
          <p:nvPr/>
        </p:nvSpPr>
        <p:spPr>
          <a:xfrm>
            <a:off x="7280752" y="4865024"/>
            <a:ext cx="1270506" cy="1166018"/>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5" name="Can 64"/>
          <p:cNvSpPr/>
          <p:nvPr/>
        </p:nvSpPr>
        <p:spPr>
          <a:xfrm>
            <a:off x="8823151" y="3554916"/>
            <a:ext cx="2533988" cy="2476127"/>
          </a:xfrm>
          <a:prstGeom prst="can">
            <a:avLst>
              <a:gd name="adj" fmla="val 23513"/>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Tree>
    <p:extLst>
      <p:ext uri="{BB962C8B-B14F-4D97-AF65-F5344CB8AC3E}">
        <p14:creationId xmlns:p14="http://schemas.microsoft.com/office/powerpoint/2010/main" val="1312040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SQL Database Service Tiers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44127498"/>
              </p:ext>
            </p:extLst>
          </p:nvPr>
        </p:nvGraphicFramePr>
        <p:xfrm>
          <a:off x="1265881" y="1485785"/>
          <a:ext cx="9546281" cy="4504962"/>
        </p:xfrm>
        <a:graphic>
          <a:graphicData uri="http://schemas.openxmlformats.org/drawingml/2006/table">
            <a:tbl>
              <a:tblPr firstRow="1" bandRow="1">
                <a:tableStyleId>{5C22544A-7EE6-4342-B048-85BDC9FD1C3A}</a:tableStyleId>
              </a:tblPr>
              <a:tblGrid>
                <a:gridCol w="2032000"/>
                <a:gridCol w="2472724"/>
                <a:gridCol w="2421925"/>
                <a:gridCol w="2619632"/>
              </a:tblGrid>
              <a:tr h="734901">
                <a:tc>
                  <a:txBody>
                    <a:bodyPr/>
                    <a:lstStyle/>
                    <a:p>
                      <a:endParaRPr lang="en-US" dirty="0"/>
                    </a:p>
                  </a:txBody>
                  <a:tcPr/>
                </a:tc>
                <a:tc>
                  <a:txBody>
                    <a:bodyPr/>
                    <a:lstStyle/>
                    <a:p>
                      <a:pPr algn="l"/>
                      <a:r>
                        <a:rPr lang="en-US" sz="2400" dirty="0" smtClean="0"/>
                        <a:t>Basic</a:t>
                      </a:r>
                      <a:endParaRPr lang="en-US" sz="2400" dirty="0"/>
                    </a:p>
                  </a:txBody>
                  <a:tcPr anchor="ctr"/>
                </a:tc>
                <a:tc>
                  <a:txBody>
                    <a:bodyPr/>
                    <a:lstStyle/>
                    <a:p>
                      <a:pPr algn="l"/>
                      <a:r>
                        <a:rPr lang="en-US" sz="2400" dirty="0" smtClean="0"/>
                        <a:t>Standard</a:t>
                      </a:r>
                      <a:endParaRPr lang="en-US" sz="2400" dirty="0"/>
                    </a:p>
                  </a:txBody>
                  <a:tcPr anchor="ctr"/>
                </a:tc>
                <a:tc>
                  <a:txBody>
                    <a:bodyPr/>
                    <a:lstStyle/>
                    <a:p>
                      <a:pPr algn="l"/>
                      <a:r>
                        <a:rPr lang="en-US" sz="2400" dirty="0" smtClean="0"/>
                        <a:t>Premium</a:t>
                      </a:r>
                      <a:endParaRPr lang="en-US" sz="2400" dirty="0"/>
                    </a:p>
                  </a:txBody>
                  <a:tcPr anchor="ctr"/>
                </a:tc>
              </a:tr>
              <a:tr h="370840">
                <a:tc>
                  <a:txBody>
                    <a:bodyPr/>
                    <a:lstStyle/>
                    <a:p>
                      <a:r>
                        <a:rPr lang="en-US" dirty="0" smtClean="0">
                          <a:solidFill>
                            <a:schemeClr val="bg2">
                              <a:lumMod val="10000"/>
                            </a:schemeClr>
                          </a:solidFill>
                        </a:rPr>
                        <a:t>DB Size</a:t>
                      </a:r>
                      <a:endParaRPr lang="en-US" dirty="0">
                        <a:solidFill>
                          <a:schemeClr val="bg2">
                            <a:lumMod val="10000"/>
                          </a:schemeClr>
                        </a:solidFill>
                      </a:endParaRPr>
                    </a:p>
                  </a:txBody>
                  <a:tcPr/>
                </a:tc>
                <a:tc>
                  <a:txBody>
                    <a:bodyPr/>
                    <a:lstStyle/>
                    <a:p>
                      <a:r>
                        <a:rPr lang="en-US" dirty="0" smtClean="0">
                          <a:solidFill>
                            <a:schemeClr val="bg2">
                              <a:lumMod val="10000"/>
                            </a:schemeClr>
                          </a:solidFill>
                        </a:rPr>
                        <a:t>2 GB</a:t>
                      </a:r>
                      <a:endParaRPr lang="en-US" dirty="0">
                        <a:solidFill>
                          <a:schemeClr val="bg2">
                            <a:lumMod val="10000"/>
                          </a:schemeClr>
                        </a:solidFill>
                      </a:endParaRPr>
                    </a:p>
                  </a:txBody>
                  <a:tcPr/>
                </a:tc>
                <a:tc>
                  <a:txBody>
                    <a:bodyPr/>
                    <a:lstStyle/>
                    <a:p>
                      <a:r>
                        <a:rPr lang="en-US" dirty="0" smtClean="0">
                          <a:solidFill>
                            <a:schemeClr val="bg2">
                              <a:lumMod val="10000"/>
                            </a:schemeClr>
                          </a:solidFill>
                        </a:rPr>
                        <a:t>250 GB</a:t>
                      </a:r>
                      <a:endParaRPr lang="en-US" dirty="0">
                        <a:solidFill>
                          <a:schemeClr val="bg2">
                            <a:lumMod val="10000"/>
                          </a:schemeClr>
                        </a:solidFill>
                      </a:endParaRPr>
                    </a:p>
                  </a:txBody>
                  <a:tcPr/>
                </a:tc>
                <a:tc>
                  <a:txBody>
                    <a:bodyPr/>
                    <a:lstStyle/>
                    <a:p>
                      <a:r>
                        <a:rPr lang="en-US" dirty="0" smtClean="0">
                          <a:solidFill>
                            <a:schemeClr val="bg2">
                              <a:lumMod val="10000"/>
                            </a:schemeClr>
                          </a:solidFill>
                        </a:rPr>
                        <a:t>500 GB</a:t>
                      </a:r>
                      <a:endParaRPr lang="en-US" dirty="0">
                        <a:solidFill>
                          <a:schemeClr val="bg2">
                            <a:lumMod val="10000"/>
                          </a:schemeClr>
                        </a:solidFill>
                      </a:endParaRPr>
                    </a:p>
                  </a:txBody>
                  <a:tcPr/>
                </a:tc>
              </a:tr>
              <a:tr h="370840">
                <a:tc>
                  <a:txBody>
                    <a:bodyPr/>
                    <a:lstStyle/>
                    <a:p>
                      <a:r>
                        <a:rPr lang="en-US" dirty="0" smtClean="0">
                          <a:solidFill>
                            <a:schemeClr val="bg2">
                              <a:lumMod val="10000"/>
                            </a:schemeClr>
                          </a:solidFill>
                        </a:rPr>
                        <a:t>Max Sessions</a:t>
                      </a:r>
                      <a:endParaRPr lang="en-US" dirty="0">
                        <a:solidFill>
                          <a:schemeClr val="bg2">
                            <a:lumMod val="10000"/>
                          </a:schemeClr>
                        </a:solidFill>
                      </a:endParaRPr>
                    </a:p>
                  </a:txBody>
                  <a:tcPr/>
                </a:tc>
                <a:tc>
                  <a:txBody>
                    <a:bodyPr/>
                    <a:lstStyle/>
                    <a:p>
                      <a:r>
                        <a:rPr lang="en-US" dirty="0" smtClean="0">
                          <a:solidFill>
                            <a:schemeClr val="bg2">
                              <a:lumMod val="10000"/>
                            </a:schemeClr>
                          </a:solidFill>
                        </a:rPr>
                        <a:t>300</a:t>
                      </a:r>
                      <a:endParaRPr lang="en-US" dirty="0">
                        <a:solidFill>
                          <a:schemeClr val="bg2">
                            <a:lumMod val="10000"/>
                          </a:schemeClr>
                        </a:solidFill>
                      </a:endParaRPr>
                    </a:p>
                  </a:txBody>
                  <a:tcPr/>
                </a:tc>
                <a:tc>
                  <a:txBody>
                    <a:bodyPr/>
                    <a:lstStyle/>
                    <a:p>
                      <a:r>
                        <a:rPr lang="en-US" dirty="0" smtClean="0">
                          <a:solidFill>
                            <a:schemeClr val="bg2">
                              <a:lumMod val="10000"/>
                            </a:schemeClr>
                          </a:solidFill>
                        </a:rPr>
                        <a:t>2,400</a:t>
                      </a:r>
                      <a:endParaRPr lang="en-US" dirty="0">
                        <a:solidFill>
                          <a:schemeClr val="bg2">
                            <a:lumMod val="10000"/>
                          </a:schemeClr>
                        </a:solidFill>
                      </a:endParaRPr>
                    </a:p>
                  </a:txBody>
                  <a:tcPr/>
                </a:tc>
                <a:tc>
                  <a:txBody>
                    <a:bodyPr/>
                    <a:lstStyle/>
                    <a:p>
                      <a:r>
                        <a:rPr lang="en-US" dirty="0" smtClean="0">
                          <a:solidFill>
                            <a:schemeClr val="bg2">
                              <a:lumMod val="10000"/>
                            </a:schemeClr>
                          </a:solidFill>
                        </a:rPr>
                        <a:t>19,200</a:t>
                      </a:r>
                      <a:endParaRPr lang="en-US" dirty="0">
                        <a:solidFill>
                          <a:schemeClr val="bg2">
                            <a:lumMod val="10000"/>
                          </a:schemeClr>
                        </a:solidFill>
                      </a:endParaRPr>
                    </a:p>
                  </a:txBody>
                  <a:tcPr/>
                </a:tc>
              </a:tr>
              <a:tr h="370840">
                <a:tc>
                  <a:txBody>
                    <a:bodyPr/>
                    <a:lstStyle/>
                    <a:p>
                      <a:r>
                        <a:rPr lang="en-US" dirty="0" smtClean="0">
                          <a:solidFill>
                            <a:schemeClr val="bg2">
                              <a:lumMod val="10000"/>
                            </a:schemeClr>
                          </a:solidFill>
                        </a:rPr>
                        <a:t>Restore</a:t>
                      </a:r>
                      <a:endParaRPr lang="en-US" dirty="0">
                        <a:solidFill>
                          <a:schemeClr val="bg2">
                            <a:lumMod val="10000"/>
                          </a:schemeClr>
                        </a:solidFill>
                      </a:endParaRPr>
                    </a:p>
                  </a:txBody>
                  <a:tcPr/>
                </a:tc>
                <a:tc>
                  <a:txBody>
                    <a:bodyPr/>
                    <a:lstStyle/>
                    <a:p>
                      <a:r>
                        <a:rPr lang="en-US" dirty="0" smtClean="0">
                          <a:solidFill>
                            <a:schemeClr val="bg2">
                              <a:lumMod val="10000"/>
                            </a:schemeClr>
                          </a:solidFill>
                        </a:rPr>
                        <a:t>7 days</a:t>
                      </a:r>
                      <a:endParaRPr lang="en-US" dirty="0">
                        <a:solidFill>
                          <a:schemeClr val="bg2">
                            <a:lumMod val="10000"/>
                          </a:schemeClr>
                        </a:solidFill>
                      </a:endParaRPr>
                    </a:p>
                  </a:txBody>
                  <a:tcPr/>
                </a:tc>
                <a:tc>
                  <a:txBody>
                    <a:bodyPr/>
                    <a:lstStyle/>
                    <a:p>
                      <a:r>
                        <a:rPr lang="en-US" dirty="0" smtClean="0">
                          <a:solidFill>
                            <a:schemeClr val="bg2">
                              <a:lumMod val="10000"/>
                            </a:schemeClr>
                          </a:solidFill>
                        </a:rPr>
                        <a:t>14 days</a:t>
                      </a:r>
                      <a:endParaRPr lang="en-US" dirty="0">
                        <a:solidFill>
                          <a:schemeClr val="bg2">
                            <a:lumMod val="10000"/>
                          </a:schemeClr>
                        </a:solidFill>
                      </a:endParaRPr>
                    </a:p>
                  </a:txBody>
                  <a:tcPr/>
                </a:tc>
                <a:tc>
                  <a:txBody>
                    <a:bodyPr/>
                    <a:lstStyle/>
                    <a:p>
                      <a:r>
                        <a:rPr lang="en-US" dirty="0" smtClean="0">
                          <a:solidFill>
                            <a:schemeClr val="bg2">
                              <a:lumMod val="10000"/>
                            </a:schemeClr>
                          </a:solidFill>
                        </a:rPr>
                        <a:t>35 days</a:t>
                      </a:r>
                      <a:endParaRPr lang="en-US" dirty="0">
                        <a:solidFill>
                          <a:schemeClr val="bg2">
                            <a:lumMod val="10000"/>
                          </a:schemeClr>
                        </a:solidFill>
                      </a:endParaRPr>
                    </a:p>
                  </a:txBody>
                  <a:tcPr/>
                </a:tc>
              </a:tr>
              <a:tr h="370840">
                <a:tc>
                  <a:txBody>
                    <a:bodyPr/>
                    <a:lstStyle/>
                    <a:p>
                      <a:r>
                        <a:rPr lang="en-US" dirty="0" smtClean="0">
                          <a:solidFill>
                            <a:schemeClr val="bg2">
                              <a:lumMod val="10000"/>
                            </a:schemeClr>
                          </a:solidFill>
                        </a:rPr>
                        <a:t>DR</a:t>
                      </a:r>
                      <a:endParaRPr lang="en-US" dirty="0">
                        <a:solidFill>
                          <a:schemeClr val="bg2">
                            <a:lumMod val="10000"/>
                          </a:schemeClr>
                        </a:solidFill>
                      </a:endParaRPr>
                    </a:p>
                  </a:txBody>
                  <a:tcPr/>
                </a:tc>
                <a:tc>
                  <a:txBody>
                    <a:bodyPr/>
                    <a:lstStyle/>
                    <a:p>
                      <a:r>
                        <a:rPr lang="en-US" dirty="0" smtClean="0">
                          <a:solidFill>
                            <a:schemeClr val="bg2">
                              <a:lumMod val="10000"/>
                            </a:schemeClr>
                          </a:solidFill>
                        </a:rPr>
                        <a:t>Restore to another</a:t>
                      </a:r>
                      <a:r>
                        <a:rPr lang="en-US" baseline="0" dirty="0" smtClean="0">
                          <a:solidFill>
                            <a:schemeClr val="bg2">
                              <a:lumMod val="10000"/>
                            </a:schemeClr>
                          </a:solidFill>
                        </a:rPr>
                        <a:t> region</a:t>
                      </a:r>
                      <a:endParaRPr lang="en-US" dirty="0">
                        <a:solidFill>
                          <a:schemeClr val="bg2">
                            <a:lumMod val="10000"/>
                          </a:schemeClr>
                        </a:solidFill>
                      </a:endParaRPr>
                    </a:p>
                  </a:txBody>
                  <a:tcPr/>
                </a:tc>
                <a:tc>
                  <a:txBody>
                    <a:bodyPr/>
                    <a:lstStyle/>
                    <a:p>
                      <a:r>
                        <a:rPr lang="en-US" dirty="0" smtClean="0">
                          <a:solidFill>
                            <a:schemeClr val="bg2">
                              <a:lumMod val="10000"/>
                            </a:schemeClr>
                          </a:solidFill>
                        </a:rPr>
                        <a:t>Standard</a:t>
                      </a:r>
                      <a:r>
                        <a:rPr lang="en-US" baseline="0" dirty="0" smtClean="0">
                          <a:solidFill>
                            <a:schemeClr val="bg2">
                              <a:lumMod val="10000"/>
                            </a:schemeClr>
                          </a:solidFill>
                        </a:rPr>
                        <a:t> Geo-Replication</a:t>
                      </a:r>
                      <a:endParaRPr lang="en-US" dirty="0">
                        <a:solidFill>
                          <a:schemeClr val="bg2">
                            <a:lumMod val="10000"/>
                          </a:schemeClr>
                        </a:solidFill>
                      </a:endParaRPr>
                    </a:p>
                  </a:txBody>
                  <a:tcPr/>
                </a:tc>
                <a:tc>
                  <a:txBody>
                    <a:bodyPr/>
                    <a:lstStyle/>
                    <a:p>
                      <a:r>
                        <a:rPr lang="en-US" dirty="0" smtClean="0">
                          <a:solidFill>
                            <a:schemeClr val="bg2">
                              <a:lumMod val="10000"/>
                            </a:schemeClr>
                          </a:solidFill>
                        </a:rPr>
                        <a:t>Active Geo-Replication</a:t>
                      </a:r>
                      <a:endParaRPr lang="en-US" dirty="0">
                        <a:solidFill>
                          <a:schemeClr val="bg2">
                            <a:lumMod val="10000"/>
                          </a:schemeClr>
                        </a:solidFill>
                      </a:endParaRPr>
                    </a:p>
                  </a:txBody>
                  <a:tcPr/>
                </a:tc>
              </a:tr>
              <a:tr h="370840">
                <a:tc>
                  <a:txBody>
                    <a:bodyPr/>
                    <a:lstStyle/>
                    <a:p>
                      <a:r>
                        <a:rPr lang="en-US" dirty="0" smtClean="0">
                          <a:solidFill>
                            <a:schemeClr val="bg2">
                              <a:lumMod val="10000"/>
                            </a:schemeClr>
                          </a:solidFill>
                        </a:rPr>
                        <a:t>Predictability</a:t>
                      </a:r>
                      <a:endParaRPr lang="en-US" dirty="0">
                        <a:solidFill>
                          <a:schemeClr val="bg2">
                            <a:lumMod val="10000"/>
                          </a:schemeClr>
                        </a:solidFill>
                      </a:endParaRPr>
                    </a:p>
                  </a:txBody>
                  <a:tcPr/>
                </a:tc>
                <a:tc>
                  <a:txBody>
                    <a:bodyPr/>
                    <a:lstStyle/>
                    <a:p>
                      <a:r>
                        <a:rPr lang="en-US" dirty="0" smtClean="0">
                          <a:solidFill>
                            <a:schemeClr val="bg2">
                              <a:lumMod val="10000"/>
                            </a:schemeClr>
                          </a:solidFill>
                        </a:rPr>
                        <a:t>Good</a:t>
                      </a:r>
                      <a:endParaRPr lang="en-US" dirty="0">
                        <a:solidFill>
                          <a:schemeClr val="bg2">
                            <a:lumMod val="10000"/>
                          </a:schemeClr>
                        </a:solidFill>
                      </a:endParaRPr>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dirty="0" smtClean="0">
                          <a:solidFill>
                            <a:schemeClr val="bg2">
                              <a:lumMod val="10000"/>
                            </a:schemeClr>
                          </a:solidFill>
                        </a:rPr>
                        <a:t>Better</a:t>
                      </a:r>
                      <a:endParaRPr lang="en-US" dirty="0">
                        <a:solidFill>
                          <a:schemeClr val="bg2">
                            <a:lumMod val="10000"/>
                          </a:schemeClr>
                        </a:solidFill>
                      </a:endParaRPr>
                    </a:p>
                  </a:txBody>
                  <a:tcPr/>
                </a:tc>
                <a:tc>
                  <a:txBody>
                    <a:bodyPr/>
                    <a:lstStyle/>
                    <a:p>
                      <a:r>
                        <a:rPr lang="en-US" dirty="0" smtClean="0">
                          <a:solidFill>
                            <a:schemeClr val="bg2">
                              <a:lumMod val="10000"/>
                            </a:schemeClr>
                          </a:solidFill>
                        </a:rPr>
                        <a:t>Best</a:t>
                      </a:r>
                      <a:endParaRPr lang="en-US" dirty="0">
                        <a:solidFill>
                          <a:schemeClr val="bg2">
                            <a:lumMod val="10000"/>
                          </a:schemeClr>
                        </a:solidFill>
                      </a:endParaRPr>
                    </a:p>
                  </a:txBody>
                  <a:tcPr/>
                </a:tc>
              </a:tr>
              <a:tr h="370840">
                <a:tc>
                  <a:txBody>
                    <a:bodyPr/>
                    <a:lstStyle/>
                    <a:p>
                      <a:r>
                        <a:rPr lang="en-US" dirty="0" smtClean="0">
                          <a:solidFill>
                            <a:schemeClr val="bg2">
                              <a:lumMod val="10000"/>
                            </a:schemeClr>
                          </a:solidFill>
                        </a:rPr>
                        <a:t>Performance</a:t>
                      </a:r>
                      <a:r>
                        <a:rPr lang="en-US" baseline="0" dirty="0" smtClean="0">
                          <a:solidFill>
                            <a:schemeClr val="bg2">
                              <a:lumMod val="10000"/>
                            </a:schemeClr>
                          </a:solidFill>
                        </a:rPr>
                        <a:t> Levels (DTU)</a:t>
                      </a:r>
                      <a:endParaRPr lang="en-US" dirty="0">
                        <a:solidFill>
                          <a:schemeClr val="bg2">
                            <a:lumMod val="10000"/>
                          </a:schemeClr>
                        </a:solidFill>
                      </a:endParaRPr>
                    </a:p>
                  </a:txBody>
                  <a:tcPr/>
                </a:tc>
                <a:tc>
                  <a:txBody>
                    <a:bodyPr/>
                    <a:lstStyle/>
                    <a:p>
                      <a:r>
                        <a:rPr lang="en-US" dirty="0" smtClean="0">
                          <a:solidFill>
                            <a:schemeClr val="bg2">
                              <a:lumMod val="10000"/>
                            </a:schemeClr>
                          </a:solidFill>
                        </a:rPr>
                        <a:t>Basic </a:t>
                      </a:r>
                      <a:r>
                        <a:rPr lang="en-US" dirty="0" smtClean="0">
                          <a:solidFill>
                            <a:schemeClr val="bg2">
                              <a:lumMod val="10000"/>
                            </a:schemeClr>
                          </a:solidFill>
                          <a:sym typeface="Wingdings" panose="05000000000000000000" pitchFamily="2" charset="2"/>
                        </a:rPr>
                        <a:t> </a:t>
                      </a:r>
                      <a:r>
                        <a:rPr lang="en-US" dirty="0" smtClean="0">
                          <a:solidFill>
                            <a:schemeClr val="bg2">
                              <a:lumMod val="10000"/>
                            </a:schemeClr>
                          </a:solidFill>
                        </a:rPr>
                        <a:t>5</a:t>
                      </a:r>
                      <a:endParaRPr lang="en-US" dirty="0">
                        <a:solidFill>
                          <a:schemeClr val="bg2">
                            <a:lumMod val="10000"/>
                          </a:schemeClr>
                        </a:solidFill>
                      </a:endParaRPr>
                    </a:p>
                  </a:txBody>
                  <a:tcPr/>
                </a:tc>
                <a:tc>
                  <a:txBody>
                    <a:bodyPr/>
                    <a:lstStyle/>
                    <a:p>
                      <a:r>
                        <a:rPr lang="en-US" dirty="0" smtClean="0">
                          <a:solidFill>
                            <a:schemeClr val="bg2">
                              <a:lumMod val="10000"/>
                            </a:schemeClr>
                          </a:solidFill>
                        </a:rPr>
                        <a:t>S0 </a:t>
                      </a:r>
                      <a:r>
                        <a:rPr lang="en-US" dirty="0" smtClean="0">
                          <a:solidFill>
                            <a:schemeClr val="bg2">
                              <a:lumMod val="10000"/>
                            </a:schemeClr>
                          </a:solidFill>
                          <a:sym typeface="Wingdings" panose="05000000000000000000" pitchFamily="2" charset="2"/>
                        </a:rPr>
                        <a:t></a:t>
                      </a:r>
                      <a:r>
                        <a:rPr lang="en-US" dirty="0" smtClean="0">
                          <a:solidFill>
                            <a:schemeClr val="bg2">
                              <a:lumMod val="10000"/>
                            </a:schemeClr>
                          </a:solidFill>
                        </a:rPr>
                        <a:t> 10</a:t>
                      </a:r>
                    </a:p>
                    <a:p>
                      <a:pPr marL="0" marR="0" indent="0" algn="l" defTabSz="914684" rtl="0" eaLnBrk="1" fontAlgn="auto" latinLnBrk="0" hangingPunct="1">
                        <a:lnSpc>
                          <a:spcPct val="100000"/>
                        </a:lnSpc>
                        <a:spcBef>
                          <a:spcPts val="0"/>
                        </a:spcBef>
                        <a:spcAft>
                          <a:spcPts val="0"/>
                        </a:spcAft>
                        <a:buClrTx/>
                        <a:buSzTx/>
                        <a:buFontTx/>
                        <a:buNone/>
                        <a:tabLst/>
                        <a:defRPr/>
                      </a:pPr>
                      <a:r>
                        <a:rPr lang="en-US" dirty="0" smtClean="0">
                          <a:solidFill>
                            <a:schemeClr val="bg2">
                              <a:lumMod val="10000"/>
                            </a:schemeClr>
                          </a:solidFill>
                        </a:rPr>
                        <a:t>S1 </a:t>
                      </a:r>
                      <a:r>
                        <a:rPr lang="en-US" dirty="0" smtClean="0">
                          <a:solidFill>
                            <a:schemeClr val="bg2">
                              <a:lumMod val="10000"/>
                            </a:schemeClr>
                          </a:solidFill>
                          <a:sym typeface="Wingdings" panose="05000000000000000000" pitchFamily="2" charset="2"/>
                        </a:rPr>
                        <a:t> </a:t>
                      </a:r>
                      <a:r>
                        <a:rPr lang="en-US" dirty="0" smtClean="0">
                          <a:solidFill>
                            <a:schemeClr val="bg2">
                              <a:lumMod val="10000"/>
                            </a:schemeClr>
                          </a:solidFill>
                        </a:rPr>
                        <a:t>20</a:t>
                      </a:r>
                    </a:p>
                    <a:p>
                      <a:pPr marL="0" marR="0" indent="0" algn="l" defTabSz="914684" rtl="0" eaLnBrk="1" fontAlgn="auto" latinLnBrk="0" hangingPunct="1">
                        <a:lnSpc>
                          <a:spcPct val="100000"/>
                        </a:lnSpc>
                        <a:spcBef>
                          <a:spcPts val="0"/>
                        </a:spcBef>
                        <a:spcAft>
                          <a:spcPts val="0"/>
                        </a:spcAft>
                        <a:buClrTx/>
                        <a:buSzTx/>
                        <a:buFontTx/>
                        <a:buNone/>
                        <a:tabLst/>
                        <a:defRPr/>
                      </a:pPr>
                      <a:r>
                        <a:rPr lang="en-US" dirty="0" smtClean="0">
                          <a:solidFill>
                            <a:schemeClr val="bg2">
                              <a:lumMod val="10000"/>
                            </a:schemeClr>
                          </a:solidFill>
                        </a:rPr>
                        <a:t>S2 </a:t>
                      </a:r>
                      <a:r>
                        <a:rPr lang="en-US" dirty="0" smtClean="0">
                          <a:solidFill>
                            <a:schemeClr val="bg2">
                              <a:lumMod val="10000"/>
                            </a:schemeClr>
                          </a:solidFill>
                          <a:sym typeface="Wingdings" panose="05000000000000000000" pitchFamily="2" charset="2"/>
                        </a:rPr>
                        <a:t> </a:t>
                      </a:r>
                      <a:r>
                        <a:rPr lang="en-US" dirty="0" smtClean="0">
                          <a:solidFill>
                            <a:schemeClr val="bg2">
                              <a:lumMod val="10000"/>
                            </a:schemeClr>
                          </a:solidFill>
                        </a:rPr>
                        <a:t>50</a:t>
                      </a:r>
                    </a:p>
                    <a:p>
                      <a:pPr marL="0" marR="0" indent="0" algn="l" defTabSz="914684" rtl="0" eaLnBrk="1" fontAlgn="auto" latinLnBrk="0" hangingPunct="1">
                        <a:lnSpc>
                          <a:spcPct val="100000"/>
                        </a:lnSpc>
                        <a:spcBef>
                          <a:spcPts val="0"/>
                        </a:spcBef>
                        <a:spcAft>
                          <a:spcPts val="0"/>
                        </a:spcAft>
                        <a:buClrTx/>
                        <a:buSzTx/>
                        <a:buFontTx/>
                        <a:buNone/>
                        <a:tabLst/>
                        <a:defRPr/>
                      </a:pPr>
                      <a:r>
                        <a:rPr lang="en-US" dirty="0" smtClean="0">
                          <a:solidFill>
                            <a:schemeClr val="bg2">
                              <a:lumMod val="10000"/>
                            </a:schemeClr>
                          </a:solidFill>
                        </a:rPr>
                        <a:t>S3 </a:t>
                      </a:r>
                      <a:r>
                        <a:rPr lang="en-US" dirty="0" smtClean="0">
                          <a:solidFill>
                            <a:schemeClr val="bg2">
                              <a:lumMod val="10000"/>
                            </a:schemeClr>
                          </a:solidFill>
                          <a:sym typeface="Wingdings" panose="05000000000000000000" pitchFamily="2" charset="2"/>
                        </a:rPr>
                        <a:t> </a:t>
                      </a:r>
                      <a:r>
                        <a:rPr lang="en-US" dirty="0" smtClean="0">
                          <a:solidFill>
                            <a:schemeClr val="bg2">
                              <a:lumMod val="10000"/>
                            </a:schemeClr>
                          </a:solidFill>
                        </a:rPr>
                        <a:t>100</a:t>
                      </a:r>
                      <a:endParaRPr lang="en-US" dirty="0">
                        <a:solidFill>
                          <a:schemeClr val="bg2">
                            <a:lumMod val="10000"/>
                          </a:schemeClr>
                        </a:solidFill>
                      </a:endParaRPr>
                    </a:p>
                  </a:txBody>
                  <a:tcPr/>
                </a:tc>
                <a:tc>
                  <a:txBody>
                    <a:bodyPr/>
                    <a:lstStyle/>
                    <a:p>
                      <a:r>
                        <a:rPr lang="en-US" dirty="0" smtClean="0">
                          <a:solidFill>
                            <a:schemeClr val="bg2">
                              <a:lumMod val="10000"/>
                            </a:schemeClr>
                          </a:solidFill>
                        </a:rPr>
                        <a:t>P1 </a:t>
                      </a:r>
                      <a:r>
                        <a:rPr lang="en-US" dirty="0" smtClean="0">
                          <a:solidFill>
                            <a:schemeClr val="bg2">
                              <a:lumMod val="10000"/>
                            </a:schemeClr>
                          </a:solidFill>
                          <a:sym typeface="Wingdings" panose="05000000000000000000" pitchFamily="2" charset="2"/>
                        </a:rPr>
                        <a:t> 125</a:t>
                      </a:r>
                      <a:endParaRPr lang="en-US" dirty="0" smtClean="0">
                        <a:solidFill>
                          <a:schemeClr val="bg2">
                            <a:lumMod val="10000"/>
                          </a:schemeClr>
                        </a:solidFill>
                      </a:endParaRPr>
                    </a:p>
                    <a:p>
                      <a:r>
                        <a:rPr lang="en-US" dirty="0" smtClean="0">
                          <a:solidFill>
                            <a:schemeClr val="bg2">
                              <a:lumMod val="10000"/>
                            </a:schemeClr>
                          </a:solidFill>
                        </a:rPr>
                        <a:t>P2 </a:t>
                      </a:r>
                      <a:r>
                        <a:rPr lang="en-US" dirty="0" smtClean="0">
                          <a:solidFill>
                            <a:schemeClr val="bg2">
                              <a:lumMod val="10000"/>
                            </a:schemeClr>
                          </a:solidFill>
                          <a:sym typeface="Wingdings" panose="05000000000000000000" pitchFamily="2" charset="2"/>
                        </a:rPr>
                        <a:t> 250</a:t>
                      </a:r>
                      <a:endParaRPr lang="en-US" dirty="0" smtClean="0">
                        <a:solidFill>
                          <a:schemeClr val="bg2">
                            <a:lumMod val="10000"/>
                          </a:schemeClr>
                        </a:solidFill>
                      </a:endParaRPr>
                    </a:p>
                    <a:p>
                      <a:r>
                        <a:rPr lang="en-US" dirty="0" smtClean="0">
                          <a:solidFill>
                            <a:schemeClr val="bg2">
                              <a:lumMod val="10000"/>
                            </a:schemeClr>
                          </a:solidFill>
                        </a:rPr>
                        <a:t>P3 </a:t>
                      </a:r>
                      <a:r>
                        <a:rPr lang="en-US" dirty="0" smtClean="0">
                          <a:solidFill>
                            <a:schemeClr val="bg2">
                              <a:lumMod val="10000"/>
                            </a:schemeClr>
                          </a:solidFill>
                          <a:sym typeface="Wingdings" panose="05000000000000000000" pitchFamily="2" charset="2"/>
                        </a:rPr>
                        <a:t> 1000</a:t>
                      </a:r>
                      <a:endParaRPr lang="en-US" dirty="0">
                        <a:solidFill>
                          <a:schemeClr val="bg2">
                            <a:lumMod val="10000"/>
                          </a:schemeClr>
                        </a:solidFill>
                      </a:endParaRPr>
                    </a:p>
                  </a:txBody>
                  <a:tcPr/>
                </a:tc>
              </a:tr>
              <a:tr h="370840">
                <a:tc>
                  <a:txBody>
                    <a:bodyPr/>
                    <a:lstStyle/>
                    <a:p>
                      <a:r>
                        <a:rPr lang="en-US" dirty="0" smtClean="0">
                          <a:solidFill>
                            <a:schemeClr val="bg2">
                              <a:lumMod val="10000"/>
                            </a:schemeClr>
                          </a:solidFill>
                        </a:rPr>
                        <a:t>Application</a:t>
                      </a:r>
                      <a:endParaRPr lang="en-US" dirty="0">
                        <a:solidFill>
                          <a:schemeClr val="bg2">
                            <a:lumMod val="10000"/>
                          </a:schemeClr>
                        </a:solidFill>
                      </a:endParaRPr>
                    </a:p>
                  </a:txBody>
                  <a:tcPr/>
                </a:tc>
                <a:tc>
                  <a:txBody>
                    <a:bodyPr/>
                    <a:lstStyle/>
                    <a:p>
                      <a:r>
                        <a:rPr lang="en-US" dirty="0" smtClean="0">
                          <a:solidFill>
                            <a:schemeClr val="bg2">
                              <a:lumMod val="10000"/>
                            </a:schemeClr>
                          </a:solidFill>
                        </a:rPr>
                        <a:t>Test &amp; Development</a:t>
                      </a:r>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dirty="0" smtClean="0">
                          <a:solidFill>
                            <a:schemeClr val="bg2">
                              <a:lumMod val="10000"/>
                            </a:schemeClr>
                          </a:solidFill>
                        </a:rPr>
                        <a:t>Most Applications</a:t>
                      </a:r>
                      <a:endParaRPr lang="en-US" dirty="0">
                        <a:solidFill>
                          <a:schemeClr val="bg2">
                            <a:lumMod val="10000"/>
                          </a:schemeClr>
                        </a:solidFill>
                      </a:endParaRPr>
                    </a:p>
                  </a:txBody>
                  <a:tcPr/>
                </a:tc>
                <a:tc>
                  <a:txBody>
                    <a:bodyPr/>
                    <a:lstStyle/>
                    <a:p>
                      <a:r>
                        <a:rPr lang="en-US" dirty="0" smtClean="0">
                          <a:solidFill>
                            <a:schemeClr val="bg2">
                              <a:lumMod val="10000"/>
                            </a:schemeClr>
                          </a:solidFill>
                        </a:rPr>
                        <a:t>Mission Critical</a:t>
                      </a:r>
                      <a:endParaRPr lang="en-US" dirty="0">
                        <a:solidFill>
                          <a:schemeClr val="bg2">
                            <a:lumMod val="10000"/>
                          </a:schemeClr>
                        </a:solidFill>
                      </a:endParaRPr>
                    </a:p>
                  </a:txBody>
                  <a:tcPr/>
                </a:tc>
              </a:tr>
            </a:tbl>
          </a:graphicData>
        </a:graphic>
      </p:graphicFrame>
    </p:spTree>
    <p:extLst>
      <p:ext uri="{BB962C8B-B14F-4D97-AF65-F5344CB8AC3E}">
        <p14:creationId xmlns:p14="http://schemas.microsoft.com/office/powerpoint/2010/main" val="260172853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 Benchmark (ASDB</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90047688"/>
              </p:ext>
            </p:extLst>
          </p:nvPr>
        </p:nvGraphicFramePr>
        <p:xfrm>
          <a:off x="1210906" y="2090058"/>
          <a:ext cx="8586237" cy="3478664"/>
        </p:xfrm>
        <a:graphic>
          <a:graphicData uri="http://schemas.openxmlformats.org/drawingml/2006/table">
            <a:tbl>
              <a:tblPr firstRow="1" bandRow="1">
                <a:tableStyleId>{5C22544A-7EE6-4342-B048-85BDC9FD1C3A}</a:tableStyleId>
              </a:tblPr>
              <a:tblGrid>
                <a:gridCol w="1494972"/>
                <a:gridCol w="1679510"/>
                <a:gridCol w="1978090"/>
                <a:gridCol w="3433665"/>
              </a:tblGrid>
              <a:tr h="846776">
                <a:tc>
                  <a:txBody>
                    <a:bodyPr/>
                    <a:lstStyle/>
                    <a:p>
                      <a:pPr algn="l"/>
                      <a:r>
                        <a:rPr lang="en-US" dirty="0" smtClean="0"/>
                        <a:t>Service Tier</a:t>
                      </a:r>
                      <a:endParaRPr lang="en-US" dirty="0"/>
                    </a:p>
                  </a:txBody>
                  <a:tcPr anchor="ctr"/>
                </a:tc>
                <a:tc>
                  <a:txBody>
                    <a:bodyPr/>
                    <a:lstStyle/>
                    <a:p>
                      <a:pPr algn="ctr"/>
                      <a:r>
                        <a:rPr lang="en-US" dirty="0" smtClean="0"/>
                        <a:t>Performance Level</a:t>
                      </a:r>
                      <a:endParaRPr lang="en-US" dirty="0"/>
                    </a:p>
                  </a:txBody>
                  <a:tcPr anchor="ctr"/>
                </a:tc>
                <a:tc>
                  <a:txBody>
                    <a:bodyPr/>
                    <a:lstStyle/>
                    <a:p>
                      <a:pPr algn="l"/>
                      <a:r>
                        <a:rPr lang="en-US" dirty="0" smtClean="0"/>
                        <a:t>DTU</a:t>
                      </a:r>
                      <a:endParaRPr lang="en-US" dirty="0"/>
                    </a:p>
                  </a:txBody>
                  <a:tcPr anchor="ctr"/>
                </a:tc>
                <a:tc>
                  <a:txBody>
                    <a:bodyPr/>
                    <a:lstStyle/>
                    <a:p>
                      <a:pPr algn="l"/>
                      <a:r>
                        <a:rPr lang="en-US" dirty="0" smtClean="0"/>
                        <a:t>Transaction Rate</a:t>
                      </a:r>
                      <a:endParaRPr lang="en-US" dirty="0"/>
                    </a:p>
                  </a:txBody>
                  <a:tcPr anchor="ctr"/>
                </a:tc>
              </a:tr>
              <a:tr h="370840">
                <a:tc>
                  <a:txBody>
                    <a:bodyPr/>
                    <a:lstStyle/>
                    <a:p>
                      <a:pPr algn="ctr"/>
                      <a:r>
                        <a:rPr lang="en-US" dirty="0" smtClean="0">
                          <a:solidFill>
                            <a:schemeClr val="tx1">
                              <a:lumMod val="50000"/>
                            </a:schemeClr>
                          </a:solidFill>
                        </a:rPr>
                        <a:t>Basic</a:t>
                      </a:r>
                      <a:endParaRPr lang="en-US" dirty="0">
                        <a:solidFill>
                          <a:schemeClr val="tx1">
                            <a:lumMod val="50000"/>
                          </a:schemeClr>
                        </a:solidFill>
                      </a:endParaRPr>
                    </a:p>
                  </a:txBody>
                  <a:tcPr anchor="ctr"/>
                </a:tc>
                <a:tc>
                  <a:txBody>
                    <a:bodyPr/>
                    <a:lstStyle/>
                    <a:p>
                      <a:r>
                        <a:rPr lang="en-US" dirty="0" smtClean="0">
                          <a:solidFill>
                            <a:schemeClr val="tx1">
                              <a:lumMod val="50000"/>
                            </a:schemeClr>
                          </a:solidFill>
                        </a:rPr>
                        <a:t>Basic</a:t>
                      </a:r>
                      <a:endParaRPr lang="en-US" dirty="0">
                        <a:solidFill>
                          <a:schemeClr val="tx1">
                            <a:lumMod val="50000"/>
                          </a:schemeClr>
                        </a:solidFill>
                      </a:endParaRPr>
                    </a:p>
                  </a:txBody>
                  <a:tcPr/>
                </a:tc>
                <a:tc>
                  <a:txBody>
                    <a:bodyPr/>
                    <a:lstStyle/>
                    <a:p>
                      <a:r>
                        <a:rPr lang="en-US" dirty="0" smtClean="0">
                          <a:solidFill>
                            <a:schemeClr val="tx1">
                              <a:lumMod val="50000"/>
                            </a:schemeClr>
                          </a:solidFill>
                        </a:rPr>
                        <a:t>5</a:t>
                      </a:r>
                      <a:endParaRPr lang="en-US" dirty="0">
                        <a:solidFill>
                          <a:schemeClr val="tx1">
                            <a:lumMod val="50000"/>
                          </a:schemeClr>
                        </a:solidFill>
                      </a:endParaRPr>
                    </a:p>
                  </a:txBody>
                  <a:tcPr/>
                </a:tc>
                <a:tc>
                  <a:txBody>
                    <a:bodyPr/>
                    <a:lstStyle/>
                    <a:p>
                      <a:r>
                        <a:rPr lang="en-US" dirty="0" smtClean="0">
                          <a:solidFill>
                            <a:schemeClr val="tx1">
                              <a:lumMod val="50000"/>
                            </a:schemeClr>
                          </a:solidFill>
                        </a:rPr>
                        <a:t>16,600 transactions per hour</a:t>
                      </a:r>
                      <a:endParaRPr lang="en-US" dirty="0">
                        <a:solidFill>
                          <a:schemeClr val="tx1">
                            <a:lumMod val="50000"/>
                          </a:schemeClr>
                        </a:solidFill>
                      </a:endParaRPr>
                    </a:p>
                  </a:txBody>
                  <a:tcPr/>
                </a:tc>
              </a:tr>
              <a:tr h="370840">
                <a:tc rowSpan="3">
                  <a:txBody>
                    <a:bodyPr/>
                    <a:lstStyle/>
                    <a:p>
                      <a:pPr algn="ctr"/>
                      <a:r>
                        <a:rPr lang="en-US" dirty="0" smtClean="0">
                          <a:solidFill>
                            <a:schemeClr val="tx1">
                              <a:lumMod val="50000"/>
                            </a:schemeClr>
                          </a:solidFill>
                        </a:rPr>
                        <a:t>Standard</a:t>
                      </a:r>
                      <a:endParaRPr lang="en-US" dirty="0">
                        <a:solidFill>
                          <a:schemeClr val="tx1">
                            <a:lumMod val="50000"/>
                          </a:schemeClr>
                        </a:solidFill>
                      </a:endParaRPr>
                    </a:p>
                  </a:txBody>
                  <a:tcPr anchor="ctr"/>
                </a:tc>
                <a:tc>
                  <a:txBody>
                    <a:bodyPr/>
                    <a:lstStyle/>
                    <a:p>
                      <a:r>
                        <a:rPr lang="en-US" dirty="0" smtClean="0">
                          <a:solidFill>
                            <a:schemeClr val="tx1">
                              <a:lumMod val="50000"/>
                            </a:schemeClr>
                          </a:solidFill>
                        </a:rPr>
                        <a:t>S0</a:t>
                      </a:r>
                      <a:endParaRPr lang="en-US" dirty="0">
                        <a:solidFill>
                          <a:schemeClr val="tx1">
                            <a:lumMod val="50000"/>
                          </a:schemeClr>
                        </a:solidFill>
                      </a:endParaRPr>
                    </a:p>
                  </a:txBody>
                  <a:tcPr/>
                </a:tc>
                <a:tc>
                  <a:txBody>
                    <a:bodyPr/>
                    <a:lstStyle/>
                    <a:p>
                      <a:r>
                        <a:rPr lang="en-US" dirty="0" smtClean="0">
                          <a:solidFill>
                            <a:schemeClr val="tx1">
                              <a:lumMod val="50000"/>
                            </a:schemeClr>
                          </a:solidFill>
                        </a:rPr>
                        <a:t>10</a:t>
                      </a:r>
                      <a:endParaRPr lang="en-US" dirty="0">
                        <a:solidFill>
                          <a:schemeClr val="tx1">
                            <a:lumMod val="50000"/>
                          </a:schemeClr>
                        </a:solidFill>
                      </a:endParaRPr>
                    </a:p>
                  </a:txBody>
                  <a:tcPr/>
                </a:tc>
                <a:tc>
                  <a:txBody>
                    <a:bodyPr/>
                    <a:lstStyle/>
                    <a:p>
                      <a:r>
                        <a:rPr lang="en-US" dirty="0" smtClean="0">
                          <a:solidFill>
                            <a:schemeClr val="tx1">
                              <a:lumMod val="50000"/>
                            </a:schemeClr>
                          </a:solidFill>
                        </a:rPr>
                        <a:t>521 transactions per minute</a:t>
                      </a:r>
                      <a:endParaRPr lang="en-US" dirty="0">
                        <a:solidFill>
                          <a:schemeClr val="tx1">
                            <a:lumMod val="50000"/>
                          </a:schemeClr>
                        </a:solidFill>
                      </a:endParaRPr>
                    </a:p>
                  </a:txBody>
                  <a:tcPr/>
                </a:tc>
              </a:tr>
              <a:tr h="370840">
                <a:tc vMerge="1">
                  <a:txBody>
                    <a:bodyPr/>
                    <a:lstStyle/>
                    <a:p>
                      <a:endParaRPr lang="en-US" dirty="0"/>
                    </a:p>
                  </a:txBody>
                  <a:tcPr/>
                </a:tc>
                <a:tc>
                  <a:txBody>
                    <a:bodyPr/>
                    <a:lstStyle/>
                    <a:p>
                      <a:r>
                        <a:rPr lang="en-US" dirty="0" smtClean="0">
                          <a:solidFill>
                            <a:schemeClr val="tx1">
                              <a:lumMod val="50000"/>
                            </a:schemeClr>
                          </a:solidFill>
                        </a:rPr>
                        <a:t>S1</a:t>
                      </a:r>
                      <a:endParaRPr lang="en-US" dirty="0">
                        <a:solidFill>
                          <a:schemeClr val="tx1">
                            <a:lumMod val="50000"/>
                          </a:schemeClr>
                        </a:solidFill>
                      </a:endParaRPr>
                    </a:p>
                  </a:txBody>
                  <a:tcPr/>
                </a:tc>
                <a:tc>
                  <a:txBody>
                    <a:bodyPr/>
                    <a:lstStyle/>
                    <a:p>
                      <a:r>
                        <a:rPr lang="en-US" dirty="0" smtClean="0">
                          <a:solidFill>
                            <a:schemeClr val="tx1">
                              <a:lumMod val="50000"/>
                            </a:schemeClr>
                          </a:solidFill>
                        </a:rPr>
                        <a:t>20</a:t>
                      </a:r>
                      <a:endParaRPr lang="en-US" dirty="0">
                        <a:solidFill>
                          <a:schemeClr val="tx1">
                            <a:lumMod val="50000"/>
                          </a:schemeClr>
                        </a:solidFill>
                      </a:endParaRPr>
                    </a:p>
                  </a:txBody>
                  <a:tcPr/>
                </a:tc>
                <a:tc>
                  <a:txBody>
                    <a:bodyPr/>
                    <a:lstStyle/>
                    <a:p>
                      <a:r>
                        <a:rPr lang="en-US" dirty="0" smtClean="0">
                          <a:solidFill>
                            <a:schemeClr val="tx1">
                              <a:lumMod val="50000"/>
                            </a:schemeClr>
                          </a:solidFill>
                        </a:rPr>
                        <a:t>934 transactions per minute</a:t>
                      </a:r>
                      <a:endParaRPr lang="en-US" dirty="0">
                        <a:solidFill>
                          <a:schemeClr val="tx1">
                            <a:lumMod val="50000"/>
                          </a:schemeClr>
                        </a:solidFill>
                      </a:endParaRPr>
                    </a:p>
                  </a:txBody>
                  <a:tcPr/>
                </a:tc>
              </a:tr>
              <a:tr h="370840">
                <a:tc vMerge="1">
                  <a:txBody>
                    <a:bodyPr/>
                    <a:lstStyle/>
                    <a:p>
                      <a:endParaRPr lang="en-US" dirty="0"/>
                    </a:p>
                  </a:txBody>
                  <a:tcPr/>
                </a:tc>
                <a:tc>
                  <a:txBody>
                    <a:bodyPr/>
                    <a:lstStyle/>
                    <a:p>
                      <a:r>
                        <a:rPr lang="en-US" dirty="0" smtClean="0">
                          <a:solidFill>
                            <a:schemeClr val="tx1">
                              <a:lumMod val="50000"/>
                            </a:schemeClr>
                          </a:solidFill>
                        </a:rPr>
                        <a:t>S2</a:t>
                      </a:r>
                      <a:endParaRPr lang="en-US" dirty="0">
                        <a:solidFill>
                          <a:schemeClr val="tx1">
                            <a:lumMod val="50000"/>
                          </a:schemeClr>
                        </a:solidFill>
                      </a:endParaRPr>
                    </a:p>
                  </a:txBody>
                  <a:tcPr/>
                </a:tc>
                <a:tc>
                  <a:txBody>
                    <a:bodyPr/>
                    <a:lstStyle/>
                    <a:p>
                      <a:r>
                        <a:rPr lang="en-US" dirty="0" smtClean="0">
                          <a:solidFill>
                            <a:schemeClr val="tx1">
                              <a:lumMod val="50000"/>
                            </a:schemeClr>
                          </a:solidFill>
                        </a:rPr>
                        <a:t>50</a:t>
                      </a:r>
                      <a:endParaRPr lang="en-US" dirty="0">
                        <a:solidFill>
                          <a:schemeClr val="tx1">
                            <a:lumMod val="50000"/>
                          </a:schemeClr>
                        </a:solidFill>
                      </a:endParaRPr>
                    </a:p>
                  </a:txBody>
                  <a:tcPr/>
                </a:tc>
                <a:tc>
                  <a:txBody>
                    <a:bodyPr/>
                    <a:lstStyle/>
                    <a:p>
                      <a:r>
                        <a:rPr lang="en-US" dirty="0" smtClean="0">
                          <a:solidFill>
                            <a:schemeClr val="tx1">
                              <a:lumMod val="50000"/>
                            </a:schemeClr>
                          </a:solidFill>
                        </a:rPr>
                        <a:t>2,570 transactions per minute</a:t>
                      </a:r>
                      <a:endParaRPr lang="en-US" dirty="0">
                        <a:solidFill>
                          <a:schemeClr val="tx1">
                            <a:lumMod val="50000"/>
                          </a:schemeClr>
                        </a:solidFill>
                      </a:endParaRPr>
                    </a:p>
                  </a:txBody>
                  <a:tcPr/>
                </a:tc>
              </a:tr>
              <a:tr h="370840">
                <a:tc rowSpan="3">
                  <a:txBody>
                    <a:bodyPr/>
                    <a:lstStyle/>
                    <a:p>
                      <a:pPr algn="ctr"/>
                      <a:r>
                        <a:rPr lang="en-US" dirty="0" smtClean="0">
                          <a:solidFill>
                            <a:schemeClr val="tx1">
                              <a:lumMod val="50000"/>
                            </a:schemeClr>
                          </a:solidFill>
                        </a:rPr>
                        <a:t>Premium</a:t>
                      </a:r>
                      <a:endParaRPr lang="en-US" dirty="0">
                        <a:solidFill>
                          <a:schemeClr val="tx1">
                            <a:lumMod val="50000"/>
                          </a:schemeClr>
                        </a:solidFill>
                      </a:endParaRPr>
                    </a:p>
                  </a:txBody>
                  <a:tcPr anchor="ctr"/>
                </a:tc>
                <a:tc>
                  <a:txBody>
                    <a:bodyPr/>
                    <a:lstStyle/>
                    <a:p>
                      <a:r>
                        <a:rPr lang="en-US" dirty="0" smtClean="0">
                          <a:solidFill>
                            <a:schemeClr val="tx1">
                              <a:lumMod val="50000"/>
                            </a:schemeClr>
                          </a:solidFill>
                        </a:rPr>
                        <a:t>P1</a:t>
                      </a:r>
                      <a:endParaRPr lang="en-US" dirty="0">
                        <a:solidFill>
                          <a:schemeClr val="tx1">
                            <a:lumMod val="50000"/>
                          </a:schemeClr>
                        </a:solidFill>
                      </a:endParaRPr>
                    </a:p>
                  </a:txBody>
                  <a:tcPr/>
                </a:tc>
                <a:tc>
                  <a:txBody>
                    <a:bodyPr/>
                    <a:lstStyle/>
                    <a:p>
                      <a:r>
                        <a:rPr lang="en-US" dirty="0" smtClean="0">
                          <a:solidFill>
                            <a:schemeClr val="tx1">
                              <a:lumMod val="50000"/>
                            </a:schemeClr>
                          </a:solidFill>
                        </a:rPr>
                        <a:t>100</a:t>
                      </a:r>
                      <a:endParaRPr lang="en-US" dirty="0">
                        <a:solidFill>
                          <a:schemeClr val="tx1">
                            <a:lumMod val="50000"/>
                          </a:schemeClr>
                        </a:solidFill>
                      </a:endParaRPr>
                    </a:p>
                  </a:txBody>
                  <a:tcPr/>
                </a:tc>
                <a:tc>
                  <a:txBody>
                    <a:bodyPr/>
                    <a:lstStyle/>
                    <a:p>
                      <a:r>
                        <a:rPr lang="en-US" dirty="0" smtClean="0">
                          <a:solidFill>
                            <a:schemeClr val="tx1">
                              <a:lumMod val="50000"/>
                            </a:schemeClr>
                          </a:solidFill>
                        </a:rPr>
                        <a:t>105 transactions per second</a:t>
                      </a:r>
                      <a:endParaRPr lang="en-US" dirty="0">
                        <a:solidFill>
                          <a:schemeClr val="tx1">
                            <a:lumMod val="50000"/>
                          </a:schemeClr>
                        </a:solidFill>
                      </a:endParaRPr>
                    </a:p>
                  </a:txBody>
                  <a:tcPr/>
                </a:tc>
              </a:tr>
              <a:tr h="370840">
                <a:tc vMerge="1">
                  <a:txBody>
                    <a:bodyPr/>
                    <a:lstStyle/>
                    <a:p>
                      <a:endParaRPr lang="en-US" dirty="0"/>
                    </a:p>
                  </a:txBody>
                  <a:tcPr/>
                </a:tc>
                <a:tc>
                  <a:txBody>
                    <a:bodyPr/>
                    <a:lstStyle/>
                    <a:p>
                      <a:r>
                        <a:rPr lang="en-US" dirty="0" smtClean="0">
                          <a:solidFill>
                            <a:schemeClr val="tx1">
                              <a:lumMod val="50000"/>
                            </a:schemeClr>
                          </a:solidFill>
                        </a:rPr>
                        <a:t>P2</a:t>
                      </a:r>
                      <a:endParaRPr lang="en-US" dirty="0">
                        <a:solidFill>
                          <a:schemeClr val="tx1">
                            <a:lumMod val="50000"/>
                          </a:schemeClr>
                        </a:solidFill>
                      </a:endParaRPr>
                    </a:p>
                  </a:txBody>
                  <a:tcPr/>
                </a:tc>
                <a:tc>
                  <a:txBody>
                    <a:bodyPr/>
                    <a:lstStyle/>
                    <a:p>
                      <a:r>
                        <a:rPr lang="en-US" dirty="0" smtClean="0">
                          <a:solidFill>
                            <a:schemeClr val="tx1">
                              <a:lumMod val="50000"/>
                            </a:schemeClr>
                          </a:solidFill>
                        </a:rPr>
                        <a:t>200</a:t>
                      </a:r>
                      <a:endParaRPr lang="en-US" dirty="0">
                        <a:solidFill>
                          <a:schemeClr val="tx1">
                            <a:lumMod val="50000"/>
                          </a:schemeClr>
                        </a:solidFill>
                      </a:endParaRPr>
                    </a:p>
                  </a:txBody>
                  <a:tcPr/>
                </a:tc>
                <a:tc>
                  <a:txBody>
                    <a:bodyPr/>
                    <a:lstStyle/>
                    <a:p>
                      <a:r>
                        <a:rPr lang="en-US" sz="1867" b="0" i="0" kern="1200" dirty="0" smtClean="0">
                          <a:solidFill>
                            <a:schemeClr val="tx1">
                              <a:lumMod val="50000"/>
                            </a:schemeClr>
                          </a:solidFill>
                          <a:effectLst/>
                          <a:latin typeface="+mn-lt"/>
                          <a:ea typeface="+mn-ea"/>
                          <a:cs typeface="+mn-cs"/>
                        </a:rPr>
                        <a:t>228 transactions per second</a:t>
                      </a:r>
                      <a:endParaRPr lang="en-US" dirty="0">
                        <a:solidFill>
                          <a:schemeClr val="tx1">
                            <a:lumMod val="50000"/>
                          </a:schemeClr>
                        </a:solidFill>
                      </a:endParaRPr>
                    </a:p>
                  </a:txBody>
                  <a:tcPr/>
                </a:tc>
              </a:tr>
              <a:tr h="370840">
                <a:tc vMerge="1">
                  <a:txBody>
                    <a:bodyPr/>
                    <a:lstStyle/>
                    <a:p>
                      <a:endParaRPr lang="en-US" dirty="0"/>
                    </a:p>
                  </a:txBody>
                  <a:tcPr/>
                </a:tc>
                <a:tc>
                  <a:txBody>
                    <a:bodyPr/>
                    <a:lstStyle/>
                    <a:p>
                      <a:r>
                        <a:rPr lang="en-US" dirty="0" smtClean="0">
                          <a:solidFill>
                            <a:schemeClr val="tx1">
                              <a:lumMod val="50000"/>
                            </a:schemeClr>
                          </a:solidFill>
                        </a:rPr>
                        <a:t>P3</a:t>
                      </a:r>
                      <a:endParaRPr lang="en-US" dirty="0">
                        <a:solidFill>
                          <a:schemeClr val="tx1">
                            <a:lumMod val="50000"/>
                          </a:schemeClr>
                        </a:solidFill>
                      </a:endParaRPr>
                    </a:p>
                  </a:txBody>
                  <a:tcPr/>
                </a:tc>
                <a:tc>
                  <a:txBody>
                    <a:bodyPr/>
                    <a:lstStyle/>
                    <a:p>
                      <a:r>
                        <a:rPr lang="en-US" dirty="0" smtClean="0">
                          <a:solidFill>
                            <a:schemeClr val="tx1">
                              <a:lumMod val="50000"/>
                            </a:schemeClr>
                          </a:solidFill>
                        </a:rPr>
                        <a:t>800</a:t>
                      </a:r>
                      <a:endParaRPr lang="en-US" dirty="0">
                        <a:solidFill>
                          <a:schemeClr val="tx1">
                            <a:lumMod val="50000"/>
                          </a:schemeClr>
                        </a:solidFill>
                      </a:endParaRPr>
                    </a:p>
                  </a:txBody>
                  <a:tcPr/>
                </a:tc>
                <a:tc>
                  <a:txBody>
                    <a:bodyPr/>
                    <a:lstStyle/>
                    <a:p>
                      <a:r>
                        <a:rPr lang="en-US" sz="1867" b="0" i="0" kern="1200" dirty="0" smtClean="0">
                          <a:solidFill>
                            <a:schemeClr val="tx1">
                              <a:lumMod val="50000"/>
                            </a:schemeClr>
                          </a:solidFill>
                          <a:effectLst/>
                          <a:latin typeface="+mn-lt"/>
                          <a:ea typeface="+mn-ea"/>
                          <a:cs typeface="+mn-cs"/>
                        </a:rPr>
                        <a:t>735 transactions per second</a:t>
                      </a:r>
                      <a:endParaRPr lang="en-US" dirty="0">
                        <a:solidFill>
                          <a:schemeClr val="tx1">
                            <a:lumMod val="50000"/>
                          </a:schemeClr>
                        </a:solidFill>
                      </a:endParaRPr>
                    </a:p>
                  </a:txBody>
                  <a:tcPr/>
                </a:tc>
              </a:tr>
            </a:tbl>
          </a:graphicData>
        </a:graphic>
      </p:graphicFrame>
    </p:spTree>
    <p:extLst>
      <p:ext uri="{BB962C8B-B14F-4D97-AF65-F5344CB8AC3E}">
        <p14:creationId xmlns:p14="http://schemas.microsoft.com/office/powerpoint/2010/main" val="48004760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 Benchmark (ASDB)</a:t>
            </a:r>
          </a:p>
        </p:txBody>
      </p:sp>
      <p:sp>
        <p:nvSpPr>
          <p:cNvPr id="5" name="Text Placeholder 4"/>
          <p:cNvSpPr>
            <a:spLocks noGrp="1"/>
          </p:cNvSpPr>
          <p:nvPr>
            <p:ph type="body" sz="quarter" idx="10"/>
          </p:nvPr>
        </p:nvSpPr>
        <p:spPr>
          <a:xfrm>
            <a:off x="410875" y="1451224"/>
            <a:ext cx="11378959" cy="5535939"/>
          </a:xfrm>
        </p:spPr>
        <p:txBody>
          <a:bodyPr/>
          <a:lstStyle/>
          <a:p>
            <a:r>
              <a:rPr lang="en-US" dirty="0" smtClean="0"/>
              <a:t>Test Components:</a:t>
            </a:r>
          </a:p>
          <a:p>
            <a:pPr marL="571500" indent="-571500">
              <a:buFont typeface="Arial" panose="020B0604020202020204" pitchFamily="34" charset="0"/>
              <a:buChar char="•"/>
            </a:pPr>
            <a:r>
              <a:rPr lang="en-US" dirty="0" smtClean="0"/>
              <a:t>Mix of fixed-size</a:t>
            </a:r>
            <a:r>
              <a:rPr lang="en-US" dirty="0"/>
              <a:t>, scaling, and </a:t>
            </a:r>
            <a:r>
              <a:rPr lang="en-US" dirty="0" smtClean="0"/>
              <a:t>growing tables</a:t>
            </a:r>
          </a:p>
          <a:p>
            <a:pPr marL="571500" indent="-571500">
              <a:buFont typeface="Arial" panose="020B0604020202020204" pitchFamily="34" charset="0"/>
              <a:buChar char="•"/>
            </a:pPr>
            <a:r>
              <a:rPr lang="en-US" dirty="0" smtClean="0"/>
              <a:t>Mix of data types</a:t>
            </a:r>
          </a:p>
          <a:p>
            <a:pPr marL="571500" indent="-571500">
              <a:buFont typeface="Arial" panose="020B0604020202020204" pitchFamily="34" charset="0"/>
              <a:buChar char="•"/>
            </a:pPr>
            <a:r>
              <a:rPr lang="en-US" dirty="0" smtClean="0"/>
              <a:t>Data generation from near realistic data</a:t>
            </a:r>
          </a:p>
          <a:p>
            <a:pPr marL="571500" indent="-571500">
              <a:buFont typeface="Arial" panose="020B0604020202020204" pitchFamily="34" charset="0"/>
              <a:buChar char="•"/>
            </a:pPr>
            <a:r>
              <a:rPr lang="en-US" dirty="0" smtClean="0"/>
              <a:t>Weighted distribution of transactions: light reads, heavy reads.. </a:t>
            </a:r>
          </a:p>
          <a:p>
            <a:pPr marL="571500" indent="-571500">
              <a:buFont typeface="Arial" panose="020B0604020202020204" pitchFamily="34" charset="0"/>
              <a:buChar char="•"/>
            </a:pPr>
            <a:r>
              <a:rPr lang="en-US" dirty="0" smtClean="0"/>
              <a:t>Includes Think Time.</a:t>
            </a:r>
          </a:p>
          <a:p>
            <a:pPr marL="571500" indent="-571500">
              <a:buFont typeface="Arial" panose="020B0604020202020204" pitchFamily="34" charset="0"/>
              <a:buChar char="•"/>
            </a:pPr>
            <a:r>
              <a:rPr lang="en-US" dirty="0" smtClean="0"/>
              <a:t>Run at least for one hour</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48123026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Upgrading/Downgrading Service Tier</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08545" y="1477904"/>
            <a:ext cx="5985856" cy="4331840"/>
          </a:xfrm>
          <a:prstGeom prst="rect">
            <a:avLst/>
          </a:prstGeom>
          <a:ln>
            <a:solidFill>
              <a:schemeClr val="bg2">
                <a:lumMod val="10000"/>
              </a:schemeClr>
            </a:solidFill>
          </a:ln>
        </p:spPr>
      </p:pic>
      <p:sp>
        <p:nvSpPr>
          <p:cNvPr id="20" name="Rectangle 20"/>
          <p:cNvSpPr/>
          <p:nvPr/>
        </p:nvSpPr>
        <p:spPr>
          <a:xfrm>
            <a:off x="1270665" y="1539495"/>
            <a:ext cx="4267200" cy="646331"/>
          </a:xfrm>
          <a:prstGeom prst="rect">
            <a:avLst/>
          </a:prstGeom>
        </p:spPr>
        <p:txBody>
          <a:bodyPr wrap="square">
            <a:spAutoFit/>
          </a:bodyPr>
          <a:lstStyle/>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smtClean="0">
                <a:solidFill>
                  <a:prstClr val="black"/>
                </a:solidFill>
                <a:latin typeface="Consolas" panose="020B0609020204030204" pitchFamily="49" charset="0"/>
              </a:rPr>
              <a:t>Customers</a:t>
            </a:r>
          </a:p>
          <a:p>
            <a:r>
              <a:rPr lang="en-US" dirty="0">
                <a:solidFill>
                  <a:prstClr val="black"/>
                </a:solidFill>
                <a:latin typeface="Consolas" panose="020B0609020204030204" pitchFamily="49" charset="0"/>
              </a:rPr>
              <a:t> </a:t>
            </a:r>
            <a:r>
              <a:rPr lang="en-US" dirty="0" smtClean="0">
                <a:solidFill>
                  <a:prstClr val="black"/>
                </a:solidFill>
                <a:latin typeface="Consolas" panose="020B0609020204030204" pitchFamily="49" charset="0"/>
              </a:rPr>
              <a:t>   </a:t>
            </a:r>
            <a:r>
              <a:rPr lang="en-US" dirty="0" smtClean="0">
                <a:solidFill>
                  <a:srgbClr val="0000FF"/>
                </a:solidFill>
                <a:latin typeface="Consolas" panose="020B0609020204030204" pitchFamily="49" charset="0"/>
              </a:rPr>
              <a:t>MODIFY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edition</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'Standard'</a:t>
            </a:r>
            <a:r>
              <a:rPr lang="en-US" dirty="0">
                <a:solidFill>
                  <a:srgbClr val="808080"/>
                </a:solidFill>
                <a:latin typeface="Consolas" panose="020B0609020204030204" pitchFamily="49" charset="0"/>
              </a:rPr>
              <a:t>)</a:t>
            </a:r>
          </a:p>
        </p:txBody>
      </p:sp>
      <p:sp>
        <p:nvSpPr>
          <p:cNvPr id="21" name="TextBox 38"/>
          <p:cNvSpPr txBox="1"/>
          <p:nvPr/>
        </p:nvSpPr>
        <p:spPr>
          <a:xfrm>
            <a:off x="231278" y="1641061"/>
            <a:ext cx="1039387"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00B294"/>
                </a:solidFill>
              </a:rPr>
              <a:t>T-SQL:</a:t>
            </a:r>
          </a:p>
        </p:txBody>
      </p:sp>
      <p:sp>
        <p:nvSpPr>
          <p:cNvPr id="22" name="TextBox 39"/>
          <p:cNvSpPr txBox="1"/>
          <p:nvPr/>
        </p:nvSpPr>
        <p:spPr>
          <a:xfrm>
            <a:off x="102880" y="2509973"/>
            <a:ext cx="1526572"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rgbClr val="00B294"/>
                </a:solidFill>
              </a:rPr>
              <a:t>PowerShell:</a:t>
            </a:r>
          </a:p>
        </p:txBody>
      </p:sp>
      <p:sp>
        <p:nvSpPr>
          <p:cNvPr id="23" name="Rectangle 29"/>
          <p:cNvSpPr/>
          <p:nvPr/>
        </p:nvSpPr>
        <p:spPr>
          <a:xfrm>
            <a:off x="231278" y="3135895"/>
            <a:ext cx="5018639" cy="923330"/>
          </a:xfrm>
          <a:prstGeom prst="rect">
            <a:avLst/>
          </a:prstGeom>
        </p:spPr>
        <p:txBody>
          <a:bodyPr wrap="square">
            <a:spAutoFit/>
          </a:bodyPr>
          <a:lstStyle/>
          <a:p>
            <a:r>
              <a:rPr lang="en-US" dirty="0" smtClean="0">
                <a:solidFill>
                  <a:srgbClr val="0000FF"/>
                </a:solidFill>
                <a:latin typeface="Lucida Console" panose="020B0609040504020204" pitchFamily="49" charset="0"/>
              </a:rPr>
              <a:t>Set-</a:t>
            </a:r>
            <a:r>
              <a:rPr lang="en-US" dirty="0" err="1" smtClean="0">
                <a:solidFill>
                  <a:srgbClr val="0000FF"/>
                </a:solidFill>
                <a:latin typeface="Lucida Console" panose="020B0609040504020204" pitchFamily="49" charset="0"/>
              </a:rPr>
              <a:t>AzureSqlDatabase</a:t>
            </a:r>
            <a:r>
              <a:rPr lang="en-US" dirty="0" smtClean="0"/>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ctx</a:t>
            </a:r>
            <a:r>
              <a:rPr lang="en-US" dirty="0"/>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db</a:t>
            </a:r>
            <a:r>
              <a:rPr lang="en-US" dirty="0"/>
              <a:t> -</a:t>
            </a:r>
            <a:r>
              <a:rPr lang="en-US" dirty="0" err="1">
                <a:solidFill>
                  <a:srgbClr val="000080"/>
                </a:solidFill>
                <a:latin typeface="Lucida Console" panose="020B0609040504020204" pitchFamily="49" charset="0"/>
              </a:rPr>
              <a:t>MaxSizeGB</a:t>
            </a:r>
            <a:r>
              <a:rPr lang="en-US" dirty="0"/>
              <a:t> </a:t>
            </a:r>
            <a:r>
              <a:rPr lang="en-US" dirty="0">
                <a:solidFill>
                  <a:srgbClr val="FF4500"/>
                </a:solidFill>
                <a:latin typeface="Lucida Console" panose="020B0609040504020204" pitchFamily="49" charset="0"/>
              </a:rPr>
              <a:t>50</a:t>
            </a:r>
            <a:r>
              <a:rPr lang="en-US" dirty="0"/>
              <a:t> -</a:t>
            </a:r>
            <a:r>
              <a:rPr lang="en-US" dirty="0" err="1">
                <a:solidFill>
                  <a:srgbClr val="000080"/>
                </a:solidFill>
                <a:latin typeface="Lucida Console" panose="020B0609040504020204" pitchFamily="49" charset="0"/>
              </a:rPr>
              <a:t>ServiceObjective</a:t>
            </a:r>
            <a:r>
              <a:rPr lang="en-US" dirty="0"/>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serviceObjective</a:t>
            </a:r>
            <a:r>
              <a:rPr lang="en-US" dirty="0"/>
              <a:t> -</a:t>
            </a:r>
            <a:r>
              <a:rPr lang="en-US" dirty="0">
                <a:solidFill>
                  <a:srgbClr val="000080"/>
                </a:solidFill>
                <a:latin typeface="Lucida Console" panose="020B0609040504020204" pitchFamily="49" charset="0"/>
              </a:rPr>
              <a:t>Force </a:t>
            </a:r>
          </a:p>
        </p:txBody>
      </p:sp>
      <p:sp>
        <p:nvSpPr>
          <p:cNvPr id="2" name="TextBox 1"/>
          <p:cNvSpPr txBox="1"/>
          <p:nvPr/>
        </p:nvSpPr>
        <p:spPr>
          <a:xfrm>
            <a:off x="410875" y="4559300"/>
            <a:ext cx="4839041" cy="1723549"/>
          </a:xfrm>
          <a:prstGeom prst="rect">
            <a:avLst/>
          </a:prstGeom>
          <a:noFill/>
        </p:spPr>
        <p:txBody>
          <a:bodyPr wrap="square" lIns="0" tIns="0" rIns="0" bIns="0" rtlCol="0">
            <a:spAutoFit/>
          </a:bodyPr>
          <a:lstStyle/>
          <a:p>
            <a:pPr>
              <a:lnSpc>
                <a:spcPct val="100000"/>
              </a:lnSpc>
            </a:pPr>
            <a:r>
              <a:rPr lang="en-US" sz="2400" dirty="0">
                <a:gradFill>
                  <a:gsLst>
                    <a:gs pos="1250">
                      <a:srgbClr val="404040"/>
                    </a:gs>
                    <a:gs pos="100000">
                      <a:srgbClr val="404040"/>
                    </a:gs>
                  </a:gsLst>
                  <a:lin ang="5400000" scaled="0"/>
                </a:gradFill>
              </a:rPr>
              <a:t>Can scale 4x during </a:t>
            </a:r>
            <a:r>
              <a:rPr lang="en-US" sz="2400" dirty="0" smtClean="0">
                <a:gradFill>
                  <a:gsLst>
                    <a:gs pos="1250">
                      <a:srgbClr val="404040"/>
                    </a:gs>
                    <a:gs pos="100000">
                      <a:srgbClr val="404040"/>
                    </a:gs>
                  </a:gsLst>
                  <a:lin ang="5400000" scaled="0"/>
                </a:gradFill>
              </a:rPr>
              <a:t>in 24 hours</a:t>
            </a:r>
            <a:endParaRPr lang="en-US" sz="2400" dirty="0">
              <a:gradFill>
                <a:gsLst>
                  <a:gs pos="1250">
                    <a:srgbClr val="404040"/>
                  </a:gs>
                  <a:gs pos="100000">
                    <a:srgbClr val="404040"/>
                  </a:gs>
                </a:gsLst>
                <a:lin ang="5400000" scaled="0"/>
              </a:gradFill>
            </a:endParaRPr>
          </a:p>
          <a:p>
            <a:pPr>
              <a:lnSpc>
                <a:spcPct val="100000"/>
              </a:lnSpc>
            </a:pPr>
            <a:r>
              <a:rPr lang="en-US" sz="2400" dirty="0">
                <a:gradFill>
                  <a:gsLst>
                    <a:gs pos="1250">
                      <a:srgbClr val="404040"/>
                    </a:gs>
                    <a:gs pos="100000">
                      <a:srgbClr val="404040"/>
                    </a:gs>
                  </a:gsLst>
                  <a:lin ang="5400000" scaled="0"/>
                </a:gradFill>
              </a:rPr>
              <a:t>Scale-down </a:t>
            </a:r>
            <a:r>
              <a:rPr lang="en-US" sz="2400" dirty="0" smtClean="0">
                <a:gradFill>
                  <a:gsLst>
                    <a:gs pos="1250">
                      <a:srgbClr val="404040"/>
                    </a:gs>
                    <a:gs pos="100000">
                      <a:srgbClr val="404040"/>
                    </a:gs>
                  </a:gsLst>
                  <a:lin ang="5400000" scaled="0"/>
                </a:gradFill>
              </a:rPr>
              <a:t>– fast</a:t>
            </a:r>
            <a:endParaRPr lang="en-US" sz="2400" dirty="0">
              <a:gradFill>
                <a:gsLst>
                  <a:gs pos="1250">
                    <a:srgbClr val="404040"/>
                  </a:gs>
                  <a:gs pos="100000">
                    <a:srgbClr val="404040"/>
                  </a:gs>
                </a:gsLst>
                <a:lin ang="5400000" scaled="0"/>
              </a:gradFill>
            </a:endParaRPr>
          </a:p>
          <a:p>
            <a:pPr>
              <a:lnSpc>
                <a:spcPct val="100000"/>
              </a:lnSpc>
            </a:pPr>
            <a:r>
              <a:rPr lang="en-US" sz="2400" dirty="0">
                <a:gradFill>
                  <a:gsLst>
                    <a:gs pos="1250">
                      <a:srgbClr val="404040"/>
                    </a:gs>
                    <a:gs pos="100000">
                      <a:srgbClr val="404040"/>
                    </a:gs>
                  </a:gsLst>
                  <a:lin ang="5400000" scaled="0"/>
                </a:gradFill>
              </a:rPr>
              <a:t>Scale-up - slow</a:t>
            </a:r>
          </a:p>
          <a:p>
            <a:endParaRPr lang="en-US"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417355182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Considerations</a:t>
            </a:r>
            <a:endParaRPr lang="en-US" dirty="0"/>
          </a:p>
        </p:txBody>
      </p:sp>
      <p:sp>
        <p:nvSpPr>
          <p:cNvPr id="3" name="Text Placeholder 2"/>
          <p:cNvSpPr>
            <a:spLocks noGrp="1"/>
          </p:cNvSpPr>
          <p:nvPr>
            <p:ph type="body" sz="quarter" idx="10"/>
          </p:nvPr>
        </p:nvSpPr>
        <p:spPr>
          <a:xfrm>
            <a:off x="410875" y="1552824"/>
            <a:ext cx="11378959" cy="4123436"/>
          </a:xfrm>
        </p:spPr>
        <p:txBody>
          <a:bodyPr/>
          <a:lstStyle/>
          <a:p>
            <a:r>
              <a:rPr lang="en-US" dirty="0" smtClean="0"/>
              <a:t>Database is online during scale operation</a:t>
            </a:r>
          </a:p>
          <a:p>
            <a:endParaRPr lang="en-US" dirty="0"/>
          </a:p>
          <a:p>
            <a:r>
              <a:rPr lang="en-US" dirty="0" smtClean="0"/>
              <a:t>Scaling Up Latency – heuristic:</a:t>
            </a:r>
          </a:p>
          <a:p>
            <a:r>
              <a:rPr lang="en-US" sz="3600" dirty="0" smtClean="0"/>
              <a:t>3 X (5min + DB size / 150 MB /min)</a:t>
            </a:r>
          </a:p>
          <a:p>
            <a:r>
              <a:rPr lang="en-US" sz="3600" dirty="0" smtClean="0"/>
              <a:t>Empty DB -  15min, 150GB DB – 2 days</a:t>
            </a:r>
          </a:p>
          <a:p>
            <a:endParaRPr lang="en-US" sz="3600" dirty="0"/>
          </a:p>
          <a:p>
            <a:r>
              <a:rPr lang="en-US" dirty="0"/>
              <a:t>Scaling Down </a:t>
            </a:r>
            <a:r>
              <a:rPr lang="en-US" dirty="0" smtClean="0"/>
              <a:t>Latency -seconds</a:t>
            </a:r>
            <a:endParaRPr lang="en-US" dirty="0"/>
          </a:p>
        </p:txBody>
      </p:sp>
      <p:sp>
        <p:nvSpPr>
          <p:cNvPr id="4" name="Can 3"/>
          <p:cNvSpPr/>
          <p:nvPr/>
        </p:nvSpPr>
        <p:spPr bwMode="auto">
          <a:xfrm>
            <a:off x="8356600" y="2794000"/>
            <a:ext cx="1168400" cy="1231900"/>
          </a:xfrm>
          <a:prstGeom prst="can">
            <a:avLst/>
          </a:prstGeom>
          <a:solidFill>
            <a:schemeClr val="accent2">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Can 4"/>
          <p:cNvSpPr/>
          <p:nvPr/>
        </p:nvSpPr>
        <p:spPr bwMode="auto">
          <a:xfrm>
            <a:off x="10401300" y="3276600"/>
            <a:ext cx="787400" cy="749300"/>
          </a:xfrm>
          <a:prstGeom prst="can">
            <a:avLst/>
          </a:prstGeom>
          <a:solidFill>
            <a:schemeClr val="accent2">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Left-Right Arrow 5"/>
          <p:cNvSpPr/>
          <p:nvPr/>
        </p:nvSpPr>
        <p:spPr bwMode="auto">
          <a:xfrm>
            <a:off x="9575800" y="3430392"/>
            <a:ext cx="774700" cy="436758"/>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107227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Tips when losing audio</a:t>
            </a:r>
            <a:endParaRPr lang="en-US" noProof="0" dirty="0"/>
          </a:p>
        </p:txBody>
      </p:sp>
      <p:sp>
        <p:nvSpPr>
          <p:cNvPr id="9" name="TextBox 8"/>
          <p:cNvSpPr txBox="1"/>
          <p:nvPr/>
        </p:nvSpPr>
        <p:spPr>
          <a:xfrm>
            <a:off x="410876" y="1791319"/>
            <a:ext cx="7294911" cy="4401205"/>
          </a:xfrm>
          <a:prstGeom prst="rect">
            <a:avLst/>
          </a:prstGeom>
          <a:noFill/>
        </p:spPr>
        <p:txBody>
          <a:bodyPr wrap="square" rtlCol="0">
            <a:spAutoFit/>
          </a:bodyPr>
          <a:lstStyle/>
          <a:p>
            <a:r>
              <a:rPr lang="en-US" sz="2800" dirty="0" smtClean="0">
                <a:solidFill>
                  <a:srgbClr val="F2F2F2">
                    <a:lumMod val="10000"/>
                  </a:srgbClr>
                </a:solidFill>
                <a:latin typeface="Segoe UI Light" panose="020B0502040204020203" pitchFamily="34" charset="0"/>
                <a:cs typeface="Segoe UI Light" panose="020B0502040204020203" pitchFamily="34" charset="0"/>
              </a:rPr>
              <a:t>Click </a:t>
            </a:r>
            <a:r>
              <a:rPr lang="en-US" sz="2800" dirty="0">
                <a:solidFill>
                  <a:srgbClr val="F2F2F2">
                    <a:lumMod val="10000"/>
                  </a:srgbClr>
                </a:solidFill>
                <a:latin typeface="Segoe UI Light" panose="020B0502040204020203" pitchFamily="34" charset="0"/>
                <a:cs typeface="Segoe UI Light" panose="020B0502040204020203" pitchFamily="34" charset="0"/>
              </a:rPr>
              <a:t>the </a:t>
            </a:r>
            <a:r>
              <a:rPr lang="en-US" sz="2800" b="1" dirty="0" smtClean="0">
                <a:solidFill>
                  <a:srgbClr val="F2F2F2">
                    <a:lumMod val="10000"/>
                  </a:srgbClr>
                </a:solidFill>
                <a:latin typeface="Segoe UI Light" panose="020B0502040204020203" pitchFamily="34" charset="0"/>
                <a:cs typeface="Segoe UI Light" panose="020B0502040204020203" pitchFamily="34" charset="0"/>
              </a:rPr>
              <a:t>Voice &amp; Video </a:t>
            </a:r>
            <a:r>
              <a:rPr lang="en-US" sz="2800" dirty="0" smtClean="0">
                <a:solidFill>
                  <a:srgbClr val="F2F2F2">
                    <a:lumMod val="10000"/>
                  </a:srgbClr>
                </a:solidFill>
                <a:latin typeface="Segoe UI Light" panose="020B0502040204020203" pitchFamily="34" charset="0"/>
                <a:cs typeface="Segoe UI Light" panose="020B0502040204020203" pitchFamily="34" charset="0"/>
              </a:rPr>
              <a:t>on </a:t>
            </a:r>
            <a:r>
              <a:rPr lang="en-US" sz="2800" dirty="0">
                <a:solidFill>
                  <a:srgbClr val="F2F2F2">
                    <a:lumMod val="10000"/>
                  </a:srgbClr>
                </a:solidFill>
                <a:latin typeface="Segoe UI Light" panose="020B0502040204020203" pitchFamily="34" charset="0"/>
                <a:cs typeface="Segoe UI Light" panose="020B0502040204020203" pitchFamily="34" charset="0"/>
              </a:rPr>
              <a:t>the Menu Bar </a:t>
            </a:r>
            <a:endParaRPr lang="en-US" sz="2800" dirty="0" smtClean="0">
              <a:solidFill>
                <a:srgbClr val="F2F2F2">
                  <a:lumMod val="10000"/>
                </a:srgbClr>
              </a:solidFill>
              <a:latin typeface="Segoe UI Light" panose="020B0502040204020203" pitchFamily="34" charset="0"/>
              <a:cs typeface="Segoe UI Light" panose="020B0502040204020203" pitchFamily="34" charset="0"/>
            </a:endParaRPr>
          </a:p>
          <a:p>
            <a:endParaRPr lang="en-US" sz="2800" dirty="0">
              <a:solidFill>
                <a:srgbClr val="F2F2F2">
                  <a:lumMod val="10000"/>
                </a:srgbClr>
              </a:solidFill>
              <a:latin typeface="Segoe UI Light" panose="020B0502040204020203" pitchFamily="34" charset="0"/>
              <a:cs typeface="Segoe UI Light" panose="020B0502040204020203" pitchFamily="34" charset="0"/>
            </a:endParaRPr>
          </a:p>
          <a:p>
            <a:r>
              <a:rPr lang="en-US" sz="2800" dirty="0" smtClean="0">
                <a:solidFill>
                  <a:srgbClr val="F2F2F2">
                    <a:lumMod val="10000"/>
                  </a:srgbClr>
                </a:solidFill>
                <a:latin typeface="Segoe UI Light" panose="020B0502040204020203" pitchFamily="34" charset="0"/>
                <a:cs typeface="Segoe UI Light" panose="020B0502040204020203" pitchFamily="34" charset="0"/>
              </a:rPr>
              <a:t>You might get error message like this:</a:t>
            </a:r>
          </a:p>
          <a:p>
            <a:endParaRPr lang="en-US" sz="2800" dirty="0">
              <a:solidFill>
                <a:srgbClr val="F2F2F2">
                  <a:lumMod val="10000"/>
                </a:srgbClr>
              </a:solidFill>
              <a:latin typeface="Segoe UI Light" panose="020B0502040204020203" pitchFamily="34" charset="0"/>
              <a:cs typeface="Segoe UI Light" panose="020B0502040204020203" pitchFamily="34" charset="0"/>
            </a:endParaRPr>
          </a:p>
          <a:p>
            <a:endParaRPr lang="en-US" sz="2800" dirty="0" smtClean="0">
              <a:solidFill>
                <a:srgbClr val="F2F2F2">
                  <a:lumMod val="10000"/>
                </a:srgbClr>
              </a:solidFill>
              <a:latin typeface="Segoe UI Light" panose="020B0502040204020203" pitchFamily="34" charset="0"/>
              <a:cs typeface="Segoe UI Light" panose="020B0502040204020203" pitchFamily="34" charset="0"/>
            </a:endParaRPr>
          </a:p>
          <a:p>
            <a:endParaRPr lang="en-US" sz="2800" dirty="0" smtClean="0">
              <a:solidFill>
                <a:srgbClr val="F2F2F2">
                  <a:lumMod val="10000"/>
                </a:srgbClr>
              </a:solidFill>
              <a:latin typeface="Segoe UI Light" panose="020B0502040204020203" pitchFamily="34" charset="0"/>
              <a:cs typeface="Segoe UI Light" panose="020B0502040204020203" pitchFamily="34" charset="0"/>
            </a:endParaRPr>
          </a:p>
          <a:p>
            <a:r>
              <a:rPr lang="en-US" sz="2800" dirty="0" smtClean="0">
                <a:solidFill>
                  <a:srgbClr val="F2F2F2">
                    <a:lumMod val="10000"/>
                  </a:srgbClr>
                </a:solidFill>
                <a:latin typeface="Segoe UI Light" panose="020B0502040204020203" pitchFamily="34" charset="0"/>
                <a:cs typeface="Segoe UI Light" panose="020B0502040204020203" pitchFamily="34" charset="0"/>
              </a:rPr>
              <a:t>	</a:t>
            </a:r>
            <a:r>
              <a:rPr lang="en-US" sz="2800" dirty="0">
                <a:solidFill>
                  <a:srgbClr val="F2F2F2">
                    <a:lumMod val="10000"/>
                  </a:srgbClr>
                </a:solidFill>
                <a:latin typeface="Segoe UI Light" panose="020B0502040204020203" pitchFamily="34" charset="0"/>
                <a:cs typeface="Segoe UI Light" panose="020B0502040204020203" pitchFamily="34" charset="0"/>
              </a:rPr>
              <a:t>	</a:t>
            </a:r>
            <a:r>
              <a:rPr lang="en-US" sz="2800" dirty="0" smtClean="0">
                <a:solidFill>
                  <a:srgbClr val="F2F2F2">
                    <a:lumMod val="10000"/>
                  </a:srgbClr>
                </a:solidFill>
                <a:latin typeface="Segoe UI Light" panose="020B0502040204020203" pitchFamily="34" charset="0"/>
                <a:cs typeface="Segoe UI Light" panose="020B0502040204020203" pitchFamily="34" charset="0"/>
              </a:rPr>
              <a:t>	Close this error</a:t>
            </a:r>
            <a:endParaRPr lang="en-US" sz="2800" dirty="0">
              <a:solidFill>
                <a:srgbClr val="F2F2F2">
                  <a:lumMod val="10000"/>
                </a:srgbClr>
              </a:solidFill>
              <a:latin typeface="Segoe UI Light" panose="020B0502040204020203" pitchFamily="34" charset="0"/>
              <a:cs typeface="Segoe UI Light" panose="020B0502040204020203" pitchFamily="34" charset="0"/>
            </a:endParaRPr>
          </a:p>
          <a:p>
            <a:endParaRPr lang="en-US" sz="2800" dirty="0" smtClean="0">
              <a:solidFill>
                <a:srgbClr val="F2F2F2">
                  <a:lumMod val="10000"/>
                </a:srgbClr>
              </a:solidFill>
              <a:latin typeface="Segoe UI Light" panose="020B0502040204020203" pitchFamily="34" charset="0"/>
              <a:cs typeface="Segoe UI Light" panose="020B0502040204020203" pitchFamily="34" charset="0"/>
            </a:endParaRPr>
          </a:p>
          <a:p>
            <a:endParaRPr lang="en-US" sz="2800" dirty="0" smtClean="0">
              <a:solidFill>
                <a:srgbClr val="F2F2F2">
                  <a:lumMod val="10000"/>
                </a:srgbClr>
              </a:solidFill>
              <a:latin typeface="Segoe UI Light" panose="020B0502040204020203" pitchFamily="34" charset="0"/>
              <a:cs typeface="Segoe UI Light" panose="020B0502040204020203" pitchFamily="34" charset="0"/>
            </a:endParaRPr>
          </a:p>
          <a:p>
            <a:r>
              <a:rPr lang="en-US" sz="2800" dirty="0">
                <a:solidFill>
                  <a:srgbClr val="F2F2F2">
                    <a:lumMod val="10000"/>
                  </a:srgbClr>
                </a:solidFill>
                <a:latin typeface="Segoe UI Light" panose="020B0502040204020203" pitchFamily="34" charset="0"/>
                <a:cs typeface="Segoe UI Light" panose="020B0502040204020203" pitchFamily="34" charset="0"/>
              </a:rPr>
              <a:t>	</a:t>
            </a:r>
            <a:r>
              <a:rPr lang="en-US" sz="2800" dirty="0" smtClean="0">
                <a:solidFill>
                  <a:srgbClr val="F2F2F2">
                    <a:lumMod val="10000"/>
                  </a:srgbClr>
                </a:solidFill>
                <a:latin typeface="Segoe UI Light" panose="020B0502040204020203" pitchFamily="34" charset="0"/>
                <a:cs typeface="Segoe UI Light" panose="020B0502040204020203" pitchFamily="34" charset="0"/>
              </a:rPr>
              <a:t>	Then click </a:t>
            </a:r>
            <a:r>
              <a:rPr lang="en-US" sz="2800" b="1" dirty="0" smtClean="0">
                <a:solidFill>
                  <a:srgbClr val="F2F2F2">
                    <a:lumMod val="10000"/>
                  </a:srgbClr>
                </a:solidFill>
                <a:latin typeface="Segoe UI Light" panose="020B0502040204020203" pitchFamily="34" charset="0"/>
                <a:cs typeface="Segoe UI Light" panose="020B0502040204020203" pitchFamily="34" charset="0"/>
              </a:rPr>
              <a:t>Join Audio</a:t>
            </a:r>
            <a:endParaRPr lang="hu-HU" sz="2800" b="1" dirty="0">
              <a:solidFill>
                <a:srgbClr val="F2F2F2">
                  <a:lumMod val="10000"/>
                </a:srgbClr>
              </a:solidFill>
              <a:latin typeface="Segoe UI Light" panose="020B0502040204020203" pitchFamily="34" charset="0"/>
              <a:cs typeface="Segoe UI Light" panose="020B0502040204020203" pitchFamily="34" charset="0"/>
            </a:endParaRPr>
          </a:p>
        </p:txBody>
      </p:sp>
      <p:cxnSp>
        <p:nvCxnSpPr>
          <p:cNvPr id="12" name="Straight Arrow Connector 11"/>
          <p:cNvCxnSpPr/>
          <p:nvPr/>
        </p:nvCxnSpPr>
        <p:spPr>
          <a:xfrm>
            <a:off x="6785226" y="2933700"/>
            <a:ext cx="2244474" cy="94120"/>
          </a:xfrm>
          <a:prstGeom prst="straightConnector1">
            <a:avLst/>
          </a:prstGeom>
          <a:ln w="25400">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stretch>
            <a:fillRect/>
          </a:stretch>
        </p:blipFill>
        <p:spPr>
          <a:xfrm>
            <a:off x="8364521" y="1426479"/>
            <a:ext cx="2428875" cy="1343025"/>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85082" y="2563617"/>
            <a:ext cx="2466913" cy="1133059"/>
          </a:xfrm>
          <a:prstGeom prst="rect">
            <a:avLst/>
          </a:prstGeom>
        </p:spPr>
      </p:pic>
      <p:pic>
        <p:nvPicPr>
          <p:cNvPr id="11" name="Picture 10"/>
          <p:cNvPicPr>
            <a:picLocks noChangeAspect="1"/>
          </p:cNvPicPr>
          <p:nvPr/>
        </p:nvPicPr>
        <p:blipFill>
          <a:blip r:embed="rId6"/>
          <a:stretch>
            <a:fillRect/>
          </a:stretch>
        </p:blipFill>
        <p:spPr>
          <a:xfrm>
            <a:off x="8126395" y="3484134"/>
            <a:ext cx="2905125" cy="1743075"/>
          </a:xfrm>
          <a:prstGeom prst="rect">
            <a:avLst/>
          </a:prstGeom>
        </p:spPr>
      </p:pic>
      <p:graphicFrame>
        <p:nvGraphicFramePr>
          <p:cNvPr id="14" name="Object 13"/>
          <p:cNvGraphicFramePr>
            <a:graphicFrameLocks noChangeAspect="1"/>
          </p:cNvGraphicFramePr>
          <p:nvPr>
            <p:extLst/>
          </p:nvPr>
        </p:nvGraphicFramePr>
        <p:xfrm>
          <a:off x="9029700" y="4860373"/>
          <a:ext cx="2901699" cy="1241425"/>
        </p:xfrm>
        <a:graphic>
          <a:graphicData uri="http://schemas.openxmlformats.org/presentationml/2006/ole">
            <mc:AlternateContent xmlns:mc="http://schemas.openxmlformats.org/markup-compatibility/2006">
              <mc:Choice xmlns:v="urn:schemas-microsoft-com:vml" Requires="v">
                <p:oleObj spid="_x0000_s1374" name="Bitmap Image" r:id="rId7" imgW="2209680" imgH="1242000" progId="Paint.Picture">
                  <p:embed/>
                </p:oleObj>
              </mc:Choice>
              <mc:Fallback>
                <p:oleObj name="Bitmap Image" r:id="rId7" imgW="2209680" imgH="1242000" progId="Paint.Picture">
                  <p:embed/>
                  <p:pic>
                    <p:nvPicPr>
                      <p:cNvPr id="0" name=""/>
                      <p:cNvPicPr/>
                      <p:nvPr/>
                    </p:nvPicPr>
                    <p:blipFill>
                      <a:blip r:embed="rId8"/>
                      <a:stretch>
                        <a:fillRect/>
                      </a:stretch>
                    </p:blipFill>
                    <p:spPr>
                      <a:xfrm>
                        <a:off x="9029700" y="4860373"/>
                        <a:ext cx="2901699" cy="1241425"/>
                      </a:xfrm>
                      <a:prstGeom prst="rect">
                        <a:avLst/>
                      </a:prstGeom>
                    </p:spPr>
                  </p:pic>
                </p:oleObj>
              </mc:Fallback>
            </mc:AlternateContent>
          </a:graphicData>
        </a:graphic>
      </p:graphicFrame>
      <p:cxnSp>
        <p:nvCxnSpPr>
          <p:cNvPr id="15" name="Straight Arrow Connector 14"/>
          <p:cNvCxnSpPr/>
          <p:nvPr/>
        </p:nvCxnSpPr>
        <p:spPr>
          <a:xfrm flipV="1">
            <a:off x="6785226" y="4133850"/>
            <a:ext cx="3139824" cy="400051"/>
          </a:xfrm>
          <a:prstGeom prst="straightConnector1">
            <a:avLst/>
          </a:prstGeom>
          <a:ln w="25400">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648450" y="5227209"/>
            <a:ext cx="2609850" cy="468741"/>
          </a:xfrm>
          <a:prstGeom prst="straightConnector1">
            <a:avLst/>
          </a:prstGeom>
          <a:ln w="25400">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785226" y="1791319"/>
            <a:ext cx="2473074" cy="177384"/>
          </a:xfrm>
          <a:prstGeom prst="straightConnector1">
            <a:avLst/>
          </a:prstGeom>
          <a:ln w="25400">
            <a:solidFill>
              <a:srgbClr val="FF0000"/>
            </a:solidFill>
            <a:tailEnd type="arrow"/>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67317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Service Tiers</a:t>
            </a:r>
            <a:endParaRPr lang="en-US" dirty="0"/>
          </a:p>
        </p:txBody>
      </p:sp>
      <p:sp>
        <p:nvSpPr>
          <p:cNvPr id="4" name="Text Placeholder 3"/>
          <p:cNvSpPr>
            <a:spLocks noGrp="1"/>
          </p:cNvSpPr>
          <p:nvPr>
            <p:ph type="body" sz="quarter" idx="10"/>
          </p:nvPr>
        </p:nvSpPr>
        <p:spPr/>
        <p:txBody>
          <a:bodyPr/>
          <a:lstStyle/>
          <a:p>
            <a:r>
              <a:rPr lang="en-US" dirty="0" smtClean="0"/>
              <a:t>SQL Database</a:t>
            </a:r>
            <a:endParaRPr lang="en-US" dirty="0"/>
          </a:p>
        </p:txBody>
      </p:sp>
    </p:spTree>
    <p:extLst>
      <p:ext uri="{BB962C8B-B14F-4D97-AF65-F5344CB8AC3E}">
        <p14:creationId xmlns:p14="http://schemas.microsoft.com/office/powerpoint/2010/main" val="98642095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16212" y="1180672"/>
            <a:ext cx="11231365" cy="1666162"/>
          </a:xfrm>
        </p:spPr>
        <p:txBody>
          <a:bodyPr/>
          <a:lstStyle/>
          <a:p>
            <a:r>
              <a:rPr lang="it-IT" sz="6000" dirty="0" smtClean="0"/>
              <a:t>Scaling </a:t>
            </a:r>
            <a:r>
              <a:rPr lang="en-US" dirty="0" smtClean="0"/>
              <a:t>Out</a:t>
            </a:r>
            <a:endParaRPr lang="es-ES" dirty="0"/>
          </a:p>
          <a:p>
            <a:endParaRPr lang="es-ES" dirty="0"/>
          </a:p>
        </p:txBody>
      </p:sp>
      <p:sp>
        <p:nvSpPr>
          <p:cNvPr id="4" name="Text Placeholder 3"/>
          <p:cNvSpPr>
            <a:spLocks noGrp="1"/>
          </p:cNvSpPr>
          <p:nvPr>
            <p:ph type="body" sz="quarter" idx="11"/>
          </p:nvPr>
        </p:nvSpPr>
        <p:spPr>
          <a:xfrm>
            <a:off x="416213" y="2945777"/>
            <a:ext cx="7515595" cy="525337"/>
          </a:xfrm>
        </p:spPr>
        <p:txBody>
          <a:bodyPr/>
          <a:lstStyle/>
          <a:p>
            <a:endParaRPr lang="es-ES" dirty="0"/>
          </a:p>
        </p:txBody>
      </p:sp>
    </p:spTree>
    <p:extLst>
      <p:ext uri="{BB962C8B-B14F-4D97-AF65-F5344CB8AC3E}">
        <p14:creationId xmlns:p14="http://schemas.microsoft.com/office/powerpoint/2010/main" val="398950365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Elastic Scale Client Tools (GA May 2015)</a:t>
            </a:r>
            <a:endParaRPr lang="en-US" dirty="0"/>
          </a:p>
        </p:txBody>
      </p:sp>
      <p:sp>
        <p:nvSpPr>
          <p:cNvPr id="6" name="Text Placeholder 5"/>
          <p:cNvSpPr>
            <a:spLocks noGrp="1"/>
          </p:cNvSpPr>
          <p:nvPr>
            <p:ph type="body" sz="quarter" idx="10"/>
          </p:nvPr>
        </p:nvSpPr>
        <p:spPr>
          <a:xfrm>
            <a:off x="410875" y="1451224"/>
            <a:ext cx="11378959" cy="3801362"/>
          </a:xfrm>
        </p:spPr>
        <p:txBody>
          <a:bodyPr/>
          <a:lstStyle/>
          <a:p>
            <a:pPr marL="571500" indent="-571500">
              <a:buFont typeface="Arial" panose="020B0604020202020204" pitchFamily="34" charset="0"/>
              <a:buChar char="•"/>
            </a:pPr>
            <a:endParaRPr lang="en-US" sz="4000" dirty="0" smtClean="0"/>
          </a:p>
          <a:p>
            <a:pPr marL="571500" indent="-571500">
              <a:buFont typeface="Arial" panose="020B0604020202020204" pitchFamily="34" charset="0"/>
              <a:buChar char="•"/>
            </a:pPr>
            <a:r>
              <a:rPr lang="en-US" sz="4000" dirty="0" smtClean="0"/>
              <a:t>Set of </a:t>
            </a:r>
            <a:r>
              <a:rPr lang="en-US" sz="4000" dirty="0" err="1" smtClean="0"/>
              <a:t>.Net</a:t>
            </a:r>
            <a:r>
              <a:rPr lang="en-US" sz="4000" dirty="0" smtClean="0"/>
              <a:t> Libraries to enable </a:t>
            </a:r>
            <a:r>
              <a:rPr lang="en-US" sz="4000" dirty="0" err="1" smtClean="0"/>
              <a:t>Sharding</a:t>
            </a:r>
            <a:r>
              <a:rPr lang="en-US" sz="4000" dirty="0" smtClean="0"/>
              <a:t> of the data tier.</a:t>
            </a:r>
          </a:p>
          <a:p>
            <a:pPr marL="571500" indent="-571500">
              <a:buFont typeface="Arial" panose="020B0604020202020204" pitchFamily="34" charset="0"/>
              <a:buChar char="•"/>
            </a:pPr>
            <a:r>
              <a:rPr lang="en-US" sz="4000" dirty="0" smtClean="0"/>
              <a:t>Has 4 main components:</a:t>
            </a:r>
          </a:p>
          <a:p>
            <a:pPr marL="571500" lvl="1" indent="-571500">
              <a:buFont typeface="Arial" panose="020B0604020202020204" pitchFamily="34" charset="0"/>
              <a:buChar char="•"/>
            </a:pPr>
            <a:r>
              <a:rPr lang="en-US" sz="2533" dirty="0"/>
              <a:t>Shard Map </a:t>
            </a:r>
            <a:r>
              <a:rPr lang="en-US" sz="2533" dirty="0" smtClean="0"/>
              <a:t>Management</a:t>
            </a:r>
          </a:p>
          <a:p>
            <a:pPr marL="571500" lvl="1" indent="-571500">
              <a:buFont typeface="Arial" panose="020B0604020202020204" pitchFamily="34" charset="0"/>
              <a:buChar char="•"/>
            </a:pPr>
            <a:r>
              <a:rPr lang="en-US" sz="2533" dirty="0"/>
              <a:t>Data Dependent </a:t>
            </a:r>
            <a:r>
              <a:rPr lang="en-US" sz="2533" dirty="0" smtClean="0"/>
              <a:t>Routing</a:t>
            </a:r>
          </a:p>
          <a:p>
            <a:pPr marL="571500" lvl="1" indent="-571500">
              <a:buFont typeface="Arial" panose="020B0604020202020204" pitchFamily="34" charset="0"/>
              <a:buChar char="•"/>
            </a:pPr>
            <a:r>
              <a:rPr lang="en-US" sz="2533" dirty="0"/>
              <a:t>Multi-Shard </a:t>
            </a:r>
            <a:r>
              <a:rPr lang="en-US" sz="2533" dirty="0" smtClean="0"/>
              <a:t>Queries</a:t>
            </a:r>
          </a:p>
          <a:p>
            <a:pPr marL="571500" lvl="1" indent="-571500">
              <a:buFont typeface="Arial" panose="020B0604020202020204" pitchFamily="34" charset="0"/>
              <a:buChar char="•"/>
            </a:pPr>
            <a:r>
              <a:rPr lang="en-US" sz="2533" dirty="0" smtClean="0"/>
              <a:t>Split-Merge Management</a:t>
            </a:r>
          </a:p>
          <a:p>
            <a:endParaRPr lang="en-US" dirty="0"/>
          </a:p>
        </p:txBody>
      </p:sp>
      <p:sp>
        <p:nvSpPr>
          <p:cNvPr id="2" name="Flowchart: Magnetic Disk 1"/>
          <p:cNvSpPr/>
          <p:nvPr/>
        </p:nvSpPr>
        <p:spPr bwMode="auto">
          <a:xfrm>
            <a:off x="7414055" y="3324227"/>
            <a:ext cx="963827" cy="1075038"/>
          </a:xfrm>
          <a:prstGeom prst="flowChartMagneticDisk">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Shard Map</a:t>
            </a:r>
          </a:p>
        </p:txBody>
      </p:sp>
      <p:sp>
        <p:nvSpPr>
          <p:cNvPr id="7" name="Flowchart: Magnetic Disk 6"/>
          <p:cNvSpPr/>
          <p:nvPr/>
        </p:nvSpPr>
        <p:spPr bwMode="auto">
          <a:xfrm>
            <a:off x="9271686" y="2498762"/>
            <a:ext cx="963827" cy="1075038"/>
          </a:xfrm>
          <a:prstGeom prst="flowChartMagneticDisk">
            <a:avLst/>
          </a:prstGeom>
          <a:solidFill>
            <a:schemeClr val="accent4">
              <a:lumMod val="60000"/>
              <a:lumOff val="4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DB1</a:t>
            </a:r>
          </a:p>
        </p:txBody>
      </p:sp>
      <p:sp>
        <p:nvSpPr>
          <p:cNvPr id="8" name="Flowchart: Magnetic Disk 7"/>
          <p:cNvSpPr/>
          <p:nvPr/>
        </p:nvSpPr>
        <p:spPr bwMode="auto">
          <a:xfrm>
            <a:off x="9271686" y="4047575"/>
            <a:ext cx="963827" cy="1075038"/>
          </a:xfrm>
          <a:prstGeom prst="flowChartMagneticDisk">
            <a:avLst/>
          </a:prstGeom>
          <a:solidFill>
            <a:schemeClr val="accent5">
              <a:lumMod val="40000"/>
              <a:lumOff val="6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DB2</a:t>
            </a:r>
          </a:p>
        </p:txBody>
      </p:sp>
      <p:cxnSp>
        <p:nvCxnSpPr>
          <p:cNvPr id="4" name="Straight Arrow Connector 3"/>
          <p:cNvCxnSpPr/>
          <p:nvPr/>
        </p:nvCxnSpPr>
        <p:spPr>
          <a:xfrm>
            <a:off x="8773297" y="2996776"/>
            <a:ext cx="395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773296" y="4595654"/>
            <a:ext cx="395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73297" y="2996776"/>
            <a:ext cx="0" cy="158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77882" y="3790935"/>
            <a:ext cx="39541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21070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Shard Map Manager</a:t>
            </a:r>
            <a:endParaRPr lang="en-US" dirty="0"/>
          </a:p>
        </p:txBody>
      </p:sp>
      <p:sp>
        <p:nvSpPr>
          <p:cNvPr id="6" name="Text Placeholder 5"/>
          <p:cNvSpPr>
            <a:spLocks noGrp="1"/>
          </p:cNvSpPr>
          <p:nvPr>
            <p:ph type="body" sz="quarter" idx="10"/>
          </p:nvPr>
        </p:nvSpPr>
        <p:spPr>
          <a:xfrm>
            <a:off x="410875" y="1451224"/>
            <a:ext cx="11378959" cy="525337"/>
          </a:xfrm>
        </p:spPr>
        <p:txBody>
          <a:bodyPr/>
          <a:lstStyle/>
          <a:p>
            <a:r>
              <a:rPr lang="en-US" dirty="0" smtClean="0"/>
              <a:t>Metadata container of defined Maps and Shards</a:t>
            </a:r>
            <a:endParaRPr lang="en-US" dirty="0"/>
          </a:p>
        </p:txBody>
      </p:sp>
      <p:sp>
        <p:nvSpPr>
          <p:cNvPr id="3" name="Flowchart: Magnetic Disk 2"/>
          <p:cNvSpPr/>
          <p:nvPr/>
        </p:nvSpPr>
        <p:spPr bwMode="auto">
          <a:xfrm>
            <a:off x="947035" y="3484606"/>
            <a:ext cx="1556952" cy="1532237"/>
          </a:xfrm>
          <a:prstGeom prst="flowChartMagneticDisk">
            <a:avLst/>
          </a:prstGeom>
          <a:solidFill>
            <a:srgbClr val="FFC00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ectangle 9"/>
          <p:cNvSpPr/>
          <p:nvPr/>
        </p:nvSpPr>
        <p:spPr bwMode="auto">
          <a:xfrm>
            <a:off x="3842951" y="1976561"/>
            <a:ext cx="5449330" cy="2057399"/>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List Map</a:t>
            </a:r>
          </a:p>
        </p:txBody>
      </p:sp>
      <p:graphicFrame>
        <p:nvGraphicFramePr>
          <p:cNvPr id="12" name="Table 11"/>
          <p:cNvGraphicFramePr>
            <a:graphicFrameLocks noGrp="1"/>
          </p:cNvGraphicFramePr>
          <p:nvPr/>
        </p:nvGraphicFramePr>
        <p:xfrm>
          <a:off x="4164226" y="2097107"/>
          <a:ext cx="2001795" cy="1371600"/>
        </p:xfrm>
        <a:graphic>
          <a:graphicData uri="http://schemas.openxmlformats.org/drawingml/2006/table">
            <a:tbl>
              <a:tblPr firstRow="1" bandRow="1">
                <a:tableStyleId>{5C22544A-7EE6-4342-B048-85BDC9FD1C3A}</a:tableStyleId>
              </a:tblPr>
              <a:tblGrid>
                <a:gridCol w="792205"/>
                <a:gridCol w="1209590"/>
              </a:tblGrid>
              <a:tr h="225963">
                <a:tc>
                  <a:txBody>
                    <a:bodyPr/>
                    <a:lstStyle/>
                    <a:p>
                      <a:r>
                        <a:rPr lang="en-US" sz="1200" dirty="0" smtClean="0"/>
                        <a:t>Key</a:t>
                      </a:r>
                      <a:endParaRPr lang="en-US" sz="1200" dirty="0"/>
                    </a:p>
                  </a:txBody>
                  <a:tcPr/>
                </a:tc>
                <a:tc>
                  <a:txBody>
                    <a:bodyPr/>
                    <a:lstStyle/>
                    <a:p>
                      <a:r>
                        <a:rPr lang="en-US" sz="1200" dirty="0" smtClean="0"/>
                        <a:t>Shard</a:t>
                      </a:r>
                      <a:endParaRPr lang="en-US" sz="1200" dirty="0"/>
                    </a:p>
                  </a:txBody>
                  <a:tcPr/>
                </a:tc>
              </a:tr>
              <a:tr h="0">
                <a:tc>
                  <a:txBody>
                    <a:bodyPr/>
                    <a:lstStyle/>
                    <a:p>
                      <a:r>
                        <a:rPr lang="en-US" sz="1200" dirty="0" smtClean="0"/>
                        <a:t>1</a:t>
                      </a:r>
                      <a:endParaRPr lang="en-US" sz="1200" dirty="0"/>
                    </a:p>
                  </a:txBody>
                  <a:tcPr/>
                </a:tc>
                <a:tc>
                  <a:txBody>
                    <a:bodyPr/>
                    <a:lstStyle/>
                    <a:p>
                      <a:r>
                        <a:rPr lang="en-US" sz="1200" dirty="0" smtClean="0"/>
                        <a:t>Server 1, DB A</a:t>
                      </a:r>
                      <a:endParaRPr lang="en-US" sz="1200" dirty="0"/>
                    </a:p>
                  </a:txBody>
                  <a:tcPr/>
                </a:tc>
              </a:tr>
              <a:tr h="0">
                <a:tc>
                  <a:txBody>
                    <a:bodyPr/>
                    <a:lstStyle/>
                    <a:p>
                      <a:r>
                        <a:rPr lang="en-US" sz="1200" dirty="0" smtClean="0"/>
                        <a:t>2</a:t>
                      </a:r>
                      <a:endParaRPr lang="en-US" sz="1200" dirty="0"/>
                    </a:p>
                  </a:txBody>
                  <a:tcPr/>
                </a:tc>
                <a:tc>
                  <a:txBody>
                    <a:bodyPr/>
                    <a:lstStyle/>
                    <a:p>
                      <a:r>
                        <a:rPr lang="en-US" sz="1200" dirty="0" smtClean="0"/>
                        <a:t>Server 1, DB A</a:t>
                      </a:r>
                      <a:endParaRPr lang="en-US" sz="1200" dirty="0"/>
                    </a:p>
                  </a:txBody>
                  <a:tcPr/>
                </a:tc>
              </a:tr>
              <a:tr h="0">
                <a:tc>
                  <a:txBody>
                    <a:bodyPr/>
                    <a:lstStyle/>
                    <a:p>
                      <a:r>
                        <a:rPr lang="en-US" sz="1200" dirty="0" smtClean="0"/>
                        <a:t>3</a:t>
                      </a:r>
                      <a:endParaRPr lang="en-US" sz="1200" dirty="0"/>
                    </a:p>
                  </a:txBody>
                  <a:tcPr/>
                </a:tc>
                <a:tc>
                  <a:txBody>
                    <a:bodyPr/>
                    <a:lstStyle/>
                    <a:p>
                      <a:r>
                        <a:rPr lang="en-US" sz="1200" dirty="0" smtClean="0"/>
                        <a:t>Server 1, DB A</a:t>
                      </a:r>
                      <a:endParaRPr lang="en-US" sz="1200" dirty="0"/>
                    </a:p>
                  </a:txBody>
                  <a:tcPr/>
                </a:tc>
              </a:tr>
              <a:tr h="0">
                <a:tc>
                  <a:txBody>
                    <a:bodyPr/>
                    <a:lstStyle/>
                    <a:p>
                      <a:r>
                        <a:rPr lang="en-US" sz="1200" dirty="0" smtClean="0"/>
                        <a:t>4</a:t>
                      </a:r>
                      <a:endParaRPr lang="en-US" sz="1200" dirty="0"/>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sz="1200" dirty="0" smtClean="0"/>
                        <a:t>Server 1, DB A</a:t>
                      </a:r>
                    </a:p>
                  </a:txBody>
                  <a:tcPr/>
                </a:tc>
              </a:tr>
            </a:tbl>
          </a:graphicData>
        </a:graphic>
      </p:graphicFrame>
      <p:sp>
        <p:nvSpPr>
          <p:cNvPr id="14" name="Rectangle 13"/>
          <p:cNvSpPr/>
          <p:nvPr/>
        </p:nvSpPr>
        <p:spPr bwMode="auto">
          <a:xfrm>
            <a:off x="3842951" y="4439675"/>
            <a:ext cx="5449330" cy="2057399"/>
          </a:xfrm>
          <a:prstGeom prst="rect">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Range Map</a:t>
            </a:r>
          </a:p>
        </p:txBody>
      </p:sp>
      <p:graphicFrame>
        <p:nvGraphicFramePr>
          <p:cNvPr id="15" name="Table 14"/>
          <p:cNvGraphicFramePr>
            <a:graphicFrameLocks noGrp="1"/>
          </p:cNvGraphicFramePr>
          <p:nvPr/>
        </p:nvGraphicFramePr>
        <p:xfrm>
          <a:off x="4164226" y="4560221"/>
          <a:ext cx="2001795" cy="1219200"/>
        </p:xfrm>
        <a:graphic>
          <a:graphicData uri="http://schemas.openxmlformats.org/drawingml/2006/table">
            <a:tbl>
              <a:tblPr firstRow="1" bandRow="1">
                <a:tableStyleId>{5C22544A-7EE6-4342-B048-85BDC9FD1C3A}</a:tableStyleId>
              </a:tblPr>
              <a:tblGrid>
                <a:gridCol w="792205"/>
                <a:gridCol w="1209590"/>
              </a:tblGrid>
              <a:tr h="197130">
                <a:tc>
                  <a:txBody>
                    <a:bodyPr/>
                    <a:lstStyle/>
                    <a:p>
                      <a:r>
                        <a:rPr lang="en-US" sz="900" dirty="0" smtClean="0"/>
                        <a:t>Key Range</a:t>
                      </a:r>
                      <a:endParaRPr lang="en-US" sz="900" dirty="0"/>
                    </a:p>
                  </a:txBody>
                  <a:tcPr/>
                </a:tc>
                <a:tc>
                  <a:txBody>
                    <a:bodyPr/>
                    <a:lstStyle/>
                    <a:p>
                      <a:r>
                        <a:rPr lang="en-US" sz="1000" dirty="0" smtClean="0"/>
                        <a:t>Shard</a:t>
                      </a:r>
                      <a:endParaRPr lang="en-US" sz="1000" dirty="0"/>
                    </a:p>
                  </a:txBody>
                  <a:tcPr/>
                </a:tc>
              </a:tr>
              <a:tr h="0">
                <a:tc>
                  <a:txBody>
                    <a:bodyPr/>
                    <a:lstStyle/>
                    <a:p>
                      <a:r>
                        <a:rPr lang="en-US" sz="1000" dirty="0" smtClean="0"/>
                        <a:t>100-500</a:t>
                      </a:r>
                      <a:endParaRPr lang="en-US" sz="1000" dirty="0"/>
                    </a:p>
                  </a:txBody>
                  <a:tcPr/>
                </a:tc>
                <a:tc>
                  <a:txBody>
                    <a:bodyPr/>
                    <a:lstStyle/>
                    <a:p>
                      <a:r>
                        <a:rPr lang="en-US" sz="1000" dirty="0" smtClean="0"/>
                        <a:t>Server 2, DB C</a:t>
                      </a:r>
                      <a:endParaRPr lang="en-US" sz="1000" dirty="0"/>
                    </a:p>
                  </a:txBody>
                  <a:tcPr/>
                </a:tc>
              </a:tr>
              <a:tr h="0">
                <a:tc>
                  <a:txBody>
                    <a:bodyPr/>
                    <a:lstStyle/>
                    <a:p>
                      <a:r>
                        <a:rPr lang="en-US" sz="1000" dirty="0" smtClean="0"/>
                        <a:t>500-1000</a:t>
                      </a:r>
                      <a:endParaRPr lang="en-US" sz="1000" dirty="0"/>
                    </a:p>
                  </a:txBody>
                  <a:tcPr/>
                </a:tc>
                <a:tc>
                  <a:txBody>
                    <a:bodyPr/>
                    <a:lstStyle/>
                    <a:p>
                      <a:r>
                        <a:rPr lang="en-US" sz="1000" dirty="0" smtClean="0"/>
                        <a:t>Server 2, DB D</a:t>
                      </a:r>
                      <a:endParaRPr lang="en-US" sz="1000" dirty="0"/>
                    </a:p>
                  </a:txBody>
                  <a:tcPr/>
                </a:tc>
              </a:tr>
              <a:tr h="0">
                <a:tc>
                  <a:txBody>
                    <a:bodyPr/>
                    <a:lstStyle/>
                    <a:p>
                      <a:r>
                        <a:rPr lang="en-US" sz="1000" dirty="0" smtClean="0"/>
                        <a:t>1000-1500</a:t>
                      </a:r>
                      <a:endParaRPr lang="en-US" sz="1000" dirty="0"/>
                    </a:p>
                  </a:txBody>
                  <a:tcPr/>
                </a:tc>
                <a:tc>
                  <a:txBody>
                    <a:bodyPr/>
                    <a:lstStyle/>
                    <a:p>
                      <a:r>
                        <a:rPr lang="en-US" sz="1000" dirty="0" smtClean="0"/>
                        <a:t>Server 3, DB E</a:t>
                      </a:r>
                      <a:endParaRPr lang="en-US" sz="1000" dirty="0"/>
                    </a:p>
                  </a:txBody>
                  <a:tcPr/>
                </a:tc>
              </a:tr>
              <a:tr h="0">
                <a:tc>
                  <a:txBody>
                    <a:bodyPr/>
                    <a:lstStyle/>
                    <a:p>
                      <a:r>
                        <a:rPr lang="en-US" sz="1000" dirty="0" smtClean="0"/>
                        <a:t>1500-2000</a:t>
                      </a:r>
                      <a:endParaRPr lang="en-US" sz="1000" dirty="0"/>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sz="1000" dirty="0" smtClean="0"/>
                        <a:t>Server 4, DB F</a:t>
                      </a:r>
                      <a:endParaRPr lang="en-US" sz="1000" dirty="0"/>
                    </a:p>
                  </a:txBody>
                  <a:tcPr/>
                </a:tc>
              </a:tr>
            </a:tbl>
          </a:graphicData>
        </a:graphic>
      </p:graphicFrame>
      <p:pic>
        <p:nvPicPr>
          <p:cNvPr id="16"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93433" y="2272888"/>
            <a:ext cx="930245" cy="1239505"/>
          </a:xfrm>
          <a:prstGeom prst="rect">
            <a:avLst/>
          </a:prstGeom>
          <a:noFill/>
        </p:spPr>
      </p:pic>
      <p:cxnSp>
        <p:nvCxnSpPr>
          <p:cNvPr id="20" name="Elbow Connector 19"/>
          <p:cNvCxnSpPr>
            <a:stCxn id="3" idx="4"/>
            <a:endCxn id="10" idx="1"/>
          </p:cNvCxnSpPr>
          <p:nvPr/>
        </p:nvCxnSpPr>
        <p:spPr>
          <a:xfrm flipV="1">
            <a:off x="2503987" y="3005261"/>
            <a:ext cx="1338964" cy="1245464"/>
          </a:xfrm>
          <a:prstGeom prst="bentConnector3">
            <a:avLst>
              <a:gd name="adj1" fmla="val 50000"/>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3" idx="4"/>
            <a:endCxn id="14" idx="1"/>
          </p:cNvCxnSpPr>
          <p:nvPr/>
        </p:nvCxnSpPr>
        <p:spPr>
          <a:xfrm>
            <a:off x="2503987" y="4250725"/>
            <a:ext cx="1338964" cy="1217650"/>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2" descr="C:\Users\daiken\AppData\Local\Microsoft\Windows\Temporary Internet Files\Content.IE5\UWY6LG0D\MCj04348450000[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803970" y="4651003"/>
            <a:ext cx="563341" cy="750624"/>
          </a:xfrm>
          <a:prstGeom prst="rect">
            <a:avLst/>
          </a:prstGeom>
          <a:noFill/>
        </p:spPr>
      </p:pic>
      <p:pic>
        <p:nvPicPr>
          <p:cNvPr id="32" name="Picture 2" descr="C:\Users\daiken\AppData\Local\Microsoft\Windows\Temporary Internet Files\Content.IE5\UWY6LG0D\MCj04348450000[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03970" y="5502503"/>
            <a:ext cx="553609" cy="737656"/>
          </a:xfrm>
          <a:prstGeom prst="rect">
            <a:avLst/>
          </a:prstGeom>
          <a:noFill/>
        </p:spPr>
      </p:pic>
      <p:pic>
        <p:nvPicPr>
          <p:cNvPr id="33" name="Picture 2" descr="C:\Users\daiken\AppData\Local\Microsoft\Windows\Temporary Internet Files\Content.IE5\UWY6LG0D\MCj04348450000[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262795" y="4651003"/>
            <a:ext cx="991584" cy="1321237"/>
          </a:xfrm>
          <a:prstGeom prst="rect">
            <a:avLst/>
          </a:prstGeom>
          <a:noFill/>
        </p:spPr>
      </p:pic>
      <p:sp>
        <p:nvSpPr>
          <p:cNvPr id="34" name="Flowchart: Magnetic Disk 33"/>
          <p:cNvSpPr/>
          <p:nvPr/>
        </p:nvSpPr>
        <p:spPr bwMode="auto">
          <a:xfrm>
            <a:off x="7875245" y="2385975"/>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A</a:t>
            </a:r>
          </a:p>
        </p:txBody>
      </p:sp>
      <p:sp>
        <p:nvSpPr>
          <p:cNvPr id="35" name="Flowchart: Magnetic Disk 34"/>
          <p:cNvSpPr/>
          <p:nvPr/>
        </p:nvSpPr>
        <p:spPr bwMode="auto">
          <a:xfrm>
            <a:off x="7075748" y="4940665"/>
            <a:ext cx="392151" cy="325281"/>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9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C</a:t>
            </a:r>
          </a:p>
        </p:txBody>
      </p:sp>
      <p:sp>
        <p:nvSpPr>
          <p:cNvPr id="36" name="Flowchart: Magnetic Disk 35"/>
          <p:cNvSpPr/>
          <p:nvPr/>
        </p:nvSpPr>
        <p:spPr bwMode="auto">
          <a:xfrm>
            <a:off x="7083181" y="5312489"/>
            <a:ext cx="395906" cy="311771"/>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9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D</a:t>
            </a:r>
          </a:p>
        </p:txBody>
      </p:sp>
      <p:sp>
        <p:nvSpPr>
          <p:cNvPr id="37" name="Flowchart: Magnetic Disk 36"/>
          <p:cNvSpPr/>
          <p:nvPr/>
        </p:nvSpPr>
        <p:spPr bwMode="auto">
          <a:xfrm>
            <a:off x="7875244" y="2898960"/>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B</a:t>
            </a:r>
          </a:p>
        </p:txBody>
      </p:sp>
      <p:sp>
        <p:nvSpPr>
          <p:cNvPr id="38" name="Flowchart: Magnetic Disk 37"/>
          <p:cNvSpPr/>
          <p:nvPr/>
        </p:nvSpPr>
        <p:spPr bwMode="auto">
          <a:xfrm>
            <a:off x="8273662" y="4804497"/>
            <a:ext cx="377145" cy="350549"/>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9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E</a:t>
            </a:r>
          </a:p>
        </p:txBody>
      </p:sp>
      <p:sp>
        <p:nvSpPr>
          <p:cNvPr id="39" name="Flowchart: Magnetic Disk 38"/>
          <p:cNvSpPr/>
          <p:nvPr/>
        </p:nvSpPr>
        <p:spPr bwMode="auto">
          <a:xfrm>
            <a:off x="8232093" y="5632127"/>
            <a:ext cx="377145" cy="350549"/>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9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F</a:t>
            </a:r>
          </a:p>
        </p:txBody>
      </p:sp>
    </p:spTree>
    <p:extLst>
      <p:ext uri="{BB962C8B-B14F-4D97-AF65-F5344CB8AC3E}">
        <p14:creationId xmlns:p14="http://schemas.microsoft.com/office/powerpoint/2010/main" val="295693074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Dependent Routing</a:t>
            </a:r>
            <a:endParaRPr lang="en-US" dirty="0"/>
          </a:p>
        </p:txBody>
      </p:sp>
      <p:sp>
        <p:nvSpPr>
          <p:cNvPr id="6" name="Text Placeholder 5"/>
          <p:cNvSpPr>
            <a:spLocks noGrp="1"/>
          </p:cNvSpPr>
          <p:nvPr>
            <p:ph type="body" sz="quarter" idx="10"/>
          </p:nvPr>
        </p:nvSpPr>
        <p:spPr>
          <a:xfrm>
            <a:off x="410875" y="1451224"/>
            <a:ext cx="11378959" cy="1050672"/>
          </a:xfrm>
        </p:spPr>
        <p:txBody>
          <a:bodyPr/>
          <a:lstStyle/>
          <a:p>
            <a:r>
              <a:rPr lang="en-US" dirty="0" smtClean="0"/>
              <a:t>Responsible </a:t>
            </a:r>
            <a:r>
              <a:rPr lang="en-US" dirty="0"/>
              <a:t>for handing out </a:t>
            </a:r>
            <a:r>
              <a:rPr lang="en-US" dirty="0" smtClean="0"/>
              <a:t>connections </a:t>
            </a:r>
            <a:r>
              <a:rPr lang="en-US" dirty="0"/>
              <a:t>to the correct </a:t>
            </a:r>
            <a:r>
              <a:rPr lang="en-US" dirty="0" smtClean="0"/>
              <a:t>database </a:t>
            </a:r>
            <a:r>
              <a:rPr lang="en-US" dirty="0"/>
              <a:t>based on the </a:t>
            </a:r>
            <a:r>
              <a:rPr lang="en-US" dirty="0" smtClean="0"/>
              <a:t>shard map</a:t>
            </a:r>
            <a:endParaRPr lang="en-US" dirty="0"/>
          </a:p>
        </p:txBody>
      </p:sp>
      <p:pic>
        <p:nvPicPr>
          <p:cNvPr id="21"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50881" y="3638302"/>
            <a:ext cx="930245" cy="1239505"/>
          </a:xfrm>
          <a:prstGeom prst="rect">
            <a:avLst/>
          </a:prstGeom>
          <a:noFill/>
        </p:spPr>
      </p:pic>
      <p:sp>
        <p:nvSpPr>
          <p:cNvPr id="22" name="Flowchart: Magnetic Disk 21"/>
          <p:cNvSpPr/>
          <p:nvPr/>
        </p:nvSpPr>
        <p:spPr bwMode="auto">
          <a:xfrm>
            <a:off x="7232693" y="3751389"/>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A</a:t>
            </a:r>
          </a:p>
        </p:txBody>
      </p:sp>
      <p:sp>
        <p:nvSpPr>
          <p:cNvPr id="23" name="Flowchart: Magnetic Disk 22"/>
          <p:cNvSpPr/>
          <p:nvPr/>
        </p:nvSpPr>
        <p:spPr bwMode="auto">
          <a:xfrm>
            <a:off x="7232692" y="4264374"/>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B</a:t>
            </a:r>
          </a:p>
        </p:txBody>
      </p:sp>
      <p:pic>
        <p:nvPicPr>
          <p:cNvPr id="24"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50881" y="5107875"/>
            <a:ext cx="930245" cy="1239505"/>
          </a:xfrm>
          <a:prstGeom prst="rect">
            <a:avLst/>
          </a:prstGeom>
          <a:noFill/>
        </p:spPr>
      </p:pic>
      <p:sp>
        <p:nvSpPr>
          <p:cNvPr id="25" name="Flowchart: Magnetic Disk 24"/>
          <p:cNvSpPr/>
          <p:nvPr/>
        </p:nvSpPr>
        <p:spPr bwMode="auto">
          <a:xfrm>
            <a:off x="7232693" y="5220962"/>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C</a:t>
            </a:r>
          </a:p>
        </p:txBody>
      </p:sp>
      <p:sp>
        <p:nvSpPr>
          <p:cNvPr id="26" name="Flowchart: Magnetic Disk 25"/>
          <p:cNvSpPr/>
          <p:nvPr/>
        </p:nvSpPr>
        <p:spPr bwMode="auto">
          <a:xfrm>
            <a:off x="7232692" y="5733947"/>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D</a:t>
            </a:r>
          </a:p>
        </p:txBody>
      </p:sp>
      <p:sp>
        <p:nvSpPr>
          <p:cNvPr id="29" name="Flowchart: Magnetic Disk 28"/>
          <p:cNvSpPr/>
          <p:nvPr/>
        </p:nvSpPr>
        <p:spPr bwMode="auto">
          <a:xfrm>
            <a:off x="4090683" y="3022714"/>
            <a:ext cx="1560345" cy="1231175"/>
          </a:xfrm>
          <a:prstGeom prst="flowChartMagneticDisk">
            <a:avLst/>
          </a:prstGeom>
          <a:solidFill>
            <a:srgbClr val="FFC00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Shard Map Manager</a:t>
            </a:r>
          </a:p>
        </p:txBody>
      </p:sp>
      <p:graphicFrame>
        <p:nvGraphicFramePr>
          <p:cNvPr id="40" name="Table 39"/>
          <p:cNvGraphicFramePr>
            <a:graphicFrameLocks noGrp="1"/>
          </p:cNvGraphicFramePr>
          <p:nvPr>
            <p:extLst>
              <p:ext uri="{D42A27DB-BD31-4B8C-83A1-F6EECF244321}">
                <p14:modId xmlns:p14="http://schemas.microsoft.com/office/powerpoint/2010/main" val="904957644"/>
              </p:ext>
            </p:extLst>
          </p:nvPr>
        </p:nvGraphicFramePr>
        <p:xfrm>
          <a:off x="6100354" y="2555747"/>
          <a:ext cx="1906333" cy="990600"/>
        </p:xfrm>
        <a:graphic>
          <a:graphicData uri="http://schemas.openxmlformats.org/drawingml/2006/table">
            <a:tbl>
              <a:tblPr firstRow="1" bandRow="1">
                <a:tableStyleId>{5C22544A-7EE6-4342-B048-85BDC9FD1C3A}</a:tableStyleId>
              </a:tblPr>
              <a:tblGrid>
                <a:gridCol w="691929"/>
                <a:gridCol w="1214404"/>
              </a:tblGrid>
              <a:tr h="197130">
                <a:tc>
                  <a:txBody>
                    <a:bodyPr/>
                    <a:lstStyle/>
                    <a:p>
                      <a:r>
                        <a:rPr lang="en-US" sz="700" dirty="0" smtClean="0"/>
                        <a:t>Key Range</a:t>
                      </a:r>
                      <a:endParaRPr lang="en-US" sz="700" dirty="0"/>
                    </a:p>
                  </a:txBody>
                  <a:tcPr/>
                </a:tc>
                <a:tc>
                  <a:txBody>
                    <a:bodyPr/>
                    <a:lstStyle/>
                    <a:p>
                      <a:r>
                        <a:rPr lang="en-US" sz="700" dirty="0" smtClean="0"/>
                        <a:t>Shard</a:t>
                      </a:r>
                      <a:endParaRPr lang="en-US" sz="700" dirty="0"/>
                    </a:p>
                  </a:txBody>
                  <a:tcPr/>
                </a:tc>
              </a:tr>
              <a:tr h="0">
                <a:tc>
                  <a:txBody>
                    <a:bodyPr/>
                    <a:lstStyle/>
                    <a:p>
                      <a:r>
                        <a:rPr lang="en-US" sz="700" dirty="0" smtClean="0"/>
                        <a:t>100-500</a:t>
                      </a:r>
                      <a:endParaRPr lang="en-US" sz="700" dirty="0"/>
                    </a:p>
                  </a:txBody>
                  <a:tcPr/>
                </a:tc>
                <a:tc>
                  <a:txBody>
                    <a:bodyPr/>
                    <a:lstStyle/>
                    <a:p>
                      <a:r>
                        <a:rPr lang="en-US" sz="700" dirty="0" smtClean="0"/>
                        <a:t>Server 2, DB C</a:t>
                      </a:r>
                      <a:endParaRPr lang="en-US" sz="700" dirty="0"/>
                    </a:p>
                  </a:txBody>
                  <a:tcPr/>
                </a:tc>
              </a:tr>
              <a:tr h="0">
                <a:tc>
                  <a:txBody>
                    <a:bodyPr/>
                    <a:lstStyle/>
                    <a:p>
                      <a:r>
                        <a:rPr lang="en-US" sz="700" dirty="0" smtClean="0"/>
                        <a:t>500-1000</a:t>
                      </a:r>
                      <a:endParaRPr lang="en-US" sz="700" dirty="0"/>
                    </a:p>
                  </a:txBody>
                  <a:tcPr/>
                </a:tc>
                <a:tc>
                  <a:txBody>
                    <a:bodyPr/>
                    <a:lstStyle/>
                    <a:p>
                      <a:r>
                        <a:rPr lang="en-US" sz="700" dirty="0" smtClean="0"/>
                        <a:t>Server 2, DB D</a:t>
                      </a:r>
                      <a:endParaRPr lang="en-US" sz="700" dirty="0"/>
                    </a:p>
                  </a:txBody>
                  <a:tcPr/>
                </a:tc>
              </a:tr>
              <a:tr h="0">
                <a:tc>
                  <a:txBody>
                    <a:bodyPr/>
                    <a:lstStyle/>
                    <a:p>
                      <a:r>
                        <a:rPr lang="en-US" sz="700" dirty="0" smtClean="0"/>
                        <a:t>1000-1500</a:t>
                      </a:r>
                      <a:endParaRPr lang="en-US" sz="700" dirty="0"/>
                    </a:p>
                  </a:txBody>
                  <a:tcPr/>
                </a:tc>
                <a:tc>
                  <a:txBody>
                    <a:bodyPr/>
                    <a:lstStyle/>
                    <a:p>
                      <a:r>
                        <a:rPr lang="en-US" sz="700" dirty="0" smtClean="0"/>
                        <a:t>Server 3, DB E</a:t>
                      </a:r>
                      <a:endParaRPr lang="en-US" sz="700" dirty="0"/>
                    </a:p>
                  </a:txBody>
                  <a:tcPr/>
                </a:tc>
              </a:tr>
              <a:tr h="0">
                <a:tc>
                  <a:txBody>
                    <a:bodyPr/>
                    <a:lstStyle/>
                    <a:p>
                      <a:r>
                        <a:rPr lang="en-US" sz="700" dirty="0" smtClean="0"/>
                        <a:t>1500-2000</a:t>
                      </a:r>
                      <a:endParaRPr lang="en-US" sz="700" dirty="0"/>
                    </a:p>
                  </a:txBody>
                  <a:tcPr/>
                </a:tc>
                <a:tc>
                  <a:txBody>
                    <a:bodyPr/>
                    <a:lstStyle/>
                    <a:p>
                      <a:pPr marL="0" marR="0" indent="0" algn="l" defTabSz="914684" rtl="0" eaLnBrk="1" fontAlgn="auto" latinLnBrk="0" hangingPunct="1">
                        <a:lnSpc>
                          <a:spcPct val="100000"/>
                        </a:lnSpc>
                        <a:spcBef>
                          <a:spcPts val="0"/>
                        </a:spcBef>
                        <a:spcAft>
                          <a:spcPts val="0"/>
                        </a:spcAft>
                        <a:buClrTx/>
                        <a:buSzTx/>
                        <a:buFontTx/>
                        <a:buNone/>
                        <a:tabLst/>
                        <a:defRPr/>
                      </a:pPr>
                      <a:r>
                        <a:rPr lang="en-US" sz="700" dirty="0" smtClean="0"/>
                        <a:t>Server 4, DB F</a:t>
                      </a:r>
                      <a:endParaRPr lang="en-US" sz="700" dirty="0"/>
                    </a:p>
                  </a:txBody>
                  <a:tcPr/>
                </a:tc>
              </a:tr>
            </a:tbl>
          </a:graphicData>
        </a:graphic>
      </p:graphicFrame>
      <p:sp>
        <p:nvSpPr>
          <p:cNvPr id="4" name="Rounded Rectangle 3"/>
          <p:cNvSpPr/>
          <p:nvPr/>
        </p:nvSpPr>
        <p:spPr bwMode="auto">
          <a:xfrm>
            <a:off x="1861985" y="4568821"/>
            <a:ext cx="1742303" cy="1259508"/>
          </a:xfrm>
          <a:prstGeom prst="round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 DDR API</a:t>
            </a:r>
          </a:p>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 Local Cache</a:t>
            </a:r>
          </a:p>
        </p:txBody>
      </p:sp>
      <p:cxnSp>
        <p:nvCxnSpPr>
          <p:cNvPr id="42" name="Straight Arrow Connector 41"/>
          <p:cNvCxnSpPr>
            <a:stCxn id="4" idx="3"/>
            <a:endCxn id="22" idx="2"/>
          </p:cNvCxnSpPr>
          <p:nvPr/>
        </p:nvCxnSpPr>
        <p:spPr>
          <a:xfrm flipV="1">
            <a:off x="3604288" y="3961454"/>
            <a:ext cx="3628405" cy="123712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 idx="3"/>
            <a:endCxn id="25" idx="2"/>
          </p:cNvCxnSpPr>
          <p:nvPr/>
        </p:nvCxnSpPr>
        <p:spPr>
          <a:xfrm>
            <a:off x="3604288" y="5198575"/>
            <a:ext cx="3628405" cy="23245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 idx="0"/>
            <a:endCxn id="29" idx="2"/>
          </p:cNvCxnSpPr>
          <p:nvPr/>
        </p:nvCxnSpPr>
        <p:spPr>
          <a:xfrm rot="5400000" flipH="1" flipV="1">
            <a:off x="2946651" y="3424789"/>
            <a:ext cx="930519" cy="1357546"/>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9" idx="4"/>
            <a:endCxn id="40" idx="1"/>
          </p:cNvCxnSpPr>
          <p:nvPr/>
        </p:nvCxnSpPr>
        <p:spPr>
          <a:xfrm flipV="1">
            <a:off x="5651028" y="3051047"/>
            <a:ext cx="449326" cy="587255"/>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3266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Multi-Shard Querying</a:t>
            </a:r>
            <a:endParaRPr lang="en-US" dirty="0"/>
          </a:p>
        </p:txBody>
      </p:sp>
      <p:sp>
        <p:nvSpPr>
          <p:cNvPr id="6" name="Text Placeholder 5"/>
          <p:cNvSpPr>
            <a:spLocks noGrp="1"/>
          </p:cNvSpPr>
          <p:nvPr>
            <p:ph type="body" sz="quarter" idx="10"/>
          </p:nvPr>
        </p:nvSpPr>
        <p:spPr>
          <a:xfrm>
            <a:off x="410875" y="1451224"/>
            <a:ext cx="11378959" cy="525337"/>
          </a:xfrm>
        </p:spPr>
        <p:txBody>
          <a:bodyPr/>
          <a:lstStyle/>
          <a:p>
            <a:r>
              <a:rPr lang="en-US" dirty="0" smtClean="0"/>
              <a:t>Provides Query Abstraction across multiple Shards</a:t>
            </a:r>
            <a:endParaRPr lang="en-US" dirty="0"/>
          </a:p>
        </p:txBody>
      </p:sp>
      <p:pic>
        <p:nvPicPr>
          <p:cNvPr id="17"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23876" y="2649762"/>
            <a:ext cx="930245" cy="1239505"/>
          </a:xfrm>
          <a:prstGeom prst="rect">
            <a:avLst/>
          </a:prstGeom>
          <a:noFill/>
        </p:spPr>
      </p:pic>
      <p:sp>
        <p:nvSpPr>
          <p:cNvPr id="18" name="Flowchart: Magnetic Disk 17"/>
          <p:cNvSpPr/>
          <p:nvPr/>
        </p:nvSpPr>
        <p:spPr bwMode="auto">
          <a:xfrm>
            <a:off x="7405688" y="2762849"/>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A</a:t>
            </a:r>
          </a:p>
        </p:txBody>
      </p:sp>
      <p:sp>
        <p:nvSpPr>
          <p:cNvPr id="19" name="Flowchart: Magnetic Disk 18"/>
          <p:cNvSpPr/>
          <p:nvPr/>
        </p:nvSpPr>
        <p:spPr bwMode="auto">
          <a:xfrm>
            <a:off x="7405687" y="3275834"/>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B</a:t>
            </a:r>
          </a:p>
        </p:txBody>
      </p:sp>
      <p:pic>
        <p:nvPicPr>
          <p:cNvPr id="20"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523876" y="4119335"/>
            <a:ext cx="930245" cy="1239505"/>
          </a:xfrm>
          <a:prstGeom prst="rect">
            <a:avLst/>
          </a:prstGeom>
          <a:noFill/>
        </p:spPr>
      </p:pic>
      <p:sp>
        <p:nvSpPr>
          <p:cNvPr id="27" name="Flowchart: Magnetic Disk 26"/>
          <p:cNvSpPr/>
          <p:nvPr/>
        </p:nvSpPr>
        <p:spPr bwMode="auto">
          <a:xfrm>
            <a:off x="7405688" y="4232422"/>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E</a:t>
            </a:r>
          </a:p>
        </p:txBody>
      </p:sp>
      <p:sp>
        <p:nvSpPr>
          <p:cNvPr id="28" name="Flowchart: Magnetic Disk 27"/>
          <p:cNvSpPr/>
          <p:nvPr/>
        </p:nvSpPr>
        <p:spPr bwMode="auto">
          <a:xfrm>
            <a:off x="7405687" y="4745407"/>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F</a:t>
            </a:r>
          </a:p>
        </p:txBody>
      </p:sp>
      <p:pic>
        <p:nvPicPr>
          <p:cNvPr id="30"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87454" y="2649762"/>
            <a:ext cx="930245" cy="1239505"/>
          </a:xfrm>
          <a:prstGeom prst="rect">
            <a:avLst/>
          </a:prstGeom>
          <a:noFill/>
        </p:spPr>
      </p:pic>
      <p:sp>
        <p:nvSpPr>
          <p:cNvPr id="31" name="Flowchart: Magnetic Disk 30"/>
          <p:cNvSpPr/>
          <p:nvPr/>
        </p:nvSpPr>
        <p:spPr bwMode="auto">
          <a:xfrm>
            <a:off x="9469266" y="2762849"/>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C</a:t>
            </a:r>
          </a:p>
        </p:txBody>
      </p:sp>
      <p:sp>
        <p:nvSpPr>
          <p:cNvPr id="32" name="Flowchart: Magnetic Disk 31"/>
          <p:cNvSpPr/>
          <p:nvPr/>
        </p:nvSpPr>
        <p:spPr bwMode="auto">
          <a:xfrm>
            <a:off x="9469265" y="3275834"/>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D</a:t>
            </a:r>
          </a:p>
        </p:txBody>
      </p:sp>
      <p:pic>
        <p:nvPicPr>
          <p:cNvPr id="33" name="Picture 2" descr="C:\Users\daiken\AppData\Local\Microsoft\Windows\Temporary Internet Files\Content.IE5\UWY6LG0D\MCj043484500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87454" y="4119335"/>
            <a:ext cx="930245" cy="1239505"/>
          </a:xfrm>
          <a:prstGeom prst="rect">
            <a:avLst/>
          </a:prstGeom>
          <a:noFill/>
        </p:spPr>
      </p:pic>
      <p:sp>
        <p:nvSpPr>
          <p:cNvPr id="34" name="Flowchart: Magnetic Disk 33"/>
          <p:cNvSpPr/>
          <p:nvPr/>
        </p:nvSpPr>
        <p:spPr bwMode="auto">
          <a:xfrm>
            <a:off x="9469266" y="4232422"/>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G</a:t>
            </a:r>
          </a:p>
        </p:txBody>
      </p:sp>
      <p:sp>
        <p:nvSpPr>
          <p:cNvPr id="35" name="Flowchart: Magnetic Disk 34"/>
          <p:cNvSpPr/>
          <p:nvPr/>
        </p:nvSpPr>
        <p:spPr bwMode="auto">
          <a:xfrm>
            <a:off x="9469265" y="4745407"/>
            <a:ext cx="506627" cy="420130"/>
          </a:xfrm>
          <a:prstGeom prst="flowChartMagneticDisk">
            <a:avLst/>
          </a:prstGeom>
          <a:solidFill>
            <a:srgbClr val="92D050"/>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2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DB H</a:t>
            </a:r>
          </a:p>
        </p:txBody>
      </p:sp>
      <p:sp>
        <p:nvSpPr>
          <p:cNvPr id="36" name="Rounded Rectangle 35"/>
          <p:cNvSpPr/>
          <p:nvPr/>
        </p:nvSpPr>
        <p:spPr bwMode="auto">
          <a:xfrm>
            <a:off x="3072947" y="2859270"/>
            <a:ext cx="1424913" cy="956588"/>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Multi-Shard Querying</a:t>
            </a:r>
          </a:p>
        </p:txBody>
      </p:sp>
      <p:sp>
        <p:nvSpPr>
          <p:cNvPr id="37" name="Rounded Rectangle 36"/>
          <p:cNvSpPr/>
          <p:nvPr/>
        </p:nvSpPr>
        <p:spPr bwMode="auto">
          <a:xfrm>
            <a:off x="3072947" y="4119335"/>
            <a:ext cx="1424913" cy="956588"/>
          </a:xfrm>
          <a:prstGeom prst="round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Union All</a:t>
            </a:r>
          </a:p>
        </p:txBody>
      </p:sp>
      <p:sp>
        <p:nvSpPr>
          <p:cNvPr id="2" name="Rectangle 1"/>
          <p:cNvSpPr/>
          <p:nvPr/>
        </p:nvSpPr>
        <p:spPr bwMode="auto">
          <a:xfrm>
            <a:off x="560535" y="3695963"/>
            <a:ext cx="1697112" cy="69232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Client Application</a:t>
            </a:r>
          </a:p>
        </p:txBody>
      </p:sp>
      <p:cxnSp>
        <p:nvCxnSpPr>
          <p:cNvPr id="7" name="Straight Arrow Connector 6"/>
          <p:cNvCxnSpPr>
            <a:stCxn id="36" idx="3"/>
            <a:endCxn id="18" idx="2"/>
          </p:cNvCxnSpPr>
          <p:nvPr/>
        </p:nvCxnSpPr>
        <p:spPr>
          <a:xfrm flipV="1">
            <a:off x="4497860" y="2972914"/>
            <a:ext cx="2907828" cy="36465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6" idx="3"/>
            <a:endCxn id="32" idx="2"/>
          </p:cNvCxnSpPr>
          <p:nvPr/>
        </p:nvCxnSpPr>
        <p:spPr>
          <a:xfrm>
            <a:off x="4497860" y="3337564"/>
            <a:ext cx="4971405" cy="14833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6" idx="3"/>
            <a:endCxn id="28" idx="2"/>
          </p:cNvCxnSpPr>
          <p:nvPr/>
        </p:nvCxnSpPr>
        <p:spPr>
          <a:xfrm>
            <a:off x="4497860" y="3337564"/>
            <a:ext cx="2907827" cy="161790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6" idx="3"/>
          </p:cNvCxnSpPr>
          <p:nvPr/>
        </p:nvCxnSpPr>
        <p:spPr>
          <a:xfrm>
            <a:off x="4497860" y="3337564"/>
            <a:ext cx="4971405" cy="161790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4497859" y="3845407"/>
            <a:ext cx="395416" cy="359917"/>
          </a:xfrm>
          <a:prstGeom prst="rect">
            <a:avLst/>
          </a:prstGeom>
          <a:pattFill prst="smGrid">
            <a:fgClr>
              <a:schemeClr val="accent6"/>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8" name="Rectangle 47"/>
          <p:cNvSpPr/>
          <p:nvPr/>
        </p:nvSpPr>
        <p:spPr bwMode="auto">
          <a:xfrm>
            <a:off x="4497859" y="4262755"/>
            <a:ext cx="395416" cy="359917"/>
          </a:xfrm>
          <a:prstGeom prst="rect">
            <a:avLst/>
          </a:prstGeom>
          <a:pattFill prst="smGrid">
            <a:fgClr>
              <a:schemeClr val="accent6"/>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9" name="Rectangle 48"/>
          <p:cNvSpPr/>
          <p:nvPr/>
        </p:nvSpPr>
        <p:spPr bwMode="auto">
          <a:xfrm>
            <a:off x="4497859" y="4669813"/>
            <a:ext cx="395416" cy="359917"/>
          </a:xfrm>
          <a:prstGeom prst="rect">
            <a:avLst/>
          </a:prstGeom>
          <a:pattFill prst="smGrid">
            <a:fgClr>
              <a:schemeClr val="accent6"/>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0" name="Rectangle 49"/>
          <p:cNvSpPr/>
          <p:nvPr/>
        </p:nvSpPr>
        <p:spPr bwMode="auto">
          <a:xfrm>
            <a:off x="4497859" y="5076871"/>
            <a:ext cx="395416" cy="359917"/>
          </a:xfrm>
          <a:prstGeom prst="rect">
            <a:avLst/>
          </a:prstGeom>
          <a:pattFill prst="smGrid">
            <a:fgClr>
              <a:schemeClr val="accent6"/>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Straight Arrow Connector 46"/>
          <p:cNvCxnSpPr>
            <a:stCxn id="32" idx="3"/>
            <a:endCxn id="48" idx="3"/>
          </p:cNvCxnSpPr>
          <p:nvPr/>
        </p:nvCxnSpPr>
        <p:spPr>
          <a:xfrm flipH="1">
            <a:off x="4893275" y="3695964"/>
            <a:ext cx="4829304" cy="74675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8" idx="3"/>
            <a:endCxn id="49" idx="3"/>
          </p:cNvCxnSpPr>
          <p:nvPr/>
        </p:nvCxnSpPr>
        <p:spPr>
          <a:xfrm flipH="1" flipV="1">
            <a:off x="4893275" y="4849772"/>
            <a:ext cx="2765726" cy="31576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3"/>
            <a:endCxn id="50" idx="3"/>
          </p:cNvCxnSpPr>
          <p:nvPr/>
        </p:nvCxnSpPr>
        <p:spPr>
          <a:xfrm flipH="1">
            <a:off x="4893275" y="5165537"/>
            <a:ext cx="4829304" cy="91293"/>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8" idx="4"/>
            <a:endCxn id="43" idx="3"/>
          </p:cNvCxnSpPr>
          <p:nvPr/>
        </p:nvCxnSpPr>
        <p:spPr>
          <a:xfrm flipH="1">
            <a:off x="4893275" y="2972914"/>
            <a:ext cx="3019040" cy="105245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 idx="3"/>
            <a:endCxn id="36" idx="1"/>
          </p:cNvCxnSpPr>
          <p:nvPr/>
        </p:nvCxnSpPr>
        <p:spPr>
          <a:xfrm flipV="1">
            <a:off x="2257647" y="3337564"/>
            <a:ext cx="815300" cy="70456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7" idx="1"/>
            <a:endCxn id="2" idx="3"/>
          </p:cNvCxnSpPr>
          <p:nvPr/>
        </p:nvCxnSpPr>
        <p:spPr>
          <a:xfrm flipH="1" flipV="1">
            <a:off x="2257647" y="4042126"/>
            <a:ext cx="815300" cy="555503"/>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06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right)">
                                      <p:cBhvr>
                                        <p:cTn id="36" dur="500"/>
                                        <p:tgtEl>
                                          <p:spTgt spid="56"/>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right)">
                                      <p:cBhvr>
                                        <p:cTn id="43" dur="500"/>
                                        <p:tgtEl>
                                          <p:spTgt spid="47"/>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right)">
                                      <p:cBhvr>
                                        <p:cTn id="50" dur="500"/>
                                        <p:tgtEl>
                                          <p:spTgt spid="52"/>
                                        </p:tgtEl>
                                      </p:cBhvr>
                                    </p:animEffec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9"/>
                                        </p:tgtEl>
                                        <p:attrNameLst>
                                          <p:attrName>style.visibility</p:attrName>
                                        </p:attrNameLst>
                                      </p:cBhvr>
                                      <p:to>
                                        <p:strVal val="visible"/>
                                      </p:to>
                                    </p:set>
                                  </p:childTnLst>
                                </p:cTn>
                              </p:par>
                            </p:childTnLst>
                          </p:cTn>
                        </p:par>
                        <p:par>
                          <p:cTn id="54" fill="hold">
                            <p:stCondLst>
                              <p:cond delay="1500"/>
                            </p:stCondLst>
                            <p:childTnLst>
                              <p:par>
                                <p:cTn id="55" presetID="22" presetClass="entr" presetSubtype="2" fill="hold"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right)">
                                      <p:cBhvr>
                                        <p:cTn id="57" dur="500"/>
                                        <p:tgtEl>
                                          <p:spTgt spid="54"/>
                                        </p:tgtEl>
                                      </p:cBhvr>
                                    </p:animEffec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par>
                          <p:cTn id="61" fill="hold">
                            <p:stCondLst>
                              <p:cond delay="2000"/>
                            </p:stCondLst>
                            <p:childTnLst>
                              <p:par>
                                <p:cTn id="62" presetID="1" presetClass="entr" presetSubtype="0" fill="hold" grpId="0" nodeType="afterEffect">
                                  <p:stCondLst>
                                    <p:cond delay="1000"/>
                                  </p:stCondLst>
                                  <p:childTnLst>
                                    <p:set>
                                      <p:cBhvr>
                                        <p:cTn id="63" dur="1" fill="hold">
                                          <p:stCondLst>
                                            <p:cond delay="0"/>
                                          </p:stCondLst>
                                        </p:cTn>
                                        <p:tgtEl>
                                          <p:spTgt spid="37"/>
                                        </p:tgtEl>
                                        <p:attrNameLst>
                                          <p:attrName>style.visibility</p:attrName>
                                        </p:attrNameLst>
                                      </p:cBhvr>
                                      <p:to>
                                        <p:strVal val="visible"/>
                                      </p:to>
                                    </p:set>
                                  </p:childTnLst>
                                </p:cTn>
                              </p:par>
                            </p:childTnLst>
                          </p:cTn>
                        </p:par>
                        <p:par>
                          <p:cTn id="64" fill="hold">
                            <p:stCondLst>
                              <p:cond delay="3000"/>
                            </p:stCondLst>
                            <p:childTnLst>
                              <p:par>
                                <p:cTn id="65" presetID="22" presetClass="entr" presetSubtype="2" fill="hold" nodeType="after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wipe(right)">
                                      <p:cBhvr>
                                        <p:cTn id="6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2" grpId="0" animBg="1"/>
      <p:bldP spid="43" grpId="0" animBg="1"/>
      <p:bldP spid="48" grpId="0" animBg="1"/>
      <p:bldP spid="49" grpId="0" animBg="1"/>
      <p:bldP spid="5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Elastic Scale</a:t>
            </a:r>
            <a:endParaRPr lang="en-US" dirty="0"/>
          </a:p>
        </p:txBody>
      </p:sp>
      <p:sp>
        <p:nvSpPr>
          <p:cNvPr id="4" name="Text Placeholder 3"/>
          <p:cNvSpPr>
            <a:spLocks noGrp="1"/>
          </p:cNvSpPr>
          <p:nvPr>
            <p:ph type="body" sz="quarter" idx="10"/>
          </p:nvPr>
        </p:nvSpPr>
        <p:spPr/>
        <p:txBody>
          <a:bodyPr/>
          <a:lstStyle/>
          <a:p>
            <a:r>
              <a:rPr lang="en-US" dirty="0" smtClean="0"/>
              <a:t>SQL Database</a:t>
            </a:r>
            <a:endParaRPr lang="en-US" dirty="0"/>
          </a:p>
        </p:txBody>
      </p:sp>
    </p:spTree>
    <p:extLst>
      <p:ext uri="{BB962C8B-B14F-4D97-AF65-F5344CB8AC3E}">
        <p14:creationId xmlns:p14="http://schemas.microsoft.com/office/powerpoint/2010/main" val="379746714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16213" y="2112696"/>
            <a:ext cx="11231365" cy="1666162"/>
          </a:xfrm>
        </p:spPr>
        <p:txBody>
          <a:bodyPr/>
          <a:lstStyle/>
          <a:p>
            <a:r>
              <a:rPr lang="en-US" sz="6000" dirty="0" smtClean="0"/>
              <a:t>Elastic Database</a:t>
            </a:r>
            <a:endParaRPr lang="es-ES" dirty="0"/>
          </a:p>
          <a:p>
            <a:endParaRPr lang="es-ES" dirty="0"/>
          </a:p>
        </p:txBody>
      </p:sp>
      <p:sp>
        <p:nvSpPr>
          <p:cNvPr id="4" name="Text Placeholder 3"/>
          <p:cNvSpPr>
            <a:spLocks noGrp="1"/>
          </p:cNvSpPr>
          <p:nvPr>
            <p:ph type="body" sz="quarter" idx="11"/>
          </p:nvPr>
        </p:nvSpPr>
        <p:spPr>
          <a:xfrm>
            <a:off x="416213" y="3313858"/>
            <a:ext cx="7515595" cy="525337"/>
          </a:xfrm>
        </p:spPr>
        <p:txBody>
          <a:bodyPr/>
          <a:lstStyle/>
          <a:p>
            <a:endParaRPr lang="es-ES" dirty="0"/>
          </a:p>
        </p:txBody>
      </p:sp>
    </p:spTree>
    <p:extLst>
      <p:ext uri="{BB962C8B-B14F-4D97-AF65-F5344CB8AC3E}">
        <p14:creationId xmlns:p14="http://schemas.microsoft.com/office/powerpoint/2010/main" val="43403967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Database </a:t>
            </a:r>
            <a:endParaRPr lang="en-US" dirty="0"/>
          </a:p>
        </p:txBody>
      </p:sp>
      <p:sp>
        <p:nvSpPr>
          <p:cNvPr id="3" name="Text Placeholder 2"/>
          <p:cNvSpPr>
            <a:spLocks noGrp="1"/>
          </p:cNvSpPr>
          <p:nvPr>
            <p:ph type="body" sz="quarter" idx="10"/>
          </p:nvPr>
        </p:nvSpPr>
        <p:spPr>
          <a:xfrm>
            <a:off x="410875" y="1451224"/>
            <a:ext cx="11378959" cy="4846327"/>
          </a:xfrm>
        </p:spPr>
        <p:txBody>
          <a:bodyPr/>
          <a:lstStyle/>
          <a:p>
            <a:r>
              <a:rPr lang="en-US" dirty="0" smtClean="0"/>
              <a:t>Currently Preview</a:t>
            </a:r>
          </a:p>
          <a:p>
            <a:endParaRPr lang="en-US" dirty="0" smtClean="0"/>
          </a:p>
          <a:p>
            <a:r>
              <a:rPr lang="en-US" dirty="0" smtClean="0"/>
              <a:t>Elastic Database Pool</a:t>
            </a:r>
          </a:p>
          <a:p>
            <a:r>
              <a:rPr lang="en-US" sz="3600" dirty="0" smtClean="0"/>
              <a:t>-manage DTU assignment to DBs automatically</a:t>
            </a:r>
          </a:p>
          <a:p>
            <a:r>
              <a:rPr lang="en-US" dirty="0" smtClean="0"/>
              <a:t>Elastic Database Query</a:t>
            </a:r>
          </a:p>
          <a:p>
            <a:r>
              <a:rPr lang="en-US" sz="3600" dirty="0" smtClean="0"/>
              <a:t>-ad hoc query across </a:t>
            </a:r>
            <a:r>
              <a:rPr lang="en-US" sz="3600" dirty="0" err="1" smtClean="0"/>
              <a:t>sharded</a:t>
            </a:r>
            <a:r>
              <a:rPr lang="en-US" sz="3600" dirty="0" smtClean="0"/>
              <a:t> DBs</a:t>
            </a:r>
          </a:p>
          <a:p>
            <a:r>
              <a:rPr lang="en-US" dirty="0" smtClean="0"/>
              <a:t>Elastic Database Jobs</a:t>
            </a:r>
          </a:p>
          <a:p>
            <a:r>
              <a:rPr lang="en-US" dirty="0" smtClean="0"/>
              <a:t>-</a:t>
            </a:r>
            <a:r>
              <a:rPr lang="en-US" sz="3600" dirty="0" smtClean="0"/>
              <a:t>batch </a:t>
            </a:r>
            <a:r>
              <a:rPr lang="en-US" sz="3600" dirty="0"/>
              <a:t>processing of TSQL scripted jobs</a:t>
            </a:r>
          </a:p>
        </p:txBody>
      </p:sp>
    </p:spTree>
    <p:extLst>
      <p:ext uri="{BB962C8B-B14F-4D97-AF65-F5344CB8AC3E}">
        <p14:creationId xmlns:p14="http://schemas.microsoft.com/office/powerpoint/2010/main" val="342009611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050197" y="5606298"/>
            <a:ext cx="7590192" cy="287870"/>
            <a:chOff x="4131411" y="5751738"/>
            <a:chExt cx="7742391" cy="260124"/>
          </a:xfrm>
        </p:grpSpPr>
        <p:sp>
          <p:nvSpPr>
            <p:cNvPr id="759" name="Rectangle 758"/>
            <p:cNvSpPr/>
            <p:nvPr/>
          </p:nvSpPr>
          <p:spPr bwMode="auto">
            <a:xfrm>
              <a:off x="6102696"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760" name="Rectangle 759"/>
            <p:cNvSpPr/>
            <p:nvPr/>
          </p:nvSpPr>
          <p:spPr bwMode="auto">
            <a:xfrm>
              <a:off x="8111579"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761" name="Rectangle 760"/>
            <p:cNvSpPr/>
            <p:nvPr/>
          </p:nvSpPr>
          <p:spPr bwMode="auto">
            <a:xfrm>
              <a:off x="10149783"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131411" y="5751738"/>
              <a:ext cx="1724019" cy="260124"/>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5" name="Title 1"/>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705" dirty="0">
                <a:solidFill>
                  <a:schemeClr val="bg1"/>
                </a:solidFill>
              </a:rPr>
              <a:t>Elastic </a:t>
            </a:r>
            <a:r>
              <a:rPr sz="4705" dirty="0" smtClean="0">
                <a:solidFill>
                  <a:schemeClr val="bg1"/>
                </a:solidFill>
              </a:rPr>
              <a:t>Database Model</a:t>
            </a:r>
            <a:endParaRPr sz="4705" dirty="0">
              <a:solidFill>
                <a:schemeClr val="bg1"/>
              </a:solidFill>
            </a:endParaRPr>
          </a:p>
        </p:txBody>
      </p:sp>
      <p:sp>
        <p:nvSpPr>
          <p:cNvPr id="6" name="Text Placeholder 2"/>
          <p:cNvSpPr txBox="1">
            <a:spLocks/>
          </p:cNvSpPr>
          <p:nvPr/>
        </p:nvSpPr>
        <p:spPr>
          <a:xfrm>
            <a:off x="387210" y="1508933"/>
            <a:ext cx="9976674" cy="25224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endParaRPr lang="en-US" sz="1961" dirty="0">
              <a:gradFill>
                <a:gsLst>
                  <a:gs pos="1250">
                    <a:srgbClr val="404040"/>
                  </a:gs>
                  <a:gs pos="100000">
                    <a:srgbClr val="404040"/>
                  </a:gs>
                </a:gsLst>
                <a:lin ang="5400000" scaled="0"/>
              </a:gradFill>
            </a:endParaRPr>
          </a:p>
        </p:txBody>
      </p:sp>
      <p:sp>
        <p:nvSpPr>
          <p:cNvPr id="10" name="Rectangle 9"/>
          <p:cNvSpPr/>
          <p:nvPr/>
        </p:nvSpPr>
        <p:spPr bwMode="auto">
          <a:xfrm>
            <a:off x="4050197" y="5361669"/>
            <a:ext cx="1685807" cy="51002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00B050"/>
              </a:solidFill>
              <a:ea typeface="Segoe UI" pitchFamily="34" charset="0"/>
              <a:cs typeface="Segoe UI" pitchFamily="34" charset="0"/>
            </a:endParaRPr>
          </a:p>
        </p:txBody>
      </p:sp>
      <p:sp>
        <p:nvSpPr>
          <p:cNvPr id="11" name="Rectangle 10"/>
          <p:cNvSpPr/>
          <p:nvPr/>
        </p:nvSpPr>
        <p:spPr bwMode="auto">
          <a:xfrm>
            <a:off x="9929311" y="2233767"/>
            <a:ext cx="1685807" cy="3637923"/>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00B050"/>
              </a:solidFill>
              <a:ea typeface="Segoe UI" pitchFamily="34" charset="0"/>
              <a:cs typeface="Segoe UI" pitchFamily="34" charset="0"/>
            </a:endParaRPr>
          </a:p>
        </p:txBody>
      </p:sp>
      <p:sp>
        <p:nvSpPr>
          <p:cNvPr id="19" name="TextBox 18"/>
          <p:cNvSpPr txBox="1"/>
          <p:nvPr/>
        </p:nvSpPr>
        <p:spPr>
          <a:xfrm>
            <a:off x="4392089" y="5819466"/>
            <a:ext cx="852377" cy="615522"/>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200</a:t>
            </a:r>
          </a:p>
        </p:txBody>
      </p:sp>
      <p:sp>
        <p:nvSpPr>
          <p:cNvPr id="20" name="TextBox 19"/>
          <p:cNvSpPr txBox="1"/>
          <p:nvPr/>
        </p:nvSpPr>
        <p:spPr>
          <a:xfrm>
            <a:off x="10234630" y="5819466"/>
            <a:ext cx="1015813" cy="615522"/>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1200</a:t>
            </a:r>
          </a:p>
        </p:txBody>
      </p:sp>
      <p:sp>
        <p:nvSpPr>
          <p:cNvPr id="22" name="TextBox 21"/>
          <p:cNvSpPr txBox="1"/>
          <p:nvPr/>
        </p:nvSpPr>
        <p:spPr>
          <a:xfrm>
            <a:off x="2820571" y="5819466"/>
            <a:ext cx="1222678"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rgbClr val="404040"/>
                    </a:gs>
                    <a:gs pos="30000">
                      <a:srgbClr val="404040"/>
                    </a:gs>
                  </a:gsLst>
                  <a:lin ang="5400000" scaled="0"/>
                </a:gradFill>
              </a:rPr>
              <a:t>eDTUs</a:t>
            </a:r>
          </a:p>
        </p:txBody>
      </p:sp>
      <p:sp>
        <p:nvSpPr>
          <p:cNvPr id="32" name="Rectangle 31"/>
          <p:cNvSpPr/>
          <p:nvPr/>
        </p:nvSpPr>
        <p:spPr bwMode="auto">
          <a:xfrm>
            <a:off x="5980104" y="4794790"/>
            <a:ext cx="1685807" cy="107690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00B050"/>
              </a:solidFill>
              <a:ea typeface="Segoe UI" pitchFamily="34" charset="0"/>
              <a:cs typeface="Segoe UI" pitchFamily="34" charset="0"/>
            </a:endParaRPr>
          </a:p>
        </p:txBody>
      </p:sp>
      <p:sp>
        <p:nvSpPr>
          <p:cNvPr id="36" name="Rectangle 35"/>
          <p:cNvSpPr/>
          <p:nvPr/>
        </p:nvSpPr>
        <p:spPr bwMode="auto">
          <a:xfrm>
            <a:off x="7955478" y="3693130"/>
            <a:ext cx="1685807" cy="217856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00B050"/>
              </a:solidFill>
              <a:ea typeface="Segoe UI" pitchFamily="34" charset="0"/>
              <a:cs typeface="Segoe UI" pitchFamily="34" charset="0"/>
            </a:endParaRPr>
          </a:p>
        </p:txBody>
      </p:sp>
      <p:sp>
        <p:nvSpPr>
          <p:cNvPr id="39" name="TextBox 38"/>
          <p:cNvSpPr txBox="1"/>
          <p:nvPr/>
        </p:nvSpPr>
        <p:spPr>
          <a:xfrm>
            <a:off x="6421713" y="5819466"/>
            <a:ext cx="852377" cy="615522"/>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400</a:t>
            </a:r>
          </a:p>
        </p:txBody>
      </p:sp>
      <p:sp>
        <p:nvSpPr>
          <p:cNvPr id="40" name="TextBox 39"/>
          <p:cNvSpPr txBox="1"/>
          <p:nvPr/>
        </p:nvSpPr>
        <p:spPr>
          <a:xfrm>
            <a:off x="8328172" y="5819466"/>
            <a:ext cx="852377" cy="615522"/>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404040"/>
                    </a:gs>
                    <a:gs pos="30000">
                      <a:srgbClr val="404040"/>
                    </a:gs>
                  </a:gsLst>
                  <a:lin ang="5400000" scaled="0"/>
                </a:gradFill>
              </a:rPr>
              <a:t>800</a:t>
            </a:r>
          </a:p>
        </p:txBody>
      </p:sp>
      <p:sp>
        <p:nvSpPr>
          <p:cNvPr id="3" name="TextBox 2"/>
          <p:cNvSpPr txBox="1"/>
          <p:nvPr/>
        </p:nvSpPr>
        <p:spPr>
          <a:xfrm>
            <a:off x="5790841" y="203939"/>
            <a:ext cx="1570108" cy="615522"/>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rgbClr val="00B050"/>
                </a:solidFill>
              </a:rPr>
              <a:t>PREVIEW</a:t>
            </a:r>
          </a:p>
        </p:txBody>
      </p:sp>
      <p:sp>
        <p:nvSpPr>
          <p:cNvPr id="23" name="Text Placeholder 2"/>
          <p:cNvSpPr txBox="1">
            <a:spLocks/>
          </p:cNvSpPr>
          <p:nvPr/>
        </p:nvSpPr>
        <p:spPr>
          <a:xfrm>
            <a:off x="350525" y="1213055"/>
            <a:ext cx="9480579" cy="25224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961" dirty="0">
                <a:solidFill>
                  <a:srgbClr val="404040"/>
                </a:solidFill>
              </a:rPr>
              <a:t>Elastic databases, Elastic database pools</a:t>
            </a:r>
          </a:p>
          <a:p>
            <a:pPr>
              <a:lnSpc>
                <a:spcPct val="100000"/>
              </a:lnSpc>
            </a:pPr>
            <a:r>
              <a:rPr lang="en-US" sz="1961" dirty="0">
                <a:solidFill>
                  <a:srgbClr val="404040"/>
                </a:solidFill>
              </a:rPr>
              <a:t>Pooled resources leveraged by many databases</a:t>
            </a:r>
            <a:endParaRPr lang="en-US" sz="1961" dirty="0">
              <a:solidFill>
                <a:srgbClr val="00B050"/>
              </a:solidFill>
            </a:endParaRPr>
          </a:p>
          <a:p>
            <a:pPr>
              <a:lnSpc>
                <a:spcPct val="100000"/>
              </a:lnSpc>
            </a:pPr>
            <a:r>
              <a:rPr lang="en-US" sz="1961" b="1" dirty="0">
                <a:solidFill>
                  <a:srgbClr val="00B050"/>
                </a:solidFill>
              </a:rPr>
              <a:t>Standard</a:t>
            </a:r>
            <a:r>
              <a:rPr lang="en-US" sz="1961" dirty="0">
                <a:solidFill>
                  <a:srgbClr val="404040"/>
                </a:solidFill>
              </a:rPr>
              <a:t> elastic pool provides 200-1200* eDTUs for up to 100* databases</a:t>
            </a:r>
          </a:p>
          <a:p>
            <a:pPr>
              <a:lnSpc>
                <a:spcPct val="100000"/>
              </a:lnSpc>
            </a:pPr>
            <a:r>
              <a:rPr lang="en-US" sz="1961" b="1" dirty="0">
                <a:solidFill>
                  <a:srgbClr val="00B050"/>
                </a:solidFill>
              </a:rPr>
              <a:t>Elastic Standard </a:t>
            </a:r>
            <a:r>
              <a:rPr lang="en-US" sz="1961" dirty="0">
                <a:solidFill>
                  <a:srgbClr val="404040"/>
                </a:solidFill>
              </a:rPr>
              <a:t>databases can burst up to 100 eDTUs (S3 level)</a:t>
            </a:r>
          </a:p>
          <a:p>
            <a:pPr>
              <a:lnSpc>
                <a:spcPct val="100000"/>
              </a:lnSpc>
            </a:pPr>
            <a:r>
              <a:rPr lang="en-US" sz="1961" dirty="0">
                <a:gradFill>
                  <a:gsLst>
                    <a:gs pos="1250">
                      <a:srgbClr val="404040"/>
                    </a:gs>
                    <a:gs pos="100000">
                      <a:srgbClr val="404040"/>
                    </a:gs>
                  </a:gsLst>
                  <a:lin ang="5400000" scaled="0"/>
                </a:gradFill>
              </a:rPr>
              <a:t>Create/configure pool via portal, PowerShell, REST APIs </a:t>
            </a:r>
          </a:p>
          <a:p>
            <a:pPr>
              <a:lnSpc>
                <a:spcPct val="100000"/>
              </a:lnSpc>
            </a:pPr>
            <a:r>
              <a:rPr lang="en-US" sz="1961" dirty="0">
                <a:gradFill>
                  <a:gsLst>
                    <a:gs pos="1250">
                      <a:srgbClr val="404040"/>
                    </a:gs>
                    <a:gs pos="100000">
                      <a:srgbClr val="404040"/>
                    </a:gs>
                  </a:gsLst>
                  <a:lin ang="5400000" scaled="0"/>
                </a:gradFill>
              </a:rPr>
              <a:t>Move databases in/out using portal, PowerShell, REST APIs, T-SQL</a:t>
            </a:r>
          </a:p>
          <a:p>
            <a:pPr>
              <a:lnSpc>
                <a:spcPct val="100000"/>
              </a:lnSpc>
            </a:pPr>
            <a:r>
              <a:rPr lang="en-US" sz="1961" dirty="0">
                <a:gradFill>
                  <a:gsLst>
                    <a:gs pos="1250">
                      <a:srgbClr val="404040"/>
                    </a:gs>
                    <a:gs pos="100000">
                      <a:srgbClr val="404040"/>
                    </a:gs>
                  </a:gsLst>
                  <a:lin ang="5400000" scaled="0"/>
                </a:gradFill>
              </a:rPr>
              <a:t>Databases remain online throughout</a:t>
            </a:r>
          </a:p>
          <a:p>
            <a:pPr>
              <a:lnSpc>
                <a:spcPct val="100000"/>
              </a:lnSpc>
            </a:pPr>
            <a:r>
              <a:rPr lang="en-US" sz="1961" dirty="0">
                <a:gradFill>
                  <a:gsLst>
                    <a:gs pos="1250">
                      <a:srgbClr val="404040"/>
                    </a:gs>
                    <a:gs pos="100000">
                      <a:srgbClr val="404040"/>
                    </a:gs>
                  </a:gsLst>
                  <a:lin ang="5400000" scaled="0"/>
                </a:gradFill>
              </a:rPr>
              <a:t>Monitoring and alerting is available on both pool and databases</a:t>
            </a:r>
            <a:r>
              <a:rPr lang="en-US" sz="1961" dirty="0">
                <a:solidFill>
                  <a:srgbClr val="404040"/>
                </a:solidFill>
              </a:rPr>
              <a:t>  </a:t>
            </a:r>
            <a:endParaRPr lang="en-US" sz="1961" dirty="0">
              <a:gradFill>
                <a:gsLst>
                  <a:gs pos="1250">
                    <a:srgbClr val="404040"/>
                  </a:gs>
                  <a:gs pos="100000">
                    <a:srgbClr val="404040"/>
                  </a:gs>
                </a:gsLst>
                <a:lin ang="5400000" scaled="0"/>
              </a:gradFill>
            </a:endParaRPr>
          </a:p>
        </p:txBody>
      </p:sp>
      <p:sp>
        <p:nvSpPr>
          <p:cNvPr id="15" name="Rectangle 14"/>
          <p:cNvSpPr/>
          <p:nvPr/>
        </p:nvSpPr>
        <p:spPr>
          <a:xfrm>
            <a:off x="269241" y="6495443"/>
            <a:ext cx="8483602" cy="301727"/>
          </a:xfrm>
          <a:prstGeom prst="rect">
            <a:avLst/>
          </a:prstGeom>
        </p:spPr>
        <p:txBody>
          <a:bodyPr wrap="none">
            <a:spAutoFit/>
          </a:bodyPr>
          <a:lstStyle/>
          <a:p>
            <a:r>
              <a:rPr lang="en-US" sz="1372" dirty="0">
                <a:solidFill>
                  <a:srgbClr val="404040"/>
                </a:solidFill>
              </a:rPr>
              <a:t>*Additional pricing tiers may be introduced, and the ranges and limits may be increased during the preview</a:t>
            </a:r>
          </a:p>
        </p:txBody>
      </p:sp>
      <p:grpSp>
        <p:nvGrpSpPr>
          <p:cNvPr id="7" name="Group 6"/>
          <p:cNvGrpSpPr/>
          <p:nvPr/>
        </p:nvGrpSpPr>
        <p:grpSpPr>
          <a:xfrm>
            <a:off x="4228449" y="5473097"/>
            <a:ext cx="1281055" cy="271667"/>
            <a:chOff x="4313237" y="5582348"/>
            <a:chExt cx="1306743" cy="277114"/>
          </a:xfrm>
        </p:grpSpPr>
        <p:grpSp>
          <p:nvGrpSpPr>
            <p:cNvPr id="2" name="Group 1"/>
            <p:cNvGrpSpPr/>
            <p:nvPr/>
          </p:nvGrpSpPr>
          <p:grpSpPr>
            <a:xfrm>
              <a:off x="4387586" y="5582348"/>
              <a:ext cx="602070" cy="223776"/>
              <a:chOff x="621719" y="4712770"/>
              <a:chExt cx="1904166" cy="707737"/>
            </a:xfrm>
          </p:grpSpPr>
          <p:sp>
            <p:nvSpPr>
              <p:cNvPr id="30" name="Can 2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3" name="Can 3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4" name="Can 3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5" name="Group 34"/>
            <p:cNvGrpSpPr/>
            <p:nvPr/>
          </p:nvGrpSpPr>
          <p:grpSpPr>
            <a:xfrm>
              <a:off x="4353433" y="5611941"/>
              <a:ext cx="602070" cy="223776"/>
              <a:chOff x="621719" y="4712770"/>
              <a:chExt cx="1904166" cy="707737"/>
            </a:xfrm>
          </p:grpSpPr>
          <p:sp>
            <p:nvSpPr>
              <p:cNvPr id="37" name="Can 3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8" name="Can 3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1" name="Can 4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2" name="Group 41"/>
            <p:cNvGrpSpPr/>
            <p:nvPr/>
          </p:nvGrpSpPr>
          <p:grpSpPr>
            <a:xfrm>
              <a:off x="4313237" y="5635686"/>
              <a:ext cx="602070" cy="223776"/>
              <a:chOff x="621719" y="4712770"/>
              <a:chExt cx="1904166" cy="707737"/>
            </a:xfrm>
          </p:grpSpPr>
          <p:sp>
            <p:nvSpPr>
              <p:cNvPr id="43" name="Can 4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4" name="Can 4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5" name="Can 4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6" name="Group 45"/>
            <p:cNvGrpSpPr/>
            <p:nvPr/>
          </p:nvGrpSpPr>
          <p:grpSpPr>
            <a:xfrm>
              <a:off x="5017910" y="5582348"/>
              <a:ext cx="602070" cy="223776"/>
              <a:chOff x="621719" y="4712770"/>
              <a:chExt cx="1904166" cy="707737"/>
            </a:xfrm>
          </p:grpSpPr>
          <p:sp>
            <p:nvSpPr>
              <p:cNvPr id="47" name="Can 4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8" name="Can 4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9" name="Can 4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0" name="Group 49"/>
            <p:cNvGrpSpPr/>
            <p:nvPr/>
          </p:nvGrpSpPr>
          <p:grpSpPr>
            <a:xfrm>
              <a:off x="4983757" y="5611941"/>
              <a:ext cx="602070" cy="223776"/>
              <a:chOff x="621719" y="4712770"/>
              <a:chExt cx="1904166" cy="707737"/>
            </a:xfrm>
          </p:grpSpPr>
          <p:sp>
            <p:nvSpPr>
              <p:cNvPr id="51" name="Can 5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2" name="Can 5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3" name="Can 5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4" name="Group 53"/>
            <p:cNvGrpSpPr/>
            <p:nvPr/>
          </p:nvGrpSpPr>
          <p:grpSpPr>
            <a:xfrm>
              <a:off x="4943561" y="5635686"/>
              <a:ext cx="602070" cy="223776"/>
              <a:chOff x="621719" y="4712770"/>
              <a:chExt cx="1904166" cy="707737"/>
            </a:xfrm>
          </p:grpSpPr>
          <p:sp>
            <p:nvSpPr>
              <p:cNvPr id="55" name="Can 5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6" name="Can 5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7" name="Can 5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133" name="Group 132"/>
          <p:cNvGrpSpPr/>
          <p:nvPr/>
        </p:nvGrpSpPr>
        <p:grpSpPr>
          <a:xfrm>
            <a:off x="6170703" y="5468185"/>
            <a:ext cx="1281055" cy="271667"/>
            <a:chOff x="4313237" y="5582348"/>
            <a:chExt cx="1306743" cy="277114"/>
          </a:xfrm>
        </p:grpSpPr>
        <p:grpSp>
          <p:nvGrpSpPr>
            <p:cNvPr id="134" name="Group 133"/>
            <p:cNvGrpSpPr/>
            <p:nvPr/>
          </p:nvGrpSpPr>
          <p:grpSpPr>
            <a:xfrm>
              <a:off x="4387586" y="5582348"/>
              <a:ext cx="602070" cy="223776"/>
              <a:chOff x="621719" y="4712770"/>
              <a:chExt cx="1904166" cy="707737"/>
            </a:xfrm>
          </p:grpSpPr>
          <p:sp>
            <p:nvSpPr>
              <p:cNvPr id="155" name="Can 15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56" name="Can 15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57" name="Can 15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35" name="Group 134"/>
            <p:cNvGrpSpPr/>
            <p:nvPr/>
          </p:nvGrpSpPr>
          <p:grpSpPr>
            <a:xfrm>
              <a:off x="4353433" y="5611941"/>
              <a:ext cx="602070" cy="223776"/>
              <a:chOff x="621719" y="4712770"/>
              <a:chExt cx="1904166" cy="707737"/>
            </a:xfrm>
          </p:grpSpPr>
          <p:sp>
            <p:nvSpPr>
              <p:cNvPr id="152" name="Can 15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53" name="Can 15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54" name="Can 15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36" name="Group 135"/>
            <p:cNvGrpSpPr/>
            <p:nvPr/>
          </p:nvGrpSpPr>
          <p:grpSpPr>
            <a:xfrm>
              <a:off x="4313237" y="5635686"/>
              <a:ext cx="602070" cy="223776"/>
              <a:chOff x="621719" y="4712770"/>
              <a:chExt cx="1904166" cy="707737"/>
            </a:xfrm>
          </p:grpSpPr>
          <p:sp>
            <p:nvSpPr>
              <p:cNvPr id="149" name="Can 14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50" name="Can 14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51" name="Can 15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37" name="Group 136"/>
            <p:cNvGrpSpPr/>
            <p:nvPr/>
          </p:nvGrpSpPr>
          <p:grpSpPr>
            <a:xfrm>
              <a:off x="5017910" y="5582348"/>
              <a:ext cx="602070" cy="223776"/>
              <a:chOff x="621719" y="4712770"/>
              <a:chExt cx="1904166" cy="707737"/>
            </a:xfrm>
          </p:grpSpPr>
          <p:sp>
            <p:nvSpPr>
              <p:cNvPr id="146" name="Can 14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47" name="Can 14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48" name="Can 14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38" name="Group 137"/>
            <p:cNvGrpSpPr/>
            <p:nvPr/>
          </p:nvGrpSpPr>
          <p:grpSpPr>
            <a:xfrm>
              <a:off x="4983757" y="5611941"/>
              <a:ext cx="602070" cy="223776"/>
              <a:chOff x="621719" y="4712770"/>
              <a:chExt cx="1904166" cy="707737"/>
            </a:xfrm>
          </p:grpSpPr>
          <p:sp>
            <p:nvSpPr>
              <p:cNvPr id="143" name="Can 14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44" name="Can 14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45" name="Can 14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39" name="Group 138"/>
            <p:cNvGrpSpPr/>
            <p:nvPr/>
          </p:nvGrpSpPr>
          <p:grpSpPr>
            <a:xfrm>
              <a:off x="4943561" y="5635686"/>
              <a:ext cx="602070" cy="223776"/>
              <a:chOff x="621719" y="4712770"/>
              <a:chExt cx="1904166" cy="707737"/>
            </a:xfrm>
          </p:grpSpPr>
          <p:sp>
            <p:nvSpPr>
              <p:cNvPr id="140" name="Can 1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41" name="Can 1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42" name="Can 1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158" name="Group 157"/>
          <p:cNvGrpSpPr/>
          <p:nvPr/>
        </p:nvGrpSpPr>
        <p:grpSpPr>
          <a:xfrm>
            <a:off x="6170703" y="5248991"/>
            <a:ext cx="1281055" cy="271667"/>
            <a:chOff x="4313237" y="5582348"/>
            <a:chExt cx="1306743" cy="277114"/>
          </a:xfrm>
        </p:grpSpPr>
        <p:grpSp>
          <p:nvGrpSpPr>
            <p:cNvPr id="159" name="Group 158"/>
            <p:cNvGrpSpPr/>
            <p:nvPr/>
          </p:nvGrpSpPr>
          <p:grpSpPr>
            <a:xfrm>
              <a:off x="4387586" y="5582348"/>
              <a:ext cx="602070" cy="223776"/>
              <a:chOff x="621719" y="4712770"/>
              <a:chExt cx="1904166" cy="707737"/>
            </a:xfrm>
          </p:grpSpPr>
          <p:sp>
            <p:nvSpPr>
              <p:cNvPr id="180" name="Can 17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81" name="Can 18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82" name="Can 18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60" name="Group 159"/>
            <p:cNvGrpSpPr/>
            <p:nvPr/>
          </p:nvGrpSpPr>
          <p:grpSpPr>
            <a:xfrm>
              <a:off x="4353433" y="5611941"/>
              <a:ext cx="602070" cy="223776"/>
              <a:chOff x="621719" y="4712770"/>
              <a:chExt cx="1904166" cy="707737"/>
            </a:xfrm>
          </p:grpSpPr>
          <p:sp>
            <p:nvSpPr>
              <p:cNvPr id="177" name="Can 17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78" name="Can 17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79" name="Can 17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61" name="Group 160"/>
            <p:cNvGrpSpPr/>
            <p:nvPr/>
          </p:nvGrpSpPr>
          <p:grpSpPr>
            <a:xfrm>
              <a:off x="4313237" y="5635686"/>
              <a:ext cx="602070" cy="223776"/>
              <a:chOff x="621719" y="4712770"/>
              <a:chExt cx="1904166" cy="707737"/>
            </a:xfrm>
          </p:grpSpPr>
          <p:sp>
            <p:nvSpPr>
              <p:cNvPr id="174" name="Can 17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75" name="Can 17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76" name="Can 17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62" name="Group 161"/>
            <p:cNvGrpSpPr/>
            <p:nvPr/>
          </p:nvGrpSpPr>
          <p:grpSpPr>
            <a:xfrm>
              <a:off x="5017910" y="5582348"/>
              <a:ext cx="602070" cy="223776"/>
              <a:chOff x="621719" y="4712770"/>
              <a:chExt cx="1904166" cy="707737"/>
            </a:xfrm>
          </p:grpSpPr>
          <p:sp>
            <p:nvSpPr>
              <p:cNvPr id="171" name="Can 17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72" name="Can 17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73" name="Can 17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63" name="Group 162"/>
            <p:cNvGrpSpPr/>
            <p:nvPr/>
          </p:nvGrpSpPr>
          <p:grpSpPr>
            <a:xfrm>
              <a:off x="4983757" y="5611941"/>
              <a:ext cx="602070" cy="223776"/>
              <a:chOff x="621719" y="4712770"/>
              <a:chExt cx="1904166" cy="707737"/>
            </a:xfrm>
          </p:grpSpPr>
          <p:sp>
            <p:nvSpPr>
              <p:cNvPr id="168" name="Can 16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69" name="Can 16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70" name="Can 16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64" name="Group 163"/>
            <p:cNvGrpSpPr/>
            <p:nvPr/>
          </p:nvGrpSpPr>
          <p:grpSpPr>
            <a:xfrm>
              <a:off x="4943561" y="5635686"/>
              <a:ext cx="602070" cy="223776"/>
              <a:chOff x="621719" y="4712770"/>
              <a:chExt cx="1904166" cy="707737"/>
            </a:xfrm>
          </p:grpSpPr>
          <p:sp>
            <p:nvSpPr>
              <p:cNvPr id="165" name="Can 1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66" name="Can 1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67" name="Can 1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183" name="Group 182"/>
          <p:cNvGrpSpPr/>
          <p:nvPr/>
        </p:nvGrpSpPr>
        <p:grpSpPr>
          <a:xfrm>
            <a:off x="6170703" y="5019247"/>
            <a:ext cx="1281055" cy="271667"/>
            <a:chOff x="4313237" y="5582348"/>
            <a:chExt cx="1306743" cy="277114"/>
          </a:xfrm>
        </p:grpSpPr>
        <p:grpSp>
          <p:nvGrpSpPr>
            <p:cNvPr id="184" name="Group 183"/>
            <p:cNvGrpSpPr/>
            <p:nvPr/>
          </p:nvGrpSpPr>
          <p:grpSpPr>
            <a:xfrm>
              <a:off x="4387586" y="5582348"/>
              <a:ext cx="602070" cy="223776"/>
              <a:chOff x="621719" y="4712770"/>
              <a:chExt cx="1904166" cy="707737"/>
            </a:xfrm>
          </p:grpSpPr>
          <p:sp>
            <p:nvSpPr>
              <p:cNvPr id="205" name="Can 20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06" name="Can 20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07" name="Can 20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85" name="Group 184"/>
            <p:cNvGrpSpPr/>
            <p:nvPr/>
          </p:nvGrpSpPr>
          <p:grpSpPr>
            <a:xfrm>
              <a:off x="4353433" y="5611941"/>
              <a:ext cx="602070" cy="223776"/>
              <a:chOff x="621719" y="4712770"/>
              <a:chExt cx="1904166" cy="707737"/>
            </a:xfrm>
          </p:grpSpPr>
          <p:sp>
            <p:nvSpPr>
              <p:cNvPr id="202" name="Can 20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03" name="Can 20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04" name="Can 20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86" name="Group 185"/>
            <p:cNvGrpSpPr/>
            <p:nvPr/>
          </p:nvGrpSpPr>
          <p:grpSpPr>
            <a:xfrm>
              <a:off x="4313237" y="5635686"/>
              <a:ext cx="602070" cy="223776"/>
              <a:chOff x="621719" y="4712770"/>
              <a:chExt cx="1904166" cy="707737"/>
            </a:xfrm>
          </p:grpSpPr>
          <p:sp>
            <p:nvSpPr>
              <p:cNvPr id="199" name="Can 19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00" name="Can 19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01" name="Can 20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87" name="Group 186"/>
            <p:cNvGrpSpPr/>
            <p:nvPr/>
          </p:nvGrpSpPr>
          <p:grpSpPr>
            <a:xfrm>
              <a:off x="5017910" y="5582348"/>
              <a:ext cx="602070" cy="223776"/>
              <a:chOff x="621719" y="4712770"/>
              <a:chExt cx="1904166" cy="707737"/>
            </a:xfrm>
          </p:grpSpPr>
          <p:sp>
            <p:nvSpPr>
              <p:cNvPr id="196" name="Can 19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97" name="Can 19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98" name="Can 19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88" name="Group 187"/>
            <p:cNvGrpSpPr/>
            <p:nvPr/>
          </p:nvGrpSpPr>
          <p:grpSpPr>
            <a:xfrm>
              <a:off x="4983757" y="5611941"/>
              <a:ext cx="602070" cy="223776"/>
              <a:chOff x="621719" y="4712770"/>
              <a:chExt cx="1904166" cy="707737"/>
            </a:xfrm>
          </p:grpSpPr>
          <p:sp>
            <p:nvSpPr>
              <p:cNvPr id="193" name="Can 19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94" name="Can 19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95" name="Can 19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189" name="Group 188"/>
            <p:cNvGrpSpPr/>
            <p:nvPr/>
          </p:nvGrpSpPr>
          <p:grpSpPr>
            <a:xfrm>
              <a:off x="4943561" y="5635686"/>
              <a:ext cx="602070" cy="223776"/>
              <a:chOff x="621719" y="4712770"/>
              <a:chExt cx="1904166" cy="707737"/>
            </a:xfrm>
          </p:grpSpPr>
          <p:sp>
            <p:nvSpPr>
              <p:cNvPr id="190" name="Can 1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91" name="Can 1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192" name="Can 1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208" name="Group 207"/>
          <p:cNvGrpSpPr/>
          <p:nvPr/>
        </p:nvGrpSpPr>
        <p:grpSpPr>
          <a:xfrm>
            <a:off x="8187658" y="5468185"/>
            <a:ext cx="1281055" cy="271667"/>
            <a:chOff x="4313237" y="5582348"/>
            <a:chExt cx="1306743" cy="277114"/>
          </a:xfrm>
        </p:grpSpPr>
        <p:grpSp>
          <p:nvGrpSpPr>
            <p:cNvPr id="209" name="Group 208"/>
            <p:cNvGrpSpPr/>
            <p:nvPr/>
          </p:nvGrpSpPr>
          <p:grpSpPr>
            <a:xfrm>
              <a:off x="4387586" y="5582348"/>
              <a:ext cx="602070" cy="223776"/>
              <a:chOff x="621719" y="4712770"/>
              <a:chExt cx="1904166" cy="707737"/>
            </a:xfrm>
          </p:grpSpPr>
          <p:sp>
            <p:nvSpPr>
              <p:cNvPr id="230" name="Can 22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31" name="Can 23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32" name="Can 23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10" name="Group 209"/>
            <p:cNvGrpSpPr/>
            <p:nvPr/>
          </p:nvGrpSpPr>
          <p:grpSpPr>
            <a:xfrm>
              <a:off x="4353433" y="5611941"/>
              <a:ext cx="602070" cy="223776"/>
              <a:chOff x="621719" y="4712770"/>
              <a:chExt cx="1904166" cy="707737"/>
            </a:xfrm>
          </p:grpSpPr>
          <p:sp>
            <p:nvSpPr>
              <p:cNvPr id="227" name="Can 22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28" name="Can 22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29" name="Can 22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11" name="Group 210"/>
            <p:cNvGrpSpPr/>
            <p:nvPr/>
          </p:nvGrpSpPr>
          <p:grpSpPr>
            <a:xfrm>
              <a:off x="4313237" y="5635686"/>
              <a:ext cx="602070" cy="223776"/>
              <a:chOff x="621719" y="4712770"/>
              <a:chExt cx="1904166" cy="707737"/>
            </a:xfrm>
          </p:grpSpPr>
          <p:sp>
            <p:nvSpPr>
              <p:cNvPr id="224" name="Can 22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25" name="Can 22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26" name="Can 22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12" name="Group 211"/>
            <p:cNvGrpSpPr/>
            <p:nvPr/>
          </p:nvGrpSpPr>
          <p:grpSpPr>
            <a:xfrm>
              <a:off x="5017910" y="5582348"/>
              <a:ext cx="602070" cy="223776"/>
              <a:chOff x="621719" y="4712770"/>
              <a:chExt cx="1904166" cy="707737"/>
            </a:xfrm>
          </p:grpSpPr>
          <p:sp>
            <p:nvSpPr>
              <p:cNvPr id="221" name="Can 22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22" name="Can 22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23" name="Can 22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13" name="Group 212"/>
            <p:cNvGrpSpPr/>
            <p:nvPr/>
          </p:nvGrpSpPr>
          <p:grpSpPr>
            <a:xfrm>
              <a:off x="4983757" y="5611941"/>
              <a:ext cx="602070" cy="223776"/>
              <a:chOff x="621719" y="4712770"/>
              <a:chExt cx="1904166" cy="707737"/>
            </a:xfrm>
          </p:grpSpPr>
          <p:sp>
            <p:nvSpPr>
              <p:cNvPr id="218" name="Can 21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19" name="Can 21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20" name="Can 21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14" name="Group 213"/>
            <p:cNvGrpSpPr/>
            <p:nvPr/>
          </p:nvGrpSpPr>
          <p:grpSpPr>
            <a:xfrm>
              <a:off x="4943561" y="5635686"/>
              <a:ext cx="602070" cy="223776"/>
              <a:chOff x="621719" y="4712770"/>
              <a:chExt cx="1904166" cy="707737"/>
            </a:xfrm>
          </p:grpSpPr>
          <p:sp>
            <p:nvSpPr>
              <p:cNvPr id="215" name="Can 2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16" name="Can 2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17" name="Can 2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233" name="Group 232"/>
          <p:cNvGrpSpPr/>
          <p:nvPr/>
        </p:nvGrpSpPr>
        <p:grpSpPr>
          <a:xfrm>
            <a:off x="8187658" y="5248991"/>
            <a:ext cx="1281055" cy="271667"/>
            <a:chOff x="4313237" y="5582348"/>
            <a:chExt cx="1306743" cy="277114"/>
          </a:xfrm>
        </p:grpSpPr>
        <p:grpSp>
          <p:nvGrpSpPr>
            <p:cNvPr id="234" name="Group 233"/>
            <p:cNvGrpSpPr/>
            <p:nvPr/>
          </p:nvGrpSpPr>
          <p:grpSpPr>
            <a:xfrm>
              <a:off x="4387586" y="5582348"/>
              <a:ext cx="602070" cy="223776"/>
              <a:chOff x="621719" y="4712770"/>
              <a:chExt cx="1904166" cy="707737"/>
            </a:xfrm>
          </p:grpSpPr>
          <p:sp>
            <p:nvSpPr>
              <p:cNvPr id="255" name="Can 25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56" name="Can 25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57" name="Can 25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35" name="Group 234"/>
            <p:cNvGrpSpPr/>
            <p:nvPr/>
          </p:nvGrpSpPr>
          <p:grpSpPr>
            <a:xfrm>
              <a:off x="4353433" y="5611941"/>
              <a:ext cx="602070" cy="223776"/>
              <a:chOff x="621719" y="4712770"/>
              <a:chExt cx="1904166" cy="707737"/>
            </a:xfrm>
          </p:grpSpPr>
          <p:sp>
            <p:nvSpPr>
              <p:cNvPr id="252" name="Can 25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53" name="Can 25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54" name="Can 25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36" name="Group 235"/>
            <p:cNvGrpSpPr/>
            <p:nvPr/>
          </p:nvGrpSpPr>
          <p:grpSpPr>
            <a:xfrm>
              <a:off x="4313237" y="5635686"/>
              <a:ext cx="602070" cy="223776"/>
              <a:chOff x="621719" y="4712770"/>
              <a:chExt cx="1904166" cy="707737"/>
            </a:xfrm>
          </p:grpSpPr>
          <p:sp>
            <p:nvSpPr>
              <p:cNvPr id="249" name="Can 24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50" name="Can 24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51" name="Can 25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37" name="Group 236"/>
            <p:cNvGrpSpPr/>
            <p:nvPr/>
          </p:nvGrpSpPr>
          <p:grpSpPr>
            <a:xfrm>
              <a:off x="5017910" y="5582348"/>
              <a:ext cx="602070" cy="223776"/>
              <a:chOff x="621719" y="4712770"/>
              <a:chExt cx="1904166" cy="707737"/>
            </a:xfrm>
          </p:grpSpPr>
          <p:sp>
            <p:nvSpPr>
              <p:cNvPr id="246" name="Can 24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47" name="Can 24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48" name="Can 24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38" name="Group 237"/>
            <p:cNvGrpSpPr/>
            <p:nvPr/>
          </p:nvGrpSpPr>
          <p:grpSpPr>
            <a:xfrm>
              <a:off x="4983757" y="5611941"/>
              <a:ext cx="602070" cy="223776"/>
              <a:chOff x="621719" y="4712770"/>
              <a:chExt cx="1904166" cy="707737"/>
            </a:xfrm>
          </p:grpSpPr>
          <p:sp>
            <p:nvSpPr>
              <p:cNvPr id="243" name="Can 24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44" name="Can 24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45" name="Can 24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39" name="Group 238"/>
            <p:cNvGrpSpPr/>
            <p:nvPr/>
          </p:nvGrpSpPr>
          <p:grpSpPr>
            <a:xfrm>
              <a:off x="4943561" y="5635686"/>
              <a:ext cx="602070" cy="223776"/>
              <a:chOff x="621719" y="4712770"/>
              <a:chExt cx="1904166" cy="707737"/>
            </a:xfrm>
          </p:grpSpPr>
          <p:sp>
            <p:nvSpPr>
              <p:cNvPr id="240" name="Can 2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41" name="Can 2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42" name="Can 2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258" name="Group 257"/>
          <p:cNvGrpSpPr/>
          <p:nvPr/>
        </p:nvGrpSpPr>
        <p:grpSpPr>
          <a:xfrm>
            <a:off x="8187658" y="5019247"/>
            <a:ext cx="1281055" cy="271667"/>
            <a:chOff x="4313237" y="5582348"/>
            <a:chExt cx="1306743" cy="277114"/>
          </a:xfrm>
        </p:grpSpPr>
        <p:grpSp>
          <p:nvGrpSpPr>
            <p:cNvPr id="259" name="Group 258"/>
            <p:cNvGrpSpPr/>
            <p:nvPr/>
          </p:nvGrpSpPr>
          <p:grpSpPr>
            <a:xfrm>
              <a:off x="4387586" y="5582348"/>
              <a:ext cx="602070" cy="223776"/>
              <a:chOff x="621719" y="4712770"/>
              <a:chExt cx="1904166" cy="707737"/>
            </a:xfrm>
          </p:grpSpPr>
          <p:sp>
            <p:nvSpPr>
              <p:cNvPr id="280" name="Can 27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81" name="Can 28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82" name="Can 28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60" name="Group 259"/>
            <p:cNvGrpSpPr/>
            <p:nvPr/>
          </p:nvGrpSpPr>
          <p:grpSpPr>
            <a:xfrm>
              <a:off x="4353433" y="5611941"/>
              <a:ext cx="602070" cy="223776"/>
              <a:chOff x="621719" y="4712770"/>
              <a:chExt cx="1904166" cy="707737"/>
            </a:xfrm>
          </p:grpSpPr>
          <p:sp>
            <p:nvSpPr>
              <p:cNvPr id="277" name="Can 27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78" name="Can 27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79" name="Can 27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61" name="Group 260"/>
            <p:cNvGrpSpPr/>
            <p:nvPr/>
          </p:nvGrpSpPr>
          <p:grpSpPr>
            <a:xfrm>
              <a:off x="4313237" y="5635686"/>
              <a:ext cx="602070" cy="223776"/>
              <a:chOff x="621719" y="4712770"/>
              <a:chExt cx="1904166" cy="707737"/>
            </a:xfrm>
          </p:grpSpPr>
          <p:sp>
            <p:nvSpPr>
              <p:cNvPr id="274" name="Can 27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75" name="Can 27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76" name="Can 27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62" name="Group 261"/>
            <p:cNvGrpSpPr/>
            <p:nvPr/>
          </p:nvGrpSpPr>
          <p:grpSpPr>
            <a:xfrm>
              <a:off x="5017910" y="5582348"/>
              <a:ext cx="602070" cy="223776"/>
              <a:chOff x="621719" y="4712770"/>
              <a:chExt cx="1904166" cy="707737"/>
            </a:xfrm>
          </p:grpSpPr>
          <p:sp>
            <p:nvSpPr>
              <p:cNvPr id="271" name="Can 27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72" name="Can 27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73" name="Can 27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63" name="Group 262"/>
            <p:cNvGrpSpPr/>
            <p:nvPr/>
          </p:nvGrpSpPr>
          <p:grpSpPr>
            <a:xfrm>
              <a:off x="4983757" y="5611941"/>
              <a:ext cx="602070" cy="223776"/>
              <a:chOff x="621719" y="4712770"/>
              <a:chExt cx="1904166" cy="707737"/>
            </a:xfrm>
          </p:grpSpPr>
          <p:sp>
            <p:nvSpPr>
              <p:cNvPr id="268" name="Can 26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69" name="Can 26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70" name="Can 26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64" name="Group 263"/>
            <p:cNvGrpSpPr/>
            <p:nvPr/>
          </p:nvGrpSpPr>
          <p:grpSpPr>
            <a:xfrm>
              <a:off x="4943561" y="5635686"/>
              <a:ext cx="602070" cy="223776"/>
              <a:chOff x="621719" y="4712770"/>
              <a:chExt cx="1904166" cy="707737"/>
            </a:xfrm>
          </p:grpSpPr>
          <p:sp>
            <p:nvSpPr>
              <p:cNvPr id="265" name="Can 2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66" name="Can 2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67" name="Can 2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283" name="Group 282"/>
          <p:cNvGrpSpPr/>
          <p:nvPr/>
        </p:nvGrpSpPr>
        <p:grpSpPr>
          <a:xfrm>
            <a:off x="8187658" y="4799870"/>
            <a:ext cx="1281055" cy="271667"/>
            <a:chOff x="4313237" y="5582348"/>
            <a:chExt cx="1306743" cy="277114"/>
          </a:xfrm>
        </p:grpSpPr>
        <p:grpSp>
          <p:nvGrpSpPr>
            <p:cNvPr id="284" name="Group 283"/>
            <p:cNvGrpSpPr/>
            <p:nvPr/>
          </p:nvGrpSpPr>
          <p:grpSpPr>
            <a:xfrm>
              <a:off x="4387586" y="5582348"/>
              <a:ext cx="602070" cy="223776"/>
              <a:chOff x="621719" y="4712770"/>
              <a:chExt cx="1904166" cy="707737"/>
            </a:xfrm>
          </p:grpSpPr>
          <p:sp>
            <p:nvSpPr>
              <p:cNvPr id="305" name="Can 30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06" name="Can 30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07" name="Can 30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85" name="Group 284"/>
            <p:cNvGrpSpPr/>
            <p:nvPr/>
          </p:nvGrpSpPr>
          <p:grpSpPr>
            <a:xfrm>
              <a:off x="4353433" y="5611941"/>
              <a:ext cx="602070" cy="223776"/>
              <a:chOff x="621719" y="4712770"/>
              <a:chExt cx="1904166" cy="707737"/>
            </a:xfrm>
          </p:grpSpPr>
          <p:sp>
            <p:nvSpPr>
              <p:cNvPr id="302" name="Can 30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03" name="Can 30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04" name="Can 30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86" name="Group 285"/>
            <p:cNvGrpSpPr/>
            <p:nvPr/>
          </p:nvGrpSpPr>
          <p:grpSpPr>
            <a:xfrm>
              <a:off x="4313237" y="5635686"/>
              <a:ext cx="602070" cy="223776"/>
              <a:chOff x="621719" y="4712770"/>
              <a:chExt cx="1904166" cy="707737"/>
            </a:xfrm>
          </p:grpSpPr>
          <p:sp>
            <p:nvSpPr>
              <p:cNvPr id="299" name="Can 29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00" name="Can 29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01" name="Can 30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87" name="Group 286"/>
            <p:cNvGrpSpPr/>
            <p:nvPr/>
          </p:nvGrpSpPr>
          <p:grpSpPr>
            <a:xfrm>
              <a:off x="5017910" y="5582348"/>
              <a:ext cx="602070" cy="223776"/>
              <a:chOff x="621719" y="4712770"/>
              <a:chExt cx="1904166" cy="707737"/>
            </a:xfrm>
          </p:grpSpPr>
          <p:sp>
            <p:nvSpPr>
              <p:cNvPr id="296" name="Can 29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97" name="Can 29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98" name="Can 29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88" name="Group 287"/>
            <p:cNvGrpSpPr/>
            <p:nvPr/>
          </p:nvGrpSpPr>
          <p:grpSpPr>
            <a:xfrm>
              <a:off x="4983757" y="5611941"/>
              <a:ext cx="602070" cy="223776"/>
              <a:chOff x="621719" y="4712770"/>
              <a:chExt cx="1904166" cy="707737"/>
            </a:xfrm>
          </p:grpSpPr>
          <p:sp>
            <p:nvSpPr>
              <p:cNvPr id="293" name="Can 29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94" name="Can 29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95" name="Can 29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289" name="Group 288"/>
            <p:cNvGrpSpPr/>
            <p:nvPr/>
          </p:nvGrpSpPr>
          <p:grpSpPr>
            <a:xfrm>
              <a:off x="4943561" y="5635686"/>
              <a:ext cx="602070" cy="223776"/>
              <a:chOff x="621719" y="4712770"/>
              <a:chExt cx="1904166" cy="707737"/>
            </a:xfrm>
          </p:grpSpPr>
          <p:sp>
            <p:nvSpPr>
              <p:cNvPr id="290" name="Can 2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91" name="Can 2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292" name="Can 2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308" name="Group 307"/>
          <p:cNvGrpSpPr/>
          <p:nvPr/>
        </p:nvGrpSpPr>
        <p:grpSpPr>
          <a:xfrm>
            <a:off x="8187658" y="4576673"/>
            <a:ext cx="1281055" cy="271667"/>
            <a:chOff x="4313237" y="5582348"/>
            <a:chExt cx="1306743" cy="277114"/>
          </a:xfrm>
        </p:grpSpPr>
        <p:grpSp>
          <p:nvGrpSpPr>
            <p:cNvPr id="309" name="Group 308"/>
            <p:cNvGrpSpPr/>
            <p:nvPr/>
          </p:nvGrpSpPr>
          <p:grpSpPr>
            <a:xfrm>
              <a:off x="4387586" y="5582348"/>
              <a:ext cx="602070" cy="223776"/>
              <a:chOff x="621719" y="4712770"/>
              <a:chExt cx="1904166" cy="707737"/>
            </a:xfrm>
          </p:grpSpPr>
          <p:sp>
            <p:nvSpPr>
              <p:cNvPr id="330" name="Can 32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31" name="Can 33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32" name="Can 33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10" name="Group 309"/>
            <p:cNvGrpSpPr/>
            <p:nvPr/>
          </p:nvGrpSpPr>
          <p:grpSpPr>
            <a:xfrm>
              <a:off x="4353433" y="5611941"/>
              <a:ext cx="602070" cy="223776"/>
              <a:chOff x="621719" y="4712770"/>
              <a:chExt cx="1904166" cy="707737"/>
            </a:xfrm>
          </p:grpSpPr>
          <p:sp>
            <p:nvSpPr>
              <p:cNvPr id="327" name="Can 32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28" name="Can 32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29" name="Can 32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11" name="Group 310"/>
            <p:cNvGrpSpPr/>
            <p:nvPr/>
          </p:nvGrpSpPr>
          <p:grpSpPr>
            <a:xfrm>
              <a:off x="4313237" y="5635686"/>
              <a:ext cx="602070" cy="223776"/>
              <a:chOff x="621719" y="4712770"/>
              <a:chExt cx="1904166" cy="707737"/>
            </a:xfrm>
          </p:grpSpPr>
          <p:sp>
            <p:nvSpPr>
              <p:cNvPr id="324" name="Can 32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25" name="Can 32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26" name="Can 32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12" name="Group 311"/>
            <p:cNvGrpSpPr/>
            <p:nvPr/>
          </p:nvGrpSpPr>
          <p:grpSpPr>
            <a:xfrm>
              <a:off x="5017910" y="5582348"/>
              <a:ext cx="602070" cy="223776"/>
              <a:chOff x="621719" y="4712770"/>
              <a:chExt cx="1904166" cy="707737"/>
            </a:xfrm>
          </p:grpSpPr>
          <p:sp>
            <p:nvSpPr>
              <p:cNvPr id="321" name="Can 32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22" name="Can 32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23" name="Can 32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13" name="Group 312"/>
            <p:cNvGrpSpPr/>
            <p:nvPr/>
          </p:nvGrpSpPr>
          <p:grpSpPr>
            <a:xfrm>
              <a:off x="4983757" y="5611941"/>
              <a:ext cx="602070" cy="223776"/>
              <a:chOff x="621719" y="4712770"/>
              <a:chExt cx="1904166" cy="707737"/>
            </a:xfrm>
          </p:grpSpPr>
          <p:sp>
            <p:nvSpPr>
              <p:cNvPr id="318" name="Can 31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19" name="Can 31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20" name="Can 31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14" name="Group 313"/>
            <p:cNvGrpSpPr/>
            <p:nvPr/>
          </p:nvGrpSpPr>
          <p:grpSpPr>
            <a:xfrm>
              <a:off x="4943561" y="5635686"/>
              <a:ext cx="602070" cy="223776"/>
              <a:chOff x="621719" y="4712770"/>
              <a:chExt cx="1904166" cy="707737"/>
            </a:xfrm>
          </p:grpSpPr>
          <p:sp>
            <p:nvSpPr>
              <p:cNvPr id="315" name="Can 31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16" name="Can 31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17" name="Can 31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333" name="Group 332"/>
          <p:cNvGrpSpPr/>
          <p:nvPr/>
        </p:nvGrpSpPr>
        <p:grpSpPr>
          <a:xfrm>
            <a:off x="8187658" y="4352566"/>
            <a:ext cx="1281055" cy="271667"/>
            <a:chOff x="4313237" y="5582348"/>
            <a:chExt cx="1306743" cy="277114"/>
          </a:xfrm>
        </p:grpSpPr>
        <p:grpSp>
          <p:nvGrpSpPr>
            <p:cNvPr id="334" name="Group 333"/>
            <p:cNvGrpSpPr/>
            <p:nvPr/>
          </p:nvGrpSpPr>
          <p:grpSpPr>
            <a:xfrm>
              <a:off x="4387586" y="5582348"/>
              <a:ext cx="602070" cy="223776"/>
              <a:chOff x="621719" y="4712770"/>
              <a:chExt cx="1904166" cy="707737"/>
            </a:xfrm>
          </p:grpSpPr>
          <p:sp>
            <p:nvSpPr>
              <p:cNvPr id="355" name="Can 35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56" name="Can 35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57" name="Can 35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35" name="Group 334"/>
            <p:cNvGrpSpPr/>
            <p:nvPr/>
          </p:nvGrpSpPr>
          <p:grpSpPr>
            <a:xfrm>
              <a:off x="4353433" y="5611941"/>
              <a:ext cx="602070" cy="223776"/>
              <a:chOff x="621719" y="4712770"/>
              <a:chExt cx="1904166" cy="707737"/>
            </a:xfrm>
          </p:grpSpPr>
          <p:sp>
            <p:nvSpPr>
              <p:cNvPr id="352" name="Can 35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53" name="Can 35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54" name="Can 35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36" name="Group 335"/>
            <p:cNvGrpSpPr/>
            <p:nvPr/>
          </p:nvGrpSpPr>
          <p:grpSpPr>
            <a:xfrm>
              <a:off x="4313237" y="5635686"/>
              <a:ext cx="602070" cy="223776"/>
              <a:chOff x="621719" y="4712770"/>
              <a:chExt cx="1904166" cy="707737"/>
            </a:xfrm>
          </p:grpSpPr>
          <p:sp>
            <p:nvSpPr>
              <p:cNvPr id="349" name="Can 34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50" name="Can 34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51" name="Can 35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37" name="Group 336"/>
            <p:cNvGrpSpPr/>
            <p:nvPr/>
          </p:nvGrpSpPr>
          <p:grpSpPr>
            <a:xfrm>
              <a:off x="5017910" y="5582348"/>
              <a:ext cx="602070" cy="223776"/>
              <a:chOff x="621719" y="4712770"/>
              <a:chExt cx="1904166" cy="707737"/>
            </a:xfrm>
          </p:grpSpPr>
          <p:sp>
            <p:nvSpPr>
              <p:cNvPr id="346" name="Can 34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47" name="Can 34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48" name="Can 34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38" name="Group 337"/>
            <p:cNvGrpSpPr/>
            <p:nvPr/>
          </p:nvGrpSpPr>
          <p:grpSpPr>
            <a:xfrm>
              <a:off x="4983757" y="5611941"/>
              <a:ext cx="602070" cy="223776"/>
              <a:chOff x="621719" y="4712770"/>
              <a:chExt cx="1904166" cy="707737"/>
            </a:xfrm>
          </p:grpSpPr>
          <p:sp>
            <p:nvSpPr>
              <p:cNvPr id="343" name="Can 34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44" name="Can 34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45" name="Can 34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39" name="Group 338"/>
            <p:cNvGrpSpPr/>
            <p:nvPr/>
          </p:nvGrpSpPr>
          <p:grpSpPr>
            <a:xfrm>
              <a:off x="4943561" y="5635686"/>
              <a:ext cx="602070" cy="223776"/>
              <a:chOff x="621719" y="4712770"/>
              <a:chExt cx="1904166" cy="707737"/>
            </a:xfrm>
          </p:grpSpPr>
          <p:sp>
            <p:nvSpPr>
              <p:cNvPr id="340" name="Can 33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41" name="Can 34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42" name="Can 34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358" name="Group 357"/>
          <p:cNvGrpSpPr/>
          <p:nvPr/>
        </p:nvGrpSpPr>
        <p:grpSpPr>
          <a:xfrm>
            <a:off x="8187658" y="4139186"/>
            <a:ext cx="1281055" cy="271667"/>
            <a:chOff x="4313237" y="5582348"/>
            <a:chExt cx="1306743" cy="277114"/>
          </a:xfrm>
        </p:grpSpPr>
        <p:grpSp>
          <p:nvGrpSpPr>
            <p:cNvPr id="359" name="Group 358"/>
            <p:cNvGrpSpPr/>
            <p:nvPr/>
          </p:nvGrpSpPr>
          <p:grpSpPr>
            <a:xfrm>
              <a:off x="4387586" y="5582348"/>
              <a:ext cx="602070" cy="223776"/>
              <a:chOff x="621719" y="4712770"/>
              <a:chExt cx="1904166" cy="707737"/>
            </a:xfrm>
          </p:grpSpPr>
          <p:sp>
            <p:nvSpPr>
              <p:cNvPr id="380" name="Can 37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81" name="Can 38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82" name="Can 38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60" name="Group 359"/>
            <p:cNvGrpSpPr/>
            <p:nvPr/>
          </p:nvGrpSpPr>
          <p:grpSpPr>
            <a:xfrm>
              <a:off x="4353433" y="5611941"/>
              <a:ext cx="602070" cy="223776"/>
              <a:chOff x="621719" y="4712770"/>
              <a:chExt cx="1904166" cy="707737"/>
            </a:xfrm>
          </p:grpSpPr>
          <p:sp>
            <p:nvSpPr>
              <p:cNvPr id="377" name="Can 37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78" name="Can 37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79" name="Can 37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61" name="Group 360"/>
            <p:cNvGrpSpPr/>
            <p:nvPr/>
          </p:nvGrpSpPr>
          <p:grpSpPr>
            <a:xfrm>
              <a:off x="4313237" y="5635686"/>
              <a:ext cx="602070" cy="223776"/>
              <a:chOff x="621719" y="4712770"/>
              <a:chExt cx="1904166" cy="707737"/>
            </a:xfrm>
          </p:grpSpPr>
          <p:sp>
            <p:nvSpPr>
              <p:cNvPr id="374" name="Can 37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75" name="Can 37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76" name="Can 37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62" name="Group 361"/>
            <p:cNvGrpSpPr/>
            <p:nvPr/>
          </p:nvGrpSpPr>
          <p:grpSpPr>
            <a:xfrm>
              <a:off x="5017910" y="5582348"/>
              <a:ext cx="602070" cy="223776"/>
              <a:chOff x="621719" y="4712770"/>
              <a:chExt cx="1904166" cy="707737"/>
            </a:xfrm>
          </p:grpSpPr>
          <p:sp>
            <p:nvSpPr>
              <p:cNvPr id="371" name="Can 37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72" name="Can 37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73" name="Can 37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63" name="Group 362"/>
            <p:cNvGrpSpPr/>
            <p:nvPr/>
          </p:nvGrpSpPr>
          <p:grpSpPr>
            <a:xfrm>
              <a:off x="4983757" y="5611941"/>
              <a:ext cx="602070" cy="223776"/>
              <a:chOff x="621719" y="4712770"/>
              <a:chExt cx="1904166" cy="707737"/>
            </a:xfrm>
          </p:grpSpPr>
          <p:sp>
            <p:nvSpPr>
              <p:cNvPr id="368" name="Can 36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69" name="Can 36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70" name="Can 36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64" name="Group 363"/>
            <p:cNvGrpSpPr/>
            <p:nvPr/>
          </p:nvGrpSpPr>
          <p:grpSpPr>
            <a:xfrm>
              <a:off x="4943561" y="5635686"/>
              <a:ext cx="602070" cy="223776"/>
              <a:chOff x="621719" y="4712770"/>
              <a:chExt cx="1904166" cy="707737"/>
            </a:xfrm>
          </p:grpSpPr>
          <p:sp>
            <p:nvSpPr>
              <p:cNvPr id="365" name="Can 36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66" name="Can 36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67" name="Can 36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383" name="Group 382"/>
          <p:cNvGrpSpPr/>
          <p:nvPr/>
        </p:nvGrpSpPr>
        <p:grpSpPr>
          <a:xfrm>
            <a:off x="8187658" y="3909442"/>
            <a:ext cx="1281055" cy="271667"/>
            <a:chOff x="4313237" y="5582348"/>
            <a:chExt cx="1306743" cy="277114"/>
          </a:xfrm>
        </p:grpSpPr>
        <p:grpSp>
          <p:nvGrpSpPr>
            <p:cNvPr id="384" name="Group 383"/>
            <p:cNvGrpSpPr/>
            <p:nvPr/>
          </p:nvGrpSpPr>
          <p:grpSpPr>
            <a:xfrm>
              <a:off x="4387586" y="5582348"/>
              <a:ext cx="602070" cy="223776"/>
              <a:chOff x="621719" y="4712770"/>
              <a:chExt cx="1904166" cy="707737"/>
            </a:xfrm>
          </p:grpSpPr>
          <p:sp>
            <p:nvSpPr>
              <p:cNvPr id="405" name="Can 40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06" name="Can 40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07" name="Can 40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85" name="Group 384"/>
            <p:cNvGrpSpPr/>
            <p:nvPr/>
          </p:nvGrpSpPr>
          <p:grpSpPr>
            <a:xfrm>
              <a:off x="4353433" y="5611941"/>
              <a:ext cx="602070" cy="223776"/>
              <a:chOff x="621719" y="4712770"/>
              <a:chExt cx="1904166" cy="707737"/>
            </a:xfrm>
          </p:grpSpPr>
          <p:sp>
            <p:nvSpPr>
              <p:cNvPr id="402" name="Can 40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03" name="Can 40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04" name="Can 40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86" name="Group 385"/>
            <p:cNvGrpSpPr/>
            <p:nvPr/>
          </p:nvGrpSpPr>
          <p:grpSpPr>
            <a:xfrm>
              <a:off x="4313237" y="5635686"/>
              <a:ext cx="602070" cy="223776"/>
              <a:chOff x="621719" y="4712770"/>
              <a:chExt cx="1904166" cy="707737"/>
            </a:xfrm>
          </p:grpSpPr>
          <p:sp>
            <p:nvSpPr>
              <p:cNvPr id="399" name="Can 39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00" name="Can 39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01" name="Can 40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87" name="Group 386"/>
            <p:cNvGrpSpPr/>
            <p:nvPr/>
          </p:nvGrpSpPr>
          <p:grpSpPr>
            <a:xfrm>
              <a:off x="5017910" y="5582348"/>
              <a:ext cx="602070" cy="223776"/>
              <a:chOff x="621719" y="4712770"/>
              <a:chExt cx="1904166" cy="707737"/>
            </a:xfrm>
          </p:grpSpPr>
          <p:sp>
            <p:nvSpPr>
              <p:cNvPr id="396" name="Can 39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97" name="Can 39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98" name="Can 39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88" name="Group 387"/>
            <p:cNvGrpSpPr/>
            <p:nvPr/>
          </p:nvGrpSpPr>
          <p:grpSpPr>
            <a:xfrm>
              <a:off x="4983757" y="5611941"/>
              <a:ext cx="602070" cy="223776"/>
              <a:chOff x="621719" y="4712770"/>
              <a:chExt cx="1904166" cy="707737"/>
            </a:xfrm>
          </p:grpSpPr>
          <p:sp>
            <p:nvSpPr>
              <p:cNvPr id="393" name="Can 39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94" name="Can 39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95" name="Can 39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389" name="Group 388"/>
            <p:cNvGrpSpPr/>
            <p:nvPr/>
          </p:nvGrpSpPr>
          <p:grpSpPr>
            <a:xfrm>
              <a:off x="4943561" y="5635686"/>
              <a:ext cx="602070" cy="223776"/>
              <a:chOff x="621719" y="4712770"/>
              <a:chExt cx="1904166" cy="707737"/>
            </a:xfrm>
          </p:grpSpPr>
          <p:sp>
            <p:nvSpPr>
              <p:cNvPr id="390" name="Can 38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91" name="Can 39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392" name="Can 39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409" name="Group 408"/>
          <p:cNvGrpSpPr/>
          <p:nvPr/>
        </p:nvGrpSpPr>
        <p:grpSpPr>
          <a:xfrm>
            <a:off x="10137986" y="5468185"/>
            <a:ext cx="1281055" cy="271667"/>
            <a:chOff x="4313237" y="5582348"/>
            <a:chExt cx="1306743" cy="277114"/>
          </a:xfrm>
        </p:grpSpPr>
        <p:grpSp>
          <p:nvGrpSpPr>
            <p:cNvPr id="410" name="Group 409"/>
            <p:cNvGrpSpPr/>
            <p:nvPr/>
          </p:nvGrpSpPr>
          <p:grpSpPr>
            <a:xfrm>
              <a:off x="4387586" y="5582348"/>
              <a:ext cx="602070" cy="223776"/>
              <a:chOff x="621719" y="4712770"/>
              <a:chExt cx="1904166" cy="707737"/>
            </a:xfrm>
          </p:grpSpPr>
          <p:sp>
            <p:nvSpPr>
              <p:cNvPr id="431" name="Can 4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32" name="Can 4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33" name="Can 4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11" name="Group 410"/>
            <p:cNvGrpSpPr/>
            <p:nvPr/>
          </p:nvGrpSpPr>
          <p:grpSpPr>
            <a:xfrm>
              <a:off x="4353433" y="5611941"/>
              <a:ext cx="602070" cy="223776"/>
              <a:chOff x="621719" y="4712770"/>
              <a:chExt cx="1904166" cy="707737"/>
            </a:xfrm>
          </p:grpSpPr>
          <p:sp>
            <p:nvSpPr>
              <p:cNvPr id="428" name="Can 4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29" name="Can 4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30" name="Can 4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12" name="Group 411"/>
            <p:cNvGrpSpPr/>
            <p:nvPr/>
          </p:nvGrpSpPr>
          <p:grpSpPr>
            <a:xfrm>
              <a:off x="4313237" y="5635686"/>
              <a:ext cx="602070" cy="223776"/>
              <a:chOff x="621719" y="4712770"/>
              <a:chExt cx="1904166" cy="707737"/>
            </a:xfrm>
          </p:grpSpPr>
          <p:sp>
            <p:nvSpPr>
              <p:cNvPr id="425" name="Can 4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26" name="Can 4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27" name="Can 4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13" name="Group 412"/>
            <p:cNvGrpSpPr/>
            <p:nvPr/>
          </p:nvGrpSpPr>
          <p:grpSpPr>
            <a:xfrm>
              <a:off x="5017910" y="5582348"/>
              <a:ext cx="602070" cy="223776"/>
              <a:chOff x="621719" y="4712770"/>
              <a:chExt cx="1904166" cy="707737"/>
            </a:xfrm>
          </p:grpSpPr>
          <p:sp>
            <p:nvSpPr>
              <p:cNvPr id="422" name="Can 42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23" name="Can 42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24" name="Can 42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14" name="Group 413"/>
            <p:cNvGrpSpPr/>
            <p:nvPr/>
          </p:nvGrpSpPr>
          <p:grpSpPr>
            <a:xfrm>
              <a:off x="4983757" y="5611941"/>
              <a:ext cx="602070" cy="223776"/>
              <a:chOff x="621719" y="4712770"/>
              <a:chExt cx="1904166" cy="707737"/>
            </a:xfrm>
          </p:grpSpPr>
          <p:sp>
            <p:nvSpPr>
              <p:cNvPr id="419" name="Can 41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20" name="Can 41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21" name="Can 42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15" name="Group 414"/>
            <p:cNvGrpSpPr/>
            <p:nvPr/>
          </p:nvGrpSpPr>
          <p:grpSpPr>
            <a:xfrm>
              <a:off x="4943561" y="5635686"/>
              <a:ext cx="602070" cy="223776"/>
              <a:chOff x="621719" y="4712770"/>
              <a:chExt cx="1904166" cy="707737"/>
            </a:xfrm>
          </p:grpSpPr>
          <p:sp>
            <p:nvSpPr>
              <p:cNvPr id="416" name="Can 41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17" name="Can 41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18" name="Can 41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434" name="Group 433"/>
          <p:cNvGrpSpPr/>
          <p:nvPr/>
        </p:nvGrpSpPr>
        <p:grpSpPr>
          <a:xfrm>
            <a:off x="10137986" y="5248991"/>
            <a:ext cx="1281055" cy="271667"/>
            <a:chOff x="4313237" y="5582348"/>
            <a:chExt cx="1306743" cy="277114"/>
          </a:xfrm>
        </p:grpSpPr>
        <p:grpSp>
          <p:nvGrpSpPr>
            <p:cNvPr id="435" name="Group 434"/>
            <p:cNvGrpSpPr/>
            <p:nvPr/>
          </p:nvGrpSpPr>
          <p:grpSpPr>
            <a:xfrm>
              <a:off x="4387586" y="5582348"/>
              <a:ext cx="602070" cy="223776"/>
              <a:chOff x="621719" y="4712770"/>
              <a:chExt cx="1904166" cy="707737"/>
            </a:xfrm>
          </p:grpSpPr>
          <p:sp>
            <p:nvSpPr>
              <p:cNvPr id="456" name="Can 4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57" name="Can 4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58" name="Can 4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36" name="Group 435"/>
            <p:cNvGrpSpPr/>
            <p:nvPr/>
          </p:nvGrpSpPr>
          <p:grpSpPr>
            <a:xfrm>
              <a:off x="4353433" y="5611941"/>
              <a:ext cx="602070" cy="223776"/>
              <a:chOff x="621719" y="4712770"/>
              <a:chExt cx="1904166" cy="707737"/>
            </a:xfrm>
          </p:grpSpPr>
          <p:sp>
            <p:nvSpPr>
              <p:cNvPr id="453" name="Can 4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54" name="Can 4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55" name="Can 4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37" name="Group 436"/>
            <p:cNvGrpSpPr/>
            <p:nvPr/>
          </p:nvGrpSpPr>
          <p:grpSpPr>
            <a:xfrm>
              <a:off x="4313237" y="5635686"/>
              <a:ext cx="602070" cy="223776"/>
              <a:chOff x="621719" y="4712770"/>
              <a:chExt cx="1904166" cy="707737"/>
            </a:xfrm>
          </p:grpSpPr>
          <p:sp>
            <p:nvSpPr>
              <p:cNvPr id="450" name="Can 4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51" name="Can 4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52" name="Can 4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38" name="Group 437"/>
            <p:cNvGrpSpPr/>
            <p:nvPr/>
          </p:nvGrpSpPr>
          <p:grpSpPr>
            <a:xfrm>
              <a:off x="5017910" y="5582348"/>
              <a:ext cx="602070" cy="223776"/>
              <a:chOff x="621719" y="4712770"/>
              <a:chExt cx="1904166" cy="707737"/>
            </a:xfrm>
          </p:grpSpPr>
          <p:sp>
            <p:nvSpPr>
              <p:cNvPr id="447" name="Can 44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48" name="Can 44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49" name="Can 44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39" name="Group 438"/>
            <p:cNvGrpSpPr/>
            <p:nvPr/>
          </p:nvGrpSpPr>
          <p:grpSpPr>
            <a:xfrm>
              <a:off x="4983757" y="5611941"/>
              <a:ext cx="602070" cy="223776"/>
              <a:chOff x="621719" y="4712770"/>
              <a:chExt cx="1904166" cy="707737"/>
            </a:xfrm>
          </p:grpSpPr>
          <p:sp>
            <p:nvSpPr>
              <p:cNvPr id="444" name="Can 44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45" name="Can 44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46" name="Can 44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40" name="Group 439"/>
            <p:cNvGrpSpPr/>
            <p:nvPr/>
          </p:nvGrpSpPr>
          <p:grpSpPr>
            <a:xfrm>
              <a:off x="4943561" y="5635686"/>
              <a:ext cx="602070" cy="223776"/>
              <a:chOff x="621719" y="4712770"/>
              <a:chExt cx="1904166" cy="707737"/>
            </a:xfrm>
          </p:grpSpPr>
          <p:sp>
            <p:nvSpPr>
              <p:cNvPr id="441" name="Can 44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42" name="Can 44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43" name="Can 44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459" name="Group 458"/>
          <p:cNvGrpSpPr/>
          <p:nvPr/>
        </p:nvGrpSpPr>
        <p:grpSpPr>
          <a:xfrm>
            <a:off x="10137986" y="5019247"/>
            <a:ext cx="1281055" cy="271667"/>
            <a:chOff x="4313237" y="5582348"/>
            <a:chExt cx="1306743" cy="277114"/>
          </a:xfrm>
        </p:grpSpPr>
        <p:grpSp>
          <p:nvGrpSpPr>
            <p:cNvPr id="460" name="Group 459"/>
            <p:cNvGrpSpPr/>
            <p:nvPr/>
          </p:nvGrpSpPr>
          <p:grpSpPr>
            <a:xfrm>
              <a:off x="4387586" y="5582348"/>
              <a:ext cx="602070" cy="223776"/>
              <a:chOff x="621719" y="4712770"/>
              <a:chExt cx="1904166" cy="707737"/>
            </a:xfrm>
          </p:grpSpPr>
          <p:sp>
            <p:nvSpPr>
              <p:cNvPr id="481" name="Can 4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82" name="Can 4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83" name="Can 4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61" name="Group 460"/>
            <p:cNvGrpSpPr/>
            <p:nvPr/>
          </p:nvGrpSpPr>
          <p:grpSpPr>
            <a:xfrm>
              <a:off x="4353433" y="5611941"/>
              <a:ext cx="602070" cy="223776"/>
              <a:chOff x="621719" y="4712770"/>
              <a:chExt cx="1904166" cy="707737"/>
            </a:xfrm>
          </p:grpSpPr>
          <p:sp>
            <p:nvSpPr>
              <p:cNvPr id="478" name="Can 4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79" name="Can 4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80" name="Can 4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62" name="Group 461"/>
            <p:cNvGrpSpPr/>
            <p:nvPr/>
          </p:nvGrpSpPr>
          <p:grpSpPr>
            <a:xfrm>
              <a:off x="4313237" y="5635686"/>
              <a:ext cx="602070" cy="223776"/>
              <a:chOff x="621719" y="4712770"/>
              <a:chExt cx="1904166" cy="707737"/>
            </a:xfrm>
          </p:grpSpPr>
          <p:sp>
            <p:nvSpPr>
              <p:cNvPr id="475" name="Can 4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76" name="Can 4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77" name="Can 4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63" name="Group 462"/>
            <p:cNvGrpSpPr/>
            <p:nvPr/>
          </p:nvGrpSpPr>
          <p:grpSpPr>
            <a:xfrm>
              <a:off x="5017910" y="5582348"/>
              <a:ext cx="602070" cy="223776"/>
              <a:chOff x="621719" y="4712770"/>
              <a:chExt cx="1904166" cy="707737"/>
            </a:xfrm>
          </p:grpSpPr>
          <p:sp>
            <p:nvSpPr>
              <p:cNvPr id="472" name="Can 47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73" name="Can 47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74" name="Can 47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64" name="Group 463"/>
            <p:cNvGrpSpPr/>
            <p:nvPr/>
          </p:nvGrpSpPr>
          <p:grpSpPr>
            <a:xfrm>
              <a:off x="4983757" y="5611941"/>
              <a:ext cx="602070" cy="223776"/>
              <a:chOff x="621719" y="4712770"/>
              <a:chExt cx="1904166" cy="707737"/>
            </a:xfrm>
          </p:grpSpPr>
          <p:sp>
            <p:nvSpPr>
              <p:cNvPr id="469" name="Can 46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70" name="Can 46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71" name="Can 47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65" name="Group 464"/>
            <p:cNvGrpSpPr/>
            <p:nvPr/>
          </p:nvGrpSpPr>
          <p:grpSpPr>
            <a:xfrm>
              <a:off x="4943561" y="5635686"/>
              <a:ext cx="602070" cy="223776"/>
              <a:chOff x="621719" y="4712770"/>
              <a:chExt cx="1904166" cy="707737"/>
            </a:xfrm>
          </p:grpSpPr>
          <p:sp>
            <p:nvSpPr>
              <p:cNvPr id="466" name="Can 46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67" name="Can 46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68" name="Can 46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484" name="Group 483"/>
          <p:cNvGrpSpPr/>
          <p:nvPr/>
        </p:nvGrpSpPr>
        <p:grpSpPr>
          <a:xfrm>
            <a:off x="10137986" y="4799870"/>
            <a:ext cx="1281055" cy="271667"/>
            <a:chOff x="4313237" y="5582348"/>
            <a:chExt cx="1306743" cy="277114"/>
          </a:xfrm>
        </p:grpSpPr>
        <p:grpSp>
          <p:nvGrpSpPr>
            <p:cNvPr id="485" name="Group 484"/>
            <p:cNvGrpSpPr/>
            <p:nvPr/>
          </p:nvGrpSpPr>
          <p:grpSpPr>
            <a:xfrm>
              <a:off x="4387586" y="5582348"/>
              <a:ext cx="602070" cy="223776"/>
              <a:chOff x="621719" y="4712770"/>
              <a:chExt cx="1904166" cy="707737"/>
            </a:xfrm>
          </p:grpSpPr>
          <p:sp>
            <p:nvSpPr>
              <p:cNvPr id="506" name="Can 5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07" name="Can 5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08" name="Can 5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86" name="Group 485"/>
            <p:cNvGrpSpPr/>
            <p:nvPr/>
          </p:nvGrpSpPr>
          <p:grpSpPr>
            <a:xfrm>
              <a:off x="4353433" y="5611941"/>
              <a:ext cx="602070" cy="223776"/>
              <a:chOff x="621719" y="4712770"/>
              <a:chExt cx="1904166" cy="707737"/>
            </a:xfrm>
          </p:grpSpPr>
          <p:sp>
            <p:nvSpPr>
              <p:cNvPr id="503" name="Can 5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04" name="Can 5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05" name="Can 5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87" name="Group 486"/>
            <p:cNvGrpSpPr/>
            <p:nvPr/>
          </p:nvGrpSpPr>
          <p:grpSpPr>
            <a:xfrm>
              <a:off x="4313237" y="5635686"/>
              <a:ext cx="602070" cy="223776"/>
              <a:chOff x="621719" y="4712770"/>
              <a:chExt cx="1904166" cy="707737"/>
            </a:xfrm>
          </p:grpSpPr>
          <p:sp>
            <p:nvSpPr>
              <p:cNvPr id="500" name="Can 4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01" name="Can 5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02" name="Can 5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88" name="Group 487"/>
            <p:cNvGrpSpPr/>
            <p:nvPr/>
          </p:nvGrpSpPr>
          <p:grpSpPr>
            <a:xfrm>
              <a:off x="5017910" y="5582348"/>
              <a:ext cx="602070" cy="223776"/>
              <a:chOff x="621719" y="4712770"/>
              <a:chExt cx="1904166" cy="707737"/>
            </a:xfrm>
          </p:grpSpPr>
          <p:sp>
            <p:nvSpPr>
              <p:cNvPr id="497" name="Can 49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98" name="Can 49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99" name="Can 49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89" name="Group 488"/>
            <p:cNvGrpSpPr/>
            <p:nvPr/>
          </p:nvGrpSpPr>
          <p:grpSpPr>
            <a:xfrm>
              <a:off x="4983757" y="5611941"/>
              <a:ext cx="602070" cy="223776"/>
              <a:chOff x="621719" y="4712770"/>
              <a:chExt cx="1904166" cy="707737"/>
            </a:xfrm>
          </p:grpSpPr>
          <p:sp>
            <p:nvSpPr>
              <p:cNvPr id="494" name="Can 49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95" name="Can 49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96" name="Can 49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490" name="Group 489"/>
            <p:cNvGrpSpPr/>
            <p:nvPr/>
          </p:nvGrpSpPr>
          <p:grpSpPr>
            <a:xfrm>
              <a:off x="4943561" y="5635686"/>
              <a:ext cx="602070" cy="223776"/>
              <a:chOff x="621719" y="4712770"/>
              <a:chExt cx="1904166" cy="707737"/>
            </a:xfrm>
          </p:grpSpPr>
          <p:sp>
            <p:nvSpPr>
              <p:cNvPr id="491" name="Can 49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92" name="Can 49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493" name="Can 49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509" name="Group 508"/>
          <p:cNvGrpSpPr/>
          <p:nvPr/>
        </p:nvGrpSpPr>
        <p:grpSpPr>
          <a:xfrm>
            <a:off x="10137986" y="4576673"/>
            <a:ext cx="1281055" cy="271667"/>
            <a:chOff x="4313237" y="5582348"/>
            <a:chExt cx="1306743" cy="277114"/>
          </a:xfrm>
        </p:grpSpPr>
        <p:grpSp>
          <p:nvGrpSpPr>
            <p:cNvPr id="510" name="Group 509"/>
            <p:cNvGrpSpPr/>
            <p:nvPr/>
          </p:nvGrpSpPr>
          <p:grpSpPr>
            <a:xfrm>
              <a:off x="4387586" y="5582348"/>
              <a:ext cx="602070" cy="223776"/>
              <a:chOff x="621719" y="4712770"/>
              <a:chExt cx="1904166" cy="707737"/>
            </a:xfrm>
          </p:grpSpPr>
          <p:sp>
            <p:nvSpPr>
              <p:cNvPr id="531" name="Can 5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32" name="Can 5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33" name="Can 5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11" name="Group 510"/>
            <p:cNvGrpSpPr/>
            <p:nvPr/>
          </p:nvGrpSpPr>
          <p:grpSpPr>
            <a:xfrm>
              <a:off x="4353433" y="5611941"/>
              <a:ext cx="602070" cy="223776"/>
              <a:chOff x="621719" y="4712770"/>
              <a:chExt cx="1904166" cy="707737"/>
            </a:xfrm>
          </p:grpSpPr>
          <p:sp>
            <p:nvSpPr>
              <p:cNvPr id="528" name="Can 5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29" name="Can 5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30" name="Can 5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12" name="Group 511"/>
            <p:cNvGrpSpPr/>
            <p:nvPr/>
          </p:nvGrpSpPr>
          <p:grpSpPr>
            <a:xfrm>
              <a:off x="4313237" y="5635686"/>
              <a:ext cx="602070" cy="223776"/>
              <a:chOff x="621719" y="4712770"/>
              <a:chExt cx="1904166" cy="707737"/>
            </a:xfrm>
          </p:grpSpPr>
          <p:sp>
            <p:nvSpPr>
              <p:cNvPr id="525" name="Can 5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26" name="Can 5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27" name="Can 5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13" name="Group 512"/>
            <p:cNvGrpSpPr/>
            <p:nvPr/>
          </p:nvGrpSpPr>
          <p:grpSpPr>
            <a:xfrm>
              <a:off x="5017910" y="5582348"/>
              <a:ext cx="602070" cy="223776"/>
              <a:chOff x="621719" y="4712770"/>
              <a:chExt cx="1904166" cy="707737"/>
            </a:xfrm>
          </p:grpSpPr>
          <p:sp>
            <p:nvSpPr>
              <p:cNvPr id="522" name="Can 52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23" name="Can 52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24" name="Can 52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14" name="Group 513"/>
            <p:cNvGrpSpPr/>
            <p:nvPr/>
          </p:nvGrpSpPr>
          <p:grpSpPr>
            <a:xfrm>
              <a:off x="4983757" y="5611941"/>
              <a:ext cx="602070" cy="223776"/>
              <a:chOff x="621719" y="4712770"/>
              <a:chExt cx="1904166" cy="707737"/>
            </a:xfrm>
          </p:grpSpPr>
          <p:sp>
            <p:nvSpPr>
              <p:cNvPr id="519" name="Can 51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20" name="Can 51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21" name="Can 52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15" name="Group 514"/>
            <p:cNvGrpSpPr/>
            <p:nvPr/>
          </p:nvGrpSpPr>
          <p:grpSpPr>
            <a:xfrm>
              <a:off x="4943561" y="5635686"/>
              <a:ext cx="602070" cy="223776"/>
              <a:chOff x="621719" y="4712770"/>
              <a:chExt cx="1904166" cy="707737"/>
            </a:xfrm>
          </p:grpSpPr>
          <p:sp>
            <p:nvSpPr>
              <p:cNvPr id="516" name="Can 51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17" name="Can 51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18" name="Can 51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534" name="Group 533"/>
          <p:cNvGrpSpPr/>
          <p:nvPr/>
        </p:nvGrpSpPr>
        <p:grpSpPr>
          <a:xfrm>
            <a:off x="10137986" y="4352566"/>
            <a:ext cx="1281055" cy="271667"/>
            <a:chOff x="4313237" y="5582348"/>
            <a:chExt cx="1306743" cy="277114"/>
          </a:xfrm>
        </p:grpSpPr>
        <p:grpSp>
          <p:nvGrpSpPr>
            <p:cNvPr id="535" name="Group 534"/>
            <p:cNvGrpSpPr/>
            <p:nvPr/>
          </p:nvGrpSpPr>
          <p:grpSpPr>
            <a:xfrm>
              <a:off x="4387586" y="5582348"/>
              <a:ext cx="602070" cy="223776"/>
              <a:chOff x="621719" y="4712770"/>
              <a:chExt cx="1904166" cy="707737"/>
            </a:xfrm>
          </p:grpSpPr>
          <p:sp>
            <p:nvSpPr>
              <p:cNvPr id="556" name="Can 5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57" name="Can 5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58" name="Can 5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36" name="Group 535"/>
            <p:cNvGrpSpPr/>
            <p:nvPr/>
          </p:nvGrpSpPr>
          <p:grpSpPr>
            <a:xfrm>
              <a:off x="4353433" y="5611941"/>
              <a:ext cx="602070" cy="223776"/>
              <a:chOff x="621719" y="4712770"/>
              <a:chExt cx="1904166" cy="707737"/>
            </a:xfrm>
          </p:grpSpPr>
          <p:sp>
            <p:nvSpPr>
              <p:cNvPr id="553" name="Can 5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54" name="Can 5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55" name="Can 5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37" name="Group 536"/>
            <p:cNvGrpSpPr/>
            <p:nvPr/>
          </p:nvGrpSpPr>
          <p:grpSpPr>
            <a:xfrm>
              <a:off x="4313237" y="5635686"/>
              <a:ext cx="602070" cy="223776"/>
              <a:chOff x="621719" y="4712770"/>
              <a:chExt cx="1904166" cy="707737"/>
            </a:xfrm>
          </p:grpSpPr>
          <p:sp>
            <p:nvSpPr>
              <p:cNvPr id="550" name="Can 5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51" name="Can 5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52" name="Can 5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38" name="Group 537"/>
            <p:cNvGrpSpPr/>
            <p:nvPr/>
          </p:nvGrpSpPr>
          <p:grpSpPr>
            <a:xfrm>
              <a:off x="5017910" y="5582348"/>
              <a:ext cx="602070" cy="223776"/>
              <a:chOff x="621719" y="4712770"/>
              <a:chExt cx="1904166" cy="707737"/>
            </a:xfrm>
          </p:grpSpPr>
          <p:sp>
            <p:nvSpPr>
              <p:cNvPr id="547" name="Can 54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48" name="Can 54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49" name="Can 54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39" name="Group 538"/>
            <p:cNvGrpSpPr/>
            <p:nvPr/>
          </p:nvGrpSpPr>
          <p:grpSpPr>
            <a:xfrm>
              <a:off x="4983757" y="5611941"/>
              <a:ext cx="602070" cy="223776"/>
              <a:chOff x="621719" y="4712770"/>
              <a:chExt cx="1904166" cy="707737"/>
            </a:xfrm>
          </p:grpSpPr>
          <p:sp>
            <p:nvSpPr>
              <p:cNvPr id="544" name="Can 54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45" name="Can 54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46" name="Can 54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40" name="Group 539"/>
            <p:cNvGrpSpPr/>
            <p:nvPr/>
          </p:nvGrpSpPr>
          <p:grpSpPr>
            <a:xfrm>
              <a:off x="4943561" y="5635686"/>
              <a:ext cx="602070" cy="223776"/>
              <a:chOff x="621719" y="4712770"/>
              <a:chExt cx="1904166" cy="707737"/>
            </a:xfrm>
          </p:grpSpPr>
          <p:sp>
            <p:nvSpPr>
              <p:cNvPr id="541" name="Can 54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42" name="Can 54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43" name="Can 54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559" name="Group 558"/>
          <p:cNvGrpSpPr/>
          <p:nvPr/>
        </p:nvGrpSpPr>
        <p:grpSpPr>
          <a:xfrm>
            <a:off x="10137986" y="4139186"/>
            <a:ext cx="1281055" cy="271667"/>
            <a:chOff x="4313237" y="5582348"/>
            <a:chExt cx="1306743" cy="277114"/>
          </a:xfrm>
        </p:grpSpPr>
        <p:grpSp>
          <p:nvGrpSpPr>
            <p:cNvPr id="560" name="Group 559"/>
            <p:cNvGrpSpPr/>
            <p:nvPr/>
          </p:nvGrpSpPr>
          <p:grpSpPr>
            <a:xfrm>
              <a:off x="4387586" y="5582348"/>
              <a:ext cx="602070" cy="223776"/>
              <a:chOff x="621719" y="4712770"/>
              <a:chExt cx="1904166" cy="707737"/>
            </a:xfrm>
          </p:grpSpPr>
          <p:sp>
            <p:nvSpPr>
              <p:cNvPr id="581" name="Can 5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82" name="Can 5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83" name="Can 5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61" name="Group 560"/>
            <p:cNvGrpSpPr/>
            <p:nvPr/>
          </p:nvGrpSpPr>
          <p:grpSpPr>
            <a:xfrm>
              <a:off x="4353433" y="5611941"/>
              <a:ext cx="602070" cy="223776"/>
              <a:chOff x="621719" y="4712770"/>
              <a:chExt cx="1904166" cy="707737"/>
            </a:xfrm>
          </p:grpSpPr>
          <p:sp>
            <p:nvSpPr>
              <p:cNvPr id="578" name="Can 5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79" name="Can 5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80" name="Can 5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62" name="Group 561"/>
            <p:cNvGrpSpPr/>
            <p:nvPr/>
          </p:nvGrpSpPr>
          <p:grpSpPr>
            <a:xfrm>
              <a:off x="4313237" y="5635686"/>
              <a:ext cx="602070" cy="223776"/>
              <a:chOff x="621719" y="4712770"/>
              <a:chExt cx="1904166" cy="707737"/>
            </a:xfrm>
          </p:grpSpPr>
          <p:sp>
            <p:nvSpPr>
              <p:cNvPr id="575" name="Can 5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76" name="Can 5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77" name="Can 5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63" name="Group 562"/>
            <p:cNvGrpSpPr/>
            <p:nvPr/>
          </p:nvGrpSpPr>
          <p:grpSpPr>
            <a:xfrm>
              <a:off x="5017910" y="5582348"/>
              <a:ext cx="602070" cy="223776"/>
              <a:chOff x="621719" y="4712770"/>
              <a:chExt cx="1904166" cy="707737"/>
            </a:xfrm>
          </p:grpSpPr>
          <p:sp>
            <p:nvSpPr>
              <p:cNvPr id="572" name="Can 57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73" name="Can 57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74" name="Can 57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64" name="Group 563"/>
            <p:cNvGrpSpPr/>
            <p:nvPr/>
          </p:nvGrpSpPr>
          <p:grpSpPr>
            <a:xfrm>
              <a:off x="4983757" y="5611941"/>
              <a:ext cx="602070" cy="223776"/>
              <a:chOff x="621719" y="4712770"/>
              <a:chExt cx="1904166" cy="707737"/>
            </a:xfrm>
          </p:grpSpPr>
          <p:sp>
            <p:nvSpPr>
              <p:cNvPr id="569" name="Can 56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70" name="Can 56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71" name="Can 57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65" name="Group 564"/>
            <p:cNvGrpSpPr/>
            <p:nvPr/>
          </p:nvGrpSpPr>
          <p:grpSpPr>
            <a:xfrm>
              <a:off x="4943561" y="5635686"/>
              <a:ext cx="602070" cy="223776"/>
              <a:chOff x="621719" y="4712770"/>
              <a:chExt cx="1904166" cy="707737"/>
            </a:xfrm>
          </p:grpSpPr>
          <p:sp>
            <p:nvSpPr>
              <p:cNvPr id="566" name="Can 56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67" name="Can 56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68" name="Can 56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584" name="Group 583"/>
          <p:cNvGrpSpPr/>
          <p:nvPr/>
        </p:nvGrpSpPr>
        <p:grpSpPr>
          <a:xfrm>
            <a:off x="10137986" y="3909442"/>
            <a:ext cx="1281055" cy="271667"/>
            <a:chOff x="4313237" y="5582348"/>
            <a:chExt cx="1306743" cy="277114"/>
          </a:xfrm>
        </p:grpSpPr>
        <p:grpSp>
          <p:nvGrpSpPr>
            <p:cNvPr id="585" name="Group 584"/>
            <p:cNvGrpSpPr/>
            <p:nvPr/>
          </p:nvGrpSpPr>
          <p:grpSpPr>
            <a:xfrm>
              <a:off x="4387586" y="5582348"/>
              <a:ext cx="602070" cy="223776"/>
              <a:chOff x="621719" y="4712770"/>
              <a:chExt cx="1904166" cy="707737"/>
            </a:xfrm>
          </p:grpSpPr>
          <p:sp>
            <p:nvSpPr>
              <p:cNvPr id="606" name="Can 6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07" name="Can 6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08" name="Can 6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86" name="Group 585"/>
            <p:cNvGrpSpPr/>
            <p:nvPr/>
          </p:nvGrpSpPr>
          <p:grpSpPr>
            <a:xfrm>
              <a:off x="4353433" y="5611941"/>
              <a:ext cx="602070" cy="223776"/>
              <a:chOff x="621719" y="4712770"/>
              <a:chExt cx="1904166" cy="707737"/>
            </a:xfrm>
          </p:grpSpPr>
          <p:sp>
            <p:nvSpPr>
              <p:cNvPr id="603" name="Can 6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04" name="Can 6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05" name="Can 6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87" name="Group 586"/>
            <p:cNvGrpSpPr/>
            <p:nvPr/>
          </p:nvGrpSpPr>
          <p:grpSpPr>
            <a:xfrm>
              <a:off x="4313237" y="5635686"/>
              <a:ext cx="602070" cy="223776"/>
              <a:chOff x="621719" y="4712770"/>
              <a:chExt cx="1904166" cy="707737"/>
            </a:xfrm>
          </p:grpSpPr>
          <p:sp>
            <p:nvSpPr>
              <p:cNvPr id="600" name="Can 5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01" name="Can 6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02" name="Can 6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88" name="Group 587"/>
            <p:cNvGrpSpPr/>
            <p:nvPr/>
          </p:nvGrpSpPr>
          <p:grpSpPr>
            <a:xfrm>
              <a:off x="5017910" y="5582348"/>
              <a:ext cx="602070" cy="223776"/>
              <a:chOff x="621719" y="4712770"/>
              <a:chExt cx="1904166" cy="707737"/>
            </a:xfrm>
          </p:grpSpPr>
          <p:sp>
            <p:nvSpPr>
              <p:cNvPr id="597" name="Can 59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98" name="Can 59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99" name="Can 59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89" name="Group 588"/>
            <p:cNvGrpSpPr/>
            <p:nvPr/>
          </p:nvGrpSpPr>
          <p:grpSpPr>
            <a:xfrm>
              <a:off x="4983757" y="5611941"/>
              <a:ext cx="602070" cy="223776"/>
              <a:chOff x="621719" y="4712770"/>
              <a:chExt cx="1904166" cy="707737"/>
            </a:xfrm>
          </p:grpSpPr>
          <p:sp>
            <p:nvSpPr>
              <p:cNvPr id="594" name="Can 59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95" name="Can 59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96" name="Can 59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590" name="Group 589"/>
            <p:cNvGrpSpPr/>
            <p:nvPr/>
          </p:nvGrpSpPr>
          <p:grpSpPr>
            <a:xfrm>
              <a:off x="4943561" y="5635686"/>
              <a:ext cx="602070" cy="223776"/>
              <a:chOff x="621719" y="4712770"/>
              <a:chExt cx="1904166" cy="707737"/>
            </a:xfrm>
          </p:grpSpPr>
          <p:sp>
            <p:nvSpPr>
              <p:cNvPr id="591" name="Can 59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92" name="Can 59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593" name="Can 59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609" name="Group 608"/>
          <p:cNvGrpSpPr/>
          <p:nvPr/>
        </p:nvGrpSpPr>
        <p:grpSpPr>
          <a:xfrm>
            <a:off x="10137986" y="3675271"/>
            <a:ext cx="1281055" cy="271667"/>
            <a:chOff x="4313237" y="5582348"/>
            <a:chExt cx="1306743" cy="277114"/>
          </a:xfrm>
        </p:grpSpPr>
        <p:grpSp>
          <p:nvGrpSpPr>
            <p:cNvPr id="610" name="Group 609"/>
            <p:cNvGrpSpPr/>
            <p:nvPr/>
          </p:nvGrpSpPr>
          <p:grpSpPr>
            <a:xfrm>
              <a:off x="4387586" y="5582348"/>
              <a:ext cx="602070" cy="223776"/>
              <a:chOff x="621719" y="4712770"/>
              <a:chExt cx="1904166" cy="707737"/>
            </a:xfrm>
          </p:grpSpPr>
          <p:sp>
            <p:nvSpPr>
              <p:cNvPr id="631" name="Can 6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32" name="Can 6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33" name="Can 6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11" name="Group 610"/>
            <p:cNvGrpSpPr/>
            <p:nvPr/>
          </p:nvGrpSpPr>
          <p:grpSpPr>
            <a:xfrm>
              <a:off x="4353433" y="5611941"/>
              <a:ext cx="602070" cy="223776"/>
              <a:chOff x="621719" y="4712770"/>
              <a:chExt cx="1904166" cy="707737"/>
            </a:xfrm>
          </p:grpSpPr>
          <p:sp>
            <p:nvSpPr>
              <p:cNvPr id="628" name="Can 6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29" name="Can 6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30" name="Can 6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12" name="Group 611"/>
            <p:cNvGrpSpPr/>
            <p:nvPr/>
          </p:nvGrpSpPr>
          <p:grpSpPr>
            <a:xfrm>
              <a:off x="4313237" y="5635686"/>
              <a:ext cx="602070" cy="223776"/>
              <a:chOff x="621719" y="4712770"/>
              <a:chExt cx="1904166" cy="707737"/>
            </a:xfrm>
          </p:grpSpPr>
          <p:sp>
            <p:nvSpPr>
              <p:cNvPr id="625" name="Can 6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26" name="Can 6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27" name="Can 6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13" name="Group 612"/>
            <p:cNvGrpSpPr/>
            <p:nvPr/>
          </p:nvGrpSpPr>
          <p:grpSpPr>
            <a:xfrm>
              <a:off x="5017910" y="5582348"/>
              <a:ext cx="602070" cy="223776"/>
              <a:chOff x="621719" y="4712770"/>
              <a:chExt cx="1904166" cy="707737"/>
            </a:xfrm>
          </p:grpSpPr>
          <p:sp>
            <p:nvSpPr>
              <p:cNvPr id="622" name="Can 62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23" name="Can 62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24" name="Can 62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14" name="Group 613"/>
            <p:cNvGrpSpPr/>
            <p:nvPr/>
          </p:nvGrpSpPr>
          <p:grpSpPr>
            <a:xfrm>
              <a:off x="4983757" y="5611941"/>
              <a:ext cx="602070" cy="223776"/>
              <a:chOff x="621719" y="4712770"/>
              <a:chExt cx="1904166" cy="707737"/>
            </a:xfrm>
          </p:grpSpPr>
          <p:sp>
            <p:nvSpPr>
              <p:cNvPr id="619" name="Can 61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20" name="Can 61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21" name="Can 62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15" name="Group 614"/>
            <p:cNvGrpSpPr/>
            <p:nvPr/>
          </p:nvGrpSpPr>
          <p:grpSpPr>
            <a:xfrm>
              <a:off x="4943561" y="5635686"/>
              <a:ext cx="602070" cy="223776"/>
              <a:chOff x="621719" y="4712770"/>
              <a:chExt cx="1904166" cy="707737"/>
            </a:xfrm>
          </p:grpSpPr>
          <p:sp>
            <p:nvSpPr>
              <p:cNvPr id="616" name="Can 61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17" name="Can 61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18" name="Can 61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634" name="Group 633"/>
          <p:cNvGrpSpPr/>
          <p:nvPr/>
        </p:nvGrpSpPr>
        <p:grpSpPr>
          <a:xfrm>
            <a:off x="10137986" y="3445526"/>
            <a:ext cx="1281055" cy="271667"/>
            <a:chOff x="4313237" y="5582348"/>
            <a:chExt cx="1306743" cy="277114"/>
          </a:xfrm>
        </p:grpSpPr>
        <p:grpSp>
          <p:nvGrpSpPr>
            <p:cNvPr id="635" name="Group 634"/>
            <p:cNvGrpSpPr/>
            <p:nvPr/>
          </p:nvGrpSpPr>
          <p:grpSpPr>
            <a:xfrm>
              <a:off x="4387586" y="5582348"/>
              <a:ext cx="602070" cy="223776"/>
              <a:chOff x="621719" y="4712770"/>
              <a:chExt cx="1904166" cy="707737"/>
            </a:xfrm>
          </p:grpSpPr>
          <p:sp>
            <p:nvSpPr>
              <p:cNvPr id="656" name="Can 6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57" name="Can 6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58" name="Can 6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36" name="Group 635"/>
            <p:cNvGrpSpPr/>
            <p:nvPr/>
          </p:nvGrpSpPr>
          <p:grpSpPr>
            <a:xfrm>
              <a:off x="4353433" y="5611941"/>
              <a:ext cx="602070" cy="223776"/>
              <a:chOff x="621719" y="4712770"/>
              <a:chExt cx="1904166" cy="707737"/>
            </a:xfrm>
          </p:grpSpPr>
          <p:sp>
            <p:nvSpPr>
              <p:cNvPr id="653" name="Can 6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54" name="Can 6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55" name="Can 6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37" name="Group 636"/>
            <p:cNvGrpSpPr/>
            <p:nvPr/>
          </p:nvGrpSpPr>
          <p:grpSpPr>
            <a:xfrm>
              <a:off x="4313237" y="5635686"/>
              <a:ext cx="602070" cy="223776"/>
              <a:chOff x="621719" y="4712770"/>
              <a:chExt cx="1904166" cy="707737"/>
            </a:xfrm>
          </p:grpSpPr>
          <p:sp>
            <p:nvSpPr>
              <p:cNvPr id="650" name="Can 6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51" name="Can 6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52" name="Can 6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38" name="Group 637"/>
            <p:cNvGrpSpPr/>
            <p:nvPr/>
          </p:nvGrpSpPr>
          <p:grpSpPr>
            <a:xfrm>
              <a:off x="5017910" y="5582348"/>
              <a:ext cx="602070" cy="223776"/>
              <a:chOff x="621719" y="4712770"/>
              <a:chExt cx="1904166" cy="707737"/>
            </a:xfrm>
          </p:grpSpPr>
          <p:sp>
            <p:nvSpPr>
              <p:cNvPr id="647" name="Can 64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48" name="Can 64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49" name="Can 64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39" name="Group 638"/>
            <p:cNvGrpSpPr/>
            <p:nvPr/>
          </p:nvGrpSpPr>
          <p:grpSpPr>
            <a:xfrm>
              <a:off x="4983757" y="5611941"/>
              <a:ext cx="602070" cy="223776"/>
              <a:chOff x="621719" y="4712770"/>
              <a:chExt cx="1904166" cy="707737"/>
            </a:xfrm>
          </p:grpSpPr>
          <p:sp>
            <p:nvSpPr>
              <p:cNvPr id="644" name="Can 64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45" name="Can 64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46" name="Can 64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40" name="Group 639"/>
            <p:cNvGrpSpPr/>
            <p:nvPr/>
          </p:nvGrpSpPr>
          <p:grpSpPr>
            <a:xfrm>
              <a:off x="4943561" y="5635686"/>
              <a:ext cx="602070" cy="223776"/>
              <a:chOff x="621719" y="4712770"/>
              <a:chExt cx="1904166" cy="707737"/>
            </a:xfrm>
          </p:grpSpPr>
          <p:sp>
            <p:nvSpPr>
              <p:cNvPr id="641" name="Can 64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42" name="Can 64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43" name="Can 64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659" name="Group 658"/>
          <p:cNvGrpSpPr/>
          <p:nvPr/>
        </p:nvGrpSpPr>
        <p:grpSpPr>
          <a:xfrm>
            <a:off x="10137986" y="3232146"/>
            <a:ext cx="1281055" cy="271667"/>
            <a:chOff x="4313237" y="5582348"/>
            <a:chExt cx="1306743" cy="277114"/>
          </a:xfrm>
        </p:grpSpPr>
        <p:grpSp>
          <p:nvGrpSpPr>
            <p:cNvPr id="660" name="Group 659"/>
            <p:cNvGrpSpPr/>
            <p:nvPr/>
          </p:nvGrpSpPr>
          <p:grpSpPr>
            <a:xfrm>
              <a:off x="4387586" y="5582348"/>
              <a:ext cx="602070" cy="223776"/>
              <a:chOff x="621719" y="4712770"/>
              <a:chExt cx="1904166" cy="707737"/>
            </a:xfrm>
          </p:grpSpPr>
          <p:sp>
            <p:nvSpPr>
              <p:cNvPr id="681" name="Can 6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82" name="Can 6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83" name="Can 6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61" name="Group 660"/>
            <p:cNvGrpSpPr/>
            <p:nvPr/>
          </p:nvGrpSpPr>
          <p:grpSpPr>
            <a:xfrm>
              <a:off x="4353433" y="5611941"/>
              <a:ext cx="602070" cy="223776"/>
              <a:chOff x="621719" y="4712770"/>
              <a:chExt cx="1904166" cy="707737"/>
            </a:xfrm>
          </p:grpSpPr>
          <p:sp>
            <p:nvSpPr>
              <p:cNvPr id="678" name="Can 6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79" name="Can 6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80" name="Can 6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62" name="Group 661"/>
            <p:cNvGrpSpPr/>
            <p:nvPr/>
          </p:nvGrpSpPr>
          <p:grpSpPr>
            <a:xfrm>
              <a:off x="4313237" y="5635686"/>
              <a:ext cx="602070" cy="223776"/>
              <a:chOff x="621719" y="4712770"/>
              <a:chExt cx="1904166" cy="707737"/>
            </a:xfrm>
          </p:grpSpPr>
          <p:sp>
            <p:nvSpPr>
              <p:cNvPr id="675" name="Can 6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76" name="Can 6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77" name="Can 6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63" name="Group 662"/>
            <p:cNvGrpSpPr/>
            <p:nvPr/>
          </p:nvGrpSpPr>
          <p:grpSpPr>
            <a:xfrm>
              <a:off x="5017910" y="5582348"/>
              <a:ext cx="602070" cy="223776"/>
              <a:chOff x="621719" y="4712770"/>
              <a:chExt cx="1904166" cy="707737"/>
            </a:xfrm>
          </p:grpSpPr>
          <p:sp>
            <p:nvSpPr>
              <p:cNvPr id="672" name="Can 67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73" name="Can 67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74" name="Can 67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64" name="Group 663"/>
            <p:cNvGrpSpPr/>
            <p:nvPr/>
          </p:nvGrpSpPr>
          <p:grpSpPr>
            <a:xfrm>
              <a:off x="4983757" y="5611941"/>
              <a:ext cx="602070" cy="223776"/>
              <a:chOff x="621719" y="4712770"/>
              <a:chExt cx="1904166" cy="707737"/>
            </a:xfrm>
          </p:grpSpPr>
          <p:sp>
            <p:nvSpPr>
              <p:cNvPr id="669" name="Can 66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70" name="Can 66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71" name="Can 67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65" name="Group 664"/>
            <p:cNvGrpSpPr/>
            <p:nvPr/>
          </p:nvGrpSpPr>
          <p:grpSpPr>
            <a:xfrm>
              <a:off x="4943561" y="5635686"/>
              <a:ext cx="602070" cy="223776"/>
              <a:chOff x="621719" y="4712770"/>
              <a:chExt cx="1904166" cy="707737"/>
            </a:xfrm>
          </p:grpSpPr>
          <p:sp>
            <p:nvSpPr>
              <p:cNvPr id="666" name="Can 66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67" name="Can 66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68" name="Can 66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684" name="Group 683"/>
          <p:cNvGrpSpPr/>
          <p:nvPr/>
        </p:nvGrpSpPr>
        <p:grpSpPr>
          <a:xfrm>
            <a:off x="10137986" y="3002402"/>
            <a:ext cx="1281055" cy="271667"/>
            <a:chOff x="4313237" y="5582348"/>
            <a:chExt cx="1306743" cy="277114"/>
          </a:xfrm>
        </p:grpSpPr>
        <p:grpSp>
          <p:nvGrpSpPr>
            <p:cNvPr id="685" name="Group 684"/>
            <p:cNvGrpSpPr/>
            <p:nvPr/>
          </p:nvGrpSpPr>
          <p:grpSpPr>
            <a:xfrm>
              <a:off x="4387586" y="5582348"/>
              <a:ext cx="602070" cy="223776"/>
              <a:chOff x="621719" y="4712770"/>
              <a:chExt cx="1904166" cy="707737"/>
            </a:xfrm>
          </p:grpSpPr>
          <p:sp>
            <p:nvSpPr>
              <p:cNvPr id="706" name="Can 70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07" name="Can 70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08" name="Can 70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86" name="Group 685"/>
            <p:cNvGrpSpPr/>
            <p:nvPr/>
          </p:nvGrpSpPr>
          <p:grpSpPr>
            <a:xfrm>
              <a:off x="4353433" y="5611941"/>
              <a:ext cx="602070" cy="223776"/>
              <a:chOff x="621719" y="4712770"/>
              <a:chExt cx="1904166" cy="707737"/>
            </a:xfrm>
          </p:grpSpPr>
          <p:sp>
            <p:nvSpPr>
              <p:cNvPr id="703" name="Can 70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04" name="Can 70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05" name="Can 70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87" name="Group 686"/>
            <p:cNvGrpSpPr/>
            <p:nvPr/>
          </p:nvGrpSpPr>
          <p:grpSpPr>
            <a:xfrm>
              <a:off x="4313237" y="5635686"/>
              <a:ext cx="602070" cy="223776"/>
              <a:chOff x="621719" y="4712770"/>
              <a:chExt cx="1904166" cy="707737"/>
            </a:xfrm>
          </p:grpSpPr>
          <p:sp>
            <p:nvSpPr>
              <p:cNvPr id="700" name="Can 69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01" name="Can 70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02" name="Can 70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88" name="Group 687"/>
            <p:cNvGrpSpPr/>
            <p:nvPr/>
          </p:nvGrpSpPr>
          <p:grpSpPr>
            <a:xfrm>
              <a:off x="5017910" y="5582348"/>
              <a:ext cx="602070" cy="223776"/>
              <a:chOff x="621719" y="4712770"/>
              <a:chExt cx="1904166" cy="707737"/>
            </a:xfrm>
          </p:grpSpPr>
          <p:sp>
            <p:nvSpPr>
              <p:cNvPr id="697" name="Can 69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98" name="Can 69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99" name="Can 69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89" name="Group 688"/>
            <p:cNvGrpSpPr/>
            <p:nvPr/>
          </p:nvGrpSpPr>
          <p:grpSpPr>
            <a:xfrm>
              <a:off x="4983757" y="5611941"/>
              <a:ext cx="602070" cy="223776"/>
              <a:chOff x="621719" y="4712770"/>
              <a:chExt cx="1904166" cy="707737"/>
            </a:xfrm>
          </p:grpSpPr>
          <p:sp>
            <p:nvSpPr>
              <p:cNvPr id="694" name="Can 69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95" name="Can 69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96" name="Can 69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690" name="Group 689"/>
            <p:cNvGrpSpPr/>
            <p:nvPr/>
          </p:nvGrpSpPr>
          <p:grpSpPr>
            <a:xfrm>
              <a:off x="4943561" y="5635686"/>
              <a:ext cx="602070" cy="223776"/>
              <a:chOff x="621719" y="4712770"/>
              <a:chExt cx="1904166" cy="707737"/>
            </a:xfrm>
          </p:grpSpPr>
          <p:sp>
            <p:nvSpPr>
              <p:cNvPr id="691" name="Can 69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92" name="Can 69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693" name="Can 69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709" name="Group 708"/>
          <p:cNvGrpSpPr/>
          <p:nvPr/>
        </p:nvGrpSpPr>
        <p:grpSpPr>
          <a:xfrm>
            <a:off x="10137986" y="2775170"/>
            <a:ext cx="1281055" cy="271667"/>
            <a:chOff x="4313237" y="5582348"/>
            <a:chExt cx="1306743" cy="277114"/>
          </a:xfrm>
        </p:grpSpPr>
        <p:grpSp>
          <p:nvGrpSpPr>
            <p:cNvPr id="710" name="Group 709"/>
            <p:cNvGrpSpPr/>
            <p:nvPr/>
          </p:nvGrpSpPr>
          <p:grpSpPr>
            <a:xfrm>
              <a:off x="4387586" y="5582348"/>
              <a:ext cx="602070" cy="223776"/>
              <a:chOff x="621719" y="4712770"/>
              <a:chExt cx="1904166" cy="707737"/>
            </a:xfrm>
          </p:grpSpPr>
          <p:sp>
            <p:nvSpPr>
              <p:cNvPr id="731" name="Can 73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32" name="Can 73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33" name="Can 73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11" name="Group 710"/>
            <p:cNvGrpSpPr/>
            <p:nvPr/>
          </p:nvGrpSpPr>
          <p:grpSpPr>
            <a:xfrm>
              <a:off x="4353433" y="5611941"/>
              <a:ext cx="602070" cy="223776"/>
              <a:chOff x="621719" y="4712770"/>
              <a:chExt cx="1904166" cy="707737"/>
            </a:xfrm>
          </p:grpSpPr>
          <p:sp>
            <p:nvSpPr>
              <p:cNvPr id="728" name="Can 72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29" name="Can 72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30" name="Can 72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12" name="Group 711"/>
            <p:cNvGrpSpPr/>
            <p:nvPr/>
          </p:nvGrpSpPr>
          <p:grpSpPr>
            <a:xfrm>
              <a:off x="4313237" y="5635686"/>
              <a:ext cx="602070" cy="223776"/>
              <a:chOff x="621719" y="4712770"/>
              <a:chExt cx="1904166" cy="707737"/>
            </a:xfrm>
          </p:grpSpPr>
          <p:sp>
            <p:nvSpPr>
              <p:cNvPr id="725" name="Can 72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26" name="Can 72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27" name="Can 72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13" name="Group 712"/>
            <p:cNvGrpSpPr/>
            <p:nvPr/>
          </p:nvGrpSpPr>
          <p:grpSpPr>
            <a:xfrm>
              <a:off x="5017910" y="5582348"/>
              <a:ext cx="602070" cy="223776"/>
              <a:chOff x="621719" y="4712770"/>
              <a:chExt cx="1904166" cy="707737"/>
            </a:xfrm>
          </p:grpSpPr>
          <p:sp>
            <p:nvSpPr>
              <p:cNvPr id="722" name="Can 72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23" name="Can 72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24" name="Can 72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14" name="Group 713"/>
            <p:cNvGrpSpPr/>
            <p:nvPr/>
          </p:nvGrpSpPr>
          <p:grpSpPr>
            <a:xfrm>
              <a:off x="4983757" y="5611941"/>
              <a:ext cx="602070" cy="223776"/>
              <a:chOff x="621719" y="4712770"/>
              <a:chExt cx="1904166" cy="707737"/>
            </a:xfrm>
          </p:grpSpPr>
          <p:sp>
            <p:nvSpPr>
              <p:cNvPr id="719" name="Can 71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20" name="Can 71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21" name="Can 72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15" name="Group 714"/>
            <p:cNvGrpSpPr/>
            <p:nvPr/>
          </p:nvGrpSpPr>
          <p:grpSpPr>
            <a:xfrm>
              <a:off x="4943561" y="5635686"/>
              <a:ext cx="602070" cy="223776"/>
              <a:chOff x="621719" y="4712770"/>
              <a:chExt cx="1904166" cy="707737"/>
            </a:xfrm>
          </p:grpSpPr>
          <p:sp>
            <p:nvSpPr>
              <p:cNvPr id="716" name="Can 71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17" name="Can 71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18" name="Can 71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734" name="Group 733"/>
          <p:cNvGrpSpPr/>
          <p:nvPr/>
        </p:nvGrpSpPr>
        <p:grpSpPr>
          <a:xfrm>
            <a:off x="10137986" y="2558610"/>
            <a:ext cx="1281055" cy="271667"/>
            <a:chOff x="4313237" y="5582348"/>
            <a:chExt cx="1306743" cy="277114"/>
          </a:xfrm>
        </p:grpSpPr>
        <p:grpSp>
          <p:nvGrpSpPr>
            <p:cNvPr id="735" name="Group 734"/>
            <p:cNvGrpSpPr/>
            <p:nvPr/>
          </p:nvGrpSpPr>
          <p:grpSpPr>
            <a:xfrm>
              <a:off x="4387586" y="5582348"/>
              <a:ext cx="602070" cy="223776"/>
              <a:chOff x="621719" y="4712770"/>
              <a:chExt cx="1904166" cy="707737"/>
            </a:xfrm>
          </p:grpSpPr>
          <p:sp>
            <p:nvSpPr>
              <p:cNvPr id="756" name="Can 755"/>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57" name="Can 756"/>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58" name="Can 757"/>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36" name="Group 735"/>
            <p:cNvGrpSpPr/>
            <p:nvPr/>
          </p:nvGrpSpPr>
          <p:grpSpPr>
            <a:xfrm>
              <a:off x="4353433" y="5611941"/>
              <a:ext cx="602070" cy="223776"/>
              <a:chOff x="621719" y="4712770"/>
              <a:chExt cx="1904166" cy="707737"/>
            </a:xfrm>
          </p:grpSpPr>
          <p:sp>
            <p:nvSpPr>
              <p:cNvPr id="753" name="Can 752"/>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54" name="Can 753"/>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55" name="Can 754"/>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37" name="Group 736"/>
            <p:cNvGrpSpPr/>
            <p:nvPr/>
          </p:nvGrpSpPr>
          <p:grpSpPr>
            <a:xfrm>
              <a:off x="4313237" y="5635686"/>
              <a:ext cx="602070" cy="223776"/>
              <a:chOff x="621719" y="4712770"/>
              <a:chExt cx="1904166" cy="707737"/>
            </a:xfrm>
          </p:grpSpPr>
          <p:sp>
            <p:nvSpPr>
              <p:cNvPr id="750" name="Can 749"/>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51" name="Can 750"/>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52" name="Can 751"/>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38" name="Group 737"/>
            <p:cNvGrpSpPr/>
            <p:nvPr/>
          </p:nvGrpSpPr>
          <p:grpSpPr>
            <a:xfrm>
              <a:off x="5017910" y="5582348"/>
              <a:ext cx="602070" cy="223776"/>
              <a:chOff x="621719" y="4712770"/>
              <a:chExt cx="1904166" cy="707737"/>
            </a:xfrm>
          </p:grpSpPr>
          <p:sp>
            <p:nvSpPr>
              <p:cNvPr id="747" name="Can 746"/>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48" name="Can 747"/>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49" name="Can 748"/>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39" name="Group 738"/>
            <p:cNvGrpSpPr/>
            <p:nvPr/>
          </p:nvGrpSpPr>
          <p:grpSpPr>
            <a:xfrm>
              <a:off x="4983757" y="5611941"/>
              <a:ext cx="602070" cy="223776"/>
              <a:chOff x="621719" y="4712770"/>
              <a:chExt cx="1904166" cy="707737"/>
            </a:xfrm>
          </p:grpSpPr>
          <p:sp>
            <p:nvSpPr>
              <p:cNvPr id="744" name="Can 74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45" name="Can 74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46" name="Can 74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40" name="Group 739"/>
            <p:cNvGrpSpPr/>
            <p:nvPr/>
          </p:nvGrpSpPr>
          <p:grpSpPr>
            <a:xfrm>
              <a:off x="4943561" y="5635686"/>
              <a:ext cx="602070" cy="223776"/>
              <a:chOff x="621719" y="4712770"/>
              <a:chExt cx="1904166" cy="707737"/>
            </a:xfrm>
          </p:grpSpPr>
          <p:sp>
            <p:nvSpPr>
              <p:cNvPr id="741" name="Can 74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42" name="Can 74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43" name="Can 74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grpSp>
        <p:nvGrpSpPr>
          <p:cNvPr id="14" name="Group 13"/>
          <p:cNvGrpSpPr/>
          <p:nvPr/>
        </p:nvGrpSpPr>
        <p:grpSpPr>
          <a:xfrm>
            <a:off x="642750" y="5417588"/>
            <a:ext cx="3367033" cy="362072"/>
            <a:chOff x="655637" y="5525725"/>
            <a:chExt cx="3434549" cy="369332"/>
          </a:xfrm>
        </p:grpSpPr>
        <p:sp>
          <p:nvSpPr>
            <p:cNvPr id="12" name="Right Arrow 11"/>
            <p:cNvSpPr/>
            <p:nvPr/>
          </p:nvSpPr>
          <p:spPr bwMode="auto">
            <a:xfrm>
              <a:off x="3785386" y="5630675"/>
              <a:ext cx="304800" cy="22377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a:xfrm>
              <a:off x="655637" y="5525725"/>
              <a:ext cx="3126625" cy="369332"/>
            </a:xfrm>
            <a:prstGeom prst="rect">
              <a:avLst/>
            </a:prstGeom>
          </p:spPr>
          <p:txBody>
            <a:bodyPr wrap="none">
              <a:spAutoFit/>
            </a:bodyPr>
            <a:lstStyle/>
            <a:p>
              <a:r>
                <a:rPr lang="en-US" sz="1765" dirty="0">
                  <a:solidFill>
                    <a:srgbClr val="404040"/>
                  </a:solidFill>
                </a:rPr>
                <a:t>Max per-database burst level</a:t>
              </a:r>
            </a:p>
          </p:txBody>
        </p:sp>
      </p:grpSp>
      <p:grpSp>
        <p:nvGrpSpPr>
          <p:cNvPr id="762" name="Group 761"/>
          <p:cNvGrpSpPr/>
          <p:nvPr/>
        </p:nvGrpSpPr>
        <p:grpSpPr>
          <a:xfrm>
            <a:off x="10136602" y="2343861"/>
            <a:ext cx="1281055" cy="271667"/>
            <a:chOff x="4313237" y="5582348"/>
            <a:chExt cx="1306743" cy="277114"/>
          </a:xfrm>
        </p:grpSpPr>
        <p:grpSp>
          <p:nvGrpSpPr>
            <p:cNvPr id="763" name="Group 762"/>
            <p:cNvGrpSpPr/>
            <p:nvPr/>
          </p:nvGrpSpPr>
          <p:grpSpPr>
            <a:xfrm>
              <a:off x="4387586" y="5582348"/>
              <a:ext cx="602070" cy="223776"/>
              <a:chOff x="621719" y="4712770"/>
              <a:chExt cx="1904166" cy="707737"/>
            </a:xfrm>
          </p:grpSpPr>
          <p:sp>
            <p:nvSpPr>
              <p:cNvPr id="784" name="Can 783"/>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85" name="Can 784"/>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86" name="Can 785"/>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64" name="Group 763"/>
            <p:cNvGrpSpPr/>
            <p:nvPr/>
          </p:nvGrpSpPr>
          <p:grpSpPr>
            <a:xfrm>
              <a:off x="4353433" y="5611941"/>
              <a:ext cx="602070" cy="223776"/>
              <a:chOff x="621719" y="4712770"/>
              <a:chExt cx="1904166" cy="707737"/>
            </a:xfrm>
          </p:grpSpPr>
          <p:sp>
            <p:nvSpPr>
              <p:cNvPr id="781" name="Can 780"/>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82" name="Can 781"/>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83" name="Can 782"/>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65" name="Group 764"/>
            <p:cNvGrpSpPr/>
            <p:nvPr/>
          </p:nvGrpSpPr>
          <p:grpSpPr>
            <a:xfrm>
              <a:off x="4313237" y="5635686"/>
              <a:ext cx="602070" cy="223776"/>
              <a:chOff x="621719" y="4712770"/>
              <a:chExt cx="1904166" cy="707737"/>
            </a:xfrm>
          </p:grpSpPr>
          <p:sp>
            <p:nvSpPr>
              <p:cNvPr id="778" name="Can 777"/>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79" name="Can 778"/>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80" name="Can 779"/>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66" name="Group 765"/>
            <p:cNvGrpSpPr/>
            <p:nvPr/>
          </p:nvGrpSpPr>
          <p:grpSpPr>
            <a:xfrm>
              <a:off x="5017910" y="5582348"/>
              <a:ext cx="602070" cy="223776"/>
              <a:chOff x="621719" y="4712770"/>
              <a:chExt cx="1904166" cy="707737"/>
            </a:xfrm>
          </p:grpSpPr>
          <p:sp>
            <p:nvSpPr>
              <p:cNvPr id="775" name="Can 774"/>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76" name="Can 775"/>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77" name="Can 776"/>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67" name="Group 766"/>
            <p:cNvGrpSpPr/>
            <p:nvPr/>
          </p:nvGrpSpPr>
          <p:grpSpPr>
            <a:xfrm>
              <a:off x="4983757" y="5611941"/>
              <a:ext cx="602070" cy="223776"/>
              <a:chOff x="621719" y="4712770"/>
              <a:chExt cx="1904166" cy="707737"/>
            </a:xfrm>
          </p:grpSpPr>
          <p:sp>
            <p:nvSpPr>
              <p:cNvPr id="772" name="Can 771"/>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73" name="Can 772"/>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74" name="Can 773"/>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nvGrpSpPr>
            <p:cNvPr id="768" name="Group 767"/>
            <p:cNvGrpSpPr/>
            <p:nvPr/>
          </p:nvGrpSpPr>
          <p:grpSpPr>
            <a:xfrm>
              <a:off x="4943561" y="5635686"/>
              <a:ext cx="602070" cy="223776"/>
              <a:chOff x="621719" y="4712770"/>
              <a:chExt cx="1904166" cy="707737"/>
            </a:xfrm>
          </p:grpSpPr>
          <p:sp>
            <p:nvSpPr>
              <p:cNvPr id="769" name="Can 768"/>
              <p:cNvSpPr/>
              <p:nvPr/>
            </p:nvSpPr>
            <p:spPr>
              <a:xfrm>
                <a:off x="1951037"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70" name="Can 769"/>
              <p:cNvSpPr/>
              <p:nvPr/>
            </p:nvSpPr>
            <p:spPr>
              <a:xfrm>
                <a:off x="621719"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sp>
            <p:nvSpPr>
              <p:cNvPr id="771" name="Can 770"/>
              <p:cNvSpPr/>
              <p:nvPr/>
            </p:nvSpPr>
            <p:spPr>
              <a:xfrm>
                <a:off x="1286378" y="4712770"/>
                <a:ext cx="574848" cy="707737"/>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rgbClr val="FFFFFF"/>
                  </a:solidFill>
                </a:endParaRPr>
              </a:p>
            </p:txBody>
          </p:sp>
        </p:grpSp>
      </p:grpSp>
    </p:spTree>
    <p:extLst>
      <p:ext uri="{BB962C8B-B14F-4D97-AF65-F5344CB8AC3E}">
        <p14:creationId xmlns:p14="http://schemas.microsoft.com/office/powerpoint/2010/main" val="3683301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9"/>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14"/>
                                        </p:tgtEl>
                                        <p:attrNameLst>
                                          <p:attrName>style.visibility</p:attrName>
                                        </p:attrNameLst>
                                      </p:cBhvr>
                                      <p:to>
                                        <p:strVal val="hidden"/>
                                      </p:to>
                                    </p:set>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anim calcmode="lin" valueType="num">
                                      <p:cBhvr>
                                        <p:cTn id="21" dur="500" fill="hold"/>
                                        <p:tgtEl>
                                          <p:spTgt spid="7"/>
                                        </p:tgtEl>
                                        <p:attrNameLst>
                                          <p:attrName>ppt_x</p:attrName>
                                        </p:attrNameLst>
                                      </p:cBhvr>
                                      <p:tavLst>
                                        <p:tav tm="0">
                                          <p:val>
                                            <p:strVal val="#ppt_x"/>
                                          </p:val>
                                        </p:tav>
                                        <p:tav tm="100000">
                                          <p:val>
                                            <p:strVal val="#ppt_x"/>
                                          </p:val>
                                        </p:tav>
                                      </p:tavLst>
                                    </p:anim>
                                    <p:anim calcmode="lin" valueType="num">
                                      <p:cBhvr>
                                        <p:cTn id="22" dur="5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fade">
                                      <p:cBhvr>
                                        <p:cTn id="25" dur="500"/>
                                        <p:tgtEl>
                                          <p:spTgt spid="133"/>
                                        </p:tgtEl>
                                      </p:cBhvr>
                                    </p:animEffect>
                                    <p:anim calcmode="lin" valueType="num">
                                      <p:cBhvr>
                                        <p:cTn id="26" dur="500" fill="hold"/>
                                        <p:tgtEl>
                                          <p:spTgt spid="133"/>
                                        </p:tgtEl>
                                        <p:attrNameLst>
                                          <p:attrName>ppt_x</p:attrName>
                                        </p:attrNameLst>
                                      </p:cBhvr>
                                      <p:tavLst>
                                        <p:tav tm="0">
                                          <p:val>
                                            <p:strVal val="#ppt_x"/>
                                          </p:val>
                                        </p:tav>
                                        <p:tav tm="100000">
                                          <p:val>
                                            <p:strVal val="#ppt_x"/>
                                          </p:val>
                                        </p:tav>
                                      </p:tavLst>
                                    </p:anim>
                                    <p:anim calcmode="lin" valueType="num">
                                      <p:cBhvr>
                                        <p:cTn id="27" dur="500" fill="hold"/>
                                        <p:tgtEl>
                                          <p:spTgt spid="13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08"/>
                                        </p:tgtEl>
                                        <p:attrNameLst>
                                          <p:attrName>style.visibility</p:attrName>
                                        </p:attrNameLst>
                                      </p:cBhvr>
                                      <p:to>
                                        <p:strVal val="visible"/>
                                      </p:to>
                                    </p:set>
                                    <p:animEffect transition="in" filter="fade">
                                      <p:cBhvr>
                                        <p:cTn id="30" dur="500"/>
                                        <p:tgtEl>
                                          <p:spTgt spid="208"/>
                                        </p:tgtEl>
                                      </p:cBhvr>
                                    </p:animEffect>
                                    <p:anim calcmode="lin" valueType="num">
                                      <p:cBhvr>
                                        <p:cTn id="31" dur="500" fill="hold"/>
                                        <p:tgtEl>
                                          <p:spTgt spid="208"/>
                                        </p:tgtEl>
                                        <p:attrNameLst>
                                          <p:attrName>ppt_x</p:attrName>
                                        </p:attrNameLst>
                                      </p:cBhvr>
                                      <p:tavLst>
                                        <p:tav tm="0">
                                          <p:val>
                                            <p:strVal val="#ppt_x"/>
                                          </p:val>
                                        </p:tav>
                                        <p:tav tm="100000">
                                          <p:val>
                                            <p:strVal val="#ppt_x"/>
                                          </p:val>
                                        </p:tav>
                                      </p:tavLst>
                                    </p:anim>
                                    <p:anim calcmode="lin" valueType="num">
                                      <p:cBhvr>
                                        <p:cTn id="32" dur="500" fill="hold"/>
                                        <p:tgtEl>
                                          <p:spTgt spid="20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09"/>
                                        </p:tgtEl>
                                        <p:attrNameLst>
                                          <p:attrName>style.visibility</p:attrName>
                                        </p:attrNameLst>
                                      </p:cBhvr>
                                      <p:to>
                                        <p:strVal val="visible"/>
                                      </p:to>
                                    </p:set>
                                    <p:animEffect transition="in" filter="fade">
                                      <p:cBhvr>
                                        <p:cTn id="35" dur="500"/>
                                        <p:tgtEl>
                                          <p:spTgt spid="409"/>
                                        </p:tgtEl>
                                      </p:cBhvr>
                                    </p:animEffect>
                                    <p:anim calcmode="lin" valueType="num">
                                      <p:cBhvr>
                                        <p:cTn id="36" dur="500" fill="hold"/>
                                        <p:tgtEl>
                                          <p:spTgt spid="409"/>
                                        </p:tgtEl>
                                        <p:attrNameLst>
                                          <p:attrName>ppt_x</p:attrName>
                                        </p:attrNameLst>
                                      </p:cBhvr>
                                      <p:tavLst>
                                        <p:tav tm="0">
                                          <p:val>
                                            <p:strVal val="#ppt_x"/>
                                          </p:val>
                                        </p:tav>
                                        <p:tav tm="100000">
                                          <p:val>
                                            <p:strVal val="#ppt_x"/>
                                          </p:val>
                                        </p:tav>
                                      </p:tavLst>
                                    </p:anim>
                                    <p:anim calcmode="lin" valueType="num">
                                      <p:cBhvr>
                                        <p:cTn id="37" dur="500" fill="hold"/>
                                        <p:tgtEl>
                                          <p:spTgt spid="409"/>
                                        </p:tgtEl>
                                        <p:attrNameLst>
                                          <p:attrName>ppt_y</p:attrName>
                                        </p:attrNameLst>
                                      </p:cBhvr>
                                      <p:tavLst>
                                        <p:tav tm="0">
                                          <p:val>
                                            <p:strVal val="#ppt_y+.1"/>
                                          </p:val>
                                        </p:tav>
                                        <p:tav tm="100000">
                                          <p:val>
                                            <p:strVal val="#ppt_y"/>
                                          </p:val>
                                        </p:tav>
                                      </p:tavLst>
                                    </p:anim>
                                  </p:childTnLst>
                                </p:cTn>
                              </p:par>
                            </p:childTnLst>
                          </p:cTn>
                        </p:par>
                        <p:par>
                          <p:cTn id="38" fill="hold">
                            <p:stCondLst>
                              <p:cond delay="500"/>
                            </p:stCondLst>
                            <p:childTnLst>
                              <p:par>
                                <p:cTn id="39" presetID="42" presetClass="entr" presetSubtype="0" fill="hold" nodeType="afterEffect">
                                  <p:stCondLst>
                                    <p:cond delay="0"/>
                                  </p:stCondLst>
                                  <p:childTnLst>
                                    <p:set>
                                      <p:cBhvr>
                                        <p:cTn id="40" dur="1" fill="hold">
                                          <p:stCondLst>
                                            <p:cond delay="0"/>
                                          </p:stCondLst>
                                        </p:cTn>
                                        <p:tgtEl>
                                          <p:spTgt spid="158"/>
                                        </p:tgtEl>
                                        <p:attrNameLst>
                                          <p:attrName>style.visibility</p:attrName>
                                        </p:attrNameLst>
                                      </p:cBhvr>
                                      <p:to>
                                        <p:strVal val="visible"/>
                                      </p:to>
                                    </p:set>
                                    <p:animEffect transition="in" filter="fade">
                                      <p:cBhvr>
                                        <p:cTn id="41" dur="500"/>
                                        <p:tgtEl>
                                          <p:spTgt spid="158"/>
                                        </p:tgtEl>
                                      </p:cBhvr>
                                    </p:animEffect>
                                    <p:anim calcmode="lin" valueType="num">
                                      <p:cBhvr>
                                        <p:cTn id="42" dur="500" fill="hold"/>
                                        <p:tgtEl>
                                          <p:spTgt spid="158"/>
                                        </p:tgtEl>
                                        <p:attrNameLst>
                                          <p:attrName>ppt_x</p:attrName>
                                        </p:attrNameLst>
                                      </p:cBhvr>
                                      <p:tavLst>
                                        <p:tav tm="0">
                                          <p:val>
                                            <p:strVal val="#ppt_x"/>
                                          </p:val>
                                        </p:tav>
                                        <p:tav tm="100000">
                                          <p:val>
                                            <p:strVal val="#ppt_x"/>
                                          </p:val>
                                        </p:tav>
                                      </p:tavLst>
                                    </p:anim>
                                    <p:anim calcmode="lin" valueType="num">
                                      <p:cBhvr>
                                        <p:cTn id="43" dur="500" fill="hold"/>
                                        <p:tgtEl>
                                          <p:spTgt spid="15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33"/>
                                        </p:tgtEl>
                                        <p:attrNameLst>
                                          <p:attrName>style.visibility</p:attrName>
                                        </p:attrNameLst>
                                      </p:cBhvr>
                                      <p:to>
                                        <p:strVal val="visible"/>
                                      </p:to>
                                    </p:set>
                                    <p:animEffect transition="in" filter="fade">
                                      <p:cBhvr>
                                        <p:cTn id="46" dur="500"/>
                                        <p:tgtEl>
                                          <p:spTgt spid="233"/>
                                        </p:tgtEl>
                                      </p:cBhvr>
                                    </p:animEffect>
                                    <p:anim calcmode="lin" valueType="num">
                                      <p:cBhvr>
                                        <p:cTn id="47" dur="500" fill="hold"/>
                                        <p:tgtEl>
                                          <p:spTgt spid="233"/>
                                        </p:tgtEl>
                                        <p:attrNameLst>
                                          <p:attrName>ppt_x</p:attrName>
                                        </p:attrNameLst>
                                      </p:cBhvr>
                                      <p:tavLst>
                                        <p:tav tm="0">
                                          <p:val>
                                            <p:strVal val="#ppt_x"/>
                                          </p:val>
                                        </p:tav>
                                        <p:tav tm="100000">
                                          <p:val>
                                            <p:strVal val="#ppt_x"/>
                                          </p:val>
                                        </p:tav>
                                      </p:tavLst>
                                    </p:anim>
                                    <p:anim calcmode="lin" valueType="num">
                                      <p:cBhvr>
                                        <p:cTn id="48" dur="500" fill="hold"/>
                                        <p:tgtEl>
                                          <p:spTgt spid="233"/>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34"/>
                                        </p:tgtEl>
                                        <p:attrNameLst>
                                          <p:attrName>style.visibility</p:attrName>
                                        </p:attrNameLst>
                                      </p:cBhvr>
                                      <p:to>
                                        <p:strVal val="visible"/>
                                      </p:to>
                                    </p:set>
                                    <p:animEffect transition="in" filter="fade">
                                      <p:cBhvr>
                                        <p:cTn id="51" dur="500"/>
                                        <p:tgtEl>
                                          <p:spTgt spid="434"/>
                                        </p:tgtEl>
                                      </p:cBhvr>
                                    </p:animEffect>
                                    <p:anim calcmode="lin" valueType="num">
                                      <p:cBhvr>
                                        <p:cTn id="52" dur="500" fill="hold"/>
                                        <p:tgtEl>
                                          <p:spTgt spid="434"/>
                                        </p:tgtEl>
                                        <p:attrNameLst>
                                          <p:attrName>ppt_x</p:attrName>
                                        </p:attrNameLst>
                                      </p:cBhvr>
                                      <p:tavLst>
                                        <p:tav tm="0">
                                          <p:val>
                                            <p:strVal val="#ppt_x"/>
                                          </p:val>
                                        </p:tav>
                                        <p:tav tm="100000">
                                          <p:val>
                                            <p:strVal val="#ppt_x"/>
                                          </p:val>
                                        </p:tav>
                                      </p:tavLst>
                                    </p:anim>
                                    <p:anim calcmode="lin" valueType="num">
                                      <p:cBhvr>
                                        <p:cTn id="53" dur="500" fill="hold"/>
                                        <p:tgtEl>
                                          <p:spTgt spid="434"/>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42" presetClass="entr" presetSubtype="0" fill="hold" nodeType="afterEffect">
                                  <p:stCondLst>
                                    <p:cond delay="0"/>
                                  </p:stCondLst>
                                  <p:childTnLst>
                                    <p:set>
                                      <p:cBhvr>
                                        <p:cTn id="56" dur="1" fill="hold">
                                          <p:stCondLst>
                                            <p:cond delay="0"/>
                                          </p:stCondLst>
                                        </p:cTn>
                                        <p:tgtEl>
                                          <p:spTgt spid="183"/>
                                        </p:tgtEl>
                                        <p:attrNameLst>
                                          <p:attrName>style.visibility</p:attrName>
                                        </p:attrNameLst>
                                      </p:cBhvr>
                                      <p:to>
                                        <p:strVal val="visible"/>
                                      </p:to>
                                    </p:set>
                                    <p:animEffect transition="in" filter="fade">
                                      <p:cBhvr>
                                        <p:cTn id="57" dur="500"/>
                                        <p:tgtEl>
                                          <p:spTgt spid="183"/>
                                        </p:tgtEl>
                                      </p:cBhvr>
                                    </p:animEffect>
                                    <p:anim calcmode="lin" valueType="num">
                                      <p:cBhvr>
                                        <p:cTn id="58" dur="500" fill="hold"/>
                                        <p:tgtEl>
                                          <p:spTgt spid="183"/>
                                        </p:tgtEl>
                                        <p:attrNameLst>
                                          <p:attrName>ppt_x</p:attrName>
                                        </p:attrNameLst>
                                      </p:cBhvr>
                                      <p:tavLst>
                                        <p:tav tm="0">
                                          <p:val>
                                            <p:strVal val="#ppt_x"/>
                                          </p:val>
                                        </p:tav>
                                        <p:tav tm="100000">
                                          <p:val>
                                            <p:strVal val="#ppt_x"/>
                                          </p:val>
                                        </p:tav>
                                      </p:tavLst>
                                    </p:anim>
                                    <p:anim calcmode="lin" valueType="num">
                                      <p:cBhvr>
                                        <p:cTn id="59" dur="500" fill="hold"/>
                                        <p:tgtEl>
                                          <p:spTgt spid="183"/>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58"/>
                                        </p:tgtEl>
                                        <p:attrNameLst>
                                          <p:attrName>style.visibility</p:attrName>
                                        </p:attrNameLst>
                                      </p:cBhvr>
                                      <p:to>
                                        <p:strVal val="visible"/>
                                      </p:to>
                                    </p:set>
                                    <p:animEffect transition="in" filter="fade">
                                      <p:cBhvr>
                                        <p:cTn id="62" dur="500"/>
                                        <p:tgtEl>
                                          <p:spTgt spid="258"/>
                                        </p:tgtEl>
                                      </p:cBhvr>
                                    </p:animEffect>
                                    <p:anim calcmode="lin" valueType="num">
                                      <p:cBhvr>
                                        <p:cTn id="63" dur="500" fill="hold"/>
                                        <p:tgtEl>
                                          <p:spTgt spid="258"/>
                                        </p:tgtEl>
                                        <p:attrNameLst>
                                          <p:attrName>ppt_x</p:attrName>
                                        </p:attrNameLst>
                                      </p:cBhvr>
                                      <p:tavLst>
                                        <p:tav tm="0">
                                          <p:val>
                                            <p:strVal val="#ppt_x"/>
                                          </p:val>
                                        </p:tav>
                                        <p:tav tm="100000">
                                          <p:val>
                                            <p:strVal val="#ppt_x"/>
                                          </p:val>
                                        </p:tav>
                                      </p:tavLst>
                                    </p:anim>
                                    <p:anim calcmode="lin" valueType="num">
                                      <p:cBhvr>
                                        <p:cTn id="64" dur="500" fill="hold"/>
                                        <p:tgtEl>
                                          <p:spTgt spid="25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59"/>
                                        </p:tgtEl>
                                        <p:attrNameLst>
                                          <p:attrName>style.visibility</p:attrName>
                                        </p:attrNameLst>
                                      </p:cBhvr>
                                      <p:to>
                                        <p:strVal val="visible"/>
                                      </p:to>
                                    </p:set>
                                    <p:animEffect transition="in" filter="fade">
                                      <p:cBhvr>
                                        <p:cTn id="67" dur="500"/>
                                        <p:tgtEl>
                                          <p:spTgt spid="459"/>
                                        </p:tgtEl>
                                      </p:cBhvr>
                                    </p:animEffect>
                                    <p:anim calcmode="lin" valueType="num">
                                      <p:cBhvr>
                                        <p:cTn id="68" dur="500" fill="hold"/>
                                        <p:tgtEl>
                                          <p:spTgt spid="459"/>
                                        </p:tgtEl>
                                        <p:attrNameLst>
                                          <p:attrName>ppt_x</p:attrName>
                                        </p:attrNameLst>
                                      </p:cBhvr>
                                      <p:tavLst>
                                        <p:tav tm="0">
                                          <p:val>
                                            <p:strVal val="#ppt_x"/>
                                          </p:val>
                                        </p:tav>
                                        <p:tav tm="100000">
                                          <p:val>
                                            <p:strVal val="#ppt_x"/>
                                          </p:val>
                                        </p:tav>
                                      </p:tavLst>
                                    </p:anim>
                                    <p:anim calcmode="lin" valueType="num">
                                      <p:cBhvr>
                                        <p:cTn id="69" dur="500" fill="hold"/>
                                        <p:tgtEl>
                                          <p:spTgt spid="459"/>
                                        </p:tgtEl>
                                        <p:attrNameLst>
                                          <p:attrName>ppt_y</p:attrName>
                                        </p:attrNameLst>
                                      </p:cBhvr>
                                      <p:tavLst>
                                        <p:tav tm="0">
                                          <p:val>
                                            <p:strVal val="#ppt_y+.1"/>
                                          </p:val>
                                        </p:tav>
                                        <p:tav tm="100000">
                                          <p:val>
                                            <p:strVal val="#ppt_y"/>
                                          </p:val>
                                        </p:tav>
                                      </p:tavLst>
                                    </p:anim>
                                  </p:childTnLst>
                                </p:cTn>
                              </p:par>
                            </p:childTnLst>
                          </p:cTn>
                        </p:par>
                        <p:par>
                          <p:cTn id="70" fill="hold">
                            <p:stCondLst>
                              <p:cond delay="1500"/>
                            </p:stCondLst>
                            <p:childTnLst>
                              <p:par>
                                <p:cTn id="71" presetID="42" presetClass="entr" presetSubtype="0" fill="hold" nodeType="afterEffect">
                                  <p:stCondLst>
                                    <p:cond delay="0"/>
                                  </p:stCondLst>
                                  <p:childTnLst>
                                    <p:set>
                                      <p:cBhvr>
                                        <p:cTn id="72" dur="1" fill="hold">
                                          <p:stCondLst>
                                            <p:cond delay="0"/>
                                          </p:stCondLst>
                                        </p:cTn>
                                        <p:tgtEl>
                                          <p:spTgt spid="283"/>
                                        </p:tgtEl>
                                        <p:attrNameLst>
                                          <p:attrName>style.visibility</p:attrName>
                                        </p:attrNameLst>
                                      </p:cBhvr>
                                      <p:to>
                                        <p:strVal val="visible"/>
                                      </p:to>
                                    </p:set>
                                    <p:animEffect transition="in" filter="fade">
                                      <p:cBhvr>
                                        <p:cTn id="73" dur="500"/>
                                        <p:tgtEl>
                                          <p:spTgt spid="283"/>
                                        </p:tgtEl>
                                      </p:cBhvr>
                                    </p:animEffect>
                                    <p:anim calcmode="lin" valueType="num">
                                      <p:cBhvr>
                                        <p:cTn id="74" dur="500" fill="hold"/>
                                        <p:tgtEl>
                                          <p:spTgt spid="283"/>
                                        </p:tgtEl>
                                        <p:attrNameLst>
                                          <p:attrName>ppt_x</p:attrName>
                                        </p:attrNameLst>
                                      </p:cBhvr>
                                      <p:tavLst>
                                        <p:tav tm="0">
                                          <p:val>
                                            <p:strVal val="#ppt_x"/>
                                          </p:val>
                                        </p:tav>
                                        <p:tav tm="100000">
                                          <p:val>
                                            <p:strVal val="#ppt_x"/>
                                          </p:val>
                                        </p:tav>
                                      </p:tavLst>
                                    </p:anim>
                                    <p:anim calcmode="lin" valueType="num">
                                      <p:cBhvr>
                                        <p:cTn id="75" dur="500" fill="hold"/>
                                        <p:tgtEl>
                                          <p:spTgt spid="28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484"/>
                                        </p:tgtEl>
                                        <p:attrNameLst>
                                          <p:attrName>style.visibility</p:attrName>
                                        </p:attrNameLst>
                                      </p:cBhvr>
                                      <p:to>
                                        <p:strVal val="visible"/>
                                      </p:to>
                                    </p:set>
                                    <p:animEffect transition="in" filter="fade">
                                      <p:cBhvr>
                                        <p:cTn id="78" dur="500"/>
                                        <p:tgtEl>
                                          <p:spTgt spid="484"/>
                                        </p:tgtEl>
                                      </p:cBhvr>
                                    </p:animEffect>
                                    <p:anim calcmode="lin" valueType="num">
                                      <p:cBhvr>
                                        <p:cTn id="79" dur="500" fill="hold"/>
                                        <p:tgtEl>
                                          <p:spTgt spid="484"/>
                                        </p:tgtEl>
                                        <p:attrNameLst>
                                          <p:attrName>ppt_x</p:attrName>
                                        </p:attrNameLst>
                                      </p:cBhvr>
                                      <p:tavLst>
                                        <p:tav tm="0">
                                          <p:val>
                                            <p:strVal val="#ppt_x"/>
                                          </p:val>
                                        </p:tav>
                                        <p:tav tm="100000">
                                          <p:val>
                                            <p:strVal val="#ppt_x"/>
                                          </p:val>
                                        </p:tav>
                                      </p:tavLst>
                                    </p:anim>
                                    <p:anim calcmode="lin" valueType="num">
                                      <p:cBhvr>
                                        <p:cTn id="80" dur="500" fill="hold"/>
                                        <p:tgtEl>
                                          <p:spTgt spid="484"/>
                                        </p:tgtEl>
                                        <p:attrNameLst>
                                          <p:attrName>ppt_y</p:attrName>
                                        </p:attrNameLst>
                                      </p:cBhvr>
                                      <p:tavLst>
                                        <p:tav tm="0">
                                          <p:val>
                                            <p:strVal val="#ppt_y+.1"/>
                                          </p:val>
                                        </p:tav>
                                        <p:tav tm="100000">
                                          <p:val>
                                            <p:strVal val="#ppt_y"/>
                                          </p:val>
                                        </p:tav>
                                      </p:tavLst>
                                    </p:anim>
                                  </p:childTnLst>
                                </p:cTn>
                              </p:par>
                            </p:childTnLst>
                          </p:cTn>
                        </p:par>
                        <p:par>
                          <p:cTn id="81" fill="hold">
                            <p:stCondLst>
                              <p:cond delay="2000"/>
                            </p:stCondLst>
                            <p:childTnLst>
                              <p:par>
                                <p:cTn id="82" presetID="42" presetClass="entr" presetSubtype="0" fill="hold" nodeType="afterEffect">
                                  <p:stCondLst>
                                    <p:cond delay="0"/>
                                  </p:stCondLst>
                                  <p:childTnLst>
                                    <p:set>
                                      <p:cBhvr>
                                        <p:cTn id="83" dur="1" fill="hold">
                                          <p:stCondLst>
                                            <p:cond delay="0"/>
                                          </p:stCondLst>
                                        </p:cTn>
                                        <p:tgtEl>
                                          <p:spTgt spid="308"/>
                                        </p:tgtEl>
                                        <p:attrNameLst>
                                          <p:attrName>style.visibility</p:attrName>
                                        </p:attrNameLst>
                                      </p:cBhvr>
                                      <p:to>
                                        <p:strVal val="visible"/>
                                      </p:to>
                                    </p:set>
                                    <p:animEffect transition="in" filter="fade">
                                      <p:cBhvr>
                                        <p:cTn id="84" dur="500"/>
                                        <p:tgtEl>
                                          <p:spTgt spid="308"/>
                                        </p:tgtEl>
                                      </p:cBhvr>
                                    </p:animEffect>
                                    <p:anim calcmode="lin" valueType="num">
                                      <p:cBhvr>
                                        <p:cTn id="85" dur="500" fill="hold"/>
                                        <p:tgtEl>
                                          <p:spTgt spid="308"/>
                                        </p:tgtEl>
                                        <p:attrNameLst>
                                          <p:attrName>ppt_x</p:attrName>
                                        </p:attrNameLst>
                                      </p:cBhvr>
                                      <p:tavLst>
                                        <p:tav tm="0">
                                          <p:val>
                                            <p:strVal val="#ppt_x"/>
                                          </p:val>
                                        </p:tav>
                                        <p:tav tm="100000">
                                          <p:val>
                                            <p:strVal val="#ppt_x"/>
                                          </p:val>
                                        </p:tav>
                                      </p:tavLst>
                                    </p:anim>
                                    <p:anim calcmode="lin" valueType="num">
                                      <p:cBhvr>
                                        <p:cTn id="86" dur="500" fill="hold"/>
                                        <p:tgtEl>
                                          <p:spTgt spid="308"/>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09"/>
                                        </p:tgtEl>
                                        <p:attrNameLst>
                                          <p:attrName>style.visibility</p:attrName>
                                        </p:attrNameLst>
                                      </p:cBhvr>
                                      <p:to>
                                        <p:strVal val="visible"/>
                                      </p:to>
                                    </p:set>
                                    <p:animEffect transition="in" filter="fade">
                                      <p:cBhvr>
                                        <p:cTn id="89" dur="500"/>
                                        <p:tgtEl>
                                          <p:spTgt spid="509"/>
                                        </p:tgtEl>
                                      </p:cBhvr>
                                    </p:animEffect>
                                    <p:anim calcmode="lin" valueType="num">
                                      <p:cBhvr>
                                        <p:cTn id="90" dur="500" fill="hold"/>
                                        <p:tgtEl>
                                          <p:spTgt spid="509"/>
                                        </p:tgtEl>
                                        <p:attrNameLst>
                                          <p:attrName>ppt_x</p:attrName>
                                        </p:attrNameLst>
                                      </p:cBhvr>
                                      <p:tavLst>
                                        <p:tav tm="0">
                                          <p:val>
                                            <p:strVal val="#ppt_x"/>
                                          </p:val>
                                        </p:tav>
                                        <p:tav tm="100000">
                                          <p:val>
                                            <p:strVal val="#ppt_x"/>
                                          </p:val>
                                        </p:tav>
                                      </p:tavLst>
                                    </p:anim>
                                    <p:anim calcmode="lin" valueType="num">
                                      <p:cBhvr>
                                        <p:cTn id="91" dur="500" fill="hold"/>
                                        <p:tgtEl>
                                          <p:spTgt spid="509"/>
                                        </p:tgtEl>
                                        <p:attrNameLst>
                                          <p:attrName>ppt_y</p:attrName>
                                        </p:attrNameLst>
                                      </p:cBhvr>
                                      <p:tavLst>
                                        <p:tav tm="0">
                                          <p:val>
                                            <p:strVal val="#ppt_y+.1"/>
                                          </p:val>
                                        </p:tav>
                                        <p:tav tm="100000">
                                          <p:val>
                                            <p:strVal val="#ppt_y"/>
                                          </p:val>
                                        </p:tav>
                                      </p:tavLst>
                                    </p:anim>
                                  </p:childTnLst>
                                </p:cTn>
                              </p:par>
                            </p:childTnLst>
                          </p:cTn>
                        </p:par>
                        <p:par>
                          <p:cTn id="92" fill="hold">
                            <p:stCondLst>
                              <p:cond delay="2500"/>
                            </p:stCondLst>
                            <p:childTnLst>
                              <p:par>
                                <p:cTn id="93" presetID="42" presetClass="entr" presetSubtype="0" fill="hold" nodeType="afterEffect">
                                  <p:stCondLst>
                                    <p:cond delay="0"/>
                                  </p:stCondLst>
                                  <p:childTnLst>
                                    <p:set>
                                      <p:cBhvr>
                                        <p:cTn id="94" dur="1" fill="hold">
                                          <p:stCondLst>
                                            <p:cond delay="0"/>
                                          </p:stCondLst>
                                        </p:cTn>
                                        <p:tgtEl>
                                          <p:spTgt spid="333"/>
                                        </p:tgtEl>
                                        <p:attrNameLst>
                                          <p:attrName>style.visibility</p:attrName>
                                        </p:attrNameLst>
                                      </p:cBhvr>
                                      <p:to>
                                        <p:strVal val="visible"/>
                                      </p:to>
                                    </p:set>
                                    <p:animEffect transition="in" filter="fade">
                                      <p:cBhvr>
                                        <p:cTn id="95" dur="500"/>
                                        <p:tgtEl>
                                          <p:spTgt spid="333"/>
                                        </p:tgtEl>
                                      </p:cBhvr>
                                    </p:animEffect>
                                    <p:anim calcmode="lin" valueType="num">
                                      <p:cBhvr>
                                        <p:cTn id="96" dur="500" fill="hold"/>
                                        <p:tgtEl>
                                          <p:spTgt spid="333"/>
                                        </p:tgtEl>
                                        <p:attrNameLst>
                                          <p:attrName>ppt_x</p:attrName>
                                        </p:attrNameLst>
                                      </p:cBhvr>
                                      <p:tavLst>
                                        <p:tav tm="0">
                                          <p:val>
                                            <p:strVal val="#ppt_x"/>
                                          </p:val>
                                        </p:tav>
                                        <p:tav tm="100000">
                                          <p:val>
                                            <p:strVal val="#ppt_x"/>
                                          </p:val>
                                        </p:tav>
                                      </p:tavLst>
                                    </p:anim>
                                    <p:anim calcmode="lin" valueType="num">
                                      <p:cBhvr>
                                        <p:cTn id="97" dur="500" fill="hold"/>
                                        <p:tgtEl>
                                          <p:spTgt spid="333"/>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534"/>
                                        </p:tgtEl>
                                        <p:attrNameLst>
                                          <p:attrName>style.visibility</p:attrName>
                                        </p:attrNameLst>
                                      </p:cBhvr>
                                      <p:to>
                                        <p:strVal val="visible"/>
                                      </p:to>
                                    </p:set>
                                    <p:animEffect transition="in" filter="fade">
                                      <p:cBhvr>
                                        <p:cTn id="100" dur="500"/>
                                        <p:tgtEl>
                                          <p:spTgt spid="534"/>
                                        </p:tgtEl>
                                      </p:cBhvr>
                                    </p:animEffect>
                                    <p:anim calcmode="lin" valueType="num">
                                      <p:cBhvr>
                                        <p:cTn id="101" dur="500" fill="hold"/>
                                        <p:tgtEl>
                                          <p:spTgt spid="534"/>
                                        </p:tgtEl>
                                        <p:attrNameLst>
                                          <p:attrName>ppt_x</p:attrName>
                                        </p:attrNameLst>
                                      </p:cBhvr>
                                      <p:tavLst>
                                        <p:tav tm="0">
                                          <p:val>
                                            <p:strVal val="#ppt_x"/>
                                          </p:val>
                                        </p:tav>
                                        <p:tav tm="100000">
                                          <p:val>
                                            <p:strVal val="#ppt_x"/>
                                          </p:val>
                                        </p:tav>
                                      </p:tavLst>
                                    </p:anim>
                                    <p:anim calcmode="lin" valueType="num">
                                      <p:cBhvr>
                                        <p:cTn id="102" dur="500" fill="hold"/>
                                        <p:tgtEl>
                                          <p:spTgt spid="534"/>
                                        </p:tgtEl>
                                        <p:attrNameLst>
                                          <p:attrName>ppt_y</p:attrName>
                                        </p:attrNameLst>
                                      </p:cBhvr>
                                      <p:tavLst>
                                        <p:tav tm="0">
                                          <p:val>
                                            <p:strVal val="#ppt_y+.1"/>
                                          </p:val>
                                        </p:tav>
                                        <p:tav tm="100000">
                                          <p:val>
                                            <p:strVal val="#ppt_y"/>
                                          </p:val>
                                        </p:tav>
                                      </p:tavLst>
                                    </p:anim>
                                  </p:childTnLst>
                                </p:cTn>
                              </p:par>
                            </p:childTnLst>
                          </p:cTn>
                        </p:par>
                        <p:par>
                          <p:cTn id="103" fill="hold">
                            <p:stCondLst>
                              <p:cond delay="3000"/>
                            </p:stCondLst>
                            <p:childTnLst>
                              <p:par>
                                <p:cTn id="104" presetID="42" presetClass="entr" presetSubtype="0" fill="hold" nodeType="afterEffect">
                                  <p:stCondLst>
                                    <p:cond delay="0"/>
                                  </p:stCondLst>
                                  <p:childTnLst>
                                    <p:set>
                                      <p:cBhvr>
                                        <p:cTn id="105" dur="1" fill="hold">
                                          <p:stCondLst>
                                            <p:cond delay="0"/>
                                          </p:stCondLst>
                                        </p:cTn>
                                        <p:tgtEl>
                                          <p:spTgt spid="358"/>
                                        </p:tgtEl>
                                        <p:attrNameLst>
                                          <p:attrName>style.visibility</p:attrName>
                                        </p:attrNameLst>
                                      </p:cBhvr>
                                      <p:to>
                                        <p:strVal val="visible"/>
                                      </p:to>
                                    </p:set>
                                    <p:animEffect transition="in" filter="fade">
                                      <p:cBhvr>
                                        <p:cTn id="106" dur="450"/>
                                        <p:tgtEl>
                                          <p:spTgt spid="358"/>
                                        </p:tgtEl>
                                      </p:cBhvr>
                                    </p:animEffect>
                                    <p:anim calcmode="lin" valueType="num">
                                      <p:cBhvr>
                                        <p:cTn id="107" dur="450" fill="hold"/>
                                        <p:tgtEl>
                                          <p:spTgt spid="358"/>
                                        </p:tgtEl>
                                        <p:attrNameLst>
                                          <p:attrName>ppt_x</p:attrName>
                                        </p:attrNameLst>
                                      </p:cBhvr>
                                      <p:tavLst>
                                        <p:tav tm="0">
                                          <p:val>
                                            <p:strVal val="#ppt_x"/>
                                          </p:val>
                                        </p:tav>
                                        <p:tav tm="100000">
                                          <p:val>
                                            <p:strVal val="#ppt_x"/>
                                          </p:val>
                                        </p:tav>
                                      </p:tavLst>
                                    </p:anim>
                                    <p:anim calcmode="lin" valueType="num">
                                      <p:cBhvr>
                                        <p:cTn id="108" dur="450" fill="hold"/>
                                        <p:tgtEl>
                                          <p:spTgt spid="358"/>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559"/>
                                        </p:tgtEl>
                                        <p:attrNameLst>
                                          <p:attrName>style.visibility</p:attrName>
                                        </p:attrNameLst>
                                      </p:cBhvr>
                                      <p:to>
                                        <p:strVal val="visible"/>
                                      </p:to>
                                    </p:set>
                                    <p:animEffect transition="in" filter="fade">
                                      <p:cBhvr>
                                        <p:cTn id="111" dur="450"/>
                                        <p:tgtEl>
                                          <p:spTgt spid="559"/>
                                        </p:tgtEl>
                                      </p:cBhvr>
                                    </p:animEffect>
                                    <p:anim calcmode="lin" valueType="num">
                                      <p:cBhvr>
                                        <p:cTn id="112" dur="450" fill="hold"/>
                                        <p:tgtEl>
                                          <p:spTgt spid="559"/>
                                        </p:tgtEl>
                                        <p:attrNameLst>
                                          <p:attrName>ppt_x</p:attrName>
                                        </p:attrNameLst>
                                      </p:cBhvr>
                                      <p:tavLst>
                                        <p:tav tm="0">
                                          <p:val>
                                            <p:strVal val="#ppt_x"/>
                                          </p:val>
                                        </p:tav>
                                        <p:tav tm="100000">
                                          <p:val>
                                            <p:strVal val="#ppt_x"/>
                                          </p:val>
                                        </p:tav>
                                      </p:tavLst>
                                    </p:anim>
                                    <p:anim calcmode="lin" valueType="num">
                                      <p:cBhvr>
                                        <p:cTn id="113" dur="450" fill="hold"/>
                                        <p:tgtEl>
                                          <p:spTgt spid="559"/>
                                        </p:tgtEl>
                                        <p:attrNameLst>
                                          <p:attrName>ppt_y</p:attrName>
                                        </p:attrNameLst>
                                      </p:cBhvr>
                                      <p:tavLst>
                                        <p:tav tm="0">
                                          <p:val>
                                            <p:strVal val="#ppt_y+.1"/>
                                          </p:val>
                                        </p:tav>
                                        <p:tav tm="100000">
                                          <p:val>
                                            <p:strVal val="#ppt_y"/>
                                          </p:val>
                                        </p:tav>
                                      </p:tavLst>
                                    </p:anim>
                                  </p:childTnLst>
                                </p:cTn>
                              </p:par>
                            </p:childTnLst>
                          </p:cTn>
                        </p:par>
                        <p:par>
                          <p:cTn id="114" fill="hold">
                            <p:stCondLst>
                              <p:cond delay="3450"/>
                            </p:stCondLst>
                            <p:childTnLst>
                              <p:par>
                                <p:cTn id="115" presetID="42" presetClass="entr" presetSubtype="0" fill="hold" nodeType="afterEffect">
                                  <p:stCondLst>
                                    <p:cond delay="0"/>
                                  </p:stCondLst>
                                  <p:childTnLst>
                                    <p:set>
                                      <p:cBhvr>
                                        <p:cTn id="116" dur="1" fill="hold">
                                          <p:stCondLst>
                                            <p:cond delay="0"/>
                                          </p:stCondLst>
                                        </p:cTn>
                                        <p:tgtEl>
                                          <p:spTgt spid="383"/>
                                        </p:tgtEl>
                                        <p:attrNameLst>
                                          <p:attrName>style.visibility</p:attrName>
                                        </p:attrNameLst>
                                      </p:cBhvr>
                                      <p:to>
                                        <p:strVal val="visible"/>
                                      </p:to>
                                    </p:set>
                                    <p:animEffect transition="in" filter="fade">
                                      <p:cBhvr>
                                        <p:cTn id="117" dur="400"/>
                                        <p:tgtEl>
                                          <p:spTgt spid="383"/>
                                        </p:tgtEl>
                                      </p:cBhvr>
                                    </p:animEffect>
                                    <p:anim calcmode="lin" valueType="num">
                                      <p:cBhvr>
                                        <p:cTn id="118" dur="400" fill="hold"/>
                                        <p:tgtEl>
                                          <p:spTgt spid="383"/>
                                        </p:tgtEl>
                                        <p:attrNameLst>
                                          <p:attrName>ppt_x</p:attrName>
                                        </p:attrNameLst>
                                      </p:cBhvr>
                                      <p:tavLst>
                                        <p:tav tm="0">
                                          <p:val>
                                            <p:strVal val="#ppt_x"/>
                                          </p:val>
                                        </p:tav>
                                        <p:tav tm="100000">
                                          <p:val>
                                            <p:strVal val="#ppt_x"/>
                                          </p:val>
                                        </p:tav>
                                      </p:tavLst>
                                    </p:anim>
                                    <p:anim calcmode="lin" valueType="num">
                                      <p:cBhvr>
                                        <p:cTn id="119" dur="400" fill="hold"/>
                                        <p:tgtEl>
                                          <p:spTgt spid="383"/>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584"/>
                                        </p:tgtEl>
                                        <p:attrNameLst>
                                          <p:attrName>style.visibility</p:attrName>
                                        </p:attrNameLst>
                                      </p:cBhvr>
                                      <p:to>
                                        <p:strVal val="visible"/>
                                      </p:to>
                                    </p:set>
                                    <p:animEffect transition="in" filter="fade">
                                      <p:cBhvr>
                                        <p:cTn id="122" dur="400"/>
                                        <p:tgtEl>
                                          <p:spTgt spid="584"/>
                                        </p:tgtEl>
                                      </p:cBhvr>
                                    </p:animEffect>
                                    <p:anim calcmode="lin" valueType="num">
                                      <p:cBhvr>
                                        <p:cTn id="123" dur="400" fill="hold"/>
                                        <p:tgtEl>
                                          <p:spTgt spid="584"/>
                                        </p:tgtEl>
                                        <p:attrNameLst>
                                          <p:attrName>ppt_x</p:attrName>
                                        </p:attrNameLst>
                                      </p:cBhvr>
                                      <p:tavLst>
                                        <p:tav tm="0">
                                          <p:val>
                                            <p:strVal val="#ppt_x"/>
                                          </p:val>
                                        </p:tav>
                                        <p:tav tm="100000">
                                          <p:val>
                                            <p:strVal val="#ppt_x"/>
                                          </p:val>
                                        </p:tav>
                                      </p:tavLst>
                                    </p:anim>
                                    <p:anim calcmode="lin" valueType="num">
                                      <p:cBhvr>
                                        <p:cTn id="124" dur="400" fill="hold"/>
                                        <p:tgtEl>
                                          <p:spTgt spid="584"/>
                                        </p:tgtEl>
                                        <p:attrNameLst>
                                          <p:attrName>ppt_y</p:attrName>
                                        </p:attrNameLst>
                                      </p:cBhvr>
                                      <p:tavLst>
                                        <p:tav tm="0">
                                          <p:val>
                                            <p:strVal val="#ppt_y+.1"/>
                                          </p:val>
                                        </p:tav>
                                        <p:tav tm="100000">
                                          <p:val>
                                            <p:strVal val="#ppt_y"/>
                                          </p:val>
                                        </p:tav>
                                      </p:tavLst>
                                    </p:anim>
                                  </p:childTnLst>
                                </p:cTn>
                              </p:par>
                            </p:childTnLst>
                          </p:cTn>
                        </p:par>
                        <p:par>
                          <p:cTn id="125" fill="hold">
                            <p:stCondLst>
                              <p:cond delay="3850"/>
                            </p:stCondLst>
                            <p:childTnLst>
                              <p:par>
                                <p:cTn id="126" presetID="42" presetClass="entr" presetSubtype="0" fill="hold" nodeType="afterEffect">
                                  <p:stCondLst>
                                    <p:cond delay="0"/>
                                  </p:stCondLst>
                                  <p:childTnLst>
                                    <p:set>
                                      <p:cBhvr>
                                        <p:cTn id="127" dur="1" fill="hold">
                                          <p:stCondLst>
                                            <p:cond delay="0"/>
                                          </p:stCondLst>
                                        </p:cTn>
                                        <p:tgtEl>
                                          <p:spTgt spid="609"/>
                                        </p:tgtEl>
                                        <p:attrNameLst>
                                          <p:attrName>style.visibility</p:attrName>
                                        </p:attrNameLst>
                                      </p:cBhvr>
                                      <p:to>
                                        <p:strVal val="visible"/>
                                      </p:to>
                                    </p:set>
                                    <p:animEffect transition="in" filter="fade">
                                      <p:cBhvr>
                                        <p:cTn id="128" dur="300"/>
                                        <p:tgtEl>
                                          <p:spTgt spid="609"/>
                                        </p:tgtEl>
                                      </p:cBhvr>
                                    </p:animEffect>
                                    <p:anim calcmode="lin" valueType="num">
                                      <p:cBhvr>
                                        <p:cTn id="129" dur="300" fill="hold"/>
                                        <p:tgtEl>
                                          <p:spTgt spid="609"/>
                                        </p:tgtEl>
                                        <p:attrNameLst>
                                          <p:attrName>ppt_x</p:attrName>
                                        </p:attrNameLst>
                                      </p:cBhvr>
                                      <p:tavLst>
                                        <p:tav tm="0">
                                          <p:val>
                                            <p:strVal val="#ppt_x"/>
                                          </p:val>
                                        </p:tav>
                                        <p:tav tm="100000">
                                          <p:val>
                                            <p:strVal val="#ppt_x"/>
                                          </p:val>
                                        </p:tav>
                                      </p:tavLst>
                                    </p:anim>
                                    <p:anim calcmode="lin" valueType="num">
                                      <p:cBhvr>
                                        <p:cTn id="130" dur="300" fill="hold"/>
                                        <p:tgtEl>
                                          <p:spTgt spid="609"/>
                                        </p:tgtEl>
                                        <p:attrNameLst>
                                          <p:attrName>ppt_y</p:attrName>
                                        </p:attrNameLst>
                                      </p:cBhvr>
                                      <p:tavLst>
                                        <p:tav tm="0">
                                          <p:val>
                                            <p:strVal val="#ppt_y+.1"/>
                                          </p:val>
                                        </p:tav>
                                        <p:tav tm="100000">
                                          <p:val>
                                            <p:strVal val="#ppt_y"/>
                                          </p:val>
                                        </p:tav>
                                      </p:tavLst>
                                    </p:anim>
                                  </p:childTnLst>
                                </p:cTn>
                              </p:par>
                            </p:childTnLst>
                          </p:cTn>
                        </p:par>
                        <p:par>
                          <p:cTn id="131" fill="hold">
                            <p:stCondLst>
                              <p:cond delay="4150"/>
                            </p:stCondLst>
                            <p:childTnLst>
                              <p:par>
                                <p:cTn id="132" presetID="42" presetClass="entr" presetSubtype="0" fill="hold" nodeType="afterEffect">
                                  <p:stCondLst>
                                    <p:cond delay="0"/>
                                  </p:stCondLst>
                                  <p:childTnLst>
                                    <p:set>
                                      <p:cBhvr>
                                        <p:cTn id="133" dur="1" fill="hold">
                                          <p:stCondLst>
                                            <p:cond delay="0"/>
                                          </p:stCondLst>
                                        </p:cTn>
                                        <p:tgtEl>
                                          <p:spTgt spid="634"/>
                                        </p:tgtEl>
                                        <p:attrNameLst>
                                          <p:attrName>style.visibility</p:attrName>
                                        </p:attrNameLst>
                                      </p:cBhvr>
                                      <p:to>
                                        <p:strVal val="visible"/>
                                      </p:to>
                                    </p:set>
                                    <p:animEffect transition="in" filter="fade">
                                      <p:cBhvr>
                                        <p:cTn id="134" dur="250"/>
                                        <p:tgtEl>
                                          <p:spTgt spid="634"/>
                                        </p:tgtEl>
                                      </p:cBhvr>
                                    </p:animEffect>
                                    <p:anim calcmode="lin" valueType="num">
                                      <p:cBhvr>
                                        <p:cTn id="135" dur="250" fill="hold"/>
                                        <p:tgtEl>
                                          <p:spTgt spid="634"/>
                                        </p:tgtEl>
                                        <p:attrNameLst>
                                          <p:attrName>ppt_x</p:attrName>
                                        </p:attrNameLst>
                                      </p:cBhvr>
                                      <p:tavLst>
                                        <p:tav tm="0">
                                          <p:val>
                                            <p:strVal val="#ppt_x"/>
                                          </p:val>
                                        </p:tav>
                                        <p:tav tm="100000">
                                          <p:val>
                                            <p:strVal val="#ppt_x"/>
                                          </p:val>
                                        </p:tav>
                                      </p:tavLst>
                                    </p:anim>
                                    <p:anim calcmode="lin" valueType="num">
                                      <p:cBhvr>
                                        <p:cTn id="136" dur="250" fill="hold"/>
                                        <p:tgtEl>
                                          <p:spTgt spid="634"/>
                                        </p:tgtEl>
                                        <p:attrNameLst>
                                          <p:attrName>ppt_y</p:attrName>
                                        </p:attrNameLst>
                                      </p:cBhvr>
                                      <p:tavLst>
                                        <p:tav tm="0">
                                          <p:val>
                                            <p:strVal val="#ppt_y+.1"/>
                                          </p:val>
                                        </p:tav>
                                        <p:tav tm="100000">
                                          <p:val>
                                            <p:strVal val="#ppt_y"/>
                                          </p:val>
                                        </p:tav>
                                      </p:tavLst>
                                    </p:anim>
                                  </p:childTnLst>
                                </p:cTn>
                              </p:par>
                            </p:childTnLst>
                          </p:cTn>
                        </p:par>
                        <p:par>
                          <p:cTn id="137" fill="hold">
                            <p:stCondLst>
                              <p:cond delay="4400"/>
                            </p:stCondLst>
                            <p:childTnLst>
                              <p:par>
                                <p:cTn id="138" presetID="42" presetClass="entr" presetSubtype="0" fill="hold" nodeType="afterEffect">
                                  <p:stCondLst>
                                    <p:cond delay="0"/>
                                  </p:stCondLst>
                                  <p:childTnLst>
                                    <p:set>
                                      <p:cBhvr>
                                        <p:cTn id="139" dur="1" fill="hold">
                                          <p:stCondLst>
                                            <p:cond delay="0"/>
                                          </p:stCondLst>
                                        </p:cTn>
                                        <p:tgtEl>
                                          <p:spTgt spid="659"/>
                                        </p:tgtEl>
                                        <p:attrNameLst>
                                          <p:attrName>style.visibility</p:attrName>
                                        </p:attrNameLst>
                                      </p:cBhvr>
                                      <p:to>
                                        <p:strVal val="visible"/>
                                      </p:to>
                                    </p:set>
                                    <p:animEffect transition="in" filter="fade">
                                      <p:cBhvr>
                                        <p:cTn id="140" dur="250"/>
                                        <p:tgtEl>
                                          <p:spTgt spid="659"/>
                                        </p:tgtEl>
                                      </p:cBhvr>
                                    </p:animEffect>
                                    <p:anim calcmode="lin" valueType="num">
                                      <p:cBhvr>
                                        <p:cTn id="141" dur="250" fill="hold"/>
                                        <p:tgtEl>
                                          <p:spTgt spid="659"/>
                                        </p:tgtEl>
                                        <p:attrNameLst>
                                          <p:attrName>ppt_x</p:attrName>
                                        </p:attrNameLst>
                                      </p:cBhvr>
                                      <p:tavLst>
                                        <p:tav tm="0">
                                          <p:val>
                                            <p:strVal val="#ppt_x"/>
                                          </p:val>
                                        </p:tav>
                                        <p:tav tm="100000">
                                          <p:val>
                                            <p:strVal val="#ppt_x"/>
                                          </p:val>
                                        </p:tav>
                                      </p:tavLst>
                                    </p:anim>
                                    <p:anim calcmode="lin" valueType="num">
                                      <p:cBhvr>
                                        <p:cTn id="142" dur="250" fill="hold"/>
                                        <p:tgtEl>
                                          <p:spTgt spid="659"/>
                                        </p:tgtEl>
                                        <p:attrNameLst>
                                          <p:attrName>ppt_y</p:attrName>
                                        </p:attrNameLst>
                                      </p:cBhvr>
                                      <p:tavLst>
                                        <p:tav tm="0">
                                          <p:val>
                                            <p:strVal val="#ppt_y+.1"/>
                                          </p:val>
                                        </p:tav>
                                        <p:tav tm="100000">
                                          <p:val>
                                            <p:strVal val="#ppt_y"/>
                                          </p:val>
                                        </p:tav>
                                      </p:tavLst>
                                    </p:anim>
                                  </p:childTnLst>
                                </p:cTn>
                              </p:par>
                            </p:childTnLst>
                          </p:cTn>
                        </p:par>
                        <p:par>
                          <p:cTn id="143" fill="hold">
                            <p:stCondLst>
                              <p:cond delay="4650"/>
                            </p:stCondLst>
                            <p:childTnLst>
                              <p:par>
                                <p:cTn id="144" presetID="42" presetClass="entr" presetSubtype="0" fill="hold" nodeType="afterEffect">
                                  <p:stCondLst>
                                    <p:cond delay="0"/>
                                  </p:stCondLst>
                                  <p:childTnLst>
                                    <p:set>
                                      <p:cBhvr>
                                        <p:cTn id="145" dur="1" fill="hold">
                                          <p:stCondLst>
                                            <p:cond delay="0"/>
                                          </p:stCondLst>
                                        </p:cTn>
                                        <p:tgtEl>
                                          <p:spTgt spid="684"/>
                                        </p:tgtEl>
                                        <p:attrNameLst>
                                          <p:attrName>style.visibility</p:attrName>
                                        </p:attrNameLst>
                                      </p:cBhvr>
                                      <p:to>
                                        <p:strVal val="visible"/>
                                      </p:to>
                                    </p:set>
                                    <p:animEffect transition="in" filter="fade">
                                      <p:cBhvr>
                                        <p:cTn id="146" dur="250"/>
                                        <p:tgtEl>
                                          <p:spTgt spid="684"/>
                                        </p:tgtEl>
                                      </p:cBhvr>
                                    </p:animEffect>
                                    <p:anim calcmode="lin" valueType="num">
                                      <p:cBhvr>
                                        <p:cTn id="147" dur="250" fill="hold"/>
                                        <p:tgtEl>
                                          <p:spTgt spid="684"/>
                                        </p:tgtEl>
                                        <p:attrNameLst>
                                          <p:attrName>ppt_x</p:attrName>
                                        </p:attrNameLst>
                                      </p:cBhvr>
                                      <p:tavLst>
                                        <p:tav tm="0">
                                          <p:val>
                                            <p:strVal val="#ppt_x"/>
                                          </p:val>
                                        </p:tav>
                                        <p:tav tm="100000">
                                          <p:val>
                                            <p:strVal val="#ppt_x"/>
                                          </p:val>
                                        </p:tav>
                                      </p:tavLst>
                                    </p:anim>
                                    <p:anim calcmode="lin" valueType="num">
                                      <p:cBhvr>
                                        <p:cTn id="148" dur="250" fill="hold"/>
                                        <p:tgtEl>
                                          <p:spTgt spid="684"/>
                                        </p:tgtEl>
                                        <p:attrNameLst>
                                          <p:attrName>ppt_y</p:attrName>
                                        </p:attrNameLst>
                                      </p:cBhvr>
                                      <p:tavLst>
                                        <p:tav tm="0">
                                          <p:val>
                                            <p:strVal val="#ppt_y+.1"/>
                                          </p:val>
                                        </p:tav>
                                        <p:tav tm="100000">
                                          <p:val>
                                            <p:strVal val="#ppt_y"/>
                                          </p:val>
                                        </p:tav>
                                      </p:tavLst>
                                    </p:anim>
                                  </p:childTnLst>
                                </p:cTn>
                              </p:par>
                            </p:childTnLst>
                          </p:cTn>
                        </p:par>
                        <p:par>
                          <p:cTn id="149" fill="hold">
                            <p:stCondLst>
                              <p:cond delay="4900"/>
                            </p:stCondLst>
                            <p:childTnLst>
                              <p:par>
                                <p:cTn id="150" presetID="42" presetClass="entr" presetSubtype="0" fill="hold" nodeType="afterEffect">
                                  <p:stCondLst>
                                    <p:cond delay="0"/>
                                  </p:stCondLst>
                                  <p:childTnLst>
                                    <p:set>
                                      <p:cBhvr>
                                        <p:cTn id="151" dur="1" fill="hold">
                                          <p:stCondLst>
                                            <p:cond delay="0"/>
                                          </p:stCondLst>
                                        </p:cTn>
                                        <p:tgtEl>
                                          <p:spTgt spid="709"/>
                                        </p:tgtEl>
                                        <p:attrNameLst>
                                          <p:attrName>style.visibility</p:attrName>
                                        </p:attrNameLst>
                                      </p:cBhvr>
                                      <p:to>
                                        <p:strVal val="visible"/>
                                      </p:to>
                                    </p:set>
                                    <p:animEffect transition="in" filter="fade">
                                      <p:cBhvr>
                                        <p:cTn id="152" dur="250"/>
                                        <p:tgtEl>
                                          <p:spTgt spid="709"/>
                                        </p:tgtEl>
                                      </p:cBhvr>
                                    </p:animEffect>
                                    <p:anim calcmode="lin" valueType="num">
                                      <p:cBhvr>
                                        <p:cTn id="153" dur="250" fill="hold"/>
                                        <p:tgtEl>
                                          <p:spTgt spid="709"/>
                                        </p:tgtEl>
                                        <p:attrNameLst>
                                          <p:attrName>ppt_x</p:attrName>
                                        </p:attrNameLst>
                                      </p:cBhvr>
                                      <p:tavLst>
                                        <p:tav tm="0">
                                          <p:val>
                                            <p:strVal val="#ppt_x"/>
                                          </p:val>
                                        </p:tav>
                                        <p:tav tm="100000">
                                          <p:val>
                                            <p:strVal val="#ppt_x"/>
                                          </p:val>
                                        </p:tav>
                                      </p:tavLst>
                                    </p:anim>
                                    <p:anim calcmode="lin" valueType="num">
                                      <p:cBhvr>
                                        <p:cTn id="154" dur="250" fill="hold"/>
                                        <p:tgtEl>
                                          <p:spTgt spid="709"/>
                                        </p:tgtEl>
                                        <p:attrNameLst>
                                          <p:attrName>ppt_y</p:attrName>
                                        </p:attrNameLst>
                                      </p:cBhvr>
                                      <p:tavLst>
                                        <p:tav tm="0">
                                          <p:val>
                                            <p:strVal val="#ppt_y+.1"/>
                                          </p:val>
                                        </p:tav>
                                        <p:tav tm="100000">
                                          <p:val>
                                            <p:strVal val="#ppt_y"/>
                                          </p:val>
                                        </p:tav>
                                      </p:tavLst>
                                    </p:anim>
                                  </p:childTnLst>
                                </p:cTn>
                              </p:par>
                            </p:childTnLst>
                          </p:cTn>
                        </p:par>
                        <p:par>
                          <p:cTn id="155" fill="hold">
                            <p:stCondLst>
                              <p:cond delay="5150"/>
                            </p:stCondLst>
                            <p:childTnLst>
                              <p:par>
                                <p:cTn id="156" presetID="42" presetClass="entr" presetSubtype="0" fill="hold" nodeType="afterEffect">
                                  <p:stCondLst>
                                    <p:cond delay="0"/>
                                  </p:stCondLst>
                                  <p:childTnLst>
                                    <p:set>
                                      <p:cBhvr>
                                        <p:cTn id="157" dur="1" fill="hold">
                                          <p:stCondLst>
                                            <p:cond delay="0"/>
                                          </p:stCondLst>
                                        </p:cTn>
                                        <p:tgtEl>
                                          <p:spTgt spid="734"/>
                                        </p:tgtEl>
                                        <p:attrNameLst>
                                          <p:attrName>style.visibility</p:attrName>
                                        </p:attrNameLst>
                                      </p:cBhvr>
                                      <p:to>
                                        <p:strVal val="visible"/>
                                      </p:to>
                                    </p:set>
                                    <p:animEffect transition="in" filter="fade">
                                      <p:cBhvr>
                                        <p:cTn id="158" dur="200"/>
                                        <p:tgtEl>
                                          <p:spTgt spid="734"/>
                                        </p:tgtEl>
                                      </p:cBhvr>
                                    </p:animEffect>
                                    <p:anim calcmode="lin" valueType="num">
                                      <p:cBhvr>
                                        <p:cTn id="159" dur="200" fill="hold"/>
                                        <p:tgtEl>
                                          <p:spTgt spid="734"/>
                                        </p:tgtEl>
                                        <p:attrNameLst>
                                          <p:attrName>ppt_x</p:attrName>
                                        </p:attrNameLst>
                                      </p:cBhvr>
                                      <p:tavLst>
                                        <p:tav tm="0">
                                          <p:val>
                                            <p:strVal val="#ppt_x"/>
                                          </p:val>
                                        </p:tav>
                                        <p:tav tm="100000">
                                          <p:val>
                                            <p:strVal val="#ppt_x"/>
                                          </p:val>
                                        </p:tav>
                                      </p:tavLst>
                                    </p:anim>
                                    <p:anim calcmode="lin" valueType="num">
                                      <p:cBhvr>
                                        <p:cTn id="160" dur="200" fill="hold"/>
                                        <p:tgtEl>
                                          <p:spTgt spid="734"/>
                                        </p:tgtEl>
                                        <p:attrNameLst>
                                          <p:attrName>ppt_y</p:attrName>
                                        </p:attrNameLst>
                                      </p:cBhvr>
                                      <p:tavLst>
                                        <p:tav tm="0">
                                          <p:val>
                                            <p:strVal val="#ppt_y+.1"/>
                                          </p:val>
                                        </p:tav>
                                        <p:tav tm="100000">
                                          <p:val>
                                            <p:strVal val="#ppt_y"/>
                                          </p:val>
                                        </p:tav>
                                      </p:tavLst>
                                    </p:anim>
                                  </p:childTnLst>
                                </p:cTn>
                              </p:par>
                            </p:childTnLst>
                          </p:cTn>
                        </p:par>
                        <p:par>
                          <p:cTn id="161" fill="hold">
                            <p:stCondLst>
                              <p:cond delay="5350"/>
                            </p:stCondLst>
                            <p:childTnLst>
                              <p:par>
                                <p:cTn id="162" presetID="42" presetClass="entr" presetSubtype="0" fill="hold" nodeType="afterEffect">
                                  <p:stCondLst>
                                    <p:cond delay="0"/>
                                  </p:stCondLst>
                                  <p:childTnLst>
                                    <p:set>
                                      <p:cBhvr>
                                        <p:cTn id="163" dur="1" fill="hold">
                                          <p:stCondLst>
                                            <p:cond delay="0"/>
                                          </p:stCondLst>
                                        </p:cTn>
                                        <p:tgtEl>
                                          <p:spTgt spid="762"/>
                                        </p:tgtEl>
                                        <p:attrNameLst>
                                          <p:attrName>style.visibility</p:attrName>
                                        </p:attrNameLst>
                                      </p:cBhvr>
                                      <p:to>
                                        <p:strVal val="visible"/>
                                      </p:to>
                                    </p:set>
                                    <p:animEffect transition="in" filter="fade">
                                      <p:cBhvr>
                                        <p:cTn id="164" dur="150"/>
                                        <p:tgtEl>
                                          <p:spTgt spid="762"/>
                                        </p:tgtEl>
                                      </p:cBhvr>
                                    </p:animEffect>
                                    <p:anim calcmode="lin" valueType="num">
                                      <p:cBhvr>
                                        <p:cTn id="165" dur="150" fill="hold"/>
                                        <p:tgtEl>
                                          <p:spTgt spid="762"/>
                                        </p:tgtEl>
                                        <p:attrNameLst>
                                          <p:attrName>ppt_x</p:attrName>
                                        </p:attrNameLst>
                                      </p:cBhvr>
                                      <p:tavLst>
                                        <p:tav tm="0">
                                          <p:val>
                                            <p:strVal val="#ppt_x"/>
                                          </p:val>
                                        </p:tav>
                                        <p:tav tm="100000">
                                          <p:val>
                                            <p:strVal val="#ppt_x"/>
                                          </p:val>
                                        </p:tav>
                                      </p:tavLst>
                                    </p:anim>
                                    <p:anim calcmode="lin" valueType="num">
                                      <p:cBhvr>
                                        <p:cTn id="166" dur="150" fill="hold"/>
                                        <p:tgtEl>
                                          <p:spTgt spid="7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Still having audio issues?</a:t>
            </a:r>
            <a:endParaRPr lang="en-US" noProof="0" dirty="0"/>
          </a:p>
        </p:txBody>
      </p:sp>
      <p:sp>
        <p:nvSpPr>
          <p:cNvPr id="9" name="TextBox 8"/>
          <p:cNvSpPr txBox="1"/>
          <p:nvPr/>
        </p:nvSpPr>
        <p:spPr>
          <a:xfrm>
            <a:off x="877322" y="2115169"/>
            <a:ext cx="10219024"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solidFill>
                  <a:srgbClr val="F2F2F2">
                    <a:lumMod val="10000"/>
                  </a:srgbClr>
                </a:solidFill>
                <a:latin typeface="Segoe UI Light" panose="020B0502040204020203" pitchFamily="34" charset="0"/>
                <a:cs typeface="Segoe UI Light" panose="020B0502040204020203" pitchFamily="34" charset="0"/>
              </a:rPr>
              <a:t>Contact </a:t>
            </a:r>
            <a:r>
              <a:rPr lang="en-US" sz="2800" b="1" dirty="0" smtClean="0">
                <a:solidFill>
                  <a:srgbClr val="F2F2F2">
                    <a:lumMod val="10000"/>
                  </a:srgbClr>
                </a:solidFill>
                <a:latin typeface="Segoe UI Light" panose="020B0502040204020203" pitchFamily="34" charset="0"/>
                <a:cs typeface="Segoe UI Light" panose="020B0502040204020203" pitchFamily="34" charset="0"/>
              </a:rPr>
              <a:t>MS Support</a:t>
            </a:r>
            <a:r>
              <a:rPr lang="en-US" sz="2800" dirty="0" smtClean="0">
                <a:solidFill>
                  <a:srgbClr val="F2F2F2">
                    <a:lumMod val="10000"/>
                  </a:srgbClr>
                </a:solidFill>
                <a:latin typeface="Segoe UI Light" panose="020B0502040204020203" pitchFamily="34" charset="0"/>
                <a:cs typeface="Segoe UI Light" panose="020B0502040204020203" pitchFamily="34" charset="0"/>
              </a:rPr>
              <a:t> from the attendees list (available in the first 10 minutes)</a:t>
            </a:r>
          </a:p>
          <a:p>
            <a:pPr marL="457200" indent="-457200">
              <a:buFont typeface="Arial" panose="020B0604020202020204" pitchFamily="34" charset="0"/>
              <a:buChar char="•"/>
            </a:pPr>
            <a:endParaRPr lang="en-US" sz="2800" dirty="0">
              <a:solidFill>
                <a:srgbClr val="F2F2F2">
                  <a:lumMod val="10000"/>
                </a:srgbClr>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US" sz="2800" dirty="0" smtClean="0">
                <a:solidFill>
                  <a:srgbClr val="F2F2F2">
                    <a:lumMod val="10000"/>
                  </a:srgbClr>
                </a:solidFill>
                <a:latin typeface="Segoe UI Light" panose="020B0502040204020203" pitchFamily="34" charset="0"/>
                <a:cs typeface="Segoe UI Light" panose="020B0502040204020203" pitchFamily="34" charset="0"/>
              </a:rPr>
              <a:t>Try to exit and re-login again to the meeting</a:t>
            </a:r>
          </a:p>
          <a:p>
            <a:pPr marL="457200" indent="-457200">
              <a:buFont typeface="Arial" panose="020B0604020202020204" pitchFamily="34" charset="0"/>
              <a:buChar char="•"/>
            </a:pPr>
            <a:endParaRPr lang="en-US" sz="2800" b="1" dirty="0">
              <a:solidFill>
                <a:srgbClr val="F2F2F2">
                  <a:lumMod val="10000"/>
                </a:srgbClr>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US" sz="2800" dirty="0" smtClean="0">
                <a:solidFill>
                  <a:srgbClr val="F2F2F2">
                    <a:lumMod val="10000"/>
                  </a:srgbClr>
                </a:solidFill>
                <a:latin typeface="Segoe UI Light" panose="020B0502040204020203" pitchFamily="34" charset="0"/>
                <a:cs typeface="Segoe UI Light" panose="020B0502040204020203" pitchFamily="34" charset="0"/>
              </a:rPr>
              <a:t>When </a:t>
            </a:r>
            <a:r>
              <a:rPr lang="en-US" sz="2800" b="1" dirty="0" smtClean="0">
                <a:solidFill>
                  <a:srgbClr val="F2F2F2">
                    <a:lumMod val="10000"/>
                  </a:srgbClr>
                </a:solidFill>
                <a:latin typeface="Segoe UI Light" panose="020B0502040204020203" pitchFamily="34" charset="0"/>
                <a:cs typeface="Segoe UI Light" panose="020B0502040204020203" pitchFamily="34" charset="0"/>
              </a:rPr>
              <a:t>MS Support </a:t>
            </a:r>
            <a:r>
              <a:rPr lang="en-US" sz="2800" dirty="0" smtClean="0">
                <a:solidFill>
                  <a:srgbClr val="F2F2F2">
                    <a:lumMod val="10000"/>
                  </a:srgbClr>
                </a:solidFill>
                <a:latin typeface="Segoe UI Light" panose="020B0502040204020203" pitchFamily="34" charset="0"/>
                <a:cs typeface="Segoe UI Light" panose="020B0502040204020203" pitchFamily="34" charset="0"/>
              </a:rPr>
              <a:t>agent</a:t>
            </a:r>
            <a:r>
              <a:rPr lang="en-US" sz="2800" b="1" dirty="0" smtClean="0">
                <a:solidFill>
                  <a:srgbClr val="F2F2F2">
                    <a:lumMod val="10000"/>
                  </a:srgbClr>
                </a:solidFill>
                <a:latin typeface="Segoe UI Light" panose="020B0502040204020203" pitchFamily="34" charset="0"/>
                <a:cs typeface="Segoe UI Light" panose="020B0502040204020203" pitchFamily="34" charset="0"/>
              </a:rPr>
              <a:t> </a:t>
            </a:r>
            <a:r>
              <a:rPr lang="en-US" sz="2800" dirty="0" smtClean="0">
                <a:solidFill>
                  <a:srgbClr val="F2F2F2">
                    <a:lumMod val="10000"/>
                  </a:srgbClr>
                </a:solidFill>
                <a:latin typeface="Segoe UI Light" panose="020B0502040204020203" pitchFamily="34" charset="0"/>
                <a:cs typeface="Segoe UI Light" panose="020B0502040204020203" pitchFamily="34" charset="0"/>
              </a:rPr>
              <a:t>is not available send an email to:</a:t>
            </a:r>
          </a:p>
          <a:p>
            <a:pPr marL="457200" indent="-457200">
              <a:buFont typeface="Arial" panose="020B0604020202020204" pitchFamily="34" charset="0"/>
              <a:buChar char="•"/>
            </a:pPr>
            <a:r>
              <a:rPr lang="en-US" sz="2800" b="1" dirty="0" smtClean="0">
                <a:solidFill>
                  <a:srgbClr val="F2F2F2">
                    <a:lumMod val="10000"/>
                  </a:srgbClr>
                </a:solidFill>
                <a:latin typeface="Segoe UI Light" panose="020B0502040204020203" pitchFamily="34" charset="0"/>
                <a:cs typeface="Segoe UI Light" panose="020B0502040204020203" pitchFamily="34" charset="0"/>
              </a:rPr>
              <a:t>weregsup@microsoft.com</a:t>
            </a:r>
            <a:endParaRPr lang="hu-HU" sz="2800" b="1" dirty="0">
              <a:solidFill>
                <a:srgbClr val="F2F2F2">
                  <a:lumMod val="1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92550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Database Pool Configuration</a:t>
            </a:r>
            <a:endParaRPr lang="en-US" dirty="0"/>
          </a:p>
        </p:txBody>
      </p:sp>
      <p:sp>
        <p:nvSpPr>
          <p:cNvPr id="3" name="Text Placeholder 2"/>
          <p:cNvSpPr>
            <a:spLocks noGrp="1"/>
          </p:cNvSpPr>
          <p:nvPr>
            <p:ph type="body" sz="quarter" idx="10"/>
          </p:nvPr>
        </p:nvSpPr>
        <p:spPr>
          <a:xfrm>
            <a:off x="410875" y="1451224"/>
            <a:ext cx="4059525" cy="4893647"/>
          </a:xfrm>
        </p:spPr>
        <p:txBody>
          <a:bodyPr/>
          <a:lstStyle/>
          <a:p>
            <a:r>
              <a:rPr lang="en-US" sz="3600" dirty="0" smtClean="0"/>
              <a:t>Pool is configured at server level</a:t>
            </a:r>
          </a:p>
          <a:p>
            <a:endParaRPr lang="en-US" sz="3600" dirty="0"/>
          </a:p>
          <a:p>
            <a:r>
              <a:rPr lang="en-US" sz="3600" dirty="0" smtClean="0"/>
              <a:t>Standard pricing tier database only in Preview</a:t>
            </a:r>
          </a:p>
          <a:p>
            <a:endParaRPr lang="en-US" sz="3600" dirty="0"/>
          </a:p>
          <a:p>
            <a:r>
              <a:rPr lang="en-US" sz="3600" dirty="0" smtClean="0"/>
              <a:t>Machine learning for pool  recommendations</a:t>
            </a:r>
            <a:endParaRPr lang="en-US" sz="3600" dirty="0"/>
          </a:p>
        </p:txBody>
      </p:sp>
      <p:pic>
        <p:nvPicPr>
          <p:cNvPr id="5" name="Picture 4"/>
          <p:cNvPicPr>
            <a:picLocks noChangeAspect="1"/>
          </p:cNvPicPr>
          <p:nvPr/>
        </p:nvPicPr>
        <p:blipFill>
          <a:blip r:embed="rId2"/>
          <a:stretch>
            <a:fillRect/>
          </a:stretch>
        </p:blipFill>
        <p:spPr>
          <a:xfrm>
            <a:off x="4647480" y="1293812"/>
            <a:ext cx="4019550" cy="1476375"/>
          </a:xfrm>
          <a:prstGeom prst="rect">
            <a:avLst/>
          </a:prstGeom>
        </p:spPr>
      </p:pic>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t="-2"/>
          <a:stretch/>
        </p:blipFill>
        <p:spPr>
          <a:xfrm>
            <a:off x="4647480" y="1182339"/>
            <a:ext cx="7351760" cy="5421661"/>
          </a:xfrm>
          <a:prstGeom prst="rect">
            <a:avLst/>
          </a:prstGeom>
        </p:spPr>
      </p:pic>
    </p:spTree>
    <p:extLst>
      <p:ext uri="{BB962C8B-B14F-4D97-AF65-F5344CB8AC3E}">
        <p14:creationId xmlns:p14="http://schemas.microsoft.com/office/powerpoint/2010/main" val="742002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 Management</a:t>
            </a:r>
            <a:endParaRPr lang="en-US" dirty="0"/>
          </a:p>
        </p:txBody>
      </p:sp>
      <p:sp>
        <p:nvSpPr>
          <p:cNvPr id="3" name="Text Placeholder 2"/>
          <p:cNvSpPr>
            <a:spLocks noGrp="1"/>
          </p:cNvSpPr>
          <p:nvPr>
            <p:ph type="body" sz="quarter" idx="10"/>
          </p:nvPr>
        </p:nvSpPr>
        <p:spPr>
          <a:xfrm>
            <a:off x="410875" y="1451224"/>
            <a:ext cx="4402425" cy="5715988"/>
          </a:xfrm>
        </p:spPr>
        <p:txBody>
          <a:bodyPr/>
          <a:lstStyle/>
          <a:p>
            <a:r>
              <a:rPr lang="en-US" dirty="0" smtClean="0"/>
              <a:t>Modify DTUs assigned to pool</a:t>
            </a:r>
          </a:p>
          <a:p>
            <a:endParaRPr lang="en-US" dirty="0" smtClean="0"/>
          </a:p>
          <a:p>
            <a:r>
              <a:rPr lang="en-US" dirty="0"/>
              <a:t>Set min/max DTU per database</a:t>
            </a:r>
          </a:p>
          <a:p>
            <a:endParaRPr lang="en-US" dirty="0" smtClean="0"/>
          </a:p>
          <a:p>
            <a:r>
              <a:rPr lang="en-US" dirty="0" smtClean="0"/>
              <a:t>Add remove databases from pool</a:t>
            </a:r>
          </a:p>
          <a:p>
            <a:r>
              <a:rPr lang="en-US" sz="2400" dirty="0" smtClean="0"/>
              <a:t>removed DBs will be at S3 level</a:t>
            </a:r>
            <a:endParaRPr lang="en-US" sz="4000"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11991" y="0"/>
            <a:ext cx="6080010" cy="5943600"/>
          </a:xfrm>
          <a:prstGeom prst="rect">
            <a:avLst/>
          </a:prstGeom>
        </p:spPr>
      </p:pic>
    </p:spTree>
    <p:extLst>
      <p:ext uri="{BB962C8B-B14F-4D97-AF65-F5344CB8AC3E}">
        <p14:creationId xmlns:p14="http://schemas.microsoft.com/office/powerpoint/2010/main" val="403812513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Database Jobs</a:t>
            </a:r>
            <a:endParaRPr lang="en-US" dirty="0"/>
          </a:p>
        </p:txBody>
      </p:sp>
      <p:sp>
        <p:nvSpPr>
          <p:cNvPr id="3" name="Text Placeholder 2"/>
          <p:cNvSpPr>
            <a:spLocks noGrp="1"/>
          </p:cNvSpPr>
          <p:nvPr>
            <p:ph type="body" sz="quarter" idx="10"/>
          </p:nvPr>
        </p:nvSpPr>
        <p:spPr>
          <a:xfrm>
            <a:off x="410875" y="1451224"/>
            <a:ext cx="4389725" cy="5749266"/>
          </a:xfrm>
        </p:spPr>
        <p:txBody>
          <a:bodyPr/>
          <a:lstStyle/>
          <a:p>
            <a:r>
              <a:rPr lang="en-US" sz="3200" dirty="0" smtClean="0"/>
              <a:t>Requires Service Setup</a:t>
            </a:r>
          </a:p>
          <a:p>
            <a:r>
              <a:rPr lang="en-US" sz="2000" dirty="0" smtClean="0"/>
              <a:t>-Cloud Service, SQL Azure Database, Service Bus, Storage Account</a:t>
            </a:r>
          </a:p>
          <a:p>
            <a:r>
              <a:rPr lang="en-US" sz="3200" dirty="0"/>
              <a:t>Use </a:t>
            </a:r>
            <a:r>
              <a:rPr lang="en-US" sz="3200" dirty="0" smtClean="0"/>
              <a:t>T-SQL </a:t>
            </a:r>
            <a:r>
              <a:rPr lang="en-US" sz="3200" dirty="0"/>
              <a:t>scripts to define jobs</a:t>
            </a:r>
          </a:p>
          <a:p>
            <a:r>
              <a:rPr lang="en-US" sz="3200" dirty="0"/>
              <a:t>Built-in automatic retries in case of transient failures</a:t>
            </a:r>
          </a:p>
          <a:p>
            <a:r>
              <a:rPr lang="en-US" sz="3200" dirty="0" smtClean="0"/>
              <a:t>Integrated </a:t>
            </a:r>
            <a:r>
              <a:rPr lang="en-US" sz="3200" dirty="0"/>
              <a:t>with elastic pools in the new Azure Portal</a:t>
            </a:r>
          </a:p>
          <a:p>
            <a:endParaRPr lang="en-US" sz="3200" dirty="0" smtClean="0"/>
          </a:p>
          <a:p>
            <a:endParaRPr lang="en-US" sz="3200" dirty="0"/>
          </a:p>
          <a:p>
            <a:endParaRPr lang="en-US" sz="3200" dirty="0" smtClean="0"/>
          </a:p>
          <a:p>
            <a:endParaRPr lang="en-US"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983" y="1244601"/>
            <a:ext cx="7297017" cy="4737100"/>
          </a:xfrm>
          <a:prstGeom prst="rect">
            <a:avLst/>
          </a:prstGeom>
        </p:spPr>
      </p:pic>
    </p:spTree>
    <p:extLst>
      <p:ext uri="{BB962C8B-B14F-4D97-AF65-F5344CB8AC3E}">
        <p14:creationId xmlns:p14="http://schemas.microsoft.com/office/powerpoint/2010/main" val="414557440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16212" y="2108170"/>
            <a:ext cx="11231365" cy="738664"/>
          </a:xfrm>
        </p:spPr>
        <p:txBody>
          <a:bodyPr/>
          <a:lstStyle/>
          <a:p>
            <a:r>
              <a:rPr lang="it-IT" sz="6000" dirty="0" smtClean="0"/>
              <a:t>SQL Database</a:t>
            </a:r>
            <a:endParaRPr lang="es-ES" dirty="0"/>
          </a:p>
        </p:txBody>
      </p:sp>
      <p:sp>
        <p:nvSpPr>
          <p:cNvPr id="4" name="Text Placeholder 3"/>
          <p:cNvSpPr>
            <a:spLocks noGrp="1"/>
          </p:cNvSpPr>
          <p:nvPr>
            <p:ph type="body" sz="quarter" idx="11"/>
          </p:nvPr>
        </p:nvSpPr>
        <p:spPr/>
        <p:txBody>
          <a:bodyPr/>
          <a:lstStyle/>
          <a:p>
            <a:r>
              <a:rPr lang="en-US" dirty="0" smtClean="0"/>
              <a:t>Business Continuity</a:t>
            </a:r>
            <a:endParaRPr lang="es-ES" dirty="0"/>
          </a:p>
        </p:txBody>
      </p:sp>
    </p:spTree>
    <p:extLst>
      <p:ext uri="{BB962C8B-B14F-4D97-AF65-F5344CB8AC3E}">
        <p14:creationId xmlns:p14="http://schemas.microsoft.com/office/powerpoint/2010/main" val="175180338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Built-in Replicas and Failover</a:t>
            </a:r>
            <a:endParaRPr lang="en-US" dirty="0"/>
          </a:p>
        </p:txBody>
      </p:sp>
      <p:sp>
        <p:nvSpPr>
          <p:cNvPr id="21" name="Flowchart: Magnetic Disk 20"/>
          <p:cNvSpPr/>
          <p:nvPr/>
        </p:nvSpPr>
        <p:spPr bwMode="auto">
          <a:xfrm>
            <a:off x="5154706" y="1317470"/>
            <a:ext cx="1377476" cy="1304225"/>
          </a:xfrm>
          <a:prstGeom prst="flowChartMagneticDisk">
            <a:avLst/>
          </a:prstGeom>
          <a:solidFill>
            <a:srgbClr val="960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Logical</a:t>
            </a:r>
          </a:p>
          <a:p>
            <a:pPr algn="ctr" defTabSz="914099" fontAlgn="base">
              <a:spcBef>
                <a:spcPct val="0"/>
              </a:spcBef>
              <a:spcAft>
                <a:spcPct val="0"/>
              </a:spcAft>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Database</a:t>
            </a:r>
          </a:p>
        </p:txBody>
      </p:sp>
      <p:pic>
        <p:nvPicPr>
          <p:cNvPr id="2050" name="Picture 2" descr="http://www.microsoft.com/global/en-us/government/PublishingImages/blog/msft-cloud-datacenter.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920734" y="2783608"/>
            <a:ext cx="4012304" cy="2085359"/>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1460328" y="5216124"/>
            <a:ext cx="2377560" cy="1033623"/>
            <a:chOff x="896981" y="5310255"/>
            <a:chExt cx="2377560" cy="1033623"/>
          </a:xfrm>
        </p:grpSpPr>
        <p:grpSp>
          <p:nvGrpSpPr>
            <p:cNvPr id="9" name="Group 8"/>
            <p:cNvGrpSpPr/>
            <p:nvPr/>
          </p:nvGrpSpPr>
          <p:grpSpPr>
            <a:xfrm>
              <a:off x="896981" y="5310255"/>
              <a:ext cx="2377560" cy="1033623"/>
              <a:chOff x="902043" y="4493033"/>
              <a:chExt cx="3934973" cy="1531779"/>
            </a:xfrm>
          </p:grpSpPr>
          <p:sp>
            <p:nvSpPr>
              <p:cNvPr id="12" name="Rounded Rectangle 11"/>
              <p:cNvSpPr/>
              <p:nvPr/>
            </p:nvSpPr>
            <p:spPr bwMode="auto">
              <a:xfrm>
                <a:off x="902043" y="4493033"/>
                <a:ext cx="3934973" cy="1531779"/>
              </a:xfrm>
              <a:prstGeom prst="round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smtClean="0">
                  <a:solidFill>
                    <a:schemeClr val="bg1"/>
                  </a:solidFill>
                  <a:latin typeface="Segoe UI" pitchFamily="34" charset="0"/>
                  <a:ea typeface="Segoe UI" pitchFamily="34" charset="0"/>
                  <a:cs typeface="Segoe UI" pitchFamily="34" charset="0"/>
                </a:endParaRPr>
              </a:p>
            </p:txBody>
          </p:sp>
          <p:sp>
            <p:nvSpPr>
              <p:cNvPr id="2" name="Oval 1"/>
              <p:cNvSpPr/>
              <p:nvPr/>
            </p:nvSpPr>
            <p:spPr bwMode="auto">
              <a:xfrm>
                <a:off x="982363" y="5201863"/>
                <a:ext cx="166816" cy="16063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Rectangle 2"/>
              <p:cNvSpPr/>
              <p:nvPr/>
            </p:nvSpPr>
            <p:spPr bwMode="auto">
              <a:xfrm>
                <a:off x="4055683" y="4992451"/>
                <a:ext cx="636222" cy="1108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Rectangle 29"/>
              <p:cNvSpPr/>
              <p:nvPr/>
            </p:nvSpPr>
            <p:spPr bwMode="auto">
              <a:xfrm>
                <a:off x="4055683" y="5189175"/>
                <a:ext cx="636222" cy="1108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 name="Rectangle 30"/>
              <p:cNvSpPr/>
              <p:nvPr/>
            </p:nvSpPr>
            <p:spPr bwMode="auto">
              <a:xfrm>
                <a:off x="4055683" y="5385899"/>
                <a:ext cx="636222" cy="1108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4" name="Flowchart: Magnetic Disk 33"/>
            <p:cNvSpPr/>
            <p:nvPr/>
          </p:nvSpPr>
          <p:spPr bwMode="auto">
            <a:xfrm>
              <a:off x="1357454" y="5554816"/>
              <a:ext cx="1210962" cy="526463"/>
            </a:xfrm>
            <a:prstGeom prst="flowChartMagneticDisk">
              <a:avLst/>
            </a:prstGeom>
            <a:solidFill>
              <a:srgbClr val="92D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Replica 1</a:t>
              </a:r>
            </a:p>
          </p:txBody>
        </p:sp>
      </p:grpSp>
      <p:grpSp>
        <p:nvGrpSpPr>
          <p:cNvPr id="47" name="Group 46"/>
          <p:cNvGrpSpPr/>
          <p:nvPr/>
        </p:nvGrpSpPr>
        <p:grpSpPr>
          <a:xfrm>
            <a:off x="7560552" y="5216123"/>
            <a:ext cx="2377560" cy="1033623"/>
            <a:chOff x="896981" y="5310255"/>
            <a:chExt cx="2377560" cy="1033623"/>
          </a:xfrm>
          <a:solidFill>
            <a:schemeClr val="tx1">
              <a:lumMod val="40000"/>
              <a:lumOff val="60000"/>
            </a:schemeClr>
          </a:solidFill>
        </p:grpSpPr>
        <p:grpSp>
          <p:nvGrpSpPr>
            <p:cNvPr id="48" name="Group 47"/>
            <p:cNvGrpSpPr/>
            <p:nvPr/>
          </p:nvGrpSpPr>
          <p:grpSpPr>
            <a:xfrm>
              <a:off x="896981" y="5310255"/>
              <a:ext cx="2377560" cy="1033623"/>
              <a:chOff x="902043" y="4493033"/>
              <a:chExt cx="3934973" cy="1531779"/>
            </a:xfrm>
            <a:grpFill/>
          </p:grpSpPr>
          <p:sp>
            <p:nvSpPr>
              <p:cNvPr id="50" name="Rounded Rectangle 49"/>
              <p:cNvSpPr/>
              <p:nvPr/>
            </p:nvSpPr>
            <p:spPr bwMode="auto">
              <a:xfrm>
                <a:off x="902043" y="4493033"/>
                <a:ext cx="3934973" cy="1531779"/>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smtClean="0">
                  <a:solidFill>
                    <a:schemeClr val="bg1"/>
                  </a:solidFill>
                  <a:latin typeface="Segoe UI" pitchFamily="34" charset="0"/>
                  <a:ea typeface="Segoe UI" pitchFamily="34" charset="0"/>
                  <a:cs typeface="Segoe UI" pitchFamily="34" charset="0"/>
                </a:endParaRPr>
              </a:p>
            </p:txBody>
          </p:sp>
          <p:sp>
            <p:nvSpPr>
              <p:cNvPr id="51" name="Oval 50"/>
              <p:cNvSpPr/>
              <p:nvPr/>
            </p:nvSpPr>
            <p:spPr bwMode="auto">
              <a:xfrm>
                <a:off x="982363" y="5201863"/>
                <a:ext cx="166816" cy="16063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2" name="Rectangle 51"/>
              <p:cNvSpPr/>
              <p:nvPr/>
            </p:nvSpPr>
            <p:spPr bwMode="auto">
              <a:xfrm>
                <a:off x="4055683" y="4992451"/>
                <a:ext cx="636222" cy="1108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3" name="Rectangle 52"/>
              <p:cNvSpPr/>
              <p:nvPr/>
            </p:nvSpPr>
            <p:spPr bwMode="auto">
              <a:xfrm>
                <a:off x="4055683" y="5189175"/>
                <a:ext cx="636222" cy="1108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4055683" y="5385899"/>
                <a:ext cx="636222" cy="1108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9" name="Flowchart: Magnetic Disk 48"/>
            <p:cNvSpPr/>
            <p:nvPr/>
          </p:nvSpPr>
          <p:spPr bwMode="auto">
            <a:xfrm>
              <a:off x="1357454" y="5554816"/>
              <a:ext cx="1210962" cy="526463"/>
            </a:xfrm>
            <a:prstGeom prst="flowChartMagneticDisk">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Replica 3</a:t>
              </a:r>
            </a:p>
          </p:txBody>
        </p:sp>
      </p:grpSp>
      <p:sp>
        <p:nvSpPr>
          <p:cNvPr id="36" name="Lightning Bolt 35"/>
          <p:cNvSpPr/>
          <p:nvPr/>
        </p:nvSpPr>
        <p:spPr bwMode="auto">
          <a:xfrm rot="17522565">
            <a:off x="3161720" y="4261538"/>
            <a:ext cx="1452675" cy="877330"/>
          </a:xfrm>
          <a:prstGeom prst="lightningBolt">
            <a:avLst/>
          </a:prstGeom>
          <a:solidFill>
            <a:schemeClr val="accent6">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5" name="Lightning Bolt 54"/>
          <p:cNvSpPr/>
          <p:nvPr/>
        </p:nvSpPr>
        <p:spPr bwMode="auto">
          <a:xfrm rot="12742896">
            <a:off x="4512222" y="3712237"/>
            <a:ext cx="1805311" cy="1325767"/>
          </a:xfrm>
          <a:prstGeom prst="lightningBolt">
            <a:avLst/>
          </a:prstGeom>
          <a:solidFill>
            <a:schemeClr val="accent6">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6" name="Lightning Bolt 55"/>
          <p:cNvSpPr/>
          <p:nvPr/>
        </p:nvSpPr>
        <p:spPr bwMode="auto">
          <a:xfrm rot="11444135">
            <a:off x="6454575" y="4103374"/>
            <a:ext cx="1587485" cy="1256889"/>
          </a:xfrm>
          <a:prstGeom prst="lightningBolt">
            <a:avLst/>
          </a:prstGeom>
          <a:solidFill>
            <a:schemeClr val="accent6">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2053" name="Group 2052"/>
          <p:cNvGrpSpPr/>
          <p:nvPr/>
        </p:nvGrpSpPr>
        <p:grpSpPr>
          <a:xfrm>
            <a:off x="3837889" y="5620554"/>
            <a:ext cx="3708227" cy="699758"/>
            <a:chOff x="3837889" y="5620554"/>
            <a:chExt cx="3708227" cy="699758"/>
          </a:xfrm>
          <a:solidFill>
            <a:srgbClr val="FFFF00"/>
          </a:solidFill>
        </p:grpSpPr>
        <p:grpSp>
          <p:nvGrpSpPr>
            <p:cNvPr id="63" name="Group 62"/>
            <p:cNvGrpSpPr/>
            <p:nvPr/>
          </p:nvGrpSpPr>
          <p:grpSpPr>
            <a:xfrm>
              <a:off x="3837889" y="5620554"/>
              <a:ext cx="672551" cy="603470"/>
              <a:chOff x="3708094" y="5592769"/>
              <a:chExt cx="802345" cy="624322"/>
            </a:xfrm>
            <a:grpFill/>
          </p:grpSpPr>
          <p:sp>
            <p:nvSpPr>
              <p:cNvPr id="57" name="Right Arrow 56"/>
              <p:cNvSpPr/>
              <p:nvPr/>
            </p:nvSpPr>
            <p:spPr bwMode="auto">
              <a:xfrm>
                <a:off x="3708094" y="5592769"/>
                <a:ext cx="802345" cy="249167"/>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Rectangle 61"/>
              <p:cNvSpPr/>
              <p:nvPr/>
            </p:nvSpPr>
            <p:spPr bwMode="auto">
              <a:xfrm>
                <a:off x="3806928" y="5676789"/>
                <a:ext cx="177316" cy="54030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2048" name="Rectangle 2047"/>
            <p:cNvSpPr/>
            <p:nvPr/>
          </p:nvSpPr>
          <p:spPr bwMode="auto">
            <a:xfrm>
              <a:off x="3920733" y="6185224"/>
              <a:ext cx="3270899" cy="1350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49" name="Bent-Up Arrow 2048"/>
            <p:cNvSpPr/>
            <p:nvPr/>
          </p:nvSpPr>
          <p:spPr bwMode="auto">
            <a:xfrm rot="16200000" flipV="1">
              <a:off x="6988990" y="5708314"/>
              <a:ext cx="634154" cy="480099"/>
            </a:xfrm>
            <a:prstGeom prst="bentUp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2052" name="Group 2051"/>
          <p:cNvGrpSpPr/>
          <p:nvPr/>
        </p:nvGrpSpPr>
        <p:grpSpPr>
          <a:xfrm>
            <a:off x="2278331" y="2125578"/>
            <a:ext cx="2381429" cy="2909081"/>
            <a:chOff x="2278331" y="2125578"/>
            <a:chExt cx="2381429" cy="2909081"/>
          </a:xfrm>
        </p:grpSpPr>
        <p:sp>
          <p:nvSpPr>
            <p:cNvPr id="37" name="Bent-Up Arrow 36"/>
            <p:cNvSpPr/>
            <p:nvPr/>
          </p:nvSpPr>
          <p:spPr bwMode="auto">
            <a:xfrm rot="10800000">
              <a:off x="2278331" y="2125578"/>
              <a:ext cx="835332" cy="2909081"/>
            </a:xfrm>
            <a:prstGeom prst="bentUpArrow">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51" name="Rectangle 2050"/>
            <p:cNvSpPr/>
            <p:nvPr/>
          </p:nvSpPr>
          <p:spPr bwMode="auto">
            <a:xfrm>
              <a:off x="2887841" y="2125580"/>
              <a:ext cx="1771919" cy="20566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38" name="Group 37"/>
          <p:cNvGrpSpPr/>
          <p:nvPr/>
        </p:nvGrpSpPr>
        <p:grpSpPr>
          <a:xfrm>
            <a:off x="4510439" y="5231818"/>
            <a:ext cx="2377560" cy="1033623"/>
            <a:chOff x="896981" y="5310255"/>
            <a:chExt cx="2377560" cy="1033623"/>
          </a:xfrm>
          <a:solidFill>
            <a:schemeClr val="tx1">
              <a:lumMod val="40000"/>
              <a:lumOff val="60000"/>
            </a:schemeClr>
          </a:solidFill>
        </p:grpSpPr>
        <p:grpSp>
          <p:nvGrpSpPr>
            <p:cNvPr id="39" name="Group 38"/>
            <p:cNvGrpSpPr/>
            <p:nvPr/>
          </p:nvGrpSpPr>
          <p:grpSpPr>
            <a:xfrm>
              <a:off x="896981" y="5310255"/>
              <a:ext cx="2377560" cy="1033623"/>
              <a:chOff x="902043" y="4493033"/>
              <a:chExt cx="3934973" cy="1531779"/>
            </a:xfrm>
            <a:grpFill/>
          </p:grpSpPr>
          <p:sp>
            <p:nvSpPr>
              <p:cNvPr id="42" name="Rounded Rectangle 41"/>
              <p:cNvSpPr/>
              <p:nvPr/>
            </p:nvSpPr>
            <p:spPr bwMode="auto">
              <a:xfrm>
                <a:off x="902043" y="4493033"/>
                <a:ext cx="3934973" cy="1531779"/>
              </a:xfrm>
              <a:prstGeom prst="round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endParaRPr lang="en-US" sz="1600" spc="-50" dirty="0" smtClean="0">
                  <a:solidFill>
                    <a:schemeClr val="bg1"/>
                  </a:solidFill>
                  <a:latin typeface="Segoe UI" pitchFamily="34" charset="0"/>
                  <a:ea typeface="Segoe UI" pitchFamily="34" charset="0"/>
                  <a:cs typeface="Segoe UI" pitchFamily="34" charset="0"/>
                </a:endParaRPr>
              </a:p>
            </p:txBody>
          </p:sp>
          <p:sp>
            <p:nvSpPr>
              <p:cNvPr id="43" name="Oval 42"/>
              <p:cNvSpPr/>
              <p:nvPr/>
            </p:nvSpPr>
            <p:spPr bwMode="auto">
              <a:xfrm>
                <a:off x="982363" y="5201863"/>
                <a:ext cx="166816" cy="16063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4" name="Rectangle 43"/>
              <p:cNvSpPr/>
              <p:nvPr/>
            </p:nvSpPr>
            <p:spPr bwMode="auto">
              <a:xfrm>
                <a:off x="4055683" y="4992451"/>
                <a:ext cx="636222" cy="1108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5" name="Rectangle 44"/>
              <p:cNvSpPr/>
              <p:nvPr/>
            </p:nvSpPr>
            <p:spPr bwMode="auto">
              <a:xfrm>
                <a:off x="4055683" y="5189175"/>
                <a:ext cx="636222" cy="1108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4055683" y="5385899"/>
                <a:ext cx="636222" cy="11089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41" name="Flowchart: Magnetic Disk 40"/>
            <p:cNvSpPr/>
            <p:nvPr/>
          </p:nvSpPr>
          <p:spPr bwMode="auto">
            <a:xfrm>
              <a:off x="1357454" y="5554816"/>
              <a:ext cx="1210962" cy="526463"/>
            </a:xfrm>
            <a:prstGeom prst="flowChartMagneticDisk">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14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Replica 2</a:t>
              </a:r>
            </a:p>
          </p:txBody>
        </p:sp>
      </p:grpSp>
    </p:spTree>
    <p:extLst>
      <p:ext uri="{BB962C8B-B14F-4D97-AF65-F5344CB8AC3E}">
        <p14:creationId xmlns:p14="http://schemas.microsoft.com/office/powerpoint/2010/main" val="400935231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a:spLocks noGrp="1"/>
          </p:cNvSpPr>
          <p:nvPr>
            <p:ph type="title"/>
          </p:nvPr>
        </p:nvSpPr>
        <p:spPr/>
        <p:txBody>
          <a:bodyPr/>
          <a:lstStyle/>
          <a:p>
            <a:r>
              <a:rPr lang="en-US" dirty="0" smtClean="0"/>
              <a:t>R</a:t>
            </a:r>
            <a:r>
              <a:rPr lang="en-US" noProof="0" dirty="0" err="1" smtClean="0"/>
              <a:t>estore</a:t>
            </a:r>
            <a:r>
              <a:rPr lang="en-US" noProof="0" dirty="0" smtClean="0"/>
              <a:t> Deleted Database</a:t>
            </a:r>
            <a:endParaRPr lang="en-US" noProof="0" dirty="0"/>
          </a:p>
        </p:txBody>
      </p:sp>
      <p:sp>
        <p:nvSpPr>
          <p:cNvPr id="3" name="Text Placeholder 2"/>
          <p:cNvSpPr>
            <a:spLocks noGrp="1"/>
          </p:cNvSpPr>
          <p:nvPr>
            <p:ph type="body" sz="quarter" idx="10"/>
          </p:nvPr>
        </p:nvSpPr>
        <p:spPr>
          <a:xfrm>
            <a:off x="410875" y="1451224"/>
            <a:ext cx="11378959" cy="1083951"/>
          </a:xfrm>
        </p:spPr>
        <p:txBody>
          <a:bodyPr/>
          <a:lstStyle/>
          <a:p>
            <a:r>
              <a:rPr lang="en-US" sz="3600" dirty="0"/>
              <a:t>Recovery after accidental database deletion</a:t>
            </a:r>
          </a:p>
          <a:p>
            <a:endParaRPr lang="en-US" dirty="0"/>
          </a:p>
        </p:txBody>
      </p:sp>
      <p:sp>
        <p:nvSpPr>
          <p:cNvPr id="50" name="Content Placeholder 1"/>
          <p:cNvSpPr txBox="1">
            <a:spLocks/>
          </p:cNvSpPr>
          <p:nvPr/>
        </p:nvSpPr>
        <p:spPr>
          <a:xfrm>
            <a:off x="336322" y="1993199"/>
            <a:ext cx="6239914" cy="4062229"/>
          </a:xfrm>
          <a:prstGeom prst="rect">
            <a:avLst/>
          </a:prstGeom>
        </p:spPr>
        <p:txBody>
          <a:bodyPr lIns="248683" tIns="124342" rIns="248683" bIns="124342"/>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21720">
              <a:spcBef>
                <a:spcPts val="600"/>
              </a:spcBef>
              <a:spcAft>
                <a:spcPts val="600"/>
              </a:spcAft>
              <a:buNone/>
            </a:pPr>
            <a:r>
              <a:rPr lang="en-US" sz="2000" dirty="0" smtClean="0">
                <a:solidFill>
                  <a:schemeClr val="bg2">
                    <a:lumMod val="10000"/>
                  </a:schemeClr>
                </a:solidFill>
                <a:latin typeface="+mn-lt"/>
              </a:rPr>
              <a:t>Restores the database to the point of deletion </a:t>
            </a:r>
            <a:br>
              <a:rPr lang="en-US" sz="2000" dirty="0" smtClean="0">
                <a:solidFill>
                  <a:schemeClr val="bg2">
                    <a:lumMod val="10000"/>
                  </a:schemeClr>
                </a:solidFill>
                <a:latin typeface="+mn-lt"/>
              </a:rPr>
            </a:br>
            <a:r>
              <a:rPr lang="en-US" sz="2000" dirty="0" smtClean="0">
                <a:solidFill>
                  <a:schemeClr val="bg2">
                    <a:lumMod val="10000"/>
                  </a:schemeClr>
                </a:solidFill>
                <a:latin typeface="+mn-lt"/>
              </a:rPr>
              <a:t>(earlier backups are deleted)</a:t>
            </a:r>
          </a:p>
          <a:p>
            <a:pPr marL="0" indent="0" defTabSz="621720">
              <a:spcBef>
                <a:spcPts val="600"/>
              </a:spcBef>
              <a:spcAft>
                <a:spcPts val="600"/>
              </a:spcAft>
              <a:buNone/>
            </a:pPr>
            <a:r>
              <a:rPr lang="en-US" sz="2000" dirty="0" smtClean="0">
                <a:solidFill>
                  <a:schemeClr val="bg2">
                    <a:lumMod val="10000"/>
                  </a:schemeClr>
                </a:solidFill>
                <a:latin typeface="+mn-lt"/>
              </a:rPr>
              <a:t>Creates a new database on the server used by the original database</a:t>
            </a:r>
          </a:p>
          <a:p>
            <a:pPr marL="0" indent="0" defTabSz="621720">
              <a:spcBef>
                <a:spcPts val="600"/>
              </a:spcBef>
              <a:spcAft>
                <a:spcPts val="600"/>
              </a:spcAft>
              <a:buNone/>
            </a:pPr>
            <a:r>
              <a:rPr lang="en-US" sz="2000" dirty="0" smtClean="0">
                <a:solidFill>
                  <a:schemeClr val="bg2">
                    <a:lumMod val="10000"/>
                  </a:schemeClr>
                </a:solidFill>
                <a:latin typeface="+mn-lt"/>
              </a:rPr>
              <a:t>You can choose to </a:t>
            </a:r>
            <a:r>
              <a:rPr lang="en-US" sz="2000" dirty="0">
                <a:solidFill>
                  <a:schemeClr val="bg2">
                    <a:lumMod val="10000"/>
                  </a:schemeClr>
                </a:solidFill>
                <a:latin typeface="+mn-lt"/>
              </a:rPr>
              <a:t>failover to the restored database or </a:t>
            </a:r>
            <a:r>
              <a:rPr lang="en-US" sz="2000" dirty="0" smtClean="0">
                <a:solidFill>
                  <a:schemeClr val="bg2">
                    <a:lumMod val="10000"/>
                  </a:schemeClr>
                </a:solidFill>
                <a:latin typeface="+mn-lt"/>
              </a:rPr>
              <a:t>use </a:t>
            </a:r>
            <a:r>
              <a:rPr lang="en-US" sz="2000" dirty="0">
                <a:solidFill>
                  <a:schemeClr val="bg2">
                    <a:lumMod val="10000"/>
                  </a:schemeClr>
                </a:solidFill>
                <a:latin typeface="+mn-lt"/>
              </a:rPr>
              <a:t>scripts to recover data</a:t>
            </a:r>
            <a:endParaRPr lang="en-US" sz="2000" dirty="0">
              <a:solidFill>
                <a:schemeClr val="bg2">
                  <a:lumMod val="10000"/>
                </a:schemeClr>
              </a:solidFill>
              <a:latin typeface="+mn-lt"/>
              <a:cs typeface="+mn-cs"/>
            </a:endParaRPr>
          </a:p>
        </p:txBody>
      </p:sp>
      <p:sp>
        <p:nvSpPr>
          <p:cNvPr id="74" name="Freeform 73"/>
          <p:cNvSpPr/>
          <p:nvPr/>
        </p:nvSpPr>
        <p:spPr>
          <a:xfrm>
            <a:off x="9216372" y="3319485"/>
            <a:ext cx="390145" cy="1598240"/>
          </a:xfrm>
          <a:custGeom>
            <a:avLst/>
            <a:gdLst>
              <a:gd name="connsiteX0" fmla="*/ 0 w 647114"/>
              <a:gd name="connsiteY0" fmla="*/ 0 h 407964"/>
              <a:gd name="connsiteX1" fmla="*/ 351692 w 647114"/>
              <a:gd name="connsiteY1" fmla="*/ 70339 h 407964"/>
              <a:gd name="connsiteX2" fmla="*/ 647114 w 647114"/>
              <a:gd name="connsiteY2" fmla="*/ 407964 h 407964"/>
              <a:gd name="connsiteX0" fmla="*/ 0 w 647114"/>
              <a:gd name="connsiteY0" fmla="*/ 0 h 407964"/>
              <a:gd name="connsiteX1" fmla="*/ 464234 w 647114"/>
              <a:gd name="connsiteY1" fmla="*/ 84407 h 407964"/>
              <a:gd name="connsiteX2" fmla="*/ 647114 w 647114"/>
              <a:gd name="connsiteY2" fmla="*/ 407964 h 407964"/>
              <a:gd name="connsiteX0" fmla="*/ 0 w 647114"/>
              <a:gd name="connsiteY0" fmla="*/ 2101 h 410065"/>
              <a:gd name="connsiteX1" fmla="*/ 464234 w 647114"/>
              <a:gd name="connsiteY1" fmla="*/ 86508 h 410065"/>
              <a:gd name="connsiteX2" fmla="*/ 647114 w 647114"/>
              <a:gd name="connsiteY2" fmla="*/ 410065 h 410065"/>
              <a:gd name="connsiteX0" fmla="*/ 0 w 607895"/>
              <a:gd name="connsiteY0" fmla="*/ 0 h 385029"/>
              <a:gd name="connsiteX1" fmla="*/ 464234 w 607895"/>
              <a:gd name="connsiteY1" fmla="*/ 84407 h 385029"/>
              <a:gd name="connsiteX2" fmla="*/ 607895 w 607895"/>
              <a:gd name="connsiteY2" fmla="*/ 385029 h 385029"/>
              <a:gd name="connsiteX0" fmla="*/ 0 w 607895"/>
              <a:gd name="connsiteY0" fmla="*/ 0 h 385029"/>
              <a:gd name="connsiteX1" fmla="*/ 464234 w 607895"/>
              <a:gd name="connsiteY1" fmla="*/ 84407 h 385029"/>
              <a:gd name="connsiteX2" fmla="*/ 607895 w 607895"/>
              <a:gd name="connsiteY2" fmla="*/ 385029 h 385029"/>
              <a:gd name="connsiteX0" fmla="*/ 0 w 607895"/>
              <a:gd name="connsiteY0" fmla="*/ 0 h 385029"/>
              <a:gd name="connsiteX1" fmla="*/ 434820 w 607895"/>
              <a:gd name="connsiteY1" fmla="*/ 72940 h 385029"/>
              <a:gd name="connsiteX2" fmla="*/ 607895 w 607895"/>
              <a:gd name="connsiteY2" fmla="*/ 385029 h 385029"/>
            </a:gdLst>
            <a:ahLst/>
            <a:cxnLst>
              <a:cxn ang="0">
                <a:pos x="connsiteX0" y="connsiteY0"/>
              </a:cxn>
              <a:cxn ang="0">
                <a:pos x="connsiteX1" y="connsiteY1"/>
              </a:cxn>
              <a:cxn ang="0">
                <a:pos x="connsiteX2" y="connsiteY2"/>
              </a:cxn>
            </a:cxnLst>
            <a:rect l="l" t="t" r="r" b="b"/>
            <a:pathLst>
              <a:path w="607895" h="385029">
                <a:moveTo>
                  <a:pt x="0" y="0"/>
                </a:moveTo>
                <a:cubicBezTo>
                  <a:pt x="121920" y="1172"/>
                  <a:pt x="333504" y="8769"/>
                  <a:pt x="434820" y="72940"/>
                </a:cubicBezTo>
                <a:cubicBezTo>
                  <a:pt x="536136" y="137111"/>
                  <a:pt x="592548" y="192875"/>
                  <a:pt x="607895" y="385029"/>
                </a:cubicBezTo>
              </a:path>
            </a:pathLst>
          </a:cu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Can 74"/>
          <p:cNvSpPr/>
          <p:nvPr/>
        </p:nvSpPr>
        <p:spPr>
          <a:xfrm>
            <a:off x="9317343" y="4941051"/>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sp>
        <p:nvSpPr>
          <p:cNvPr id="80" name="TextBox 79"/>
          <p:cNvSpPr txBox="1"/>
          <p:nvPr/>
        </p:nvSpPr>
        <p:spPr>
          <a:xfrm>
            <a:off x="9608327" y="3548743"/>
            <a:ext cx="2054767" cy="646331"/>
          </a:xfrm>
          <a:prstGeom prst="rect">
            <a:avLst/>
          </a:prstGeom>
          <a:noFill/>
        </p:spPr>
        <p:txBody>
          <a:bodyPr wrap="square" rtlCol="0">
            <a:spAutoFit/>
          </a:bodyPr>
          <a:lstStyle/>
          <a:p>
            <a:r>
              <a:rPr lang="en-US" dirty="0" smtClean="0">
                <a:solidFill>
                  <a:srgbClr val="B2305E"/>
                </a:solidFill>
              </a:rPr>
              <a:t>Self-service restore to point of deletion</a:t>
            </a:r>
            <a:endParaRPr lang="en-US" dirty="0">
              <a:solidFill>
                <a:srgbClr val="B2305E"/>
              </a:solidFill>
            </a:endParaRPr>
          </a:p>
        </p:txBody>
      </p:sp>
      <p:grpSp>
        <p:nvGrpSpPr>
          <p:cNvPr id="7" name="Group 6"/>
          <p:cNvGrpSpPr/>
          <p:nvPr/>
        </p:nvGrpSpPr>
        <p:grpSpPr>
          <a:xfrm>
            <a:off x="8225456" y="4025333"/>
            <a:ext cx="950901" cy="2215991"/>
            <a:chOff x="8225456" y="4025333"/>
            <a:chExt cx="950901" cy="2215991"/>
          </a:xfrm>
        </p:grpSpPr>
        <p:sp>
          <p:nvSpPr>
            <p:cNvPr id="42" name="Can 41"/>
            <p:cNvSpPr/>
            <p:nvPr/>
          </p:nvSpPr>
          <p:spPr>
            <a:xfrm>
              <a:off x="8377564" y="4946093"/>
              <a:ext cx="571118" cy="640769"/>
            </a:xfrm>
            <a:prstGeom prst="can">
              <a:avLst>
                <a:gd name="adj" fmla="val 31571"/>
              </a:avLst>
            </a:prstGeom>
            <a:solidFill>
              <a:srgbClr val="9266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solidFill>
                    <a:schemeClr val="bg1">
                      <a:lumMod val="85000"/>
                    </a:schemeClr>
                  </a:solidFill>
                </a:rPr>
                <a:t>DB1</a:t>
              </a:r>
              <a:endParaRPr lang="en-US" sz="2800" b="1" dirty="0">
                <a:solidFill>
                  <a:schemeClr val="bg1">
                    <a:lumMod val="85000"/>
                  </a:schemeClr>
                </a:solidFill>
              </a:endParaRPr>
            </a:p>
          </p:txBody>
        </p:sp>
        <p:sp>
          <p:nvSpPr>
            <p:cNvPr id="2" name="Rectangle 1"/>
            <p:cNvSpPr/>
            <p:nvPr/>
          </p:nvSpPr>
          <p:spPr>
            <a:xfrm>
              <a:off x="8225456" y="4025333"/>
              <a:ext cx="950901" cy="2215991"/>
            </a:xfrm>
            <a:prstGeom prst="rect">
              <a:avLst/>
            </a:prstGeom>
          </p:spPr>
          <p:txBody>
            <a:bodyPr wrap="none">
              <a:spAutoFit/>
            </a:bodyPr>
            <a:lstStyle/>
            <a:p>
              <a:r>
                <a:rPr lang="en-US" sz="13800" dirty="0" smtClean="0">
                  <a:solidFill>
                    <a:srgbClr val="FF0000"/>
                  </a:solidFill>
                  <a:latin typeface="Segoe UI Light" panose="020B0502040204020203" pitchFamily="34" charset="0"/>
                  <a:cs typeface="Segoe UI Light" panose="020B0502040204020203" pitchFamily="34" charset="0"/>
                </a:rPr>
                <a:t>x</a:t>
              </a:r>
              <a:endParaRPr lang="en-US" sz="13800" dirty="0">
                <a:solidFill>
                  <a:srgbClr val="FF0000"/>
                </a:solidFill>
                <a:latin typeface="Segoe UI Light" panose="020B0502040204020203" pitchFamily="34" charset="0"/>
                <a:cs typeface="Segoe UI Light" panose="020B0502040204020203" pitchFamily="34" charset="0"/>
              </a:endParaRPr>
            </a:p>
          </p:txBody>
        </p:sp>
      </p:grpSp>
      <p:grpSp>
        <p:nvGrpSpPr>
          <p:cNvPr id="31" name="Group 30"/>
          <p:cNvGrpSpPr/>
          <p:nvPr/>
        </p:nvGrpSpPr>
        <p:grpSpPr>
          <a:xfrm>
            <a:off x="7294389" y="2061243"/>
            <a:ext cx="1706847" cy="1604970"/>
            <a:chOff x="5917373" y="2061243"/>
            <a:chExt cx="1706847" cy="1604970"/>
          </a:xfrm>
        </p:grpSpPr>
        <p:cxnSp>
          <p:nvCxnSpPr>
            <p:cNvPr id="32" name="Straight Connector 31"/>
            <p:cNvCxnSpPr/>
            <p:nvPr/>
          </p:nvCxnSpPr>
          <p:spPr>
            <a:xfrm flipH="1">
              <a:off x="6172200" y="2463800"/>
              <a:ext cx="1181100" cy="11938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17373" y="3257918"/>
              <a:ext cx="511102" cy="276999"/>
            </a:xfrm>
            <a:prstGeom prst="rect">
              <a:avLst/>
            </a:prstGeom>
          </p:spPr>
          <p:txBody>
            <a:bodyPr wrap="none">
              <a:spAutoFit/>
            </a:bodyPr>
            <a:lstStyle/>
            <a:p>
              <a:r>
                <a:rPr lang="en-US" sz="1200" dirty="0">
                  <a:solidFill>
                    <a:schemeClr val="accent1">
                      <a:lumMod val="75000"/>
                    </a:schemeClr>
                  </a:solidFill>
                </a:rPr>
                <a:t>N</a:t>
              </a:r>
              <a:r>
                <a:rPr lang="en-US" sz="1200" dirty="0" smtClean="0">
                  <a:solidFill>
                    <a:schemeClr val="accent1">
                      <a:lumMod val="75000"/>
                    </a:schemeClr>
                  </a:solidFill>
                </a:rPr>
                <a:t>ow </a:t>
              </a:r>
              <a:endParaRPr lang="en-US" sz="1200" dirty="0">
                <a:solidFill>
                  <a:schemeClr val="accent1">
                    <a:lumMod val="75000"/>
                  </a:schemeClr>
                </a:solidFill>
              </a:endParaRPr>
            </a:p>
          </p:txBody>
        </p:sp>
        <p:sp>
          <p:nvSpPr>
            <p:cNvPr id="34" name="Rectangle 33"/>
            <p:cNvSpPr/>
            <p:nvPr/>
          </p:nvSpPr>
          <p:spPr>
            <a:xfrm>
              <a:off x="6999818" y="2061243"/>
              <a:ext cx="624402" cy="276999"/>
            </a:xfrm>
            <a:prstGeom prst="rect">
              <a:avLst/>
            </a:prstGeom>
          </p:spPr>
          <p:txBody>
            <a:bodyPr wrap="none">
              <a:spAutoFit/>
            </a:bodyPr>
            <a:lstStyle/>
            <a:p>
              <a:r>
                <a:rPr lang="en-US" sz="1200" dirty="0" smtClean="0">
                  <a:solidFill>
                    <a:schemeClr val="accent1">
                      <a:lumMod val="75000"/>
                    </a:schemeClr>
                  </a:solidFill>
                </a:rPr>
                <a:t>-7 days</a:t>
              </a:r>
              <a:endParaRPr lang="en-US" sz="1200" dirty="0">
                <a:solidFill>
                  <a:schemeClr val="accent1">
                    <a:lumMod val="75000"/>
                  </a:schemeClr>
                </a:solidFill>
              </a:endParaRPr>
            </a:p>
          </p:txBody>
        </p:sp>
        <p:cxnSp>
          <p:nvCxnSpPr>
            <p:cNvPr id="35" name="Straight Connector 34"/>
            <p:cNvCxnSpPr/>
            <p:nvPr/>
          </p:nvCxnSpPr>
          <p:spPr>
            <a:xfrm>
              <a:off x="6173402" y="3554740"/>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439360" y="3267500"/>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656285" y="3054284"/>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53859" y="2846558"/>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027041" y="2684493"/>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96168" y="2500833"/>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53300" y="2351101"/>
              <a:ext cx="0" cy="1114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7" name="Rectangle 56"/>
          <p:cNvSpPr/>
          <p:nvPr/>
        </p:nvSpPr>
        <p:spPr>
          <a:xfrm>
            <a:off x="8867264" y="2530305"/>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760489" y="2623697"/>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651883" y="2738852"/>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535819" y="2867188"/>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436886" y="2987503"/>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334057" y="3115296"/>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207635" y="3247036"/>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8081500" y="3375373"/>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969069" y="3488643"/>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851620" y="3615576"/>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725485" y="3723597"/>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224773" y="4282332"/>
            <a:ext cx="723909" cy="1304530"/>
            <a:chOff x="8224773" y="4282332"/>
            <a:chExt cx="723909" cy="1304530"/>
          </a:xfrm>
        </p:grpSpPr>
        <p:sp>
          <p:nvSpPr>
            <p:cNvPr id="68" name="Can 67"/>
            <p:cNvSpPr/>
            <p:nvPr/>
          </p:nvSpPr>
          <p:spPr>
            <a:xfrm>
              <a:off x="8377564" y="4946093"/>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cxnSp>
          <p:nvCxnSpPr>
            <p:cNvPr id="69" name="Straight Arrow Connector 68"/>
            <p:cNvCxnSpPr/>
            <p:nvPr/>
          </p:nvCxnSpPr>
          <p:spPr>
            <a:xfrm flipH="1" flipV="1">
              <a:off x="8224773" y="4282332"/>
              <a:ext cx="369775" cy="638081"/>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9173795" y="1752234"/>
            <a:ext cx="2612765" cy="646331"/>
          </a:xfrm>
          <a:prstGeom prst="rect">
            <a:avLst/>
          </a:prstGeom>
          <a:noFill/>
        </p:spPr>
        <p:txBody>
          <a:bodyPr wrap="square" rtlCol="0">
            <a:spAutoFit/>
          </a:bodyPr>
          <a:lstStyle/>
          <a:p>
            <a:r>
              <a:rPr lang="en-US" dirty="0" smtClean="0">
                <a:solidFill>
                  <a:srgbClr val="B2305E"/>
                </a:solidFill>
              </a:rPr>
              <a:t>Backups retained for 7/14/35 days</a:t>
            </a:r>
            <a:endParaRPr lang="en-US" dirty="0">
              <a:solidFill>
                <a:srgbClr val="B2305E"/>
              </a:solidFill>
            </a:endParaRPr>
          </a:p>
        </p:txBody>
      </p:sp>
    </p:spTree>
    <p:extLst>
      <p:ext uri="{BB962C8B-B14F-4D97-AF65-F5344CB8AC3E}">
        <p14:creationId xmlns:p14="http://schemas.microsoft.com/office/powerpoint/2010/main" val="1311146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500"/>
                                  </p:stCondLst>
                                  <p:childTnLst>
                                    <p:set>
                                      <p:cBhvr>
                                        <p:cTn id="11" dur="1" fill="hold">
                                          <p:stCondLst>
                                            <p:cond delay="0"/>
                                          </p:stCondLst>
                                        </p:cTn>
                                        <p:tgtEl>
                                          <p:spTgt spid="66"/>
                                        </p:tgtEl>
                                        <p:attrNameLst>
                                          <p:attrName>style.visibility</p:attrName>
                                        </p:attrNameLst>
                                      </p:cBhvr>
                                      <p:to>
                                        <p:strVal val="hidden"/>
                                      </p:to>
                                    </p:set>
                                  </p:childTnLst>
                                </p:cTn>
                              </p:par>
                            </p:childTnLst>
                          </p:cTn>
                        </p:par>
                        <p:par>
                          <p:cTn id="12" fill="hold">
                            <p:stCondLst>
                              <p:cond delay="500"/>
                            </p:stCondLst>
                            <p:childTnLst>
                              <p:par>
                                <p:cTn id="13" presetID="1" presetClass="exit"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1.66667E-6 2.96296E-6 L 0.05951 -0.10857 " pathEditMode="relative" rAng="0" ptsTypes="AA">
                                      <p:cBhvr>
                                        <p:cTn id="34" dur="2000" fill="hold"/>
                                        <p:tgtEl>
                                          <p:spTgt spid="67"/>
                                        </p:tgtEl>
                                        <p:attrNameLst>
                                          <p:attrName>ppt_x</p:attrName>
                                          <p:attrName>ppt_y</p:attrName>
                                        </p:attrNameLst>
                                      </p:cBhvr>
                                      <p:rCtr x="2969" y="-544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80"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10876" y="312652"/>
            <a:ext cx="11151917" cy="733214"/>
          </a:xfrm>
        </p:spPr>
        <p:txBody>
          <a:bodyPr/>
          <a:lstStyle/>
          <a:p>
            <a:pPr algn="l"/>
            <a:r>
              <a:rPr lang="en-US" sz="5294" dirty="0" smtClean="0"/>
              <a:t>DB  Copy</a:t>
            </a:r>
            <a:endParaRPr lang="en-US" sz="5294" dirty="0"/>
          </a:p>
        </p:txBody>
      </p:sp>
      <p:sp>
        <p:nvSpPr>
          <p:cNvPr id="2" name="Text Placeholder 1"/>
          <p:cNvSpPr>
            <a:spLocks noGrp="1"/>
          </p:cNvSpPr>
          <p:nvPr>
            <p:ph type="body" sz="quarter" idx="10"/>
          </p:nvPr>
        </p:nvSpPr>
        <p:spPr>
          <a:xfrm>
            <a:off x="410875" y="1451224"/>
            <a:ext cx="7632113" cy="5126212"/>
          </a:xfrm>
        </p:spPr>
        <p:txBody>
          <a:bodyPr/>
          <a:lstStyle/>
          <a:p>
            <a:r>
              <a:rPr lang="en-US" dirty="0" smtClean="0"/>
              <a:t>Scenarios</a:t>
            </a:r>
          </a:p>
          <a:p>
            <a:pPr marL="457200" indent="-457200">
              <a:buFont typeface="Arial" panose="020B0604020202020204" pitchFamily="34" charset="0"/>
              <a:buChar char="•"/>
            </a:pPr>
            <a:r>
              <a:rPr lang="en-US" sz="2800" dirty="0"/>
              <a:t>Application development and </a:t>
            </a:r>
            <a:r>
              <a:rPr lang="en-US" sz="2800" dirty="0" smtClean="0"/>
              <a:t>testing</a:t>
            </a:r>
          </a:p>
          <a:p>
            <a:pPr marL="457200" indent="-457200">
              <a:buFont typeface="Arial" panose="020B0604020202020204" pitchFamily="34" charset="0"/>
              <a:buChar char="•"/>
            </a:pPr>
            <a:r>
              <a:rPr lang="en-US" sz="2800" dirty="0"/>
              <a:t>Application </a:t>
            </a:r>
            <a:r>
              <a:rPr lang="en-US" sz="2800" dirty="0" smtClean="0"/>
              <a:t>upgrade</a:t>
            </a:r>
          </a:p>
          <a:p>
            <a:pPr marL="457200" indent="-457200">
              <a:buFont typeface="Arial" panose="020B0604020202020204" pitchFamily="34" charset="0"/>
              <a:buChar char="•"/>
            </a:pPr>
            <a:r>
              <a:rPr lang="en-US" sz="2800" dirty="0"/>
              <a:t>Application migration</a:t>
            </a:r>
            <a:endParaRPr lang="en-US" sz="2800" dirty="0" smtClean="0"/>
          </a:p>
          <a:p>
            <a:endParaRPr lang="en-US" sz="2800" dirty="0"/>
          </a:p>
          <a:p>
            <a:r>
              <a:rPr lang="en-US" dirty="0" smtClean="0"/>
              <a:t>Same Server Copying</a:t>
            </a:r>
          </a:p>
          <a:p>
            <a:r>
              <a:rPr lang="en-US" sz="2800" dirty="0" smtClean="0"/>
              <a:t>Retains security principal</a:t>
            </a:r>
          </a:p>
          <a:p>
            <a:endParaRPr lang="en-US" sz="2800" dirty="0"/>
          </a:p>
          <a:p>
            <a:r>
              <a:rPr lang="en-US" dirty="0" smtClean="0"/>
              <a:t>Cross Server Copying</a:t>
            </a:r>
          </a:p>
          <a:p>
            <a:r>
              <a:rPr lang="en-US" sz="2800" dirty="0" smtClean="0"/>
              <a:t>Copies security principal</a:t>
            </a:r>
            <a:endParaRPr lang="en-US" sz="2800" dirty="0"/>
          </a:p>
        </p:txBody>
      </p:sp>
      <p:pic>
        <p:nvPicPr>
          <p:cNvPr id="4098" name="Picture 2" descr="Copy database to the same SQL Database serve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83151" y="2848474"/>
            <a:ext cx="2695575" cy="148066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py database to a different SQL Database serve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483151" y="4645850"/>
            <a:ext cx="2695575"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231817"/>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885922" y="1451224"/>
            <a:ext cx="3810000" cy="2133600"/>
          </a:xfrm>
          <a:prstGeom prst="rect">
            <a:avLst/>
          </a:prstGeom>
          <a:ln>
            <a:solidFill>
              <a:schemeClr val="accent1">
                <a:lumMod val="50000"/>
              </a:schemeClr>
            </a:solidFill>
          </a:ln>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73564" y="2495347"/>
            <a:ext cx="2740187" cy="1368238"/>
          </a:xfrm>
          <a:prstGeom prst="rect">
            <a:avLst/>
          </a:prstGeom>
        </p:spPr>
      </p:pic>
      <p:sp>
        <p:nvSpPr>
          <p:cNvPr id="8" name="Title 1"/>
          <p:cNvSpPr>
            <a:spLocks noGrp="1"/>
          </p:cNvSpPr>
          <p:nvPr>
            <p:ph type="title"/>
          </p:nvPr>
        </p:nvSpPr>
        <p:spPr>
          <a:xfrm>
            <a:off x="410876" y="312652"/>
            <a:ext cx="11151917" cy="733214"/>
          </a:xfrm>
        </p:spPr>
        <p:txBody>
          <a:bodyPr/>
          <a:lstStyle/>
          <a:p>
            <a:pPr algn="l"/>
            <a:r>
              <a:rPr lang="en-US" sz="5294" dirty="0" smtClean="0"/>
              <a:t>Import/Export</a:t>
            </a:r>
            <a:endParaRPr lang="en-US" sz="5294" dirty="0"/>
          </a:p>
        </p:txBody>
      </p:sp>
      <p:sp>
        <p:nvSpPr>
          <p:cNvPr id="2" name="Text Placeholder 1"/>
          <p:cNvSpPr>
            <a:spLocks noGrp="1"/>
          </p:cNvSpPr>
          <p:nvPr>
            <p:ph type="body" sz="quarter" idx="10"/>
          </p:nvPr>
        </p:nvSpPr>
        <p:spPr>
          <a:xfrm>
            <a:off x="410875" y="1451224"/>
            <a:ext cx="6615489" cy="5257017"/>
          </a:xfrm>
        </p:spPr>
        <p:txBody>
          <a:bodyPr/>
          <a:lstStyle/>
          <a:p>
            <a:r>
              <a:rPr lang="en-US" dirty="0" smtClean="0"/>
              <a:t>Manual Export</a:t>
            </a:r>
          </a:p>
          <a:p>
            <a:r>
              <a:rPr lang="en-US" sz="2800" dirty="0" smtClean="0"/>
              <a:t>Export BACPAC file from the taskbar in Management Portal</a:t>
            </a:r>
          </a:p>
          <a:p>
            <a:endParaRPr lang="en-US" sz="2800" dirty="0" smtClean="0"/>
          </a:p>
          <a:p>
            <a:r>
              <a:rPr lang="en-US" dirty="0"/>
              <a:t>Manual Import</a:t>
            </a:r>
          </a:p>
          <a:p>
            <a:r>
              <a:rPr lang="en-US" sz="2800" dirty="0" smtClean="0"/>
              <a:t>Create a new DB by Importing a BACPAC</a:t>
            </a:r>
            <a:endParaRPr lang="en-US" sz="2800" dirty="0"/>
          </a:p>
          <a:p>
            <a:r>
              <a:rPr lang="en-US" sz="2800" dirty="0" smtClean="0"/>
              <a:t>Automatic</a:t>
            </a:r>
          </a:p>
          <a:p>
            <a:endParaRPr lang="en-US" sz="2800" dirty="0" smtClean="0"/>
          </a:p>
          <a:p>
            <a:r>
              <a:rPr lang="en-US" dirty="0" smtClean="0"/>
              <a:t>Automated Export</a:t>
            </a:r>
          </a:p>
          <a:p>
            <a:r>
              <a:rPr lang="en-US" sz="2800" dirty="0" smtClean="0"/>
              <a:t>Export on Schedule. Specify Interval and Retention </a:t>
            </a:r>
            <a:endParaRPr lang="en-US" sz="2800" dirty="0"/>
          </a:p>
        </p:txBody>
      </p:sp>
      <p:pic>
        <p:nvPicPr>
          <p:cNvPr id="4" name="Picture 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68752" y="3584824"/>
            <a:ext cx="4703016" cy="2874217"/>
          </a:xfrm>
          <a:prstGeom prst="rect">
            <a:avLst/>
          </a:prstGeom>
          <a:ln>
            <a:solidFill>
              <a:schemeClr val="accent1">
                <a:lumMod val="50000"/>
              </a:schemeClr>
            </a:solidFill>
          </a:ln>
        </p:spPr>
      </p:pic>
    </p:spTree>
    <p:extLst>
      <p:ext uri="{BB962C8B-B14F-4D97-AF65-F5344CB8AC3E}">
        <p14:creationId xmlns:p14="http://schemas.microsoft.com/office/powerpoint/2010/main" val="422590593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a:spLocks noGrp="1"/>
          </p:cNvSpPr>
          <p:nvPr>
            <p:ph type="title"/>
          </p:nvPr>
        </p:nvSpPr>
        <p:spPr/>
        <p:txBody>
          <a:bodyPr/>
          <a:lstStyle/>
          <a:p>
            <a:r>
              <a:rPr lang="en-US" noProof="0" dirty="0" smtClean="0"/>
              <a:t>Point-in-Time </a:t>
            </a:r>
            <a:r>
              <a:rPr lang="en-US" dirty="0" smtClean="0"/>
              <a:t>R</a:t>
            </a:r>
            <a:r>
              <a:rPr lang="en-US" noProof="0" dirty="0" err="1" smtClean="0"/>
              <a:t>estore</a:t>
            </a:r>
            <a:endParaRPr lang="en-US" noProof="0" dirty="0"/>
          </a:p>
        </p:txBody>
      </p:sp>
      <p:sp>
        <p:nvSpPr>
          <p:cNvPr id="2" name="Text Placeholder 1"/>
          <p:cNvSpPr>
            <a:spLocks noGrp="1"/>
          </p:cNvSpPr>
          <p:nvPr>
            <p:ph type="body" sz="quarter" idx="10"/>
          </p:nvPr>
        </p:nvSpPr>
        <p:spPr>
          <a:xfrm>
            <a:off x="410875" y="1451224"/>
            <a:ext cx="11378959" cy="1083951"/>
          </a:xfrm>
        </p:spPr>
        <p:txBody>
          <a:bodyPr/>
          <a:lstStyle/>
          <a:p>
            <a:r>
              <a:rPr lang="en-US" sz="3600" dirty="0"/>
              <a:t>Recovery after accidental data corruption or deletion</a:t>
            </a:r>
          </a:p>
          <a:p>
            <a:endParaRPr lang="en-US" dirty="0"/>
          </a:p>
        </p:txBody>
      </p:sp>
      <p:sp>
        <p:nvSpPr>
          <p:cNvPr id="50" name="Content Placeholder 1"/>
          <p:cNvSpPr txBox="1">
            <a:spLocks/>
          </p:cNvSpPr>
          <p:nvPr/>
        </p:nvSpPr>
        <p:spPr>
          <a:xfrm>
            <a:off x="371715" y="1993199"/>
            <a:ext cx="6239914" cy="4062229"/>
          </a:xfrm>
          <a:prstGeom prst="rect">
            <a:avLst/>
          </a:prstGeom>
        </p:spPr>
        <p:txBody>
          <a:bodyPr lIns="248683" tIns="124342" rIns="248683" bIns="124342"/>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21720">
              <a:spcBef>
                <a:spcPts val="600"/>
              </a:spcBef>
              <a:spcAft>
                <a:spcPts val="600"/>
              </a:spcAft>
              <a:buNone/>
            </a:pPr>
            <a:r>
              <a:rPr lang="en-US" sz="2000" dirty="0" smtClean="0">
                <a:solidFill>
                  <a:schemeClr val="bg2">
                    <a:lumMod val="10000"/>
                  </a:schemeClr>
                </a:solidFill>
                <a:latin typeface="+mn-lt"/>
                <a:cs typeface="+mn-cs"/>
              </a:rPr>
              <a:t>Backups are automatic, including transaction log every </a:t>
            </a:r>
            <a:r>
              <a:rPr lang="en-US" sz="2000" dirty="0">
                <a:solidFill>
                  <a:schemeClr val="bg2">
                    <a:lumMod val="10000"/>
                  </a:schemeClr>
                </a:solidFill>
                <a:latin typeface="+mn-lt"/>
                <a:cs typeface="+mn-cs"/>
              </a:rPr>
              <a:t>5 </a:t>
            </a:r>
            <a:r>
              <a:rPr lang="en-US" sz="2000" dirty="0" smtClean="0">
                <a:solidFill>
                  <a:schemeClr val="bg2">
                    <a:lumMod val="10000"/>
                  </a:schemeClr>
                </a:solidFill>
                <a:latin typeface="+mn-lt"/>
                <a:cs typeface="+mn-cs"/>
              </a:rPr>
              <a:t>mins are stored in </a:t>
            </a:r>
            <a:r>
              <a:rPr lang="en-US" sz="2000" dirty="0" smtClean="0">
                <a:solidFill>
                  <a:schemeClr val="bg2">
                    <a:lumMod val="10000"/>
                  </a:schemeClr>
                </a:solidFill>
                <a:latin typeface="+mn-lt"/>
              </a:rPr>
              <a:t>Azure storage in the same region</a:t>
            </a:r>
            <a:endParaRPr lang="en-US" sz="2000" dirty="0" smtClean="0">
              <a:solidFill>
                <a:schemeClr val="bg2">
                  <a:lumMod val="10000"/>
                </a:schemeClr>
              </a:solidFill>
              <a:latin typeface="+mn-lt"/>
              <a:cs typeface="+mn-cs"/>
            </a:endParaRPr>
          </a:p>
          <a:p>
            <a:pPr marL="0" indent="0" defTabSz="621720">
              <a:spcBef>
                <a:spcPts val="600"/>
              </a:spcBef>
              <a:spcAft>
                <a:spcPts val="600"/>
              </a:spcAft>
              <a:buNone/>
            </a:pPr>
            <a:r>
              <a:rPr lang="en-US" sz="2000" dirty="0" smtClean="0">
                <a:solidFill>
                  <a:schemeClr val="bg2">
                    <a:lumMod val="10000"/>
                  </a:schemeClr>
                </a:solidFill>
                <a:latin typeface="+mn-lt"/>
                <a:cs typeface="+mn-cs"/>
              </a:rPr>
              <a:t>Backups are retained while database exists and is being billed:</a:t>
            </a:r>
          </a:p>
          <a:p>
            <a:pPr marL="571500" indent="-341313" defTabSz="621720">
              <a:lnSpc>
                <a:spcPct val="85000"/>
              </a:lnSpc>
              <a:spcBef>
                <a:spcPts val="0"/>
              </a:spcBef>
            </a:pPr>
            <a:r>
              <a:rPr lang="en-US" dirty="0" smtClean="0">
                <a:solidFill>
                  <a:schemeClr val="bg2">
                    <a:lumMod val="10000"/>
                  </a:schemeClr>
                </a:solidFill>
                <a:latin typeface="+mn-lt"/>
                <a:cs typeface="+mn-cs"/>
              </a:rPr>
              <a:t>Basic, up to 7 days</a:t>
            </a:r>
          </a:p>
          <a:p>
            <a:pPr marL="571500" indent="-341313" defTabSz="621720">
              <a:lnSpc>
                <a:spcPct val="85000"/>
              </a:lnSpc>
              <a:spcBef>
                <a:spcPts val="0"/>
              </a:spcBef>
            </a:pPr>
            <a:r>
              <a:rPr lang="en-US" dirty="0" smtClean="0">
                <a:solidFill>
                  <a:schemeClr val="bg2">
                    <a:lumMod val="10000"/>
                  </a:schemeClr>
                </a:solidFill>
                <a:latin typeface="+mn-lt"/>
                <a:cs typeface="+mn-cs"/>
              </a:rPr>
              <a:t>Standard, up to 14 days</a:t>
            </a:r>
          </a:p>
          <a:p>
            <a:pPr marL="571500" indent="-341313" defTabSz="621720">
              <a:lnSpc>
                <a:spcPct val="85000"/>
              </a:lnSpc>
              <a:spcBef>
                <a:spcPts val="0"/>
              </a:spcBef>
            </a:pPr>
            <a:r>
              <a:rPr lang="en-US" dirty="0" smtClean="0">
                <a:solidFill>
                  <a:schemeClr val="bg2">
                    <a:lumMod val="10000"/>
                  </a:schemeClr>
                </a:solidFill>
                <a:latin typeface="+mn-lt"/>
                <a:cs typeface="+mn-cs"/>
              </a:rPr>
              <a:t>Premium, up to 35 days</a:t>
            </a:r>
          </a:p>
          <a:p>
            <a:pPr marL="0" indent="0" defTabSz="621720">
              <a:spcBef>
                <a:spcPts val="600"/>
              </a:spcBef>
              <a:spcAft>
                <a:spcPts val="600"/>
              </a:spcAft>
              <a:buNone/>
            </a:pPr>
            <a:r>
              <a:rPr lang="en-US" sz="2000" dirty="0" smtClean="0">
                <a:solidFill>
                  <a:schemeClr val="bg2">
                    <a:lumMod val="10000"/>
                  </a:schemeClr>
                </a:solidFill>
                <a:latin typeface="+mn-lt"/>
              </a:rPr>
              <a:t>Self-service </a:t>
            </a:r>
            <a:r>
              <a:rPr lang="en-US" sz="2000" dirty="0">
                <a:solidFill>
                  <a:schemeClr val="bg2">
                    <a:lumMod val="10000"/>
                  </a:schemeClr>
                </a:solidFill>
                <a:latin typeface="+mn-lt"/>
              </a:rPr>
              <a:t>restore to any point in time </a:t>
            </a:r>
            <a:r>
              <a:rPr lang="en-US" sz="2000" dirty="0" smtClean="0">
                <a:solidFill>
                  <a:schemeClr val="bg2">
                    <a:lumMod val="10000"/>
                  </a:schemeClr>
                </a:solidFill>
                <a:latin typeface="+mn-lt"/>
              </a:rPr>
              <a:t/>
            </a:r>
            <a:br>
              <a:rPr lang="en-US" sz="2000" dirty="0" smtClean="0">
                <a:solidFill>
                  <a:schemeClr val="bg2">
                    <a:lumMod val="10000"/>
                  </a:schemeClr>
                </a:solidFill>
                <a:latin typeface="+mn-lt"/>
              </a:rPr>
            </a:br>
            <a:r>
              <a:rPr lang="en-US" sz="2000" dirty="0" smtClean="0">
                <a:solidFill>
                  <a:schemeClr val="bg2">
                    <a:lumMod val="10000"/>
                  </a:schemeClr>
                </a:solidFill>
                <a:latin typeface="+mn-lt"/>
              </a:rPr>
              <a:t>within the retention period</a:t>
            </a:r>
            <a:endParaRPr lang="en-US" sz="2000" dirty="0">
              <a:solidFill>
                <a:schemeClr val="bg2">
                  <a:lumMod val="10000"/>
                </a:schemeClr>
              </a:solidFill>
              <a:latin typeface="+mn-lt"/>
            </a:endParaRPr>
          </a:p>
          <a:p>
            <a:pPr marL="0" indent="0" defTabSz="621720">
              <a:spcBef>
                <a:spcPts val="600"/>
              </a:spcBef>
              <a:spcAft>
                <a:spcPts val="600"/>
              </a:spcAft>
              <a:buNone/>
            </a:pPr>
            <a:r>
              <a:rPr lang="en-US" sz="2000" dirty="0">
                <a:solidFill>
                  <a:schemeClr val="bg2">
                    <a:lumMod val="10000"/>
                  </a:schemeClr>
                </a:solidFill>
                <a:latin typeface="+mn-lt"/>
              </a:rPr>
              <a:t>Always creates a new </a:t>
            </a:r>
            <a:r>
              <a:rPr lang="en-US" sz="2000" dirty="0" smtClean="0">
                <a:solidFill>
                  <a:schemeClr val="bg2">
                    <a:lumMod val="10000"/>
                  </a:schemeClr>
                </a:solidFill>
                <a:latin typeface="+mn-lt"/>
              </a:rPr>
              <a:t>database on the same server</a:t>
            </a:r>
            <a:endParaRPr lang="en-US" sz="2000" dirty="0">
              <a:solidFill>
                <a:schemeClr val="bg2">
                  <a:lumMod val="10000"/>
                </a:schemeClr>
              </a:solidFill>
              <a:latin typeface="+mn-lt"/>
            </a:endParaRPr>
          </a:p>
        </p:txBody>
      </p:sp>
      <p:sp>
        <p:nvSpPr>
          <p:cNvPr id="42" name="Can 41"/>
          <p:cNvSpPr/>
          <p:nvPr/>
        </p:nvSpPr>
        <p:spPr>
          <a:xfrm>
            <a:off x="8377564" y="4946093"/>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cxnSp>
        <p:nvCxnSpPr>
          <p:cNvPr id="43" name="Straight Arrow Connector 42"/>
          <p:cNvCxnSpPr/>
          <p:nvPr/>
        </p:nvCxnSpPr>
        <p:spPr>
          <a:xfrm flipH="1" flipV="1">
            <a:off x="8224773" y="4282332"/>
            <a:ext cx="369775" cy="638081"/>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867264" y="2530305"/>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760489" y="2623697"/>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651883" y="2738852"/>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535819" y="2867188"/>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436886" y="2987503"/>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334057" y="3115296"/>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207635" y="3247036"/>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081500" y="3375373"/>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969069" y="3488643"/>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851620" y="3615576"/>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725485" y="3723597"/>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9073910" y="3525361"/>
            <a:ext cx="532608" cy="1392363"/>
          </a:xfrm>
          <a:custGeom>
            <a:avLst/>
            <a:gdLst>
              <a:gd name="connsiteX0" fmla="*/ 0 w 647114"/>
              <a:gd name="connsiteY0" fmla="*/ 0 h 407964"/>
              <a:gd name="connsiteX1" fmla="*/ 351692 w 647114"/>
              <a:gd name="connsiteY1" fmla="*/ 70339 h 407964"/>
              <a:gd name="connsiteX2" fmla="*/ 647114 w 647114"/>
              <a:gd name="connsiteY2" fmla="*/ 407964 h 407964"/>
              <a:gd name="connsiteX0" fmla="*/ 0 w 647114"/>
              <a:gd name="connsiteY0" fmla="*/ 0 h 407964"/>
              <a:gd name="connsiteX1" fmla="*/ 464234 w 647114"/>
              <a:gd name="connsiteY1" fmla="*/ 84407 h 407964"/>
              <a:gd name="connsiteX2" fmla="*/ 647114 w 647114"/>
              <a:gd name="connsiteY2" fmla="*/ 407964 h 407964"/>
              <a:gd name="connsiteX0" fmla="*/ 0 w 647114"/>
              <a:gd name="connsiteY0" fmla="*/ 2101 h 410065"/>
              <a:gd name="connsiteX1" fmla="*/ 464234 w 647114"/>
              <a:gd name="connsiteY1" fmla="*/ 86508 h 410065"/>
              <a:gd name="connsiteX2" fmla="*/ 647114 w 647114"/>
              <a:gd name="connsiteY2" fmla="*/ 410065 h 410065"/>
              <a:gd name="connsiteX0" fmla="*/ 0 w 607895"/>
              <a:gd name="connsiteY0" fmla="*/ 0 h 385029"/>
              <a:gd name="connsiteX1" fmla="*/ 464234 w 607895"/>
              <a:gd name="connsiteY1" fmla="*/ 84407 h 385029"/>
              <a:gd name="connsiteX2" fmla="*/ 607895 w 607895"/>
              <a:gd name="connsiteY2" fmla="*/ 385029 h 385029"/>
              <a:gd name="connsiteX0" fmla="*/ 0 w 607895"/>
              <a:gd name="connsiteY0" fmla="*/ 0 h 385029"/>
              <a:gd name="connsiteX1" fmla="*/ 464234 w 607895"/>
              <a:gd name="connsiteY1" fmla="*/ 84407 h 385029"/>
              <a:gd name="connsiteX2" fmla="*/ 607895 w 607895"/>
              <a:gd name="connsiteY2" fmla="*/ 385029 h 385029"/>
              <a:gd name="connsiteX0" fmla="*/ 0 w 607895"/>
              <a:gd name="connsiteY0" fmla="*/ 0 h 385029"/>
              <a:gd name="connsiteX1" fmla="*/ 434820 w 607895"/>
              <a:gd name="connsiteY1" fmla="*/ 72940 h 385029"/>
              <a:gd name="connsiteX2" fmla="*/ 607895 w 607895"/>
              <a:gd name="connsiteY2" fmla="*/ 385029 h 385029"/>
            </a:gdLst>
            <a:ahLst/>
            <a:cxnLst>
              <a:cxn ang="0">
                <a:pos x="connsiteX0" y="connsiteY0"/>
              </a:cxn>
              <a:cxn ang="0">
                <a:pos x="connsiteX1" y="connsiteY1"/>
              </a:cxn>
              <a:cxn ang="0">
                <a:pos x="connsiteX2" y="connsiteY2"/>
              </a:cxn>
            </a:cxnLst>
            <a:rect l="l" t="t" r="r" b="b"/>
            <a:pathLst>
              <a:path w="607895" h="385029">
                <a:moveTo>
                  <a:pt x="0" y="0"/>
                </a:moveTo>
                <a:cubicBezTo>
                  <a:pt x="121920" y="1172"/>
                  <a:pt x="333504" y="8769"/>
                  <a:pt x="434820" y="72940"/>
                </a:cubicBezTo>
                <a:cubicBezTo>
                  <a:pt x="536136" y="137111"/>
                  <a:pt x="592548" y="192875"/>
                  <a:pt x="607895" y="385029"/>
                </a:cubicBezTo>
              </a:path>
            </a:pathLst>
          </a:cu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Can 74"/>
          <p:cNvSpPr/>
          <p:nvPr/>
        </p:nvSpPr>
        <p:spPr>
          <a:xfrm>
            <a:off x="9317343" y="4941051"/>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grpSp>
        <p:nvGrpSpPr>
          <p:cNvPr id="76" name="Group 75"/>
          <p:cNvGrpSpPr/>
          <p:nvPr/>
        </p:nvGrpSpPr>
        <p:grpSpPr>
          <a:xfrm>
            <a:off x="10480178" y="4218456"/>
            <a:ext cx="946633" cy="946633"/>
            <a:chOff x="7987149" y="2149195"/>
            <a:chExt cx="946633" cy="946633"/>
          </a:xfrm>
        </p:grpSpPr>
        <p:pic>
          <p:nvPicPr>
            <p:cNvPr id="77" name="Picture 76"/>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987149" y="2149195"/>
              <a:ext cx="946633" cy="946633"/>
            </a:xfrm>
            <a:prstGeom prst="rect">
              <a:avLst/>
            </a:prstGeom>
          </p:spPr>
        </p:pic>
        <p:sp>
          <p:nvSpPr>
            <p:cNvPr id="78" name="TextBox 77"/>
            <p:cNvSpPr txBox="1"/>
            <p:nvPr/>
          </p:nvSpPr>
          <p:spPr>
            <a:xfrm>
              <a:off x="8247699" y="2395984"/>
              <a:ext cx="284052" cy="369332"/>
            </a:xfrm>
            <a:prstGeom prst="rect">
              <a:avLst/>
            </a:prstGeom>
            <a:noFill/>
          </p:spPr>
          <p:txBody>
            <a:bodyPr wrap="none" rtlCol="0">
              <a:spAutoFit/>
            </a:bodyPr>
            <a:lstStyle/>
            <a:p>
              <a:r>
                <a:rPr lang="en-US" dirty="0" smtClean="0">
                  <a:solidFill>
                    <a:srgbClr val="FF0000"/>
                  </a:solidFill>
                </a:rPr>
                <a:t>x</a:t>
              </a:r>
              <a:endParaRPr lang="en-US" dirty="0">
                <a:solidFill>
                  <a:srgbClr val="FF0000"/>
                </a:solidFill>
              </a:endParaRPr>
            </a:p>
          </p:txBody>
        </p:sp>
      </p:grpSp>
      <p:sp>
        <p:nvSpPr>
          <p:cNvPr id="79" name="TextBox 78"/>
          <p:cNvSpPr txBox="1"/>
          <p:nvPr/>
        </p:nvSpPr>
        <p:spPr>
          <a:xfrm>
            <a:off x="9173795" y="1752234"/>
            <a:ext cx="2612765" cy="646331"/>
          </a:xfrm>
          <a:prstGeom prst="rect">
            <a:avLst/>
          </a:prstGeom>
          <a:noFill/>
        </p:spPr>
        <p:txBody>
          <a:bodyPr wrap="square" rtlCol="0">
            <a:spAutoFit/>
          </a:bodyPr>
          <a:lstStyle/>
          <a:p>
            <a:r>
              <a:rPr lang="en-US" dirty="0" smtClean="0">
                <a:solidFill>
                  <a:srgbClr val="B2305E"/>
                </a:solidFill>
              </a:rPr>
              <a:t>Backups retained for 7/14/35 days</a:t>
            </a:r>
            <a:endParaRPr lang="en-US" dirty="0">
              <a:solidFill>
                <a:srgbClr val="B2305E"/>
              </a:solidFill>
            </a:endParaRPr>
          </a:p>
        </p:txBody>
      </p:sp>
      <p:sp>
        <p:nvSpPr>
          <p:cNvPr id="80" name="TextBox 79"/>
          <p:cNvSpPr txBox="1"/>
          <p:nvPr/>
        </p:nvSpPr>
        <p:spPr>
          <a:xfrm>
            <a:off x="9608327" y="3548743"/>
            <a:ext cx="2054767" cy="646331"/>
          </a:xfrm>
          <a:prstGeom prst="rect">
            <a:avLst/>
          </a:prstGeom>
          <a:noFill/>
        </p:spPr>
        <p:txBody>
          <a:bodyPr wrap="square" rtlCol="0">
            <a:spAutoFit/>
          </a:bodyPr>
          <a:lstStyle/>
          <a:p>
            <a:r>
              <a:rPr lang="en-US" dirty="0" smtClean="0">
                <a:solidFill>
                  <a:srgbClr val="B2305E"/>
                </a:solidFill>
              </a:rPr>
              <a:t>Self-service restore to any point in time</a:t>
            </a:r>
            <a:endParaRPr lang="en-US" dirty="0">
              <a:solidFill>
                <a:srgbClr val="B2305E"/>
              </a:solidFill>
            </a:endParaRPr>
          </a:p>
        </p:txBody>
      </p:sp>
      <p:grpSp>
        <p:nvGrpSpPr>
          <p:cNvPr id="86" name="Group 85"/>
          <p:cNvGrpSpPr/>
          <p:nvPr/>
        </p:nvGrpSpPr>
        <p:grpSpPr>
          <a:xfrm>
            <a:off x="7294389" y="2061243"/>
            <a:ext cx="1706847" cy="1604970"/>
            <a:chOff x="5917373" y="2061243"/>
            <a:chExt cx="1706847" cy="1604970"/>
          </a:xfrm>
        </p:grpSpPr>
        <p:cxnSp>
          <p:nvCxnSpPr>
            <p:cNvPr id="87" name="Straight Connector 86"/>
            <p:cNvCxnSpPr/>
            <p:nvPr/>
          </p:nvCxnSpPr>
          <p:spPr>
            <a:xfrm flipH="1">
              <a:off x="6172200" y="2463800"/>
              <a:ext cx="1181100" cy="1193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917373" y="3257918"/>
              <a:ext cx="511102" cy="276999"/>
            </a:xfrm>
            <a:prstGeom prst="rect">
              <a:avLst/>
            </a:prstGeom>
          </p:spPr>
          <p:txBody>
            <a:bodyPr wrap="none">
              <a:spAutoFit/>
            </a:bodyPr>
            <a:lstStyle/>
            <a:p>
              <a:r>
                <a:rPr lang="en-US" sz="1200" dirty="0">
                  <a:solidFill>
                    <a:schemeClr val="accent1">
                      <a:lumMod val="75000"/>
                    </a:schemeClr>
                  </a:solidFill>
                </a:rPr>
                <a:t>N</a:t>
              </a:r>
              <a:r>
                <a:rPr lang="en-US" sz="1200" dirty="0" smtClean="0">
                  <a:solidFill>
                    <a:schemeClr val="accent1">
                      <a:lumMod val="75000"/>
                    </a:schemeClr>
                  </a:solidFill>
                </a:rPr>
                <a:t>ow </a:t>
              </a:r>
              <a:endParaRPr lang="en-US" sz="1200" dirty="0">
                <a:solidFill>
                  <a:schemeClr val="accent1">
                    <a:lumMod val="75000"/>
                  </a:schemeClr>
                </a:solidFill>
              </a:endParaRPr>
            </a:p>
          </p:txBody>
        </p:sp>
        <p:sp>
          <p:nvSpPr>
            <p:cNvPr id="89" name="Rectangle 88"/>
            <p:cNvSpPr/>
            <p:nvPr/>
          </p:nvSpPr>
          <p:spPr>
            <a:xfrm>
              <a:off x="6999818" y="2061243"/>
              <a:ext cx="624402" cy="276999"/>
            </a:xfrm>
            <a:prstGeom prst="rect">
              <a:avLst/>
            </a:prstGeom>
          </p:spPr>
          <p:txBody>
            <a:bodyPr wrap="none">
              <a:spAutoFit/>
            </a:bodyPr>
            <a:lstStyle/>
            <a:p>
              <a:r>
                <a:rPr lang="en-US" sz="1200" dirty="0" smtClean="0">
                  <a:solidFill>
                    <a:schemeClr val="accent1">
                      <a:lumMod val="75000"/>
                    </a:schemeClr>
                  </a:solidFill>
                </a:rPr>
                <a:t>-7 days</a:t>
              </a:r>
              <a:endParaRPr lang="en-US" sz="1200" dirty="0">
                <a:solidFill>
                  <a:schemeClr val="accent1">
                    <a:lumMod val="75000"/>
                  </a:schemeClr>
                </a:solidFill>
              </a:endParaRPr>
            </a:p>
          </p:txBody>
        </p:sp>
        <p:cxnSp>
          <p:nvCxnSpPr>
            <p:cNvPr id="90" name="Straight Connector 89"/>
            <p:cNvCxnSpPr/>
            <p:nvPr/>
          </p:nvCxnSpPr>
          <p:spPr>
            <a:xfrm>
              <a:off x="6173402" y="3554740"/>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439360" y="3267500"/>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656285" y="3054284"/>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853859" y="2846558"/>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27041" y="2684493"/>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196168" y="2500833"/>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353300" y="2351101"/>
              <a:ext cx="0" cy="11147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072006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5059615" y="3699017"/>
            <a:ext cx="7403740" cy="3636481"/>
            <a:chOff x="4544915" y="2130116"/>
            <a:chExt cx="7403740" cy="3636481"/>
          </a:xfrm>
        </p:grpSpPr>
        <p:pic>
          <p:nvPicPr>
            <p:cNvPr id="97" name="Picture 96"/>
            <p:cNvPicPr>
              <a:picLocks noChangeAspect="1"/>
            </p:cNvPicPr>
            <p:nvPr/>
          </p:nvPicPr>
          <p:blipFill rotWithShape="1">
            <a:blip r:embed="rId3" cstate="email">
              <a:duotone>
                <a:srgbClr val="D2D2D2">
                  <a:shade val="45000"/>
                  <a:satMod val="135000"/>
                </a:srgbClr>
                <a:prstClr val="white"/>
              </a:duotone>
              <a:extLst>
                <a:ext uri="{28A0092B-C50C-407E-A947-70E740481C1C}">
                  <a14:useLocalDpi xmlns:a14="http://schemas.microsoft.com/office/drawing/2010/main"/>
                </a:ext>
              </a:extLst>
            </a:blip>
            <a:srcRect r="4415"/>
            <a:stretch/>
          </p:blipFill>
          <p:spPr>
            <a:xfrm>
              <a:off x="4544915" y="2130116"/>
              <a:ext cx="7403740" cy="3636481"/>
            </a:xfrm>
            <a:prstGeom prst="rect">
              <a:avLst/>
            </a:prstGeom>
          </p:spPr>
        </p:pic>
        <p:sp>
          <p:nvSpPr>
            <p:cNvPr id="98" name="Hexagon 97"/>
            <p:cNvSpPr/>
            <p:nvPr/>
          </p:nvSpPr>
          <p:spPr>
            <a:xfrm>
              <a:off x="5278779" y="3557446"/>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9" name="Hexagon 98"/>
            <p:cNvSpPr/>
            <p:nvPr/>
          </p:nvSpPr>
          <p:spPr>
            <a:xfrm>
              <a:off x="5843857" y="3681959"/>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0" name="Hexagon 99"/>
            <p:cNvSpPr/>
            <p:nvPr/>
          </p:nvSpPr>
          <p:spPr>
            <a:xfrm>
              <a:off x="6300203" y="3528737"/>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1" name="Hexagon 100"/>
            <p:cNvSpPr/>
            <p:nvPr/>
          </p:nvSpPr>
          <p:spPr>
            <a:xfrm>
              <a:off x="5937746" y="3234823"/>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2" name="Hexagon 101"/>
            <p:cNvSpPr/>
            <p:nvPr/>
          </p:nvSpPr>
          <p:spPr>
            <a:xfrm>
              <a:off x="7589851" y="3201924"/>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3" name="Hexagon 102"/>
            <p:cNvSpPr/>
            <p:nvPr/>
          </p:nvSpPr>
          <p:spPr>
            <a:xfrm>
              <a:off x="7998726" y="3263532"/>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4" name="Hexagon 103"/>
            <p:cNvSpPr/>
            <p:nvPr/>
          </p:nvSpPr>
          <p:spPr>
            <a:xfrm>
              <a:off x="6869899" y="4841521"/>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5" name="Hexagon 104"/>
            <p:cNvSpPr/>
            <p:nvPr/>
          </p:nvSpPr>
          <p:spPr>
            <a:xfrm>
              <a:off x="9940170" y="4325066"/>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6" name="Hexagon 105"/>
            <p:cNvSpPr/>
            <p:nvPr/>
          </p:nvSpPr>
          <p:spPr>
            <a:xfrm>
              <a:off x="10125843" y="3851360"/>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7" name="Hexagon 106"/>
            <p:cNvSpPr/>
            <p:nvPr/>
          </p:nvSpPr>
          <p:spPr>
            <a:xfrm>
              <a:off x="10481102" y="3704403"/>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8" name="Hexagon 107"/>
            <p:cNvSpPr/>
            <p:nvPr/>
          </p:nvSpPr>
          <p:spPr>
            <a:xfrm>
              <a:off x="10759818" y="3410489"/>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Geo-Restore</a:t>
            </a:r>
            <a:endParaRPr lang="en-US" dirty="0"/>
          </a:p>
        </p:txBody>
      </p:sp>
      <p:sp>
        <p:nvSpPr>
          <p:cNvPr id="3" name="Text Placeholder 2"/>
          <p:cNvSpPr>
            <a:spLocks noGrp="1"/>
          </p:cNvSpPr>
          <p:nvPr>
            <p:ph type="body" sz="quarter" idx="10"/>
          </p:nvPr>
        </p:nvSpPr>
        <p:spPr>
          <a:xfrm>
            <a:off x="410875" y="1451224"/>
            <a:ext cx="11378959" cy="903324"/>
          </a:xfrm>
        </p:spPr>
        <p:txBody>
          <a:bodyPr/>
          <a:lstStyle/>
          <a:p>
            <a:r>
              <a:rPr lang="en-US" sz="3200" dirty="0" smtClean="0"/>
              <a:t>Restore to a new region in case of datacenter outage</a:t>
            </a:r>
          </a:p>
          <a:p>
            <a:endParaRPr lang="en-US" sz="3200" dirty="0"/>
          </a:p>
        </p:txBody>
      </p:sp>
      <p:sp>
        <p:nvSpPr>
          <p:cNvPr id="27" name="Can 26"/>
          <p:cNvSpPr/>
          <p:nvPr/>
        </p:nvSpPr>
        <p:spPr>
          <a:xfrm>
            <a:off x="7026460" y="4704125"/>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cxnSp>
        <p:nvCxnSpPr>
          <p:cNvPr id="28" name="Straight Arrow Connector 27"/>
          <p:cNvCxnSpPr/>
          <p:nvPr/>
        </p:nvCxnSpPr>
        <p:spPr>
          <a:xfrm flipH="1" flipV="1">
            <a:off x="6930449" y="4154938"/>
            <a:ext cx="265840" cy="518916"/>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554480" y="2500833"/>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447705" y="2594225"/>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339099" y="2709380"/>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223035" y="2837716"/>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124102" y="2958031"/>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04944" y="3085824"/>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894851" y="3217564"/>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68716" y="3345901"/>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9243958" y="1726447"/>
            <a:ext cx="2835084" cy="1738519"/>
            <a:chOff x="8989279" y="1808262"/>
            <a:chExt cx="2027127" cy="1316460"/>
          </a:xfrm>
          <a:solidFill>
            <a:schemeClr val="bg1"/>
          </a:solidFill>
        </p:grpSpPr>
        <p:sp>
          <p:nvSpPr>
            <p:cNvPr id="43" name="Freeform 95"/>
            <p:cNvSpPr>
              <a:spLocks/>
            </p:cNvSpPr>
            <p:nvPr/>
          </p:nvSpPr>
          <p:spPr bwMode="auto">
            <a:xfrm>
              <a:off x="8989279" y="1808262"/>
              <a:ext cx="2027127" cy="131646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grpFill/>
            <a:ln w="28575">
              <a:solidFill>
                <a:schemeClr val="accent1"/>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chemeClr val="accent1">
                    <a:lumMod val="75000"/>
                  </a:schemeClr>
                </a:solidFill>
                <a:effectLst/>
                <a:uLnTx/>
                <a:uFillTx/>
              </a:endParaRPr>
            </a:p>
          </p:txBody>
        </p:sp>
        <p:sp>
          <p:nvSpPr>
            <p:cNvPr id="44" name="TextBox 43"/>
            <p:cNvSpPr txBox="1"/>
            <p:nvPr/>
          </p:nvSpPr>
          <p:spPr>
            <a:xfrm>
              <a:off x="9849919" y="1872447"/>
              <a:ext cx="777155" cy="536033"/>
            </a:xfrm>
            <a:prstGeom prst="rect">
              <a:avLst/>
            </a:prstGeom>
            <a:noFill/>
            <a:ln>
              <a:noFill/>
            </a:ln>
          </p:spPr>
          <p:txBody>
            <a:bodyPr wrap="square" rtlCol="0">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accent1">
                      <a:lumMod val="75000"/>
                    </a:schemeClr>
                  </a:solidFill>
                  <a:effectLst/>
                  <a:uLnTx/>
                  <a:uFillTx/>
                  <a:latin typeface="Segoe UI Light"/>
                </a:rPr>
                <a:t>Azure Storage</a:t>
              </a:r>
            </a:p>
          </p:txBody>
        </p:sp>
      </p:grpSp>
      <p:sp>
        <p:nvSpPr>
          <p:cNvPr id="45" name="Rectangle 44"/>
          <p:cNvSpPr/>
          <p:nvPr/>
        </p:nvSpPr>
        <p:spPr>
          <a:xfrm>
            <a:off x="9810321" y="2773606"/>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flipV="1">
            <a:off x="7664910" y="3118446"/>
            <a:ext cx="2074597" cy="416471"/>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10211949" y="4979390"/>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cxnSp>
        <p:nvCxnSpPr>
          <p:cNvPr id="50" name="Straight Arrow Connector 49"/>
          <p:cNvCxnSpPr/>
          <p:nvPr/>
        </p:nvCxnSpPr>
        <p:spPr>
          <a:xfrm>
            <a:off x="10211949" y="3262737"/>
            <a:ext cx="242921" cy="1716653"/>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8027187" y="2990110"/>
            <a:ext cx="1620897" cy="227454"/>
          </a:xfrm>
          <a:prstGeom prst="straightConnector1">
            <a:avLst/>
          </a:prstGeom>
          <a:ln w="57150">
            <a:solidFill>
              <a:srgbClr val="E08CAA"/>
            </a:solidFill>
            <a:prstDash val="sysDash"/>
            <a:tailEnd type="triangle" w="med" len="lg"/>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656285" y="3459171"/>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538836" y="3586104"/>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p:cNvCxnSpPr/>
          <p:nvPr/>
        </p:nvCxnSpPr>
        <p:spPr>
          <a:xfrm flipV="1">
            <a:off x="8264582" y="2874532"/>
            <a:ext cx="1272255" cy="75997"/>
          </a:xfrm>
          <a:prstGeom prst="straightConnector1">
            <a:avLst/>
          </a:prstGeom>
          <a:ln w="57150">
            <a:solidFill>
              <a:srgbClr val="E7A7BE"/>
            </a:solidFill>
            <a:prstDash val="sysDash"/>
            <a:tailEnd type="triangle" w="med" len="lg"/>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412701" y="3694125"/>
            <a:ext cx="882316" cy="43313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28187" y="1651915"/>
            <a:ext cx="2399399" cy="646331"/>
          </a:xfrm>
          <a:prstGeom prst="rect">
            <a:avLst/>
          </a:prstGeom>
          <a:noFill/>
        </p:spPr>
        <p:txBody>
          <a:bodyPr wrap="square" rtlCol="0">
            <a:spAutoFit/>
          </a:bodyPr>
          <a:lstStyle/>
          <a:p>
            <a:r>
              <a:rPr lang="en-US" dirty="0" smtClean="0">
                <a:solidFill>
                  <a:srgbClr val="B2305E"/>
                </a:solidFill>
              </a:rPr>
              <a:t>Geo-redundant copy of latest daily backup</a:t>
            </a:r>
            <a:endParaRPr lang="en-US" dirty="0">
              <a:solidFill>
                <a:srgbClr val="B2305E"/>
              </a:solidFill>
            </a:endParaRPr>
          </a:p>
        </p:txBody>
      </p:sp>
      <p:sp>
        <p:nvSpPr>
          <p:cNvPr id="41" name="TextBox 40"/>
          <p:cNvSpPr txBox="1"/>
          <p:nvPr/>
        </p:nvSpPr>
        <p:spPr>
          <a:xfrm>
            <a:off x="10408891" y="3831773"/>
            <a:ext cx="1681546" cy="646331"/>
          </a:xfrm>
          <a:prstGeom prst="rect">
            <a:avLst/>
          </a:prstGeom>
          <a:noFill/>
        </p:spPr>
        <p:txBody>
          <a:bodyPr wrap="square" rtlCol="0">
            <a:spAutoFit/>
          </a:bodyPr>
          <a:lstStyle/>
          <a:p>
            <a:r>
              <a:rPr lang="en-US" dirty="0" smtClean="0">
                <a:solidFill>
                  <a:srgbClr val="B2305E"/>
                </a:solidFill>
              </a:rPr>
              <a:t>Restore to different region</a:t>
            </a:r>
            <a:endParaRPr lang="en-US" dirty="0">
              <a:solidFill>
                <a:srgbClr val="B2305E"/>
              </a:solidFill>
            </a:endParaRPr>
          </a:p>
        </p:txBody>
      </p:sp>
      <p:sp>
        <p:nvSpPr>
          <p:cNvPr id="65" name="Content Placeholder 1"/>
          <p:cNvSpPr txBox="1">
            <a:spLocks/>
          </p:cNvSpPr>
          <p:nvPr/>
        </p:nvSpPr>
        <p:spPr>
          <a:xfrm>
            <a:off x="307263" y="1967945"/>
            <a:ext cx="4971432" cy="3848723"/>
          </a:xfrm>
          <a:prstGeom prst="rect">
            <a:avLst/>
          </a:prstGeom>
        </p:spPr>
        <p:txBody>
          <a:bodyPr lIns="248683" tIns="124342" rIns="248683" bIns="124342"/>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21720">
              <a:spcAft>
                <a:spcPts val="1200"/>
              </a:spcAft>
              <a:buNone/>
            </a:pPr>
            <a:r>
              <a:rPr lang="en-US" sz="2000" dirty="0" smtClean="0">
                <a:solidFill>
                  <a:schemeClr val="bg2">
                    <a:lumMod val="10000"/>
                  </a:schemeClr>
                </a:solidFill>
                <a:latin typeface="+mn-lt"/>
                <a:cs typeface="+mn-cs"/>
              </a:rPr>
              <a:t>Basic, Standard and Premium databases</a:t>
            </a:r>
          </a:p>
          <a:p>
            <a:pPr marL="0" indent="0" defTabSz="621720">
              <a:spcAft>
                <a:spcPts val="1200"/>
              </a:spcAft>
              <a:buNone/>
            </a:pPr>
            <a:r>
              <a:rPr lang="en-US" sz="2000" dirty="0" smtClean="0">
                <a:solidFill>
                  <a:schemeClr val="bg2">
                    <a:lumMod val="10000"/>
                  </a:schemeClr>
                </a:solidFill>
                <a:latin typeface="+mn-lt"/>
                <a:cs typeface="+mn-cs"/>
              </a:rPr>
              <a:t>Geo-redundant copy of latest daily backup is kept in Azure Storage</a:t>
            </a:r>
          </a:p>
          <a:p>
            <a:pPr marL="0" indent="0" defTabSz="621720">
              <a:spcAft>
                <a:spcPts val="1200"/>
              </a:spcAft>
              <a:buNone/>
            </a:pPr>
            <a:r>
              <a:rPr lang="en-US" sz="2000" dirty="0" smtClean="0">
                <a:solidFill>
                  <a:schemeClr val="bg2">
                    <a:lumMod val="10000"/>
                  </a:schemeClr>
                </a:solidFill>
                <a:latin typeface="+mn-lt"/>
                <a:cs typeface="+mn-cs"/>
              </a:rPr>
              <a:t>Can restore from this backup to any region at any time.  </a:t>
            </a:r>
          </a:p>
          <a:p>
            <a:pPr marL="0" indent="0" defTabSz="621720">
              <a:spcAft>
                <a:spcPts val="1200"/>
              </a:spcAft>
              <a:buNone/>
            </a:pPr>
            <a:r>
              <a:rPr lang="en-US" sz="2000" dirty="0" smtClean="0">
                <a:solidFill>
                  <a:schemeClr val="bg2">
                    <a:lumMod val="10000"/>
                  </a:schemeClr>
                </a:solidFill>
                <a:latin typeface="+mn-lt"/>
                <a:cs typeface="+mn-cs"/>
              </a:rPr>
              <a:t>May have up to 24 hours data loss.</a:t>
            </a:r>
            <a:endParaRPr lang="en-US" sz="2000" dirty="0">
              <a:solidFill>
                <a:schemeClr val="bg2">
                  <a:lumMod val="10000"/>
                </a:schemeClr>
              </a:solidFill>
              <a:latin typeface="+mn-lt"/>
              <a:cs typeface="+mn-cs"/>
            </a:endParaRPr>
          </a:p>
        </p:txBody>
      </p:sp>
      <p:grpSp>
        <p:nvGrpSpPr>
          <p:cNvPr id="51" name="Group 50"/>
          <p:cNvGrpSpPr/>
          <p:nvPr/>
        </p:nvGrpSpPr>
        <p:grpSpPr>
          <a:xfrm>
            <a:off x="5917373" y="2061243"/>
            <a:ext cx="1706847" cy="1604970"/>
            <a:chOff x="5917373" y="2061243"/>
            <a:chExt cx="1706847" cy="1604970"/>
          </a:xfrm>
        </p:grpSpPr>
        <p:cxnSp>
          <p:nvCxnSpPr>
            <p:cNvPr id="66" name="Straight Connector 65"/>
            <p:cNvCxnSpPr/>
            <p:nvPr/>
          </p:nvCxnSpPr>
          <p:spPr>
            <a:xfrm flipH="1">
              <a:off x="6172200" y="2463800"/>
              <a:ext cx="1181100" cy="11938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17373" y="3257918"/>
              <a:ext cx="511102" cy="276999"/>
            </a:xfrm>
            <a:prstGeom prst="rect">
              <a:avLst/>
            </a:prstGeom>
          </p:spPr>
          <p:txBody>
            <a:bodyPr wrap="none">
              <a:spAutoFit/>
            </a:bodyPr>
            <a:lstStyle/>
            <a:p>
              <a:r>
                <a:rPr lang="en-US" sz="1200" dirty="0">
                  <a:solidFill>
                    <a:schemeClr val="accent1">
                      <a:lumMod val="75000"/>
                    </a:schemeClr>
                  </a:solidFill>
                </a:rPr>
                <a:t>N</a:t>
              </a:r>
              <a:r>
                <a:rPr lang="en-US" sz="1200" dirty="0" smtClean="0">
                  <a:solidFill>
                    <a:schemeClr val="accent1">
                      <a:lumMod val="75000"/>
                    </a:schemeClr>
                  </a:solidFill>
                </a:rPr>
                <a:t>ow </a:t>
              </a:r>
              <a:endParaRPr lang="en-US" sz="1200" dirty="0">
                <a:solidFill>
                  <a:schemeClr val="accent1">
                    <a:lumMod val="75000"/>
                  </a:schemeClr>
                </a:solidFill>
              </a:endParaRPr>
            </a:p>
          </p:txBody>
        </p:sp>
        <p:sp>
          <p:nvSpPr>
            <p:cNvPr id="68" name="Rectangle 67"/>
            <p:cNvSpPr/>
            <p:nvPr/>
          </p:nvSpPr>
          <p:spPr>
            <a:xfrm>
              <a:off x="6999818" y="2061243"/>
              <a:ext cx="624402" cy="276999"/>
            </a:xfrm>
            <a:prstGeom prst="rect">
              <a:avLst/>
            </a:prstGeom>
          </p:spPr>
          <p:txBody>
            <a:bodyPr wrap="none">
              <a:spAutoFit/>
            </a:bodyPr>
            <a:lstStyle/>
            <a:p>
              <a:r>
                <a:rPr lang="en-US" sz="1200" dirty="0" smtClean="0">
                  <a:solidFill>
                    <a:schemeClr val="accent1">
                      <a:lumMod val="75000"/>
                    </a:schemeClr>
                  </a:solidFill>
                </a:rPr>
                <a:t>-7 days</a:t>
              </a:r>
              <a:endParaRPr lang="en-US" sz="1200" dirty="0">
                <a:solidFill>
                  <a:schemeClr val="accent1">
                    <a:lumMod val="75000"/>
                  </a:schemeClr>
                </a:solidFill>
              </a:endParaRPr>
            </a:p>
          </p:txBody>
        </p:sp>
        <p:cxnSp>
          <p:nvCxnSpPr>
            <p:cNvPr id="24" name="Straight Connector 23"/>
            <p:cNvCxnSpPr/>
            <p:nvPr/>
          </p:nvCxnSpPr>
          <p:spPr>
            <a:xfrm>
              <a:off x="6173402" y="3554740"/>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39360" y="3267500"/>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56285" y="3054284"/>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853859" y="2846558"/>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027041" y="2684493"/>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196168" y="2500833"/>
              <a:ext cx="0" cy="111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353300" y="2351101"/>
              <a:ext cx="0" cy="11147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8477344" y="2738437"/>
            <a:ext cx="910970" cy="16047"/>
          </a:xfrm>
          <a:prstGeom prst="straightConnector1">
            <a:avLst/>
          </a:prstGeom>
          <a:ln w="57150">
            <a:solidFill>
              <a:srgbClr val="ECBACC"/>
            </a:solidFill>
            <a:prstDash val="sysDash"/>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67656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0"/>
          </p:nvPr>
        </p:nvSpPr>
        <p:spPr>
          <a:xfrm>
            <a:off x="412356" y="1451224"/>
            <a:ext cx="11375995" cy="2970044"/>
          </a:xfrm>
        </p:spPr>
        <p:txBody>
          <a:bodyPr/>
          <a:lstStyle/>
          <a:p>
            <a:pPr marL="342900" indent="-342900">
              <a:lnSpc>
                <a:spcPct val="100000"/>
              </a:lnSpc>
              <a:spcAft>
                <a:spcPts val="600"/>
              </a:spcAft>
              <a:buFont typeface="Arial" panose="020B0604020202020204" pitchFamily="34" charset="0"/>
              <a:buChar char="•"/>
            </a:pPr>
            <a:r>
              <a:rPr lang="it-IT" sz="2800" dirty="0" smtClean="0"/>
              <a:t>SQL </a:t>
            </a:r>
            <a:r>
              <a:rPr lang="it-IT" sz="2800" dirty="0"/>
              <a:t>in Azure, what are the options?</a:t>
            </a:r>
          </a:p>
          <a:p>
            <a:pPr marL="342900" indent="-342900">
              <a:lnSpc>
                <a:spcPct val="100000"/>
              </a:lnSpc>
              <a:spcAft>
                <a:spcPts val="600"/>
              </a:spcAft>
              <a:buFont typeface="Arial" panose="020B0604020202020204" pitchFamily="34" charset="0"/>
              <a:buChar char="•"/>
            </a:pPr>
            <a:r>
              <a:rPr lang="it-IT" sz="2800" dirty="0" smtClean="0"/>
              <a:t>Azure </a:t>
            </a:r>
            <a:r>
              <a:rPr lang="it-IT" sz="2800" dirty="0"/>
              <a:t>SQL </a:t>
            </a:r>
            <a:r>
              <a:rPr lang="it-IT" sz="2800" dirty="0" smtClean="0"/>
              <a:t>Database Architecture</a:t>
            </a:r>
            <a:endParaRPr lang="it-IT" sz="2800" dirty="0"/>
          </a:p>
          <a:p>
            <a:pPr marL="342900" indent="-342900">
              <a:lnSpc>
                <a:spcPct val="100000"/>
              </a:lnSpc>
              <a:spcAft>
                <a:spcPts val="600"/>
              </a:spcAft>
              <a:buFont typeface="Arial" panose="020B0604020202020204" pitchFamily="34" charset="0"/>
              <a:buChar char="•"/>
            </a:pPr>
            <a:r>
              <a:rPr lang="it-IT" sz="2800" dirty="0" smtClean="0"/>
              <a:t>Scaling </a:t>
            </a:r>
            <a:r>
              <a:rPr lang="it-IT" sz="2800" dirty="0"/>
              <a:t>Azure SQL Database </a:t>
            </a:r>
            <a:r>
              <a:rPr lang="it-IT" sz="2800" dirty="0" smtClean="0"/>
              <a:t>Service</a:t>
            </a:r>
          </a:p>
          <a:p>
            <a:pPr marL="342900" indent="-342900">
              <a:lnSpc>
                <a:spcPct val="100000"/>
              </a:lnSpc>
              <a:spcAft>
                <a:spcPts val="600"/>
              </a:spcAft>
              <a:buFont typeface="Arial" panose="020B0604020202020204" pitchFamily="34" charset="0"/>
              <a:buChar char="•"/>
            </a:pPr>
            <a:r>
              <a:rPr lang="it-IT" sz="2800" dirty="0" smtClean="0"/>
              <a:t>SQL Database Business Continuity</a:t>
            </a:r>
            <a:endParaRPr lang="it-IT" sz="2800" dirty="0"/>
          </a:p>
          <a:p>
            <a:pPr marL="342900" indent="-342900">
              <a:lnSpc>
                <a:spcPct val="100000"/>
              </a:lnSpc>
              <a:spcAft>
                <a:spcPts val="600"/>
              </a:spcAft>
              <a:buFont typeface="Arial" panose="020B0604020202020204" pitchFamily="34" charset="0"/>
              <a:buChar char="•"/>
            </a:pPr>
            <a:r>
              <a:rPr lang="it-IT" sz="2800" dirty="0" smtClean="0"/>
              <a:t>Security and Audit</a:t>
            </a:r>
          </a:p>
          <a:p>
            <a:pPr marL="342900" indent="-342900">
              <a:lnSpc>
                <a:spcPct val="100000"/>
              </a:lnSpc>
              <a:spcAft>
                <a:spcPts val="600"/>
              </a:spcAft>
              <a:buFont typeface="Arial" panose="020B0604020202020204" pitchFamily="34" charset="0"/>
              <a:buChar char="•"/>
            </a:pPr>
            <a:r>
              <a:rPr lang="it-IT" sz="2800" dirty="0" smtClean="0"/>
              <a:t>Migrating </a:t>
            </a:r>
            <a:r>
              <a:rPr lang="it-IT" sz="2800" dirty="0"/>
              <a:t>from on premise SQL to Azure SQL </a:t>
            </a:r>
            <a:r>
              <a:rPr lang="it-IT" sz="2800" dirty="0" smtClean="0"/>
              <a:t>Database</a:t>
            </a:r>
            <a:endParaRPr lang="it-IT" sz="2800" dirty="0"/>
          </a:p>
        </p:txBody>
      </p:sp>
    </p:spTree>
    <p:extLst>
      <p:ext uri="{BB962C8B-B14F-4D97-AF65-F5344CB8AC3E}">
        <p14:creationId xmlns:p14="http://schemas.microsoft.com/office/powerpoint/2010/main" val="48602827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5250115" y="2322389"/>
            <a:ext cx="7403740" cy="3636481"/>
            <a:chOff x="4544915" y="2130116"/>
            <a:chExt cx="7403740" cy="3636481"/>
          </a:xfrm>
        </p:grpSpPr>
        <p:pic>
          <p:nvPicPr>
            <p:cNvPr id="97" name="Picture 96"/>
            <p:cNvPicPr>
              <a:picLocks noChangeAspect="1"/>
            </p:cNvPicPr>
            <p:nvPr/>
          </p:nvPicPr>
          <p:blipFill rotWithShape="1">
            <a:blip r:embed="rId3" cstate="email">
              <a:duotone>
                <a:srgbClr val="D2D2D2">
                  <a:shade val="45000"/>
                  <a:satMod val="135000"/>
                </a:srgbClr>
                <a:prstClr val="white"/>
              </a:duotone>
              <a:extLst>
                <a:ext uri="{28A0092B-C50C-407E-A947-70E740481C1C}">
                  <a14:useLocalDpi xmlns:a14="http://schemas.microsoft.com/office/drawing/2010/main"/>
                </a:ext>
              </a:extLst>
            </a:blip>
            <a:srcRect r="4415"/>
            <a:stretch/>
          </p:blipFill>
          <p:spPr>
            <a:xfrm>
              <a:off x="4544915" y="2130116"/>
              <a:ext cx="7403740" cy="3636481"/>
            </a:xfrm>
            <a:prstGeom prst="rect">
              <a:avLst/>
            </a:prstGeom>
          </p:spPr>
        </p:pic>
        <p:sp>
          <p:nvSpPr>
            <p:cNvPr id="98" name="Hexagon 97"/>
            <p:cNvSpPr/>
            <p:nvPr/>
          </p:nvSpPr>
          <p:spPr>
            <a:xfrm>
              <a:off x="5278779" y="3557446"/>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9" name="Hexagon 98"/>
            <p:cNvSpPr/>
            <p:nvPr/>
          </p:nvSpPr>
          <p:spPr>
            <a:xfrm>
              <a:off x="5843857" y="3681959"/>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0" name="Hexagon 99"/>
            <p:cNvSpPr/>
            <p:nvPr/>
          </p:nvSpPr>
          <p:spPr>
            <a:xfrm>
              <a:off x="6300203" y="3528737"/>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1" name="Hexagon 100"/>
            <p:cNvSpPr/>
            <p:nvPr/>
          </p:nvSpPr>
          <p:spPr>
            <a:xfrm>
              <a:off x="5937746" y="3234823"/>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2" name="Hexagon 101"/>
            <p:cNvSpPr/>
            <p:nvPr/>
          </p:nvSpPr>
          <p:spPr>
            <a:xfrm>
              <a:off x="7589851" y="3201924"/>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3" name="Hexagon 102"/>
            <p:cNvSpPr/>
            <p:nvPr/>
          </p:nvSpPr>
          <p:spPr>
            <a:xfrm>
              <a:off x="7998726" y="3263532"/>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4" name="Hexagon 103"/>
            <p:cNvSpPr/>
            <p:nvPr/>
          </p:nvSpPr>
          <p:spPr>
            <a:xfrm>
              <a:off x="6869899" y="4841521"/>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5" name="Hexagon 104"/>
            <p:cNvSpPr/>
            <p:nvPr/>
          </p:nvSpPr>
          <p:spPr>
            <a:xfrm>
              <a:off x="9940170" y="4325066"/>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6" name="Hexagon 105"/>
            <p:cNvSpPr/>
            <p:nvPr/>
          </p:nvSpPr>
          <p:spPr>
            <a:xfrm>
              <a:off x="10125843" y="3851360"/>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7" name="Hexagon 106"/>
            <p:cNvSpPr/>
            <p:nvPr/>
          </p:nvSpPr>
          <p:spPr>
            <a:xfrm>
              <a:off x="10481102" y="3704403"/>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8" name="Hexagon 107"/>
            <p:cNvSpPr/>
            <p:nvPr/>
          </p:nvSpPr>
          <p:spPr>
            <a:xfrm>
              <a:off x="10759818" y="3410489"/>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Standard Geo-Replication</a:t>
            </a:r>
            <a:endParaRPr lang="en-US" dirty="0"/>
          </a:p>
        </p:txBody>
      </p:sp>
      <p:sp>
        <p:nvSpPr>
          <p:cNvPr id="3" name="Text Placeholder 2"/>
          <p:cNvSpPr>
            <a:spLocks noGrp="1"/>
          </p:cNvSpPr>
          <p:nvPr>
            <p:ph type="body" sz="quarter" idx="10"/>
          </p:nvPr>
        </p:nvSpPr>
        <p:spPr>
          <a:xfrm>
            <a:off x="410875" y="1451224"/>
            <a:ext cx="11378959" cy="903324"/>
          </a:xfrm>
        </p:spPr>
        <p:txBody>
          <a:bodyPr/>
          <a:lstStyle/>
          <a:p>
            <a:r>
              <a:rPr lang="en-US" sz="3200" dirty="0"/>
              <a:t>Geo-replicated secondary speeds up recovery and reduces data loss</a:t>
            </a:r>
          </a:p>
          <a:p>
            <a:endParaRPr lang="en-US" sz="3200" dirty="0"/>
          </a:p>
        </p:txBody>
      </p:sp>
      <p:sp>
        <p:nvSpPr>
          <p:cNvPr id="27" name="Can 26"/>
          <p:cNvSpPr/>
          <p:nvPr/>
        </p:nvSpPr>
        <p:spPr>
          <a:xfrm>
            <a:off x="7759890" y="2903818"/>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cxnSp>
        <p:nvCxnSpPr>
          <p:cNvPr id="46" name="Straight Arrow Connector 45"/>
          <p:cNvCxnSpPr>
            <a:stCxn id="27" idx="4"/>
            <a:endCxn id="49" idx="2"/>
          </p:cNvCxnSpPr>
          <p:nvPr/>
        </p:nvCxnSpPr>
        <p:spPr>
          <a:xfrm>
            <a:off x="8331008" y="3224203"/>
            <a:ext cx="681307" cy="4958"/>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9012315" y="2908776"/>
            <a:ext cx="571118" cy="640769"/>
          </a:xfrm>
          <a:prstGeom prst="can">
            <a:avLst>
              <a:gd name="adj" fmla="val 31571"/>
            </a:avLst>
          </a:prstGeom>
          <a:solidFill>
            <a:srgbClr val="9E76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solidFill>
                  <a:schemeClr val="bg1">
                    <a:lumMod val="85000"/>
                  </a:schemeClr>
                </a:solidFill>
              </a:rPr>
              <a:t>DB1</a:t>
            </a:r>
            <a:endParaRPr lang="en-US" sz="2800" b="1" dirty="0">
              <a:solidFill>
                <a:schemeClr val="bg1">
                  <a:lumMod val="85000"/>
                </a:schemeClr>
              </a:solidFill>
            </a:endParaRPr>
          </a:p>
        </p:txBody>
      </p:sp>
      <p:sp>
        <p:nvSpPr>
          <p:cNvPr id="51" name="TextBox 50"/>
          <p:cNvSpPr txBox="1"/>
          <p:nvPr/>
        </p:nvSpPr>
        <p:spPr>
          <a:xfrm>
            <a:off x="9337063" y="2202196"/>
            <a:ext cx="2759878" cy="646331"/>
          </a:xfrm>
          <a:prstGeom prst="rect">
            <a:avLst/>
          </a:prstGeom>
          <a:solidFill>
            <a:srgbClr val="FFFFFF">
              <a:alpha val="47059"/>
            </a:srgbClr>
          </a:solidFill>
        </p:spPr>
        <p:txBody>
          <a:bodyPr wrap="square" rtlCol="0">
            <a:spAutoFit/>
          </a:bodyPr>
          <a:lstStyle/>
          <a:p>
            <a:r>
              <a:rPr lang="en-US" dirty="0" smtClean="0">
                <a:solidFill>
                  <a:srgbClr val="B2305E"/>
                </a:solidFill>
              </a:rPr>
              <a:t>Geo-replicated offline secondary in paired region</a:t>
            </a:r>
            <a:endParaRPr lang="en-US" dirty="0">
              <a:solidFill>
                <a:srgbClr val="B2305E"/>
              </a:solidFill>
            </a:endParaRPr>
          </a:p>
        </p:txBody>
      </p:sp>
      <p:sp>
        <p:nvSpPr>
          <p:cNvPr id="52" name="Content Placeholder 1"/>
          <p:cNvSpPr txBox="1">
            <a:spLocks/>
          </p:cNvSpPr>
          <p:nvPr/>
        </p:nvSpPr>
        <p:spPr>
          <a:xfrm>
            <a:off x="369752" y="1917936"/>
            <a:ext cx="5854088" cy="3848723"/>
          </a:xfrm>
          <a:prstGeom prst="rect">
            <a:avLst/>
          </a:prstGeom>
        </p:spPr>
        <p:txBody>
          <a:bodyPr lIns="248683" tIns="124342" rIns="248683" bIns="124342"/>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21720">
              <a:spcAft>
                <a:spcPts val="1200"/>
              </a:spcAft>
              <a:buNone/>
            </a:pPr>
            <a:r>
              <a:rPr lang="en-US" sz="2000" dirty="0" smtClean="0">
                <a:solidFill>
                  <a:schemeClr val="bg2">
                    <a:lumMod val="10000"/>
                  </a:schemeClr>
                </a:solidFill>
                <a:latin typeface="+mn-lt"/>
                <a:cs typeface="+mn-cs"/>
              </a:rPr>
              <a:t>Opt-in for Standard &amp; Premium databases</a:t>
            </a:r>
            <a:endParaRPr lang="en-US" sz="2000" dirty="0">
              <a:solidFill>
                <a:schemeClr val="bg2">
                  <a:lumMod val="10000"/>
                </a:schemeClr>
              </a:solidFill>
              <a:latin typeface="+mn-lt"/>
              <a:cs typeface="+mn-cs"/>
            </a:endParaRPr>
          </a:p>
          <a:p>
            <a:pPr marL="0" indent="0" defTabSz="621720">
              <a:spcAft>
                <a:spcPts val="1200"/>
              </a:spcAft>
              <a:buNone/>
            </a:pPr>
            <a:r>
              <a:rPr lang="en-US" sz="2000" dirty="0" smtClean="0">
                <a:solidFill>
                  <a:schemeClr val="bg2">
                    <a:lumMod val="10000"/>
                  </a:schemeClr>
                </a:solidFill>
                <a:latin typeface="+mn-lt"/>
                <a:cs typeface="+mn-cs"/>
              </a:rPr>
              <a:t>Creates single </a:t>
            </a:r>
            <a:r>
              <a:rPr lang="en-US" sz="2000" b="1" dirty="0" smtClean="0">
                <a:solidFill>
                  <a:schemeClr val="bg2">
                    <a:lumMod val="10000"/>
                  </a:schemeClr>
                </a:solidFill>
                <a:latin typeface="+mn-lt"/>
                <a:cs typeface="+mn-cs"/>
              </a:rPr>
              <a:t>offline </a:t>
            </a:r>
            <a:r>
              <a:rPr lang="en-US" sz="2000" dirty="0" smtClean="0">
                <a:solidFill>
                  <a:schemeClr val="bg2">
                    <a:lumMod val="10000"/>
                  </a:schemeClr>
                </a:solidFill>
                <a:latin typeface="+mn-lt"/>
                <a:cs typeface="+mn-cs"/>
              </a:rPr>
              <a:t>secondary in a </a:t>
            </a:r>
            <a:br>
              <a:rPr lang="en-US" sz="2000" dirty="0" smtClean="0">
                <a:solidFill>
                  <a:schemeClr val="bg2">
                    <a:lumMod val="10000"/>
                  </a:schemeClr>
                </a:solidFill>
                <a:latin typeface="+mn-lt"/>
                <a:cs typeface="+mn-cs"/>
              </a:rPr>
            </a:br>
            <a:r>
              <a:rPr lang="en-US" sz="2000" dirty="0" smtClean="0">
                <a:solidFill>
                  <a:schemeClr val="bg2">
                    <a:lumMod val="10000"/>
                  </a:schemeClr>
                </a:solidFill>
                <a:latin typeface="+mn-lt"/>
                <a:cs typeface="+mn-cs"/>
              </a:rPr>
              <a:t>system-paired Azure </a:t>
            </a:r>
            <a:r>
              <a:rPr lang="en-US" sz="2000" dirty="0">
                <a:solidFill>
                  <a:schemeClr val="bg2">
                    <a:lumMod val="10000"/>
                  </a:schemeClr>
                </a:solidFill>
                <a:latin typeface="+mn-lt"/>
                <a:cs typeface="+mn-cs"/>
              </a:rPr>
              <a:t>region</a:t>
            </a:r>
          </a:p>
          <a:p>
            <a:pPr marL="0" indent="0" defTabSz="621720">
              <a:spcAft>
                <a:spcPts val="1200"/>
              </a:spcAft>
              <a:buNone/>
            </a:pPr>
            <a:r>
              <a:rPr lang="en-US" sz="2000" dirty="0" smtClean="0">
                <a:solidFill>
                  <a:schemeClr val="bg2">
                    <a:lumMod val="10000"/>
                  </a:schemeClr>
                </a:solidFill>
                <a:latin typeface="+mn-lt"/>
                <a:cs typeface="+mn-cs"/>
              </a:rPr>
              <a:t>Asynchronous data replication minimizes </a:t>
            </a:r>
            <a:br>
              <a:rPr lang="en-US" sz="2000" dirty="0" smtClean="0">
                <a:solidFill>
                  <a:schemeClr val="bg2">
                    <a:lumMod val="10000"/>
                  </a:schemeClr>
                </a:solidFill>
                <a:latin typeface="+mn-lt"/>
                <a:cs typeface="+mn-cs"/>
              </a:rPr>
            </a:br>
            <a:r>
              <a:rPr lang="en-US" sz="2000" dirty="0" smtClean="0">
                <a:solidFill>
                  <a:schemeClr val="bg2">
                    <a:lumMod val="10000"/>
                  </a:schemeClr>
                </a:solidFill>
                <a:latin typeface="+mn-lt"/>
                <a:cs typeface="+mn-cs"/>
              </a:rPr>
              <a:t>impact on primary </a:t>
            </a:r>
            <a:endParaRPr lang="en-US" sz="2000" dirty="0">
              <a:solidFill>
                <a:schemeClr val="bg2">
                  <a:lumMod val="10000"/>
                </a:schemeClr>
              </a:solidFill>
              <a:latin typeface="+mn-lt"/>
              <a:cs typeface="+mn-cs"/>
            </a:endParaRPr>
          </a:p>
          <a:p>
            <a:pPr marL="0" indent="0" defTabSz="621720">
              <a:spcAft>
                <a:spcPts val="1200"/>
              </a:spcAft>
              <a:buNone/>
            </a:pPr>
            <a:r>
              <a:rPr lang="en-US" sz="2000" dirty="0" smtClean="0">
                <a:solidFill>
                  <a:schemeClr val="bg2">
                    <a:lumMod val="10000"/>
                  </a:schemeClr>
                </a:solidFill>
                <a:latin typeface="+mn-lt"/>
                <a:cs typeface="+mn-cs"/>
              </a:rPr>
              <a:t>Self-service failover to secondary is enabled after Microsoft-declares the primary region is degraded</a:t>
            </a:r>
          </a:p>
          <a:p>
            <a:pPr marL="0" indent="0" defTabSz="621720">
              <a:spcAft>
                <a:spcPts val="1200"/>
              </a:spcAft>
              <a:buNone/>
            </a:pPr>
            <a:r>
              <a:rPr lang="en-US" sz="2000" dirty="0" smtClean="0">
                <a:solidFill>
                  <a:schemeClr val="bg2">
                    <a:lumMod val="10000"/>
                  </a:schemeClr>
                </a:solidFill>
                <a:latin typeface="+mn-lt"/>
                <a:cs typeface="+mn-cs"/>
              </a:rPr>
              <a:t>Replica has 75% cost of the primary</a:t>
            </a:r>
            <a:endParaRPr lang="en-US" sz="2000" dirty="0">
              <a:solidFill>
                <a:schemeClr val="bg2">
                  <a:lumMod val="10000"/>
                </a:schemeClr>
              </a:solidFill>
              <a:latin typeface="+mn-lt"/>
              <a:cs typeface="+mn-cs"/>
            </a:endParaRPr>
          </a:p>
        </p:txBody>
      </p:sp>
    </p:spTree>
    <p:extLst>
      <p:ext uri="{BB962C8B-B14F-4D97-AF65-F5344CB8AC3E}">
        <p14:creationId xmlns:p14="http://schemas.microsoft.com/office/powerpoint/2010/main" val="2889102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childTnLst>
                                    <p:animEffect transition="out" filter="fade">
                                      <p:cBhvr>
                                        <p:cTn id="6" dur="1000" tmFilter="0, 0; .2, .5; .8, .5; 1, 0"/>
                                        <p:tgtEl>
                                          <p:spTgt spid="46"/>
                                        </p:tgtEl>
                                      </p:cBhvr>
                                    </p:animEffect>
                                    <p:animScale>
                                      <p:cBhvr>
                                        <p:cTn id="7" dur="50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a:spLocks noGrp="1"/>
          </p:cNvSpPr>
          <p:nvPr>
            <p:ph type="title"/>
          </p:nvPr>
        </p:nvSpPr>
        <p:spPr/>
        <p:txBody>
          <a:bodyPr/>
          <a:lstStyle/>
          <a:p>
            <a:r>
              <a:rPr lang="en-US" noProof="0" smtClean="0"/>
              <a:t>Active Geo-Replication</a:t>
            </a:r>
            <a:endParaRPr lang="en-US" noProof="0" dirty="0"/>
          </a:p>
        </p:txBody>
      </p:sp>
      <p:sp>
        <p:nvSpPr>
          <p:cNvPr id="2" name="Text Placeholder 1"/>
          <p:cNvSpPr>
            <a:spLocks noGrp="1"/>
          </p:cNvSpPr>
          <p:nvPr>
            <p:ph type="body" sz="quarter" idx="10"/>
          </p:nvPr>
        </p:nvSpPr>
        <p:spPr>
          <a:xfrm>
            <a:off x="410875" y="1451224"/>
            <a:ext cx="11378959" cy="1297278"/>
          </a:xfrm>
        </p:spPr>
        <p:txBody>
          <a:bodyPr/>
          <a:lstStyle/>
          <a:p>
            <a:r>
              <a:rPr lang="en-US" sz="3200" dirty="0">
                <a:solidFill>
                  <a:srgbClr val="000000"/>
                </a:solidFill>
              </a:rPr>
              <a:t>Fastest geo-recovery solution with option to use </a:t>
            </a:r>
            <a:r>
              <a:rPr lang="en-US" sz="3200" dirty="0" err="1">
                <a:solidFill>
                  <a:srgbClr val="000000"/>
                </a:solidFill>
              </a:rPr>
              <a:t>secondaries</a:t>
            </a:r>
            <a:r>
              <a:rPr lang="en-US" sz="3200" dirty="0">
                <a:solidFill>
                  <a:srgbClr val="000000"/>
                </a:solidFill>
              </a:rPr>
              <a:t/>
            </a:r>
            <a:br>
              <a:rPr lang="en-US" sz="3200" dirty="0">
                <a:solidFill>
                  <a:srgbClr val="000000"/>
                </a:solidFill>
              </a:rPr>
            </a:br>
            <a:r>
              <a:rPr lang="en-US" sz="3200" dirty="0">
                <a:solidFill>
                  <a:srgbClr val="000000"/>
                </a:solidFill>
              </a:rPr>
              <a:t>for load balancing </a:t>
            </a:r>
          </a:p>
          <a:p>
            <a:endParaRPr lang="en-US" sz="3200" dirty="0"/>
          </a:p>
        </p:txBody>
      </p:sp>
      <p:sp>
        <p:nvSpPr>
          <p:cNvPr id="50" name="Content Placeholder 1"/>
          <p:cNvSpPr txBox="1">
            <a:spLocks/>
          </p:cNvSpPr>
          <p:nvPr/>
        </p:nvSpPr>
        <p:spPr>
          <a:xfrm>
            <a:off x="387684" y="2331634"/>
            <a:ext cx="6769288" cy="3848723"/>
          </a:xfrm>
          <a:prstGeom prst="rect">
            <a:avLst/>
          </a:prstGeom>
        </p:spPr>
        <p:txBody>
          <a:bodyPr lIns="248683" tIns="124342" rIns="248683" bIns="124342"/>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21720">
              <a:lnSpc>
                <a:spcPct val="85000"/>
              </a:lnSpc>
              <a:spcAft>
                <a:spcPts val="1200"/>
              </a:spcAft>
              <a:buNone/>
            </a:pPr>
            <a:r>
              <a:rPr lang="en-US" sz="2000" dirty="0">
                <a:solidFill>
                  <a:schemeClr val="bg2">
                    <a:lumMod val="10000"/>
                  </a:schemeClr>
                </a:solidFill>
                <a:latin typeface="+mj-lt"/>
                <a:cs typeface="+mn-cs"/>
              </a:rPr>
              <a:t>Self-service </a:t>
            </a:r>
            <a:r>
              <a:rPr lang="en-US" sz="2000" dirty="0" smtClean="0">
                <a:solidFill>
                  <a:schemeClr val="bg2">
                    <a:lumMod val="10000"/>
                  </a:schemeClr>
                </a:solidFill>
                <a:latin typeface="+mj-lt"/>
                <a:cs typeface="+mn-cs"/>
              </a:rPr>
              <a:t>configuration and failover in </a:t>
            </a:r>
            <a:r>
              <a:rPr lang="en-US" sz="2000" dirty="0">
                <a:solidFill>
                  <a:schemeClr val="bg2">
                    <a:lumMod val="10000"/>
                  </a:schemeClr>
                </a:solidFill>
                <a:latin typeface="+mj-lt"/>
                <a:cs typeface="+mn-cs"/>
              </a:rPr>
              <a:t>Premium </a:t>
            </a:r>
          </a:p>
          <a:p>
            <a:pPr marL="0" indent="0" defTabSz="621720">
              <a:lnSpc>
                <a:spcPct val="85000"/>
              </a:lnSpc>
              <a:spcAft>
                <a:spcPts val="1200"/>
              </a:spcAft>
              <a:buNone/>
            </a:pPr>
            <a:r>
              <a:rPr lang="en-US" sz="2000" dirty="0">
                <a:solidFill>
                  <a:schemeClr val="bg2">
                    <a:lumMod val="10000"/>
                  </a:schemeClr>
                </a:solidFill>
                <a:latin typeface="+mj-lt"/>
                <a:cs typeface="+mn-cs"/>
              </a:rPr>
              <a:t>Create up to 4 readable </a:t>
            </a:r>
            <a:r>
              <a:rPr lang="en-US" sz="2000" dirty="0" smtClean="0">
                <a:solidFill>
                  <a:schemeClr val="bg2">
                    <a:lumMod val="10000"/>
                  </a:schemeClr>
                </a:solidFill>
                <a:latin typeface="+mj-lt"/>
                <a:cs typeface="+mn-cs"/>
              </a:rPr>
              <a:t>secondaries in </a:t>
            </a:r>
            <a:br>
              <a:rPr lang="en-US" sz="2000" dirty="0" smtClean="0">
                <a:solidFill>
                  <a:schemeClr val="bg2">
                    <a:lumMod val="10000"/>
                  </a:schemeClr>
                </a:solidFill>
                <a:latin typeface="+mj-lt"/>
                <a:cs typeface="+mn-cs"/>
              </a:rPr>
            </a:br>
            <a:r>
              <a:rPr lang="en-US" sz="2000" dirty="0" smtClean="0">
                <a:solidFill>
                  <a:schemeClr val="bg2">
                    <a:lumMod val="10000"/>
                  </a:schemeClr>
                </a:solidFill>
                <a:latin typeface="+mj-lt"/>
                <a:cs typeface="+mn-cs"/>
              </a:rPr>
              <a:t>any Azure region</a:t>
            </a:r>
            <a:endParaRPr lang="en-US" sz="2000" dirty="0">
              <a:solidFill>
                <a:schemeClr val="bg2">
                  <a:lumMod val="10000"/>
                </a:schemeClr>
              </a:solidFill>
              <a:latin typeface="+mj-lt"/>
              <a:cs typeface="+mn-cs"/>
            </a:endParaRPr>
          </a:p>
          <a:p>
            <a:pPr marL="0" indent="0" defTabSz="621720">
              <a:lnSpc>
                <a:spcPct val="85000"/>
              </a:lnSpc>
              <a:spcAft>
                <a:spcPts val="1200"/>
              </a:spcAft>
              <a:buNone/>
            </a:pPr>
            <a:r>
              <a:rPr lang="en-US" sz="2000" dirty="0" smtClean="0">
                <a:solidFill>
                  <a:schemeClr val="bg2">
                    <a:lumMod val="10000"/>
                  </a:schemeClr>
                </a:solidFill>
                <a:latin typeface="+mj-lt"/>
                <a:cs typeface="+mn-cs"/>
              </a:rPr>
              <a:t>Can be combined with an offline secondary </a:t>
            </a:r>
          </a:p>
          <a:p>
            <a:pPr marL="0" indent="0" defTabSz="621720">
              <a:lnSpc>
                <a:spcPct val="85000"/>
              </a:lnSpc>
              <a:spcAft>
                <a:spcPts val="1200"/>
              </a:spcAft>
              <a:buNone/>
            </a:pPr>
            <a:r>
              <a:rPr lang="en-US" sz="2000" dirty="0" smtClean="0">
                <a:solidFill>
                  <a:schemeClr val="bg2">
                    <a:lumMod val="10000"/>
                  </a:schemeClr>
                </a:solidFill>
                <a:latin typeface="+mj-lt"/>
                <a:cs typeface="+mn-cs"/>
              </a:rPr>
              <a:t>Automatic, asynchronous data replication </a:t>
            </a:r>
            <a:endParaRPr lang="en-US" sz="2000" dirty="0">
              <a:solidFill>
                <a:schemeClr val="bg2">
                  <a:lumMod val="10000"/>
                </a:schemeClr>
              </a:solidFill>
              <a:latin typeface="+mj-lt"/>
              <a:cs typeface="+mn-cs"/>
            </a:endParaRPr>
          </a:p>
          <a:p>
            <a:pPr marL="0" indent="0" defTabSz="621720">
              <a:lnSpc>
                <a:spcPct val="85000"/>
              </a:lnSpc>
              <a:spcAft>
                <a:spcPts val="1200"/>
              </a:spcAft>
              <a:buNone/>
            </a:pPr>
            <a:r>
              <a:rPr lang="en-US" sz="2000" dirty="0" smtClean="0">
                <a:solidFill>
                  <a:schemeClr val="bg2">
                    <a:lumMod val="10000"/>
                  </a:schemeClr>
                </a:solidFill>
                <a:latin typeface="+mj-lt"/>
                <a:cs typeface="+mn-cs"/>
              </a:rPr>
              <a:t>You </a:t>
            </a:r>
            <a:r>
              <a:rPr lang="en-US" sz="2000" dirty="0">
                <a:solidFill>
                  <a:schemeClr val="bg2">
                    <a:lumMod val="10000"/>
                  </a:schemeClr>
                </a:solidFill>
                <a:latin typeface="+mj-lt"/>
                <a:cs typeface="+mn-cs"/>
              </a:rPr>
              <a:t>choose </a:t>
            </a:r>
            <a:r>
              <a:rPr lang="en-US" sz="2000" dirty="0" smtClean="0">
                <a:solidFill>
                  <a:schemeClr val="bg2">
                    <a:lumMod val="10000"/>
                  </a:schemeClr>
                </a:solidFill>
                <a:latin typeface="+mj-lt"/>
                <a:cs typeface="+mn-cs"/>
              </a:rPr>
              <a:t>which readable secondary to failover to and when</a:t>
            </a:r>
          </a:p>
          <a:p>
            <a:pPr marL="0" indent="0" defTabSz="621720">
              <a:lnSpc>
                <a:spcPct val="85000"/>
              </a:lnSpc>
              <a:spcAft>
                <a:spcPts val="1200"/>
              </a:spcAft>
              <a:buNone/>
            </a:pPr>
            <a:r>
              <a:rPr lang="en-US" sz="2000" dirty="0" smtClean="0">
                <a:solidFill>
                  <a:schemeClr val="bg2">
                    <a:lumMod val="10000"/>
                  </a:schemeClr>
                </a:solidFill>
                <a:latin typeface="+mj-lt"/>
                <a:cs typeface="+mn-cs"/>
              </a:rPr>
              <a:t>Replica has full cost</a:t>
            </a:r>
          </a:p>
        </p:txBody>
      </p:sp>
      <p:grpSp>
        <p:nvGrpSpPr>
          <p:cNvPr id="62" name="Group 61"/>
          <p:cNvGrpSpPr/>
          <p:nvPr/>
        </p:nvGrpSpPr>
        <p:grpSpPr>
          <a:xfrm>
            <a:off x="5250115" y="2322389"/>
            <a:ext cx="7403740" cy="3636481"/>
            <a:chOff x="4544915" y="2130116"/>
            <a:chExt cx="7403740" cy="3636481"/>
          </a:xfrm>
        </p:grpSpPr>
        <p:pic>
          <p:nvPicPr>
            <p:cNvPr id="63" name="Picture 62"/>
            <p:cNvPicPr>
              <a:picLocks noChangeAspect="1"/>
            </p:cNvPicPr>
            <p:nvPr/>
          </p:nvPicPr>
          <p:blipFill rotWithShape="1">
            <a:blip r:embed="rId3" cstate="email">
              <a:duotone>
                <a:srgbClr val="D2D2D2">
                  <a:shade val="45000"/>
                  <a:satMod val="135000"/>
                </a:srgbClr>
                <a:prstClr val="white"/>
              </a:duotone>
              <a:extLst>
                <a:ext uri="{28A0092B-C50C-407E-A947-70E740481C1C}">
                  <a14:useLocalDpi xmlns:a14="http://schemas.microsoft.com/office/drawing/2010/main"/>
                </a:ext>
              </a:extLst>
            </a:blip>
            <a:srcRect r="4415"/>
            <a:stretch/>
          </p:blipFill>
          <p:spPr>
            <a:xfrm>
              <a:off x="4544915" y="2130116"/>
              <a:ext cx="7403740" cy="3636481"/>
            </a:xfrm>
            <a:prstGeom prst="rect">
              <a:avLst/>
            </a:prstGeom>
          </p:spPr>
        </p:pic>
        <p:sp>
          <p:nvSpPr>
            <p:cNvPr id="64" name="Hexagon 63"/>
            <p:cNvSpPr/>
            <p:nvPr/>
          </p:nvSpPr>
          <p:spPr>
            <a:xfrm>
              <a:off x="5278779" y="3557446"/>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5" name="Hexagon 64"/>
            <p:cNvSpPr/>
            <p:nvPr/>
          </p:nvSpPr>
          <p:spPr>
            <a:xfrm>
              <a:off x="5843857" y="3681959"/>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6" name="Hexagon 65"/>
            <p:cNvSpPr/>
            <p:nvPr/>
          </p:nvSpPr>
          <p:spPr>
            <a:xfrm>
              <a:off x="6300203" y="3528737"/>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7" name="Hexagon 66"/>
            <p:cNvSpPr/>
            <p:nvPr/>
          </p:nvSpPr>
          <p:spPr>
            <a:xfrm>
              <a:off x="5937746" y="3234823"/>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8" name="Hexagon 67"/>
            <p:cNvSpPr/>
            <p:nvPr/>
          </p:nvSpPr>
          <p:spPr>
            <a:xfrm>
              <a:off x="7589851" y="3201924"/>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9" name="Hexagon 68"/>
            <p:cNvSpPr/>
            <p:nvPr/>
          </p:nvSpPr>
          <p:spPr>
            <a:xfrm>
              <a:off x="7998726" y="3263532"/>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0" name="Hexagon 69"/>
            <p:cNvSpPr/>
            <p:nvPr/>
          </p:nvSpPr>
          <p:spPr>
            <a:xfrm>
              <a:off x="6869899" y="4841521"/>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1" name="Hexagon 70"/>
            <p:cNvSpPr/>
            <p:nvPr/>
          </p:nvSpPr>
          <p:spPr>
            <a:xfrm>
              <a:off x="9940170" y="4325066"/>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2" name="Hexagon 71"/>
            <p:cNvSpPr/>
            <p:nvPr/>
          </p:nvSpPr>
          <p:spPr>
            <a:xfrm>
              <a:off x="10125843" y="3851360"/>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3" name="Hexagon 72"/>
            <p:cNvSpPr/>
            <p:nvPr/>
          </p:nvSpPr>
          <p:spPr>
            <a:xfrm>
              <a:off x="10481102" y="3704403"/>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4" name="Hexagon 73"/>
            <p:cNvSpPr/>
            <p:nvPr/>
          </p:nvSpPr>
          <p:spPr>
            <a:xfrm>
              <a:off x="10759818" y="3410489"/>
              <a:ext cx="355259" cy="293914"/>
            </a:xfrm>
            <a:prstGeom prst="hexagon">
              <a:avLst>
                <a:gd name="adj" fmla="val 27431"/>
                <a:gd name="vf" fmla="val 115470"/>
              </a:avLst>
            </a:prstGeom>
            <a:gradFill>
              <a:gsLst>
                <a:gs pos="0">
                  <a:schemeClr val="accent3">
                    <a:tint val="50000"/>
                    <a:satMod val="300000"/>
                    <a:lumMod val="87000"/>
                    <a:lumOff val="13000"/>
                  </a:schemeClr>
                </a:gs>
                <a:gs pos="35000">
                  <a:schemeClr val="accent3">
                    <a:tint val="37000"/>
                    <a:satMod val="300000"/>
                    <a:lumMod val="95000"/>
                    <a:lumOff val="5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cxnSp>
        <p:nvCxnSpPr>
          <p:cNvPr id="76" name="Straight Arrow Connector 75"/>
          <p:cNvCxnSpPr/>
          <p:nvPr/>
        </p:nvCxnSpPr>
        <p:spPr>
          <a:xfrm flipH="1">
            <a:off x="6842411" y="3243070"/>
            <a:ext cx="1175849" cy="89290"/>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77" name="Can 76"/>
          <p:cNvSpPr/>
          <p:nvPr/>
        </p:nvSpPr>
        <p:spPr>
          <a:xfrm>
            <a:off x="6271293" y="3011976"/>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a:t>DB1</a:t>
            </a:r>
          </a:p>
        </p:txBody>
      </p:sp>
      <p:sp>
        <p:nvSpPr>
          <p:cNvPr id="78" name="TextBox 77"/>
          <p:cNvSpPr txBox="1"/>
          <p:nvPr/>
        </p:nvSpPr>
        <p:spPr>
          <a:xfrm>
            <a:off x="8300191" y="5060134"/>
            <a:ext cx="2759878" cy="646331"/>
          </a:xfrm>
          <a:prstGeom prst="rect">
            <a:avLst/>
          </a:prstGeom>
          <a:solidFill>
            <a:srgbClr val="FFFFFF">
              <a:alpha val="47059"/>
            </a:srgbClr>
          </a:solidFill>
        </p:spPr>
        <p:txBody>
          <a:bodyPr wrap="square" rtlCol="0">
            <a:spAutoFit/>
          </a:bodyPr>
          <a:lstStyle/>
          <a:p>
            <a:r>
              <a:rPr lang="en-US" dirty="0" smtClean="0">
                <a:solidFill>
                  <a:srgbClr val="B2305E"/>
                </a:solidFill>
              </a:rPr>
              <a:t>Geo-replicated readable secondaries in any region</a:t>
            </a:r>
            <a:endParaRPr lang="en-US" dirty="0">
              <a:solidFill>
                <a:srgbClr val="B2305E"/>
              </a:solidFill>
            </a:endParaRPr>
          </a:p>
        </p:txBody>
      </p:sp>
      <p:sp>
        <p:nvSpPr>
          <p:cNvPr id="81" name="Can 80"/>
          <p:cNvSpPr/>
          <p:nvPr/>
        </p:nvSpPr>
        <p:spPr>
          <a:xfrm>
            <a:off x="10237383" y="4055156"/>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sp>
        <p:nvSpPr>
          <p:cNvPr id="82" name="Can 81"/>
          <p:cNvSpPr/>
          <p:nvPr/>
        </p:nvSpPr>
        <p:spPr>
          <a:xfrm>
            <a:off x="7723933" y="4539982"/>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cxnSp>
        <p:nvCxnSpPr>
          <p:cNvPr id="83" name="Straight Arrow Connector 82"/>
          <p:cNvCxnSpPr/>
          <p:nvPr/>
        </p:nvCxnSpPr>
        <p:spPr>
          <a:xfrm>
            <a:off x="8071303" y="3281810"/>
            <a:ext cx="2077683" cy="974185"/>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8001000" y="3474971"/>
            <a:ext cx="34521" cy="1147829"/>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75" name="Can 74"/>
          <p:cNvSpPr/>
          <p:nvPr/>
        </p:nvSpPr>
        <p:spPr>
          <a:xfrm>
            <a:off x="7759890" y="2903818"/>
            <a:ext cx="571118" cy="640769"/>
          </a:xfrm>
          <a:prstGeom prst="can">
            <a:avLst>
              <a:gd name="adj" fmla="val 3157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t>DB1</a:t>
            </a:r>
            <a:endParaRPr lang="en-US" sz="2800" b="1" dirty="0"/>
          </a:p>
        </p:txBody>
      </p:sp>
      <p:grpSp>
        <p:nvGrpSpPr>
          <p:cNvPr id="10" name="Group 9"/>
          <p:cNvGrpSpPr/>
          <p:nvPr/>
        </p:nvGrpSpPr>
        <p:grpSpPr>
          <a:xfrm>
            <a:off x="8331008" y="2908776"/>
            <a:ext cx="1252425" cy="640769"/>
            <a:chOff x="8331008" y="2908776"/>
            <a:chExt cx="1252425" cy="640769"/>
          </a:xfrm>
        </p:grpSpPr>
        <p:cxnSp>
          <p:nvCxnSpPr>
            <p:cNvPr id="93" name="Straight Arrow Connector 92"/>
            <p:cNvCxnSpPr>
              <a:endCxn id="94" idx="2"/>
            </p:cNvCxnSpPr>
            <p:nvPr/>
          </p:nvCxnSpPr>
          <p:spPr>
            <a:xfrm>
              <a:off x="8331008" y="3224203"/>
              <a:ext cx="681307" cy="4958"/>
            </a:xfrm>
            <a:prstGeom prst="straightConnector1">
              <a:avLst/>
            </a:prstGeom>
            <a:ln w="57150">
              <a:solidFill>
                <a:srgbClr val="E20056"/>
              </a:solidFill>
              <a:tailEnd type="triangle" w="med" len="lg"/>
            </a:ln>
          </p:spPr>
          <p:style>
            <a:lnRef idx="1">
              <a:schemeClr val="accent1"/>
            </a:lnRef>
            <a:fillRef idx="0">
              <a:schemeClr val="accent1"/>
            </a:fillRef>
            <a:effectRef idx="0">
              <a:schemeClr val="accent1"/>
            </a:effectRef>
            <a:fontRef idx="minor">
              <a:schemeClr val="tx1"/>
            </a:fontRef>
          </p:style>
        </p:cxnSp>
        <p:sp>
          <p:nvSpPr>
            <p:cNvPr id="94" name="Can 93"/>
            <p:cNvSpPr/>
            <p:nvPr/>
          </p:nvSpPr>
          <p:spPr>
            <a:xfrm>
              <a:off x="9012315" y="2908776"/>
              <a:ext cx="571118" cy="640769"/>
            </a:xfrm>
            <a:prstGeom prst="can">
              <a:avLst>
                <a:gd name="adj" fmla="val 31571"/>
              </a:avLst>
            </a:prstGeom>
            <a:solidFill>
              <a:srgbClr val="9E76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b="1" dirty="0" smtClean="0">
                  <a:solidFill>
                    <a:schemeClr val="bg1">
                      <a:lumMod val="85000"/>
                    </a:schemeClr>
                  </a:solidFill>
                </a:rPr>
                <a:t>DB1</a:t>
              </a:r>
              <a:endParaRPr lang="en-US" sz="2800" b="1" dirty="0">
                <a:solidFill>
                  <a:schemeClr val="bg1">
                    <a:lumMod val="85000"/>
                  </a:schemeClr>
                </a:solidFill>
              </a:endParaRPr>
            </a:p>
          </p:txBody>
        </p:sp>
      </p:grpSp>
    </p:spTree>
    <p:extLst>
      <p:ext uri="{BB962C8B-B14F-4D97-AF65-F5344CB8AC3E}">
        <p14:creationId xmlns:p14="http://schemas.microsoft.com/office/powerpoint/2010/main" val="3483860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10976" y="487"/>
            <a:ext cx="11151918" cy="917872"/>
          </a:xfrm>
        </p:spPr>
        <p:txBody>
          <a:bodyPr/>
          <a:lstStyle/>
          <a:p>
            <a:pPr algn="l"/>
            <a:r>
              <a:rPr lang="en-US" sz="5294" dirty="0" smtClean="0"/>
              <a:t>Recovery Objectives (v12)</a:t>
            </a:r>
            <a:endParaRPr lang="en-US" sz="5294" dirty="0"/>
          </a:p>
        </p:txBody>
      </p:sp>
      <p:graphicFrame>
        <p:nvGraphicFramePr>
          <p:cNvPr id="9" name="Table 8"/>
          <p:cNvGraphicFramePr>
            <a:graphicFrameLocks noGrp="1"/>
          </p:cNvGraphicFramePr>
          <p:nvPr>
            <p:extLst>
              <p:ext uri="{D42A27DB-BD31-4B8C-83A1-F6EECF244321}">
                <p14:modId xmlns:p14="http://schemas.microsoft.com/office/powerpoint/2010/main" val="792225246"/>
              </p:ext>
            </p:extLst>
          </p:nvPr>
        </p:nvGraphicFramePr>
        <p:xfrm>
          <a:off x="1355152" y="1666979"/>
          <a:ext cx="8700470" cy="4024055"/>
        </p:xfrm>
        <a:graphic>
          <a:graphicData uri="http://schemas.openxmlformats.org/drawingml/2006/table">
            <a:tbl>
              <a:tblPr firstRow="1" bandRow="1">
                <a:tableStyleId>{5940675A-B579-460E-94D1-54222C63F5DA}</a:tableStyleId>
              </a:tblPr>
              <a:tblGrid>
                <a:gridCol w="4170226"/>
                <a:gridCol w="1545076"/>
                <a:gridCol w="1504337"/>
                <a:gridCol w="1480831"/>
              </a:tblGrid>
              <a:tr h="326913">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600" kern="0" dirty="0" smtClean="0">
                          <a:ln>
                            <a:solidFill>
                              <a:schemeClr val="bg1">
                                <a:alpha val="0"/>
                              </a:schemeClr>
                            </a:solidFill>
                          </a:ln>
                          <a:solidFill>
                            <a:schemeClr val="tx1"/>
                          </a:solidFill>
                        </a:rPr>
                        <a:t>Uptime SLA</a:t>
                      </a:r>
                      <a:endParaRPr lang="en-IN" sz="1600" kern="0" dirty="0" smtClean="0">
                        <a:ln>
                          <a:solidFill>
                            <a:schemeClr val="bg1">
                              <a:alpha val="0"/>
                            </a:schemeClr>
                          </a:solidFill>
                        </a:ln>
                        <a:solidFill>
                          <a:schemeClr val="tx1"/>
                        </a:solidFill>
                        <a:latin typeface="+mn-lt"/>
                        <a:ea typeface="+mn-ea"/>
                        <a:cs typeface="+mn-cs"/>
                      </a:endParaRPr>
                    </a:p>
                  </a:txBody>
                  <a:tcPr marL="61508" marR="61508" marT="43933" marB="43933" anchor="ctr">
                    <a:solidFill>
                      <a:srgbClr val="969696"/>
                    </a:solidFill>
                  </a:tcPr>
                </a:tc>
                <a:tc gridSpan="3">
                  <a:txBody>
                    <a:bodyPr/>
                    <a:lstStyle/>
                    <a:p>
                      <a:pPr marL="0" marR="0" indent="0" algn="ctr" defTabSz="1243437" rtl="0" eaLnBrk="1" fontAlgn="t" latinLnBrk="0" hangingPunct="1">
                        <a:lnSpc>
                          <a:spcPct val="100000"/>
                        </a:lnSpc>
                        <a:spcBef>
                          <a:spcPts val="0"/>
                        </a:spcBef>
                        <a:spcAft>
                          <a:spcPts val="600"/>
                        </a:spcAft>
                        <a:buClrTx/>
                        <a:buSzTx/>
                        <a:buFontTx/>
                        <a:buNone/>
                        <a:tabLst/>
                        <a:defRPr/>
                      </a:pPr>
                      <a:r>
                        <a:rPr lang="en-US" sz="1600" kern="1200" baseline="0" dirty="0" smtClean="0">
                          <a:ln>
                            <a:solidFill>
                              <a:schemeClr val="bg1">
                                <a:alpha val="0"/>
                              </a:schemeClr>
                            </a:solidFill>
                          </a:ln>
                        </a:rPr>
                        <a:t>99.99%</a:t>
                      </a:r>
                      <a:endParaRPr lang="en-US" sz="1600" kern="1200" dirty="0" smtClean="0">
                        <a:ln>
                          <a:solidFill>
                            <a:schemeClr val="bg1">
                              <a:alpha val="0"/>
                            </a:schemeClr>
                          </a:solidFill>
                        </a:ln>
                        <a:solidFill>
                          <a:schemeClr val="tx1"/>
                        </a:solidFill>
                        <a:latin typeface="+mn-lt"/>
                        <a:ea typeface="+mn-ea"/>
                        <a:cs typeface="+mn-cs"/>
                      </a:endParaRPr>
                    </a:p>
                  </a:txBody>
                  <a:tcPr marL="61508" marR="61508" marT="43933" marB="43933"/>
                </a:tc>
                <a:tc hMerge="1">
                  <a:txBody>
                    <a:bodyPr/>
                    <a:lstStyle/>
                    <a:p>
                      <a:pPr marL="0" marR="0" indent="0" algn="l" defTabSz="1243437" rtl="0" eaLnBrk="1" fontAlgn="t" latinLnBrk="0" hangingPunct="1">
                        <a:lnSpc>
                          <a:spcPct val="100000"/>
                        </a:lnSpc>
                        <a:spcBef>
                          <a:spcPts val="0"/>
                        </a:spcBef>
                        <a:spcAft>
                          <a:spcPts val="600"/>
                        </a:spcAft>
                        <a:buClrTx/>
                        <a:buSzTx/>
                        <a:buFontTx/>
                        <a:buNone/>
                        <a:tabLst/>
                        <a:defRPr/>
                      </a:pPr>
                      <a:endParaRPr lang="en-US" sz="1400" kern="1200" dirty="0" smtClean="0">
                        <a:ln>
                          <a:solidFill>
                            <a:schemeClr val="bg1">
                              <a:alpha val="0"/>
                            </a:schemeClr>
                          </a:solidFill>
                        </a:ln>
                        <a:solidFill>
                          <a:schemeClr val="tx1"/>
                        </a:solidFill>
                        <a:latin typeface="+mn-lt"/>
                        <a:ea typeface="+mn-ea"/>
                        <a:cs typeface="+mn-cs"/>
                      </a:endParaRPr>
                    </a:p>
                  </a:txBody>
                  <a:tcPr marL="62741" marR="62741" marT="44814" marB="44814"/>
                </a:tc>
                <a:tc hMerge="1">
                  <a:txBody>
                    <a:bodyPr/>
                    <a:lstStyle/>
                    <a:p>
                      <a:pPr marL="0" marR="0" indent="0" algn="l" defTabSz="1243437" rtl="0" eaLnBrk="1" fontAlgn="t" latinLnBrk="0" hangingPunct="1">
                        <a:lnSpc>
                          <a:spcPct val="100000"/>
                        </a:lnSpc>
                        <a:spcBef>
                          <a:spcPts val="0"/>
                        </a:spcBef>
                        <a:spcAft>
                          <a:spcPts val="600"/>
                        </a:spcAft>
                        <a:buClrTx/>
                        <a:buSzTx/>
                        <a:buFontTx/>
                        <a:buNone/>
                        <a:tabLst/>
                        <a:defRPr/>
                      </a:pPr>
                      <a:endParaRPr lang="en-US" sz="1400" kern="1200" baseline="0" dirty="0" smtClean="0">
                        <a:ln>
                          <a:solidFill>
                            <a:schemeClr val="bg1">
                              <a:alpha val="0"/>
                            </a:schemeClr>
                          </a:solidFill>
                        </a:ln>
                        <a:solidFill>
                          <a:schemeClr val="tx1"/>
                        </a:solidFill>
                        <a:latin typeface="+mn-lt"/>
                        <a:ea typeface="+mn-ea"/>
                        <a:cs typeface="+mn-cs"/>
                      </a:endParaRPr>
                    </a:p>
                  </a:txBody>
                  <a:tcPr marL="62741" marR="62741" marT="44814" marB="44814"/>
                </a:tc>
              </a:tr>
              <a:tr h="402503">
                <a:tc rowSpan="2">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600" kern="0" dirty="0" smtClean="0">
                          <a:ln>
                            <a:solidFill>
                              <a:schemeClr val="bg1">
                                <a:alpha val="0"/>
                              </a:schemeClr>
                            </a:solidFill>
                          </a:ln>
                          <a:solidFill>
                            <a:schemeClr val="bg1"/>
                          </a:solidFill>
                          <a:latin typeface="+mn-lt"/>
                          <a:ea typeface="+mn-ea"/>
                          <a:cs typeface="+mn-cs"/>
                        </a:rPr>
                        <a:t>Predictable</a:t>
                      </a:r>
                      <a:r>
                        <a:rPr lang="en-IN" sz="1600" kern="0" baseline="0" dirty="0" smtClean="0">
                          <a:ln>
                            <a:solidFill>
                              <a:schemeClr val="bg1">
                                <a:alpha val="0"/>
                              </a:schemeClr>
                            </a:solidFill>
                          </a:ln>
                          <a:solidFill>
                            <a:schemeClr val="bg1"/>
                          </a:solidFill>
                          <a:latin typeface="+mn-lt"/>
                          <a:ea typeface="+mn-ea"/>
                          <a:cs typeface="+mn-cs"/>
                        </a:rPr>
                        <a:t> </a:t>
                      </a:r>
                      <a:r>
                        <a:rPr lang="en-IN" sz="1600" kern="0" dirty="0" smtClean="0">
                          <a:ln>
                            <a:solidFill>
                              <a:schemeClr val="bg1">
                                <a:alpha val="0"/>
                              </a:schemeClr>
                            </a:solidFill>
                          </a:ln>
                          <a:solidFill>
                            <a:schemeClr val="bg1"/>
                          </a:solidFill>
                          <a:latin typeface="+mn-lt"/>
                          <a:ea typeface="+mn-ea"/>
                          <a:cs typeface="+mn-cs"/>
                        </a:rPr>
                        <a:t>Performance</a:t>
                      </a:r>
                    </a:p>
                  </a:txBody>
                  <a:tcPr marL="61508" marR="61508" marT="43933" marB="43933">
                    <a:solidFill>
                      <a:srgbClr val="969696"/>
                    </a:solidFill>
                  </a:tcPr>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US" sz="1600" b="0" dirty="0" smtClean="0"/>
                        <a:t>B</a:t>
                      </a:r>
                    </a:p>
                  </a:txBody>
                  <a:tcPr marL="61508" marR="61508" marT="43933" marB="43933"/>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US" sz="1600" b="0" kern="1200" baseline="0" dirty="0" smtClean="0">
                          <a:ln>
                            <a:solidFill>
                              <a:schemeClr val="bg1">
                                <a:alpha val="0"/>
                              </a:schemeClr>
                            </a:solidFill>
                          </a:ln>
                          <a:solidFill>
                            <a:schemeClr val="tx1"/>
                          </a:solidFill>
                          <a:latin typeface="+mn-lt"/>
                          <a:ea typeface="+mn-ea"/>
                          <a:cs typeface="+mn-cs"/>
                        </a:rPr>
                        <a:t>S</a:t>
                      </a:r>
                      <a:r>
                        <a:rPr lang="ru-RU" sz="1600" b="0" kern="1200" baseline="0" dirty="0" smtClean="0">
                          <a:ln>
                            <a:solidFill>
                              <a:schemeClr val="bg1">
                                <a:alpha val="0"/>
                              </a:schemeClr>
                            </a:solidFill>
                          </a:ln>
                          <a:solidFill>
                            <a:schemeClr val="tx1"/>
                          </a:solidFill>
                          <a:latin typeface="+mn-lt"/>
                          <a:ea typeface="+mn-ea"/>
                          <a:cs typeface="+mn-cs"/>
                        </a:rPr>
                        <a:t>0</a:t>
                      </a:r>
                      <a:r>
                        <a:rPr lang="en-US" sz="1600" b="0" kern="1200" baseline="0" dirty="0" smtClean="0">
                          <a:ln>
                            <a:solidFill>
                              <a:schemeClr val="bg1">
                                <a:alpha val="0"/>
                              </a:schemeClr>
                            </a:solidFill>
                          </a:ln>
                          <a:solidFill>
                            <a:schemeClr val="tx1"/>
                          </a:solidFill>
                          <a:latin typeface="+mn-lt"/>
                          <a:ea typeface="+mn-ea"/>
                          <a:cs typeface="+mn-cs"/>
                        </a:rPr>
                        <a:t>, S1 or S2</a:t>
                      </a:r>
                      <a:endParaRPr lang="en-US" sz="1600" b="0" dirty="0" smtClean="0"/>
                    </a:p>
                  </a:txBody>
                  <a:tcPr marL="61508" marR="61508" marT="43933" marB="43933"/>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IN" sz="1600" b="0" kern="1200" dirty="0" smtClean="0">
                          <a:ln>
                            <a:solidFill>
                              <a:schemeClr val="bg1">
                                <a:alpha val="0"/>
                              </a:schemeClr>
                            </a:solidFill>
                          </a:ln>
                          <a:solidFill>
                            <a:schemeClr val="tx1"/>
                          </a:solidFill>
                          <a:latin typeface="+mn-lt"/>
                          <a:ea typeface="+mn-ea"/>
                          <a:cs typeface="+mn-cs"/>
                        </a:rPr>
                        <a:t>P1, P2 or P3</a:t>
                      </a:r>
                      <a:endParaRPr lang="en-IN" sz="1600" b="0" kern="1200" dirty="0">
                        <a:ln>
                          <a:solidFill>
                            <a:schemeClr val="bg1">
                              <a:alpha val="0"/>
                            </a:schemeClr>
                          </a:solidFill>
                        </a:ln>
                        <a:solidFill>
                          <a:schemeClr val="tx1"/>
                        </a:solidFill>
                        <a:latin typeface="+mn-lt"/>
                        <a:ea typeface="+mn-ea"/>
                        <a:cs typeface="+mn-cs"/>
                      </a:endParaRPr>
                    </a:p>
                  </a:txBody>
                  <a:tcPr marL="61508" marR="61508" marT="43933" marB="43933"/>
                </a:tc>
              </a:tr>
              <a:tr h="565959">
                <a:tc vMerge="1">
                  <a:txBody>
                    <a:bodyPr/>
                    <a:lstStyle/>
                    <a:p>
                      <a:endParaRPr lang="en-US"/>
                    </a:p>
                  </a:txBody>
                  <a:tcPr/>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US" sz="1600" dirty="0" smtClean="0"/>
                        <a:t>Transaction</a:t>
                      </a:r>
                      <a:r>
                        <a:rPr lang="en-US" sz="1600" baseline="0" dirty="0" smtClean="0"/>
                        <a:t>s </a:t>
                      </a:r>
                      <a:br>
                        <a:rPr lang="en-US" sz="1600" baseline="0" dirty="0" smtClean="0"/>
                      </a:br>
                      <a:r>
                        <a:rPr lang="en-US" sz="1600" baseline="0" dirty="0" smtClean="0"/>
                        <a:t>per hour</a:t>
                      </a:r>
                      <a:endParaRPr lang="en-US" sz="1600" b="1" dirty="0" smtClean="0"/>
                    </a:p>
                  </a:txBody>
                  <a:tcPr marL="61508" marR="61508" marT="43933" marB="43933"/>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US" sz="1600" dirty="0" smtClean="0"/>
                        <a:t>Transaction</a:t>
                      </a:r>
                      <a:r>
                        <a:rPr lang="en-US" sz="1600" baseline="0" dirty="0" smtClean="0"/>
                        <a:t>s per minute</a:t>
                      </a:r>
                      <a:endParaRPr lang="en-US" sz="1600" b="1" dirty="0" smtClean="0"/>
                    </a:p>
                  </a:txBody>
                  <a:tcPr marL="61508" marR="61508" marT="43933" marB="43933"/>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US" sz="1600" dirty="0" smtClean="0"/>
                        <a:t>Transaction</a:t>
                      </a:r>
                      <a:r>
                        <a:rPr lang="en-US" sz="1600" baseline="0" dirty="0" smtClean="0"/>
                        <a:t>s per second</a:t>
                      </a:r>
                      <a:endParaRPr lang="en-US" sz="1600" b="1" dirty="0" smtClean="0"/>
                    </a:p>
                  </a:txBody>
                  <a:tcPr marL="61508" marR="61508" marT="43933" marB="43933"/>
                </a:tc>
              </a:tr>
              <a:tr h="326913">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600" kern="0" dirty="0" smtClean="0">
                          <a:ln>
                            <a:solidFill>
                              <a:schemeClr val="bg1">
                                <a:alpha val="0"/>
                              </a:schemeClr>
                            </a:solidFill>
                          </a:ln>
                          <a:solidFill>
                            <a:schemeClr val="bg1"/>
                          </a:solidFill>
                          <a:latin typeface="+mn-lt"/>
                          <a:ea typeface="+mn-ea"/>
                          <a:cs typeface="+mn-cs"/>
                        </a:rPr>
                        <a:t>Database size limit</a:t>
                      </a:r>
                    </a:p>
                  </a:txBody>
                  <a:tcPr marL="61508" marR="61508" marT="43933" marB="43933">
                    <a:solidFill>
                      <a:srgbClr val="969696"/>
                    </a:solidFill>
                  </a:tcPr>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IN" sz="1600" kern="1200" dirty="0" smtClean="0">
                          <a:ln>
                            <a:solidFill>
                              <a:schemeClr val="bg1">
                                <a:alpha val="0"/>
                              </a:schemeClr>
                            </a:solidFill>
                          </a:ln>
                          <a:solidFill>
                            <a:schemeClr val="tx1"/>
                          </a:solidFill>
                          <a:latin typeface="+mn-lt"/>
                          <a:ea typeface="+mn-ea"/>
                          <a:cs typeface="+mn-cs"/>
                        </a:rPr>
                        <a:t>2GB</a:t>
                      </a:r>
                      <a:endParaRPr lang="en-IN" sz="1600" kern="1200" dirty="0">
                        <a:ln>
                          <a:solidFill>
                            <a:schemeClr val="bg1">
                              <a:alpha val="0"/>
                            </a:schemeClr>
                          </a:solidFill>
                        </a:ln>
                        <a:solidFill>
                          <a:schemeClr val="tx1"/>
                        </a:solidFill>
                        <a:latin typeface="+mn-lt"/>
                        <a:ea typeface="+mn-ea"/>
                        <a:cs typeface="+mn-cs"/>
                      </a:endParaRPr>
                    </a:p>
                  </a:txBody>
                  <a:tcPr marL="61508" marR="61508" marT="43933" marB="43933"/>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US" sz="1600" b="0" kern="1200" baseline="0" dirty="0" smtClean="0">
                          <a:ln>
                            <a:solidFill>
                              <a:schemeClr val="bg1">
                                <a:alpha val="0"/>
                              </a:schemeClr>
                            </a:solidFill>
                          </a:ln>
                          <a:solidFill>
                            <a:schemeClr val="tx1"/>
                          </a:solidFill>
                          <a:latin typeface="+mn-lt"/>
                          <a:ea typeface="+mn-ea"/>
                          <a:cs typeface="+mn-cs"/>
                        </a:rPr>
                        <a:t>250GB</a:t>
                      </a:r>
                    </a:p>
                  </a:txBody>
                  <a:tcPr marL="61508" marR="61508" marT="43933" marB="43933"/>
                </a:tc>
                <a:tc>
                  <a:txBody>
                    <a:bodyPr/>
                    <a:lstStyle/>
                    <a:p>
                      <a:pPr marL="0" marR="0" lvl="0" indent="0" algn="l" defTabSz="1243437" rtl="0" eaLnBrk="1" fontAlgn="t" latinLnBrk="0" hangingPunct="1">
                        <a:lnSpc>
                          <a:spcPct val="100000"/>
                        </a:lnSpc>
                        <a:spcBef>
                          <a:spcPts val="0"/>
                        </a:spcBef>
                        <a:spcAft>
                          <a:spcPts val="600"/>
                        </a:spcAft>
                        <a:buClrTx/>
                        <a:buSzTx/>
                        <a:buFontTx/>
                        <a:buNone/>
                        <a:tabLst/>
                        <a:defRPr/>
                      </a:pPr>
                      <a:r>
                        <a:rPr lang="en-IN" sz="1600" b="0" kern="1200" dirty="0" smtClean="0">
                          <a:ln>
                            <a:solidFill>
                              <a:schemeClr val="bg1">
                                <a:alpha val="0"/>
                              </a:schemeClr>
                            </a:solidFill>
                          </a:ln>
                          <a:solidFill>
                            <a:schemeClr val="tx1"/>
                          </a:solidFill>
                          <a:latin typeface="+mn-lt"/>
                          <a:ea typeface="+mn-ea"/>
                          <a:cs typeface="+mn-cs"/>
                        </a:rPr>
                        <a:t>500GB</a:t>
                      </a:r>
                      <a:endParaRPr lang="en-IN" sz="1600" b="0" kern="1200" dirty="0">
                        <a:ln>
                          <a:solidFill>
                            <a:schemeClr val="bg1">
                              <a:alpha val="0"/>
                            </a:schemeClr>
                          </a:solidFill>
                        </a:ln>
                        <a:solidFill>
                          <a:schemeClr val="tx1"/>
                        </a:solidFill>
                        <a:latin typeface="+mn-lt"/>
                        <a:ea typeface="+mn-ea"/>
                        <a:cs typeface="+mn-cs"/>
                      </a:endParaRPr>
                    </a:p>
                  </a:txBody>
                  <a:tcPr marL="61508" marR="61508" marT="43933" marB="43933"/>
                </a:tc>
              </a:tr>
              <a:tr h="630542">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600" kern="0" noProof="0" dirty="0" smtClean="0">
                          <a:ln>
                            <a:solidFill>
                              <a:schemeClr val="bg1">
                                <a:alpha val="0"/>
                              </a:schemeClr>
                            </a:solidFill>
                          </a:ln>
                          <a:solidFill>
                            <a:srgbClr val="000000"/>
                          </a:solidFill>
                        </a:rPr>
                        <a:t>Point In Time Restore (“oops” recovery)</a:t>
                      </a:r>
                      <a:endParaRPr lang="en-IN" sz="1600" kern="0" noProof="0" dirty="0" smtClean="0">
                        <a:ln>
                          <a:solidFill>
                            <a:schemeClr val="bg1">
                              <a:alpha val="0"/>
                            </a:schemeClr>
                          </a:solidFill>
                        </a:ln>
                        <a:solidFill>
                          <a:srgbClr val="000000"/>
                        </a:solidFill>
                        <a:latin typeface="+mn-lt"/>
                        <a:ea typeface="+mn-ea"/>
                        <a:cs typeface="+mn-cs"/>
                      </a:endParaRPr>
                    </a:p>
                  </a:txBody>
                  <a:tcPr marL="61508" marR="61508" marT="43933" marB="43933">
                    <a:solidFill>
                      <a:srgbClr val="FFC000"/>
                    </a:solid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IN" sz="1600" kern="1200" noProof="0" dirty="0" smtClean="0">
                          <a:ln>
                            <a:solidFill>
                              <a:schemeClr val="bg1">
                                <a:alpha val="0"/>
                              </a:schemeClr>
                            </a:solidFill>
                          </a:ln>
                        </a:rPr>
                        <a:t>Any point </a:t>
                      </a:r>
                      <a:br>
                        <a:rPr lang="en-IN" sz="1600" kern="1200" noProof="0" dirty="0" smtClean="0">
                          <a:ln>
                            <a:solidFill>
                              <a:schemeClr val="bg1">
                                <a:alpha val="0"/>
                              </a:schemeClr>
                            </a:solidFill>
                          </a:ln>
                        </a:rPr>
                      </a:br>
                      <a:r>
                        <a:rPr lang="en-IN" sz="1600" kern="1200" noProof="0" dirty="0" smtClean="0">
                          <a:ln>
                            <a:solidFill>
                              <a:schemeClr val="bg1">
                                <a:alpha val="0"/>
                              </a:schemeClr>
                            </a:solidFill>
                          </a:ln>
                        </a:rPr>
                        <a:t>&lt;</a:t>
                      </a:r>
                      <a:r>
                        <a:rPr lang="en-IN" sz="1600" kern="1200" baseline="0" noProof="0" dirty="0" smtClean="0">
                          <a:ln>
                            <a:solidFill>
                              <a:schemeClr val="bg1">
                                <a:alpha val="0"/>
                              </a:schemeClr>
                            </a:solidFill>
                          </a:ln>
                        </a:rPr>
                        <a:t>7 days</a:t>
                      </a:r>
                      <a:endParaRPr lang="en-IN" sz="1600" b="0" kern="1200" noProof="0" dirty="0" smtClean="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IN" sz="1600" kern="1200" noProof="0" dirty="0" smtClean="0">
                          <a:ln>
                            <a:solidFill>
                              <a:schemeClr val="bg1">
                                <a:alpha val="0"/>
                              </a:schemeClr>
                            </a:solidFill>
                          </a:ln>
                        </a:rPr>
                        <a:t>Any point </a:t>
                      </a:r>
                      <a:br>
                        <a:rPr lang="en-IN" sz="1600" kern="1200" noProof="0" dirty="0" smtClean="0">
                          <a:ln>
                            <a:solidFill>
                              <a:schemeClr val="bg1">
                                <a:alpha val="0"/>
                              </a:schemeClr>
                            </a:solidFill>
                          </a:ln>
                        </a:rPr>
                      </a:br>
                      <a:r>
                        <a:rPr lang="en-IN" sz="1600" kern="1200" noProof="0" dirty="0" smtClean="0">
                          <a:ln>
                            <a:solidFill>
                              <a:schemeClr val="bg1">
                                <a:alpha val="0"/>
                              </a:schemeClr>
                            </a:solidFill>
                          </a:ln>
                        </a:rPr>
                        <a:t>&lt;</a:t>
                      </a:r>
                      <a:r>
                        <a:rPr lang="en-IN" sz="1600" kern="1200" baseline="0" noProof="0" dirty="0" smtClean="0">
                          <a:ln>
                            <a:solidFill>
                              <a:schemeClr val="bg1">
                                <a:alpha val="0"/>
                              </a:schemeClr>
                            </a:solidFill>
                          </a:ln>
                        </a:rPr>
                        <a:t>14 days</a:t>
                      </a:r>
                      <a:endParaRPr lang="en-IN" sz="1600" b="0" kern="1200" noProof="0" dirty="0" smtClean="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IN" sz="1600" kern="1200" noProof="0" dirty="0" smtClean="0">
                          <a:ln>
                            <a:solidFill>
                              <a:schemeClr val="bg1">
                                <a:alpha val="0"/>
                              </a:schemeClr>
                            </a:solidFill>
                          </a:ln>
                        </a:rPr>
                        <a:t>Any point </a:t>
                      </a:r>
                      <a:br>
                        <a:rPr lang="en-IN" sz="1600" kern="1200" noProof="0" dirty="0" smtClean="0">
                          <a:ln>
                            <a:solidFill>
                              <a:schemeClr val="bg1">
                                <a:alpha val="0"/>
                              </a:schemeClr>
                            </a:solidFill>
                          </a:ln>
                        </a:rPr>
                      </a:br>
                      <a:r>
                        <a:rPr lang="en-IN" sz="1600" kern="1200" noProof="0" dirty="0" smtClean="0">
                          <a:ln>
                            <a:solidFill>
                              <a:schemeClr val="bg1">
                                <a:alpha val="0"/>
                              </a:schemeClr>
                            </a:solidFill>
                          </a:ln>
                        </a:rPr>
                        <a:t>&lt;</a:t>
                      </a:r>
                      <a:r>
                        <a:rPr lang="en-IN" sz="1600" kern="1200" baseline="0" noProof="0" dirty="0" smtClean="0">
                          <a:ln>
                            <a:solidFill>
                              <a:schemeClr val="bg1">
                                <a:alpha val="0"/>
                              </a:schemeClr>
                            </a:solidFill>
                          </a:ln>
                        </a:rPr>
                        <a:t>35 days</a:t>
                      </a:r>
                      <a:endParaRPr lang="en-IN" sz="1600" b="0" kern="1200" noProof="0" dirty="0" smtClean="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r>
              <a:tr h="565973">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600" kern="0" noProof="0" dirty="0" smtClean="0">
                          <a:ln>
                            <a:solidFill>
                              <a:schemeClr val="bg1">
                                <a:alpha val="0"/>
                              </a:schemeClr>
                            </a:solidFill>
                          </a:ln>
                          <a:solidFill>
                            <a:srgbClr val="000000"/>
                          </a:solidFill>
                        </a:rPr>
                        <a:t>Geo-Restore (restore last daily backup to another region</a:t>
                      </a:r>
                      <a:r>
                        <a:rPr lang="en-US" sz="1600" dirty="0" smtClean="0">
                          <a:solidFill>
                            <a:srgbClr val="000000"/>
                          </a:solidFill>
                          <a:sym typeface="Wingdings" panose="05000000000000000000" pitchFamily="2" charset="2"/>
                        </a:rPr>
                        <a:t>)</a:t>
                      </a:r>
                      <a:endParaRPr lang="en-IN" sz="1600" kern="0" noProof="0" dirty="0" smtClean="0">
                        <a:ln>
                          <a:solidFill>
                            <a:schemeClr val="bg1">
                              <a:alpha val="0"/>
                            </a:schemeClr>
                          </a:solidFill>
                        </a:ln>
                        <a:solidFill>
                          <a:srgbClr val="000000"/>
                        </a:solidFill>
                        <a:latin typeface="+mn-lt"/>
                        <a:ea typeface="+mn-ea"/>
                        <a:cs typeface="+mn-cs"/>
                      </a:endParaRPr>
                    </a:p>
                  </a:txBody>
                  <a:tcPr marL="61508" marR="61508" marT="43933" marB="43933">
                    <a:solidFill>
                      <a:srgbClr val="FFC000"/>
                    </a:solidFill>
                  </a:tcPr>
                </a:tc>
                <a:tc>
                  <a:txBody>
                    <a:bodyPr/>
                    <a:lstStyle/>
                    <a:p>
                      <a:pPr algn="l"/>
                      <a:r>
                        <a:rPr lang="en-US" sz="1600" dirty="0" smtClean="0">
                          <a:sym typeface="Wingdings" panose="05000000000000000000" pitchFamily="2" charset="2"/>
                        </a:rPr>
                        <a:t>ERT</a:t>
                      </a:r>
                      <a:r>
                        <a:rPr lang="en-US" sz="1600" baseline="0" dirty="0" smtClean="0">
                          <a:sym typeface="Wingdings" panose="05000000000000000000" pitchFamily="2" charset="2"/>
                        </a:rPr>
                        <a:t> &lt;12h</a:t>
                      </a:r>
                      <a:r>
                        <a:rPr lang="en-US" sz="1600" dirty="0" smtClean="0">
                          <a:sym typeface="Wingdings" panose="05000000000000000000" pitchFamily="2" charset="2"/>
                        </a:rPr>
                        <a:t>, RPO&lt;1h</a:t>
                      </a:r>
                      <a:endParaRPr lang="en-US" sz="1600" dirty="0" smtClean="0">
                        <a:solidFill>
                          <a:schemeClr val="tx1"/>
                        </a:solidFill>
                        <a:latin typeface="+mn-lt"/>
                        <a:sym typeface="Wingdings" panose="05000000000000000000" pitchFamily="2" charset="2"/>
                      </a:endParaRPr>
                    </a:p>
                  </a:txBody>
                  <a:tcPr marL="87880" marR="87880" marT="43940" marB="43940"/>
                </a:tc>
                <a:tc>
                  <a:txBody>
                    <a:bodyPr/>
                    <a:lstStyle/>
                    <a:p>
                      <a:pPr algn="l"/>
                      <a:r>
                        <a:rPr lang="en-US" sz="1600" dirty="0" smtClean="0">
                          <a:sym typeface="Wingdings" panose="05000000000000000000" pitchFamily="2" charset="2"/>
                        </a:rPr>
                        <a:t>ERT&lt;12h, RPO&lt;1h</a:t>
                      </a:r>
                      <a:endParaRPr lang="en-US" sz="1600" dirty="0">
                        <a:solidFill>
                          <a:schemeClr val="tx1"/>
                        </a:solidFill>
                        <a:latin typeface="+mn-lt"/>
                      </a:endParaRPr>
                    </a:p>
                  </a:txBody>
                  <a:tcPr marL="87880" marR="87880" marT="43940" marB="43940"/>
                </a:tc>
                <a:tc>
                  <a:txBody>
                    <a:bodyPr/>
                    <a:lstStyle/>
                    <a:p>
                      <a:pPr algn="l"/>
                      <a:r>
                        <a:rPr lang="en-US" sz="1600" dirty="0" smtClean="0">
                          <a:sym typeface="Wingdings" panose="05000000000000000000" pitchFamily="2" charset="2"/>
                        </a:rPr>
                        <a:t>ERT&lt;12h, RPO&lt;1h</a:t>
                      </a:r>
                      <a:endParaRPr lang="en-US" sz="1600" dirty="0">
                        <a:solidFill>
                          <a:schemeClr val="tx1"/>
                        </a:solidFill>
                        <a:latin typeface="+mn-lt"/>
                      </a:endParaRPr>
                    </a:p>
                  </a:txBody>
                  <a:tcPr marL="87880" marR="87880" marT="43940" marB="43940"/>
                </a:tc>
              </a:tr>
              <a:tr h="565959">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600" kern="0" noProof="0" dirty="0" smtClean="0">
                          <a:ln>
                            <a:solidFill>
                              <a:schemeClr val="bg1">
                                <a:alpha val="0"/>
                              </a:schemeClr>
                            </a:solidFill>
                          </a:ln>
                          <a:solidFill>
                            <a:srgbClr val="000000"/>
                          </a:solidFill>
                        </a:rPr>
                        <a:t>Standard geo-replication</a:t>
                      </a:r>
                      <a:r>
                        <a:rPr lang="en-IN" sz="1600" kern="0" baseline="0" noProof="0" dirty="0" smtClean="0">
                          <a:ln>
                            <a:solidFill>
                              <a:schemeClr val="bg1">
                                <a:alpha val="0"/>
                              </a:schemeClr>
                            </a:solidFill>
                          </a:ln>
                          <a:solidFill>
                            <a:srgbClr val="000000"/>
                          </a:solidFill>
                        </a:rPr>
                        <a:t> </a:t>
                      </a:r>
                      <a:r>
                        <a:rPr lang="en-IN" sz="1600" kern="0" noProof="0" dirty="0" smtClean="0">
                          <a:ln>
                            <a:solidFill>
                              <a:schemeClr val="bg1">
                                <a:alpha val="0"/>
                              </a:schemeClr>
                            </a:solidFill>
                          </a:ln>
                          <a:solidFill>
                            <a:srgbClr val="000000"/>
                          </a:solidFill>
                        </a:rPr>
                        <a:t>(</a:t>
                      </a:r>
                      <a:r>
                        <a:rPr lang="en-US" sz="1600" kern="0" noProof="0" dirty="0" smtClean="0">
                          <a:ln>
                            <a:solidFill>
                              <a:schemeClr val="bg1">
                                <a:alpha val="0"/>
                              </a:schemeClr>
                            </a:solidFill>
                          </a:ln>
                          <a:solidFill>
                            <a:srgbClr val="000000"/>
                          </a:solidFill>
                        </a:rPr>
                        <a:t>offline </a:t>
                      </a:r>
                      <a:r>
                        <a:rPr lang="en-US" sz="1600" kern="1200" baseline="0" noProof="0" dirty="0" smtClean="0">
                          <a:ln>
                            <a:solidFill>
                              <a:schemeClr val="bg1">
                                <a:alpha val="0"/>
                              </a:schemeClr>
                            </a:solidFill>
                          </a:ln>
                          <a:solidFill>
                            <a:srgbClr val="000000"/>
                          </a:solidFill>
                          <a:sym typeface="Wingdings" panose="05000000000000000000" pitchFamily="2" charset="2"/>
                        </a:rPr>
                        <a:t>secondary</a:t>
                      </a:r>
                      <a:r>
                        <a:rPr lang="en-US" sz="1600" kern="1200" dirty="0" smtClean="0">
                          <a:ln>
                            <a:solidFill>
                              <a:schemeClr val="bg1">
                                <a:alpha val="0"/>
                              </a:schemeClr>
                            </a:solidFill>
                          </a:ln>
                          <a:solidFill>
                            <a:srgbClr val="000000"/>
                          </a:solidFill>
                          <a:sym typeface="Wingdings" panose="05000000000000000000" pitchFamily="2" charset="2"/>
                        </a:rPr>
                        <a:t>, fixed DR pairing)</a:t>
                      </a:r>
                      <a:endParaRPr lang="en-IN" sz="1600" kern="0" noProof="0" dirty="0" smtClean="0">
                        <a:ln>
                          <a:solidFill>
                            <a:schemeClr val="bg1">
                              <a:alpha val="0"/>
                            </a:schemeClr>
                          </a:solidFill>
                        </a:ln>
                        <a:solidFill>
                          <a:srgbClr val="000000"/>
                        </a:solidFill>
                        <a:latin typeface="+mn-lt"/>
                        <a:ea typeface="+mn-ea"/>
                        <a:cs typeface="+mn-cs"/>
                      </a:endParaRPr>
                    </a:p>
                  </a:txBody>
                  <a:tcPr marL="61508" marR="61508" marT="43933" marB="43933">
                    <a:solidFill>
                      <a:srgbClr val="FFC000"/>
                    </a:solid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IN" sz="1600" b="0" kern="1200" noProof="0" dirty="0" smtClean="0">
                          <a:ln>
                            <a:solidFill>
                              <a:schemeClr val="bg1">
                                <a:alpha val="0"/>
                              </a:schemeClr>
                            </a:solidFill>
                          </a:ln>
                          <a:solidFill>
                            <a:schemeClr val="tx1"/>
                          </a:solidFill>
                          <a:latin typeface="+mn-lt"/>
                          <a:ea typeface="+mn-ea"/>
                          <a:cs typeface="+mn-cs"/>
                        </a:rPr>
                        <a:t>No</a:t>
                      </a:r>
                      <a:r>
                        <a:rPr lang="en-IN" sz="1600" b="0" kern="1200" baseline="0" noProof="0" dirty="0" smtClean="0">
                          <a:ln>
                            <a:solidFill>
                              <a:schemeClr val="bg1">
                                <a:alpha val="0"/>
                              </a:schemeClr>
                            </a:solidFill>
                          </a:ln>
                          <a:solidFill>
                            <a:schemeClr val="tx1"/>
                          </a:solidFill>
                          <a:latin typeface="+mn-lt"/>
                          <a:ea typeface="+mn-ea"/>
                          <a:cs typeface="+mn-cs"/>
                        </a:rPr>
                        <a:t>t included</a:t>
                      </a:r>
                      <a:endParaRPr lang="en-IN" sz="1600" b="0" kern="1200" noProof="0" dirty="0" smtClean="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c>
                  <a:txBody>
                    <a:bodyPr/>
                    <a:lstStyle/>
                    <a:p>
                      <a:pPr marL="0" marR="0">
                        <a:spcBef>
                          <a:spcPts val="200"/>
                        </a:spcBef>
                        <a:spcAft>
                          <a:spcPts val="0"/>
                        </a:spcAft>
                      </a:pPr>
                      <a:r>
                        <a:rPr lang="en-US" sz="1600" strike="noStrike" baseline="0" dirty="0" smtClean="0">
                          <a:sym typeface="Wingdings" panose="05000000000000000000" pitchFamily="2" charset="2"/>
                        </a:rPr>
                        <a:t>ERT&lt;30sec</a:t>
                      </a:r>
                    </a:p>
                    <a:p>
                      <a:pPr marL="0" marR="0">
                        <a:spcBef>
                          <a:spcPts val="200"/>
                        </a:spcBef>
                        <a:spcAft>
                          <a:spcPts val="0"/>
                        </a:spcAft>
                      </a:pPr>
                      <a:r>
                        <a:rPr lang="en-US" sz="1600" dirty="0" smtClean="0">
                          <a:sym typeface="Wingdings" panose="05000000000000000000" pitchFamily="2" charset="2"/>
                        </a:rPr>
                        <a:t>RPO&lt;5</a:t>
                      </a:r>
                      <a:r>
                        <a:rPr lang="en-US" sz="1600" baseline="0" dirty="0" smtClean="0">
                          <a:sym typeface="Wingdings" panose="05000000000000000000" pitchFamily="2" charset="2"/>
                        </a:rPr>
                        <a:t> sec</a:t>
                      </a:r>
                      <a:endParaRPr lang="en-US" sz="1600" b="0" kern="1200" dirty="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c>
                  <a:txBody>
                    <a:bodyPr/>
                    <a:lstStyle/>
                    <a:p>
                      <a:pPr marL="0" marR="0">
                        <a:spcBef>
                          <a:spcPts val="200"/>
                        </a:spcBef>
                        <a:spcAft>
                          <a:spcPts val="0"/>
                        </a:spcAft>
                      </a:pPr>
                      <a:r>
                        <a:rPr lang="en-US" sz="1600" strike="noStrike" baseline="0" dirty="0" smtClean="0">
                          <a:sym typeface="Wingdings" panose="05000000000000000000" pitchFamily="2" charset="2"/>
                        </a:rPr>
                        <a:t>ERT&gt;30sec</a:t>
                      </a:r>
                    </a:p>
                    <a:p>
                      <a:pPr marL="0" marR="0">
                        <a:spcBef>
                          <a:spcPts val="200"/>
                        </a:spcBef>
                        <a:spcAft>
                          <a:spcPts val="0"/>
                        </a:spcAft>
                      </a:pPr>
                      <a:r>
                        <a:rPr lang="en-US" sz="1600" dirty="0" smtClean="0">
                          <a:sym typeface="Wingdings" panose="05000000000000000000" pitchFamily="2" charset="2"/>
                        </a:rPr>
                        <a:t>RPO&lt;5sec</a:t>
                      </a:r>
                      <a:endParaRPr lang="en-US" sz="1600" b="0" kern="1200" dirty="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r>
              <a:tr h="565959">
                <a:tc>
                  <a:txBody>
                    <a:bodyPr/>
                    <a:lstStyle/>
                    <a:p>
                      <a:pPr marL="0" marR="0" lvl="0" indent="0" algn="l" defTabSz="1624367" rtl="0" eaLnBrk="1" fontAlgn="base" latinLnBrk="0" hangingPunct="1">
                        <a:lnSpc>
                          <a:spcPct val="100000"/>
                        </a:lnSpc>
                        <a:spcBef>
                          <a:spcPts val="0"/>
                        </a:spcBef>
                        <a:spcAft>
                          <a:spcPts val="0"/>
                        </a:spcAft>
                        <a:buClrTx/>
                        <a:buSzTx/>
                        <a:buFontTx/>
                        <a:buNone/>
                        <a:tabLst/>
                        <a:defRPr/>
                      </a:pPr>
                      <a:r>
                        <a:rPr lang="en-IN" sz="1600" kern="0" noProof="0" dirty="0" smtClean="0">
                          <a:ln>
                            <a:solidFill>
                              <a:schemeClr val="bg1">
                                <a:alpha val="0"/>
                              </a:schemeClr>
                            </a:solidFill>
                          </a:ln>
                          <a:solidFill>
                            <a:srgbClr val="000000"/>
                          </a:solidFill>
                        </a:rPr>
                        <a:t>Active geo-replication (up to 4 online readable </a:t>
                      </a:r>
                      <a:r>
                        <a:rPr lang="en-IN" sz="1600" kern="0" noProof="0" dirty="0" err="1" smtClean="0">
                          <a:ln>
                            <a:solidFill>
                              <a:schemeClr val="bg1">
                                <a:alpha val="0"/>
                              </a:schemeClr>
                            </a:solidFill>
                          </a:ln>
                          <a:solidFill>
                            <a:srgbClr val="000000"/>
                          </a:solidFill>
                        </a:rPr>
                        <a:t>secondaries</a:t>
                      </a:r>
                      <a:r>
                        <a:rPr lang="en-IN" sz="1600" kern="0" noProof="0" dirty="0" smtClean="0">
                          <a:ln>
                            <a:solidFill>
                              <a:schemeClr val="bg1">
                                <a:alpha val="0"/>
                              </a:schemeClr>
                            </a:solidFill>
                          </a:ln>
                          <a:solidFill>
                            <a:srgbClr val="000000"/>
                          </a:solidFill>
                        </a:rPr>
                        <a:t>,</a:t>
                      </a:r>
                      <a:r>
                        <a:rPr lang="en-IN" sz="1600" kern="0" baseline="0" noProof="0" dirty="0" smtClean="0">
                          <a:ln>
                            <a:solidFill>
                              <a:schemeClr val="bg1">
                                <a:alpha val="0"/>
                              </a:schemeClr>
                            </a:solidFill>
                          </a:ln>
                          <a:solidFill>
                            <a:srgbClr val="000000"/>
                          </a:solidFill>
                        </a:rPr>
                        <a:t> </a:t>
                      </a:r>
                      <a:r>
                        <a:rPr lang="en-IN" sz="1600" kern="1200" noProof="0" dirty="0" smtClean="0">
                          <a:ln>
                            <a:solidFill>
                              <a:schemeClr val="bg1">
                                <a:alpha val="0"/>
                              </a:schemeClr>
                            </a:solidFill>
                          </a:ln>
                          <a:solidFill>
                            <a:srgbClr val="000000"/>
                          </a:solidFill>
                        </a:rPr>
                        <a:t>configurable regions</a:t>
                      </a:r>
                      <a:r>
                        <a:rPr lang="en-IN" sz="1600" kern="1200" baseline="0" noProof="0" dirty="0" smtClean="0">
                          <a:ln>
                            <a:solidFill>
                              <a:schemeClr val="bg1">
                                <a:alpha val="0"/>
                              </a:schemeClr>
                            </a:solidFill>
                          </a:ln>
                          <a:solidFill>
                            <a:srgbClr val="000000"/>
                          </a:solidFill>
                        </a:rPr>
                        <a:t>)</a:t>
                      </a:r>
                      <a:endParaRPr lang="en-IN" sz="1600" kern="0" noProof="0" dirty="0" smtClean="0">
                        <a:ln>
                          <a:solidFill>
                            <a:schemeClr val="bg1">
                              <a:alpha val="0"/>
                            </a:schemeClr>
                          </a:solidFill>
                        </a:ln>
                        <a:solidFill>
                          <a:srgbClr val="000000"/>
                        </a:solidFill>
                        <a:latin typeface="+mn-lt"/>
                        <a:ea typeface="+mn-ea"/>
                        <a:cs typeface="+mn-cs"/>
                      </a:endParaRPr>
                    </a:p>
                  </a:txBody>
                  <a:tcPr marL="61508" marR="61508" marT="43933" marB="43933">
                    <a:solidFill>
                      <a:srgbClr val="FFC000"/>
                    </a:solid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IN" sz="1600" b="0" kern="1200" noProof="0" smtClean="0">
                          <a:ln>
                            <a:solidFill>
                              <a:schemeClr val="bg1">
                                <a:alpha val="0"/>
                              </a:schemeClr>
                            </a:solidFill>
                          </a:ln>
                          <a:solidFill>
                            <a:schemeClr val="tx1"/>
                          </a:solidFill>
                          <a:latin typeface="+mn-lt"/>
                          <a:ea typeface="+mn-ea"/>
                          <a:cs typeface="+mn-cs"/>
                        </a:rPr>
                        <a:t>No</a:t>
                      </a:r>
                      <a:r>
                        <a:rPr lang="en-IN" sz="1600" b="0" kern="1200" baseline="0" noProof="0" smtClean="0">
                          <a:ln>
                            <a:solidFill>
                              <a:schemeClr val="bg1">
                                <a:alpha val="0"/>
                              </a:schemeClr>
                            </a:solidFill>
                          </a:ln>
                          <a:solidFill>
                            <a:schemeClr val="tx1"/>
                          </a:solidFill>
                          <a:latin typeface="+mn-lt"/>
                          <a:ea typeface="+mn-ea"/>
                          <a:cs typeface="+mn-cs"/>
                        </a:rPr>
                        <a:t>t included</a:t>
                      </a:r>
                      <a:endParaRPr lang="en-IN" sz="1600" b="0" kern="1200" noProof="0" dirty="0" smtClean="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IN" sz="1600" b="0" kern="1200" noProof="0" dirty="0" smtClean="0">
                          <a:ln>
                            <a:solidFill>
                              <a:schemeClr val="bg1">
                                <a:alpha val="0"/>
                              </a:schemeClr>
                            </a:solidFill>
                          </a:ln>
                          <a:solidFill>
                            <a:schemeClr val="tx1"/>
                          </a:solidFill>
                          <a:latin typeface="+mn-lt"/>
                          <a:ea typeface="+mn-ea"/>
                          <a:cs typeface="+mn-cs"/>
                        </a:rPr>
                        <a:t>No</a:t>
                      </a:r>
                      <a:r>
                        <a:rPr lang="en-IN" sz="1600" b="0" kern="1200" baseline="0" noProof="0" dirty="0" smtClean="0">
                          <a:ln>
                            <a:solidFill>
                              <a:schemeClr val="bg1">
                                <a:alpha val="0"/>
                              </a:schemeClr>
                            </a:solidFill>
                          </a:ln>
                          <a:solidFill>
                            <a:schemeClr val="tx1"/>
                          </a:solidFill>
                          <a:latin typeface="+mn-lt"/>
                          <a:ea typeface="+mn-ea"/>
                          <a:cs typeface="+mn-cs"/>
                        </a:rPr>
                        <a:t>t included</a:t>
                      </a:r>
                      <a:endParaRPr lang="en-IN" sz="1600" b="0" kern="1200" noProof="0" dirty="0" smtClean="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ERT&lt;30sec, RPO&lt;5sec</a:t>
                      </a:r>
                      <a:endParaRPr lang="en-IN" sz="1600" b="0" kern="1200" baseline="0" noProof="0" dirty="0" smtClean="0">
                        <a:ln>
                          <a:solidFill>
                            <a:schemeClr val="bg1">
                              <a:alpha val="0"/>
                            </a:schemeClr>
                          </a:solidFill>
                        </a:ln>
                        <a:solidFill>
                          <a:schemeClr val="tx1"/>
                        </a:solidFill>
                        <a:latin typeface="+mn-lt"/>
                        <a:ea typeface="Segoe UI" pitchFamily="34" charset="0"/>
                        <a:cs typeface="Segoe UI" pitchFamily="34" charset="0"/>
                      </a:endParaRPr>
                    </a:p>
                  </a:txBody>
                  <a:tcPr marL="61508" marR="61508" marT="43933" marB="43933"/>
                </a:tc>
              </a:tr>
            </a:tbl>
          </a:graphicData>
        </a:graphic>
      </p:graphicFrame>
      <p:sp>
        <p:nvSpPr>
          <p:cNvPr id="10" name="Rectangle 9"/>
          <p:cNvSpPr/>
          <p:nvPr/>
        </p:nvSpPr>
        <p:spPr bwMode="auto">
          <a:xfrm>
            <a:off x="8554676" y="1223319"/>
            <a:ext cx="1508672" cy="435933"/>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1560697" fontAlgn="base">
              <a:defRPr/>
            </a:pPr>
            <a:r>
              <a:rPr lang="en-US" sz="1961" kern="0" dirty="0" smtClean="0">
                <a:ln>
                  <a:solidFill>
                    <a:srgbClr val="FFFFFF">
                      <a:alpha val="0"/>
                    </a:srgbClr>
                  </a:solidFill>
                </a:ln>
                <a:solidFill>
                  <a:srgbClr val="FFFFFF"/>
                </a:solidFill>
              </a:rPr>
              <a:t>Premium</a:t>
            </a:r>
            <a:endParaRPr lang="en-US" sz="1961" kern="0" dirty="0">
              <a:ln>
                <a:solidFill>
                  <a:srgbClr val="FFFFFF">
                    <a:alpha val="0"/>
                  </a:srgbClr>
                </a:solidFill>
              </a:ln>
              <a:solidFill>
                <a:srgbClr val="FFFFFF"/>
              </a:solidFill>
            </a:endParaRPr>
          </a:p>
        </p:txBody>
      </p:sp>
      <p:sp>
        <p:nvSpPr>
          <p:cNvPr id="11" name="Rectangle 10"/>
          <p:cNvSpPr/>
          <p:nvPr/>
        </p:nvSpPr>
        <p:spPr bwMode="auto">
          <a:xfrm>
            <a:off x="5525378" y="1223319"/>
            <a:ext cx="1530105" cy="43593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1560697" fontAlgn="base">
              <a:defRPr/>
            </a:pPr>
            <a:r>
              <a:rPr lang="en-US" sz="1961" kern="0" dirty="0" smtClean="0">
                <a:ln>
                  <a:solidFill>
                    <a:srgbClr val="FFFFFF">
                      <a:alpha val="0"/>
                    </a:srgbClr>
                  </a:solidFill>
                </a:ln>
                <a:solidFill>
                  <a:srgbClr val="FFFFFF"/>
                </a:solidFill>
              </a:rPr>
              <a:t>Basic</a:t>
            </a:r>
            <a:endParaRPr lang="en-US" sz="1961" kern="0" dirty="0">
              <a:ln>
                <a:solidFill>
                  <a:srgbClr val="FFFFFF">
                    <a:alpha val="0"/>
                  </a:srgbClr>
                </a:solidFill>
              </a:ln>
              <a:solidFill>
                <a:srgbClr val="FFFFFF"/>
              </a:solidFill>
            </a:endParaRPr>
          </a:p>
        </p:txBody>
      </p:sp>
      <p:sp>
        <p:nvSpPr>
          <p:cNvPr id="12" name="Rectangle 11"/>
          <p:cNvSpPr/>
          <p:nvPr/>
        </p:nvSpPr>
        <p:spPr bwMode="auto">
          <a:xfrm>
            <a:off x="7055482" y="1223319"/>
            <a:ext cx="1499194" cy="435933"/>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1560697" fontAlgn="base">
              <a:defRPr/>
            </a:pPr>
            <a:r>
              <a:rPr lang="en-US" sz="1961" kern="0" dirty="0" smtClean="0">
                <a:ln>
                  <a:solidFill>
                    <a:srgbClr val="FFFFFF">
                      <a:alpha val="0"/>
                    </a:srgbClr>
                  </a:solidFill>
                </a:ln>
                <a:solidFill>
                  <a:srgbClr val="FFFFFF"/>
                </a:solidFill>
              </a:rPr>
              <a:t>Standard</a:t>
            </a:r>
            <a:endParaRPr lang="en-US" sz="1961" kern="0" dirty="0">
              <a:ln>
                <a:solidFill>
                  <a:srgbClr val="FFFFFF">
                    <a:alpha val="0"/>
                  </a:srgbClr>
                </a:solidFill>
              </a:ln>
              <a:solidFill>
                <a:srgbClr val="FFFFFF"/>
              </a:solidFill>
            </a:endParaRPr>
          </a:p>
        </p:txBody>
      </p:sp>
      <p:sp>
        <p:nvSpPr>
          <p:cNvPr id="3" name="TextBox 2"/>
          <p:cNvSpPr txBox="1"/>
          <p:nvPr/>
        </p:nvSpPr>
        <p:spPr>
          <a:xfrm>
            <a:off x="784010" y="5952335"/>
            <a:ext cx="8336811" cy="362072"/>
          </a:xfrm>
          <a:prstGeom prst="rect">
            <a:avLst/>
          </a:prstGeom>
          <a:noFill/>
        </p:spPr>
        <p:txBody>
          <a:bodyPr wrap="square" rtlCol="0">
            <a:spAutoFit/>
          </a:bodyPr>
          <a:lstStyle/>
          <a:p>
            <a:r>
              <a:rPr lang="en-US" sz="1765" dirty="0">
                <a:solidFill>
                  <a:srgbClr val="FFFFFF"/>
                </a:solidFill>
              </a:rPr>
              <a:t>* Target only, actual time depends on the data size and scale of restores</a:t>
            </a:r>
          </a:p>
        </p:txBody>
      </p:sp>
    </p:spTree>
    <p:extLst>
      <p:ext uri="{BB962C8B-B14F-4D97-AF65-F5344CB8AC3E}">
        <p14:creationId xmlns:p14="http://schemas.microsoft.com/office/powerpoint/2010/main" val="323109182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6212" y="2124520"/>
            <a:ext cx="11231365" cy="722314"/>
          </a:xfrm>
        </p:spPr>
        <p:txBody>
          <a:bodyPr/>
          <a:lstStyle/>
          <a:p>
            <a:r>
              <a:rPr lang="en-US" dirty="0" smtClean="0"/>
              <a:t>Monitoring</a:t>
            </a:r>
            <a:endParaRPr lang="en-US" dirty="0"/>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18143241"/>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Database Monitoring</a:t>
            </a:r>
            <a:endParaRPr lang="en-US" dirty="0"/>
          </a:p>
        </p:txBody>
      </p:sp>
      <p:sp>
        <p:nvSpPr>
          <p:cNvPr id="5" name="Text Placeholder 4"/>
          <p:cNvSpPr>
            <a:spLocks noGrp="1"/>
          </p:cNvSpPr>
          <p:nvPr>
            <p:ph type="body" sz="quarter" idx="10"/>
          </p:nvPr>
        </p:nvSpPr>
        <p:spPr>
          <a:xfrm>
            <a:off x="410875" y="1451224"/>
            <a:ext cx="6960309" cy="3729098"/>
          </a:xfrm>
        </p:spPr>
        <p:txBody>
          <a:bodyPr/>
          <a:lstStyle/>
          <a:p>
            <a:r>
              <a:rPr lang="en-US" dirty="0" smtClean="0"/>
              <a:t>Metrics to monitor performance:</a:t>
            </a:r>
          </a:p>
          <a:p>
            <a:pPr marL="571500" indent="-571500">
              <a:buFont typeface="Arial" panose="020B0604020202020204" pitchFamily="34" charset="0"/>
              <a:buChar char="•"/>
            </a:pPr>
            <a:r>
              <a:rPr lang="en-US" dirty="0" smtClean="0"/>
              <a:t>CPU </a:t>
            </a:r>
            <a:r>
              <a:rPr lang="en-US" dirty="0"/>
              <a:t>Percentage</a:t>
            </a:r>
          </a:p>
          <a:p>
            <a:pPr marL="571500" indent="-571500">
              <a:buFont typeface="Arial" panose="020B0604020202020204" pitchFamily="34" charset="0"/>
              <a:buChar char="•"/>
            </a:pPr>
            <a:r>
              <a:rPr lang="en-US" dirty="0" smtClean="0"/>
              <a:t>DATA IO Percentage</a:t>
            </a:r>
            <a:endParaRPr lang="en-US" dirty="0"/>
          </a:p>
          <a:p>
            <a:pPr marL="571500" indent="-571500">
              <a:buFont typeface="Arial" panose="020B0604020202020204" pitchFamily="34" charset="0"/>
              <a:buChar char="•"/>
            </a:pPr>
            <a:r>
              <a:rPr lang="en-US" dirty="0" smtClean="0"/>
              <a:t>DTU Percentage</a:t>
            </a:r>
          </a:p>
          <a:p>
            <a:pPr marL="571500" indent="-571500">
              <a:buFont typeface="Arial" panose="020B0604020202020204" pitchFamily="34" charset="0"/>
              <a:buChar char="•"/>
            </a:pPr>
            <a:endParaRPr lang="en-US" dirty="0"/>
          </a:p>
          <a:p>
            <a:endParaRPr lang="en-US" dirty="0"/>
          </a:p>
        </p:txBody>
      </p:sp>
      <p:pic>
        <p:nvPicPr>
          <p:cNvPr id="6146" name="Picture 2" descr="Performance Metirc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80082" y="1451224"/>
            <a:ext cx="4271953" cy="330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56477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6212" y="2124520"/>
            <a:ext cx="11231365" cy="722314"/>
          </a:xfrm>
        </p:spPr>
        <p:txBody>
          <a:bodyPr/>
          <a:lstStyle/>
          <a:p>
            <a:r>
              <a:rPr lang="en-US" dirty="0" smtClean="0"/>
              <a:t>Security and Audit</a:t>
            </a:r>
            <a:endParaRPr lang="en-US" dirty="0"/>
          </a:p>
        </p:txBody>
      </p:sp>
      <p:sp>
        <p:nvSpPr>
          <p:cNvPr id="2" name="Text Placeholder 1"/>
          <p:cNvSpPr>
            <a:spLocks noGrp="1"/>
          </p:cNvSpPr>
          <p:nvPr>
            <p:ph type="body" sz="quarter" idx="11"/>
          </p:nvPr>
        </p:nvSpPr>
        <p:spPr/>
        <p:txBody>
          <a:bodyPr/>
          <a:lstStyle/>
          <a:p>
            <a:r>
              <a:rPr lang="en-US" dirty="0" smtClean="0"/>
              <a:t>In Preview (June 2015)</a:t>
            </a:r>
            <a:endParaRPr lang="en-US" dirty="0"/>
          </a:p>
        </p:txBody>
      </p:sp>
    </p:spTree>
    <p:extLst>
      <p:ext uri="{BB962C8B-B14F-4D97-AF65-F5344CB8AC3E}">
        <p14:creationId xmlns:p14="http://schemas.microsoft.com/office/powerpoint/2010/main" val="1057665204"/>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Auditing</a:t>
            </a:r>
            <a:endParaRPr lang="en-US" dirty="0"/>
          </a:p>
        </p:txBody>
      </p:sp>
      <p:sp>
        <p:nvSpPr>
          <p:cNvPr id="5" name="Text Placeholder 4"/>
          <p:cNvSpPr>
            <a:spLocks noGrp="1"/>
          </p:cNvSpPr>
          <p:nvPr>
            <p:ph type="body" sz="quarter" idx="10"/>
          </p:nvPr>
        </p:nvSpPr>
        <p:spPr>
          <a:xfrm>
            <a:off x="410876" y="1451224"/>
            <a:ext cx="6344488" cy="6536789"/>
          </a:xfrm>
        </p:spPr>
        <p:txBody>
          <a:bodyPr/>
          <a:lstStyle/>
          <a:p>
            <a:r>
              <a:rPr lang="en-US" sz="3600" dirty="0" smtClean="0"/>
              <a:t>Enable Auditing to track database events. Save them to Storage Account.</a:t>
            </a:r>
          </a:p>
          <a:p>
            <a:endParaRPr lang="en-US" sz="3600" dirty="0" smtClean="0"/>
          </a:p>
          <a:p>
            <a:r>
              <a:rPr lang="en-US" sz="3600" dirty="0" smtClean="0"/>
              <a:t>Make Security enabled access “Required” to force auditing for all connections</a:t>
            </a:r>
          </a:p>
          <a:p>
            <a:endParaRPr lang="en-US" sz="3600" dirty="0"/>
          </a:p>
          <a:p>
            <a:r>
              <a:rPr lang="en-US" sz="3600" dirty="0" err="1" smtClean="0"/>
              <a:t>Downlevel</a:t>
            </a:r>
            <a:r>
              <a:rPr lang="en-US" sz="3600" dirty="0" smtClean="0"/>
              <a:t> clients connect using </a:t>
            </a:r>
            <a:r>
              <a:rPr lang="en-US" sz="2000" dirty="0">
                <a:latin typeface="Courier New" panose="02070309020205020404" pitchFamily="49" charset="0"/>
                <a:cs typeface="Courier New" panose="02070309020205020404" pitchFamily="49" charset="0"/>
              </a:rPr>
              <a:t>&lt;</a:t>
            </a:r>
            <a:r>
              <a:rPr lang="en-US" sz="2000" i="1" dirty="0">
                <a:latin typeface="Courier New" panose="02070309020205020404" pitchFamily="49" charset="0"/>
                <a:cs typeface="Courier New" panose="02070309020205020404" pitchFamily="49" charset="0"/>
              </a:rPr>
              <a:t>server name</a:t>
            </a:r>
            <a:r>
              <a:rPr lang="en-US" sz="2000" dirty="0">
                <a:latin typeface="Courier New" panose="02070309020205020404" pitchFamily="49" charset="0"/>
                <a:cs typeface="Courier New" panose="02070309020205020404" pitchFamily="49" charset="0"/>
              </a:rPr>
              <a:t>&gt;.database.</a:t>
            </a:r>
            <a:r>
              <a:rPr lang="en-US" sz="2000" b="1" dirty="0">
                <a:latin typeface="Courier New" panose="02070309020205020404" pitchFamily="49" charset="0"/>
                <a:cs typeface="Courier New" panose="02070309020205020404" pitchFamily="49" charset="0"/>
              </a:rPr>
              <a:t>secure</a:t>
            </a:r>
            <a:r>
              <a:rPr lang="en-US" sz="2000" dirty="0">
                <a:latin typeface="Courier New" panose="02070309020205020404" pitchFamily="49" charset="0"/>
                <a:cs typeface="Courier New" panose="02070309020205020404" pitchFamily="49" charset="0"/>
              </a:rPr>
              <a:t>.windows.net</a:t>
            </a:r>
            <a:endParaRPr lang="en-US" sz="3600" dirty="0" smtClean="0">
              <a:latin typeface="Courier New" panose="02070309020205020404" pitchFamily="49" charset="0"/>
              <a:cs typeface="Courier New" panose="02070309020205020404" pitchFamily="49" charset="0"/>
            </a:endParaRPr>
          </a:p>
          <a:p>
            <a:endParaRPr lang="en-US" sz="3600" dirty="0" smtClean="0"/>
          </a:p>
          <a:p>
            <a:endParaRPr lang="en-US" dirty="0"/>
          </a:p>
          <a:p>
            <a:endParaRPr lang="en-US" dirty="0"/>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59568" y="1451224"/>
            <a:ext cx="4815666" cy="2430311"/>
          </a:xfrm>
          <a:prstGeom prst="rect">
            <a:avLst/>
          </a:prstGeom>
          <a:ln>
            <a:solidFill>
              <a:schemeClr val="accent1">
                <a:lumMod val="50000"/>
              </a:schemeClr>
            </a:solidFill>
          </a:ln>
        </p:spPr>
      </p:pic>
      <p:pic>
        <p:nvPicPr>
          <p:cNvPr id="3" name="Picture 2"/>
          <p:cNvPicPr>
            <a:picLocks noChangeAspect="1"/>
          </p:cNvPicPr>
          <p:nvPr/>
        </p:nvPicPr>
        <p:blipFill>
          <a:blip r:embed="rId4"/>
          <a:stretch>
            <a:fillRect/>
          </a:stretch>
        </p:blipFill>
        <p:spPr>
          <a:xfrm>
            <a:off x="6959567" y="4355310"/>
            <a:ext cx="4583545" cy="1280380"/>
          </a:xfrm>
          <a:prstGeom prst="rect">
            <a:avLst/>
          </a:prstGeom>
          <a:ln>
            <a:solidFill>
              <a:schemeClr val="accent1">
                <a:lumMod val="50000"/>
              </a:schemeClr>
            </a:solidFill>
          </a:ln>
        </p:spPr>
      </p:pic>
    </p:spTree>
    <p:extLst>
      <p:ext uri="{BB962C8B-B14F-4D97-AF65-F5344CB8AC3E}">
        <p14:creationId xmlns:p14="http://schemas.microsoft.com/office/powerpoint/2010/main" val="3723484624"/>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Audit data</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76038" y="1451224"/>
            <a:ext cx="6691596" cy="4424498"/>
          </a:xfrm>
          <a:prstGeom prst="rect">
            <a:avLst/>
          </a:prstGeom>
        </p:spPr>
      </p:pic>
      <p:sp>
        <p:nvSpPr>
          <p:cNvPr id="5" name="Text Placeholder 2"/>
          <p:cNvSpPr>
            <a:spLocks noGrp="1"/>
          </p:cNvSpPr>
          <p:nvPr>
            <p:ph type="body" sz="quarter" idx="10"/>
          </p:nvPr>
        </p:nvSpPr>
        <p:spPr>
          <a:xfrm>
            <a:off x="410875" y="1451224"/>
            <a:ext cx="4687363" cy="5406776"/>
          </a:xfrm>
          <a:prstGeom prst="rect">
            <a:avLst/>
          </a:prstGeom>
        </p:spPr>
        <p:txBody>
          <a:bodyPr vert="horz" lIns="182880" tIns="0" rIns="0" bIns="0" rtlCol="0">
            <a:normAutofit/>
          </a:bodyPr>
          <a:lstStyle>
            <a:lvl1pPr marL="0" indent="0" algn="l" defTabSz="1208380" rtl="0" eaLnBrk="1" latinLnBrk="0" hangingPunct="1">
              <a:lnSpc>
                <a:spcPct val="90000"/>
              </a:lnSpc>
              <a:spcBef>
                <a:spcPts val="600"/>
              </a:spcBef>
              <a:spcAft>
                <a:spcPts val="600"/>
              </a:spcAft>
              <a:buFontTx/>
              <a:buNone/>
              <a:defRPr sz="4000" kern="1200" baseline="0">
                <a:solidFill>
                  <a:schemeClr val="tx1"/>
                </a:solidFill>
                <a:latin typeface="Segoe UI Light" pitchFamily="34" charset="0"/>
                <a:ea typeface="Segoe UI" panose="020B0502040204020203" pitchFamily="34" charset="0"/>
                <a:cs typeface="Segoe UI" panose="020B0502040204020203" pitchFamily="34" charset="0"/>
              </a:defRPr>
            </a:lvl1pPr>
            <a:lvl2pPr marL="0" marR="0" indent="0" algn="l" defTabSz="1208380" rtl="0" eaLnBrk="1" fontAlgn="auto" latinLnBrk="0" hangingPunct="1">
              <a:lnSpc>
                <a:spcPct val="90000"/>
              </a:lnSpc>
              <a:spcBef>
                <a:spcPct val="20000"/>
              </a:spcBef>
              <a:spcAft>
                <a:spcPts val="0"/>
              </a:spcAft>
              <a:buClrTx/>
              <a:buSzTx/>
              <a:buFontTx/>
              <a:buNone/>
              <a:tabLst/>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3pPr>
            <a:lvl4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4pPr>
            <a:lvl5pPr marL="0" indent="0" algn="l" defTabSz="1208380" rtl="0" eaLnBrk="1" latinLnBrk="0" hangingPunct="1">
              <a:lnSpc>
                <a:spcPct val="90000"/>
              </a:lnSpc>
              <a:spcBef>
                <a:spcPts val="600"/>
              </a:spcBef>
              <a:spcAft>
                <a:spcPts val="600"/>
              </a:spcAft>
              <a:buFontTx/>
              <a:buNone/>
              <a:defRPr sz="2000" kern="1200">
                <a:solidFill>
                  <a:srgbClr val="58595B"/>
                </a:solidFill>
                <a:latin typeface="Segoe UI" panose="020B0502040204020203" pitchFamily="34" charset="0"/>
                <a:ea typeface="Segoe UI" panose="020B0502040204020203" pitchFamily="34" charset="0"/>
                <a:cs typeface="Segoe UI" panose="020B0502040204020203" pitchFamily="34" charset="0"/>
              </a:defRPr>
            </a:lvl5pPr>
            <a:lvl6pPr marL="332304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92723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531424"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135613" indent="-302095" algn="l" defTabSz="120838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a:lstStyle>
          <a:p>
            <a:r>
              <a:rPr lang="en-US" dirty="0" smtClean="0">
                <a:solidFill>
                  <a:srgbClr val="00B0F0"/>
                </a:solidFill>
              </a:rPr>
              <a:t>Activities &amp; Events</a:t>
            </a:r>
          </a:p>
          <a:p>
            <a:r>
              <a:rPr lang="en-US" sz="2400" dirty="0" smtClean="0">
                <a:solidFill>
                  <a:srgbClr val="C00000"/>
                </a:solidFill>
              </a:rPr>
              <a:t>Access </a:t>
            </a:r>
            <a:r>
              <a:rPr lang="en-US" sz="2400" dirty="0">
                <a:solidFill>
                  <a:srgbClr val="C00000"/>
                </a:solidFill>
              </a:rPr>
              <a:t>to data</a:t>
            </a:r>
          </a:p>
          <a:p>
            <a:r>
              <a:rPr lang="en-US" sz="2400" dirty="0">
                <a:solidFill>
                  <a:srgbClr val="C00000"/>
                </a:solidFill>
              </a:rPr>
              <a:t>Schema changes (DDL)</a:t>
            </a:r>
          </a:p>
          <a:p>
            <a:r>
              <a:rPr lang="en-US" sz="2400" dirty="0">
                <a:solidFill>
                  <a:srgbClr val="C00000"/>
                </a:solidFill>
              </a:rPr>
              <a:t>Data changes (DML)</a:t>
            </a:r>
          </a:p>
          <a:p>
            <a:r>
              <a:rPr lang="en-US" sz="2400" dirty="0">
                <a:solidFill>
                  <a:srgbClr val="C00000"/>
                </a:solidFill>
              </a:rPr>
              <a:t>Accounts, roles, and permissions (DCL)</a:t>
            </a:r>
          </a:p>
          <a:p>
            <a:r>
              <a:rPr lang="en-US" sz="2400" dirty="0">
                <a:solidFill>
                  <a:srgbClr val="C00000"/>
                </a:solidFill>
              </a:rPr>
              <a:t>Security </a:t>
            </a:r>
            <a:r>
              <a:rPr lang="en-US" sz="2400" dirty="0" smtClean="0">
                <a:solidFill>
                  <a:srgbClr val="C00000"/>
                </a:solidFill>
              </a:rPr>
              <a:t>exceptions</a:t>
            </a:r>
          </a:p>
          <a:p>
            <a:endParaRPr lang="en-US" sz="2400" dirty="0"/>
          </a:p>
          <a:p>
            <a:r>
              <a:rPr lang="en-US" sz="3600" dirty="0" smtClean="0">
                <a:solidFill>
                  <a:srgbClr val="00B0F0"/>
                </a:solidFill>
              </a:rPr>
              <a:t>Access via Azure Storage and Excel &amp; Power Query</a:t>
            </a:r>
            <a:endParaRPr lang="en-US" sz="3600" dirty="0">
              <a:solidFill>
                <a:srgbClr val="00B0F0"/>
              </a:solidFill>
            </a:endParaRPr>
          </a:p>
          <a:p>
            <a:endParaRPr lang="en-US" sz="2400" dirty="0"/>
          </a:p>
        </p:txBody>
      </p:sp>
    </p:spTree>
    <p:extLst>
      <p:ext uri="{BB962C8B-B14F-4D97-AF65-F5344CB8AC3E}">
        <p14:creationId xmlns:p14="http://schemas.microsoft.com/office/powerpoint/2010/main" val="1744096512"/>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Security Improvements in V12 </a:t>
            </a:r>
            <a:r>
              <a:rPr lang="en-US" sz="4400" dirty="0" smtClean="0">
                <a:solidFill>
                  <a:srgbClr val="FF0000"/>
                </a:solidFill>
              </a:rPr>
              <a:t>preview</a:t>
            </a:r>
            <a:r>
              <a:rPr lang="en-US" dirty="0" smtClean="0"/>
              <a:t> </a:t>
            </a:r>
            <a:endParaRPr lang="en-US" dirty="0"/>
          </a:p>
        </p:txBody>
      </p:sp>
      <p:sp>
        <p:nvSpPr>
          <p:cNvPr id="3" name="Text Placeholder 2"/>
          <p:cNvSpPr>
            <a:spLocks noGrp="1"/>
          </p:cNvSpPr>
          <p:nvPr>
            <p:ph type="body" sz="quarter" idx="10"/>
          </p:nvPr>
        </p:nvSpPr>
        <p:spPr>
          <a:xfrm>
            <a:off x="1553876" y="1602383"/>
            <a:ext cx="5136292" cy="4254434"/>
          </a:xfrm>
        </p:spPr>
        <p:txBody>
          <a:bodyPr/>
          <a:lstStyle/>
          <a:p>
            <a:r>
              <a:rPr lang="en-US" dirty="0" smtClean="0">
                <a:hlinkClick r:id="rId3"/>
              </a:rPr>
              <a:t>Data-Masking</a:t>
            </a:r>
            <a:endParaRPr lang="en-US" dirty="0" smtClean="0"/>
          </a:p>
          <a:p>
            <a:pPr marL="571500" indent="-571500">
              <a:buFont typeface="Arial" panose="020B0604020202020204" pitchFamily="34" charset="0"/>
              <a:buChar char="•"/>
            </a:pPr>
            <a:r>
              <a:rPr lang="en-US" dirty="0" smtClean="0"/>
              <a:t>At source or at client</a:t>
            </a:r>
          </a:p>
          <a:p>
            <a:endParaRPr lang="en-US" dirty="0" smtClean="0"/>
          </a:p>
          <a:p>
            <a:r>
              <a:rPr lang="en-US" dirty="0" smtClean="0">
                <a:hlinkClick r:id="rId4"/>
              </a:rPr>
              <a:t>Row Level Security</a:t>
            </a:r>
            <a:endParaRPr lang="en-US" dirty="0" smtClean="0"/>
          </a:p>
          <a:p>
            <a:endParaRPr lang="en-US" dirty="0" smtClean="0"/>
          </a:p>
          <a:p>
            <a:r>
              <a:rPr lang="en-US" dirty="0" smtClean="0">
                <a:hlinkClick r:id="rId5"/>
              </a:rPr>
              <a:t>Transparent Data Encryption</a:t>
            </a:r>
            <a:endParaRPr lang="en-US" dirty="0"/>
          </a:p>
        </p:txBody>
      </p:sp>
      <p:pic>
        <p:nvPicPr>
          <p:cNvPr id="4" name="Picture 3"/>
          <p:cNvPicPr>
            <a:picLocks noChangeAspect="1"/>
          </p:cNvPicPr>
          <p:nvPr/>
        </p:nvPicPr>
        <p:blipFill>
          <a:blip r:embed="rId6"/>
          <a:stretch>
            <a:fillRect/>
          </a:stretch>
        </p:blipFill>
        <p:spPr>
          <a:xfrm>
            <a:off x="306704" y="4762106"/>
            <a:ext cx="628650" cy="762000"/>
          </a:xfrm>
          <a:prstGeom prst="rect">
            <a:avLst/>
          </a:prstGeom>
        </p:spPr>
      </p:pic>
      <p:pic>
        <p:nvPicPr>
          <p:cNvPr id="5" name="Picture 4"/>
          <p:cNvPicPr>
            <a:picLocks noChangeAspect="1"/>
          </p:cNvPicPr>
          <p:nvPr/>
        </p:nvPicPr>
        <p:blipFill>
          <a:blip r:embed="rId7"/>
          <a:stretch>
            <a:fillRect/>
          </a:stretch>
        </p:blipFill>
        <p:spPr>
          <a:xfrm>
            <a:off x="223551" y="1278011"/>
            <a:ext cx="1003300" cy="852805"/>
          </a:xfrm>
          <a:prstGeom prst="rect">
            <a:avLst/>
          </a:prstGeom>
        </p:spPr>
      </p:pic>
      <p:sp>
        <p:nvSpPr>
          <p:cNvPr id="6" name="Text Placeholder 2"/>
          <p:cNvSpPr txBox="1">
            <a:spLocks/>
          </p:cNvSpPr>
          <p:nvPr/>
        </p:nvSpPr>
        <p:spPr>
          <a:xfrm>
            <a:off x="6926458" y="1602383"/>
            <a:ext cx="5136292" cy="4516621"/>
          </a:xfrm>
          <a:prstGeom prst="rect">
            <a:avLst/>
          </a:prstGeom>
        </p:spPr>
        <p:txBody>
          <a:bodyPr vert="horz" wrap="square" lIns="0" tIns="0" rIns="0" bIns="0" rtlCol="0">
            <a:spAutoFit/>
          </a:bodyPr>
          <a:lstStyle>
            <a:lvl1pPr marL="0" indent="0" algn="l" defTabSz="914684" rtl="0" eaLnBrk="1" latinLnBrk="0" hangingPunct="1">
              <a:lnSpc>
                <a:spcPct val="80000"/>
              </a:lnSpc>
              <a:spcBef>
                <a:spcPts val="0"/>
              </a:spcBef>
              <a:spcAft>
                <a:spcPts val="900"/>
              </a:spcAft>
              <a:buSzPct val="90000"/>
              <a:buFont typeface="Arial" pitchFamily="34" charset="0"/>
              <a:buNone/>
              <a:defRPr sz="4267" kern="1200" spc="-133" baseline="0">
                <a:solidFill>
                  <a:schemeClr val="bg2">
                    <a:lumMod val="10000"/>
                  </a:schemeClr>
                </a:solidFill>
                <a:latin typeface="Segoe UI Light"/>
                <a:ea typeface="+mn-ea"/>
                <a:cs typeface="Segoe UI Light"/>
              </a:defRPr>
            </a:lvl1pPr>
            <a:lvl2pPr marL="0" indent="0" algn="l" defTabSz="914684" rtl="0" eaLnBrk="1" latinLnBrk="0" hangingPunct="1">
              <a:lnSpc>
                <a:spcPct val="80000"/>
              </a:lnSpc>
              <a:spcBef>
                <a:spcPts val="0"/>
              </a:spcBef>
              <a:spcAft>
                <a:spcPts val="400"/>
              </a:spcAft>
              <a:buSzPct val="90000"/>
              <a:buFont typeface="Arial" pitchFamily="34" charset="0"/>
              <a:buNone/>
              <a:tabLst>
                <a:tab pos="630459" algn="l"/>
              </a:tabLst>
              <a:defRPr sz="3200" kern="1200" spc="-67" baseline="0">
                <a:solidFill>
                  <a:schemeClr val="bg2">
                    <a:lumMod val="10000"/>
                  </a:schemeClr>
                </a:solidFill>
                <a:latin typeface="Segoe UI Light"/>
                <a:ea typeface="+mn-ea"/>
                <a:cs typeface="Segoe UI Light"/>
              </a:defRPr>
            </a:lvl2pPr>
            <a:lvl3pPr marL="0" indent="0" algn="l" defTabSz="914684" rtl="0" eaLnBrk="1" latinLnBrk="0" hangingPunct="1">
              <a:lnSpc>
                <a:spcPct val="80000"/>
              </a:lnSpc>
              <a:spcBef>
                <a:spcPts val="0"/>
              </a:spcBef>
              <a:spcAft>
                <a:spcPts val="400"/>
              </a:spcAft>
              <a:buSzPct val="90000"/>
              <a:buFont typeface="Arial" pitchFamily="34" charset="0"/>
              <a:buNone/>
              <a:defRPr sz="2000" kern="1200">
                <a:solidFill>
                  <a:schemeClr val="tx1"/>
                </a:solidFill>
                <a:latin typeface="Segoe UI Light"/>
                <a:ea typeface="+mn-ea"/>
                <a:cs typeface="Segoe UI Light"/>
              </a:defRPr>
            </a:lvl3pPr>
            <a:lvl4pPr marL="0" indent="0" algn="l" defTabSz="914684" rtl="0" eaLnBrk="1" latinLnBrk="0" hangingPunct="1">
              <a:lnSpc>
                <a:spcPct val="90000"/>
              </a:lnSpc>
              <a:spcBef>
                <a:spcPts val="0"/>
              </a:spcBef>
              <a:spcAft>
                <a:spcPts val="400"/>
              </a:spcAft>
              <a:buSzPct val="90000"/>
              <a:buFont typeface="Arial" pitchFamily="34" charset="0"/>
              <a:buNone/>
              <a:tabLst>
                <a:tab pos="914720" algn="l"/>
              </a:tabLst>
              <a:defRPr sz="2400" kern="1200">
                <a:solidFill>
                  <a:schemeClr val="tx1"/>
                </a:solidFill>
                <a:latin typeface="Segoe UI Light"/>
                <a:ea typeface="+mn-ea"/>
                <a:cs typeface="Segoe UI Light"/>
              </a:defRPr>
            </a:lvl4pPr>
            <a:lvl5pPr marL="0" indent="0" algn="l" defTabSz="914684" rtl="0" eaLnBrk="1" latinLnBrk="0" hangingPunct="1">
              <a:lnSpc>
                <a:spcPct val="90000"/>
              </a:lnSpc>
              <a:spcBef>
                <a:spcPts val="0"/>
              </a:spcBef>
              <a:spcAft>
                <a:spcPts val="400"/>
              </a:spcAft>
              <a:buSzPct val="90000"/>
              <a:buFont typeface="Arial" pitchFamily="34" charset="0"/>
              <a:buNone/>
              <a:defRPr sz="2400" kern="1200">
                <a:solidFill>
                  <a:schemeClr val="tx1"/>
                </a:solidFill>
                <a:latin typeface="Segoe UI Light"/>
                <a:ea typeface="+mn-ea"/>
                <a:cs typeface="Segoe UI Light"/>
              </a:defRPr>
            </a:lvl5pPr>
            <a:lvl6pPr marL="251538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72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0064"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405"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000" dirty="0" smtClean="0"/>
              <a:t>Mask credit card number</a:t>
            </a:r>
          </a:p>
          <a:p>
            <a:r>
              <a:rPr lang="en-US" sz="4000" dirty="0"/>
              <a:t>XXXX-XXXX-XXXX-1234</a:t>
            </a:r>
          </a:p>
          <a:p>
            <a:endParaRPr lang="en-US" sz="4000" dirty="0" smtClean="0"/>
          </a:p>
          <a:p>
            <a:r>
              <a:rPr lang="en-US" sz="4000" dirty="0" smtClean="0"/>
              <a:t>Bank clerk sees data for his accounts only</a:t>
            </a:r>
          </a:p>
          <a:p>
            <a:endParaRPr lang="en-US" sz="4000" dirty="0" smtClean="0"/>
          </a:p>
          <a:p>
            <a:r>
              <a:rPr lang="en-US" sz="4000" dirty="0" smtClean="0"/>
              <a:t>Database, backups and logs are encrypted</a:t>
            </a:r>
            <a:endParaRPr lang="en-US" sz="4000" dirty="0"/>
          </a:p>
        </p:txBody>
      </p:sp>
      <p:sp>
        <p:nvSpPr>
          <p:cNvPr id="7" name="Rectangle 6"/>
          <p:cNvSpPr/>
          <p:nvPr/>
        </p:nvSpPr>
        <p:spPr bwMode="auto">
          <a:xfrm>
            <a:off x="416639" y="3393195"/>
            <a:ext cx="624710" cy="12118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410876" y="3545595"/>
            <a:ext cx="624710" cy="12118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410876" y="3697995"/>
            <a:ext cx="624710" cy="121186"/>
          </a:xfrm>
          <a:prstGeom prst="rect">
            <a:avLst/>
          </a:prstGeom>
          <a:solidFill>
            <a:schemeClr val="accent2">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ectangle 9"/>
          <p:cNvSpPr/>
          <p:nvPr/>
        </p:nvSpPr>
        <p:spPr bwMode="auto">
          <a:xfrm>
            <a:off x="410876" y="3864657"/>
            <a:ext cx="624710" cy="12118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9511772"/>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Data-Masking</a:t>
            </a:r>
            <a:endParaRPr lang="en-US" dirty="0"/>
          </a:p>
        </p:txBody>
      </p:sp>
    </p:spTree>
    <p:extLst>
      <p:ext uri="{BB962C8B-B14F-4D97-AF65-F5344CB8AC3E}">
        <p14:creationId xmlns:p14="http://schemas.microsoft.com/office/powerpoint/2010/main" val="277625854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16212" y="2108170"/>
            <a:ext cx="11231365" cy="738664"/>
          </a:xfrm>
        </p:spPr>
        <p:txBody>
          <a:bodyPr/>
          <a:lstStyle/>
          <a:p>
            <a:r>
              <a:rPr lang="it-IT" sz="6000" dirty="0"/>
              <a:t>SQL in Azure</a:t>
            </a:r>
            <a:endParaRPr lang="es-ES" dirty="0"/>
          </a:p>
        </p:txBody>
      </p:sp>
      <p:sp>
        <p:nvSpPr>
          <p:cNvPr id="4" name="Text Placeholder 3"/>
          <p:cNvSpPr>
            <a:spLocks noGrp="1"/>
          </p:cNvSpPr>
          <p:nvPr>
            <p:ph type="body" sz="quarter" idx="11"/>
          </p:nvPr>
        </p:nvSpPr>
        <p:spPr/>
        <p:txBody>
          <a:bodyPr/>
          <a:lstStyle/>
          <a:p>
            <a:r>
              <a:rPr lang="en-US" dirty="0" smtClean="0"/>
              <a:t>What are the options? IaaS vs </a:t>
            </a:r>
            <a:r>
              <a:rPr lang="en-US" dirty="0" err="1" smtClean="0"/>
              <a:t>PaaS</a:t>
            </a:r>
            <a:endParaRPr lang="es-ES" dirty="0"/>
          </a:p>
        </p:txBody>
      </p:sp>
    </p:spTree>
    <p:extLst>
      <p:ext uri="{BB962C8B-B14F-4D97-AF65-F5344CB8AC3E}">
        <p14:creationId xmlns:p14="http://schemas.microsoft.com/office/powerpoint/2010/main" val="2596096699"/>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16212" y="2108170"/>
            <a:ext cx="11231365" cy="738664"/>
          </a:xfrm>
        </p:spPr>
        <p:txBody>
          <a:bodyPr/>
          <a:lstStyle/>
          <a:p>
            <a:r>
              <a:rPr lang="it-IT" sz="6000" dirty="0" smtClean="0"/>
              <a:t>Migrating to</a:t>
            </a:r>
            <a:endParaRPr lang="es-ES" dirty="0"/>
          </a:p>
        </p:txBody>
      </p:sp>
      <p:sp>
        <p:nvSpPr>
          <p:cNvPr id="4" name="Text Placeholder 3"/>
          <p:cNvSpPr>
            <a:spLocks noGrp="1"/>
          </p:cNvSpPr>
          <p:nvPr>
            <p:ph type="body" sz="quarter" idx="11"/>
          </p:nvPr>
        </p:nvSpPr>
        <p:spPr/>
        <p:txBody>
          <a:bodyPr/>
          <a:lstStyle/>
          <a:p>
            <a:r>
              <a:rPr lang="en-US" dirty="0" smtClean="0"/>
              <a:t>Azure SQL Database</a:t>
            </a:r>
            <a:endParaRPr lang="es-ES" dirty="0"/>
          </a:p>
        </p:txBody>
      </p:sp>
    </p:spTree>
    <p:extLst>
      <p:ext uri="{BB962C8B-B14F-4D97-AF65-F5344CB8AC3E}">
        <p14:creationId xmlns:p14="http://schemas.microsoft.com/office/powerpoint/2010/main" val="2304360484"/>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80" y="312651"/>
            <a:ext cx="11649991" cy="1107996"/>
          </a:xfrm>
        </p:spPr>
        <p:txBody>
          <a:bodyPr/>
          <a:lstStyle/>
          <a:p>
            <a:r>
              <a:rPr lang="en-US" dirty="0" smtClean="0"/>
              <a:t>Migration tools</a:t>
            </a:r>
            <a:r>
              <a:rPr lang="en-US" dirty="0"/>
              <a:t/>
            </a:r>
            <a:br>
              <a:rPr lang="en-US" dirty="0"/>
            </a:br>
            <a:endParaRPr lang="en-US" dirty="0"/>
          </a:p>
        </p:txBody>
      </p:sp>
      <p:sp>
        <p:nvSpPr>
          <p:cNvPr id="5" name="Text Placeholder 1"/>
          <p:cNvSpPr txBox="1">
            <a:spLocks/>
          </p:cNvSpPr>
          <p:nvPr/>
        </p:nvSpPr>
        <p:spPr>
          <a:xfrm>
            <a:off x="541512" y="1458118"/>
            <a:ext cx="11650488" cy="4267835"/>
          </a:xfrm>
          <a:prstGeom prst="rect">
            <a:avLst/>
          </a:prstGeom>
        </p:spPr>
        <p:txBody>
          <a:bodyPr/>
          <a:lstStyle>
            <a:lvl1pPr marL="288000" indent="-288000" algn="l" defTabSz="914386" rtl="0" eaLnBrk="1" latinLnBrk="0" hangingPunct="1">
              <a:lnSpc>
                <a:spcPct val="80000"/>
              </a:lnSpc>
              <a:spcBef>
                <a:spcPts val="800"/>
              </a:spcBef>
              <a:spcAft>
                <a:spcPts val="800"/>
              </a:spcAft>
              <a:buSzPct val="90000"/>
              <a:buFont typeface="Arial" pitchFamily="34" charset="0"/>
              <a:buChar char="•"/>
              <a:defRPr sz="2800" kern="1200">
                <a:solidFill>
                  <a:srgbClr val="1C1C1C"/>
                </a:solidFill>
                <a:latin typeface="Segoe UI Light"/>
                <a:ea typeface="+mn-ea"/>
                <a:cs typeface="Segoe UI Light"/>
              </a:defRPr>
            </a:lvl1pPr>
            <a:lvl2pPr marL="576000" indent="-252000" algn="l" defTabSz="914386" rtl="0" eaLnBrk="1" latinLnBrk="0" hangingPunct="1">
              <a:lnSpc>
                <a:spcPct val="80000"/>
              </a:lnSpc>
              <a:spcBef>
                <a:spcPts val="800"/>
              </a:spcBef>
              <a:spcAft>
                <a:spcPts val="800"/>
              </a:spcAft>
              <a:buSzPct val="90000"/>
              <a:buFont typeface="Arial" pitchFamily="34" charset="0"/>
              <a:buChar char="•"/>
              <a:tabLst>
                <a:tab pos="630254" algn="l"/>
              </a:tabLst>
              <a:defRPr sz="2400" kern="1200">
                <a:solidFill>
                  <a:srgbClr val="1C1C1C"/>
                </a:solidFill>
                <a:latin typeface="Segoe UI Light"/>
                <a:ea typeface="+mn-ea"/>
                <a:cs typeface="Segoe UI Light"/>
              </a:defRPr>
            </a:lvl2pPr>
            <a:lvl3pPr marL="792000" indent="-216000" algn="l" defTabSz="914386" rtl="0" eaLnBrk="1" latinLnBrk="0" hangingPunct="1">
              <a:lnSpc>
                <a:spcPct val="80000"/>
              </a:lnSpc>
              <a:spcBef>
                <a:spcPts val="800"/>
              </a:spcBef>
              <a:spcAft>
                <a:spcPts val="800"/>
              </a:spcAft>
              <a:buSzPct val="90000"/>
              <a:buFont typeface="Arial" pitchFamily="34" charset="0"/>
              <a:buChar char="•"/>
              <a:defRPr sz="1800" kern="1200">
                <a:solidFill>
                  <a:srgbClr val="1C1C1C"/>
                </a:solidFill>
                <a:latin typeface="Segoe UI Light"/>
                <a:ea typeface="+mn-ea"/>
                <a:cs typeface="Segoe UI Light"/>
              </a:defRPr>
            </a:lvl3pPr>
            <a:lvl4pPr marL="1482762" indent="-223844" algn="l" defTabSz="914386" rtl="0" eaLnBrk="1" latinLnBrk="0" hangingPunct="1">
              <a:lnSpc>
                <a:spcPct val="90000"/>
              </a:lnSpc>
              <a:spcBef>
                <a:spcPct val="20000"/>
              </a:spcBef>
              <a:buSzPct val="90000"/>
              <a:buFont typeface="Arial" pitchFamily="34" charset="0"/>
              <a:buChar char="•"/>
              <a:tabLst>
                <a:tab pos="914422" algn="l"/>
              </a:tabLst>
              <a:defRPr sz="2400" kern="1200">
                <a:solidFill>
                  <a:schemeClr val="tx1"/>
                </a:solidFill>
                <a:latin typeface="Segoe UI Light"/>
                <a:ea typeface="+mn-ea"/>
                <a:cs typeface="Segoe UI Light"/>
              </a:defRPr>
            </a:lvl4pPr>
            <a:lvl5pPr marL="1712956" indent="-230194" algn="l" defTabSz="914386" rtl="0" eaLnBrk="1" latinLnBrk="0" hangingPunct="1">
              <a:lnSpc>
                <a:spcPct val="90000"/>
              </a:lnSpc>
              <a:spcBef>
                <a:spcPct val="20000"/>
              </a:spcBef>
              <a:buSzPct val="90000"/>
              <a:buFont typeface="Arial" pitchFamily="34" charset="0"/>
              <a:buChar char="•"/>
              <a:defRPr sz="2400" kern="1200">
                <a:solidFill>
                  <a:schemeClr val="tx1"/>
                </a:solidFill>
                <a:latin typeface="Segoe UI Light"/>
                <a:ea typeface="+mn-ea"/>
                <a:cs typeface="Segoe UI Light"/>
              </a:defRPr>
            </a:lvl5pPr>
            <a:lvl6pPr marL="2514562" indent="-228597" algn="l" defTabSz="91438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55" indent="-228597" algn="l" defTabSz="91438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48" indent="-228597" algn="l" defTabSz="91438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43" indent="-228597" algn="l" defTabSz="91438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Most commonly used tools:</a:t>
            </a:r>
          </a:p>
          <a:p>
            <a:pPr lvl="1">
              <a:lnSpc>
                <a:spcPct val="50000"/>
              </a:lnSpc>
            </a:pPr>
            <a:r>
              <a:rPr lang="en-US" sz="2200" dirty="0"/>
              <a:t>SQL Database Migration </a:t>
            </a:r>
            <a:r>
              <a:rPr lang="en-US" sz="2200" dirty="0" smtClean="0"/>
              <a:t>Wizard (recommended)</a:t>
            </a:r>
            <a:endParaRPr lang="en-US" sz="2200" dirty="0"/>
          </a:p>
          <a:p>
            <a:pPr lvl="1">
              <a:lnSpc>
                <a:spcPct val="50000"/>
              </a:lnSpc>
            </a:pPr>
            <a:r>
              <a:rPr lang="en-US" sz="2200" dirty="0" smtClean="0"/>
              <a:t>Data-Tier </a:t>
            </a:r>
            <a:r>
              <a:rPr lang="en-US" sz="2200" dirty="0"/>
              <a:t>Application (DAC</a:t>
            </a:r>
            <a:r>
              <a:rPr lang="en-US" sz="2200" dirty="0" smtClean="0"/>
              <a:t>)</a:t>
            </a:r>
          </a:p>
          <a:p>
            <a:r>
              <a:rPr lang="en-US" dirty="0" smtClean="0"/>
              <a:t>Other useful tools</a:t>
            </a:r>
            <a:endParaRPr lang="en-US" dirty="0"/>
          </a:p>
          <a:p>
            <a:pPr lvl="1">
              <a:lnSpc>
                <a:spcPct val="50000"/>
              </a:lnSpc>
            </a:pPr>
            <a:r>
              <a:rPr lang="en-US" sz="2200" dirty="0" smtClean="0"/>
              <a:t>Generate and Publish Scripts</a:t>
            </a:r>
          </a:p>
          <a:p>
            <a:pPr lvl="1">
              <a:lnSpc>
                <a:spcPct val="50000"/>
              </a:lnSpc>
            </a:pPr>
            <a:r>
              <a:rPr lang="en-US" sz="2200" dirty="0" smtClean="0"/>
              <a:t>SQL Server Integration Services</a:t>
            </a:r>
          </a:p>
          <a:p>
            <a:pPr lvl="1">
              <a:lnSpc>
                <a:spcPct val="50000"/>
              </a:lnSpc>
            </a:pPr>
            <a:r>
              <a:rPr lang="en-US" sz="2200" dirty="0" smtClean="0"/>
              <a:t>SQL Server Import and Export</a:t>
            </a:r>
          </a:p>
          <a:p>
            <a:pPr lvl="1">
              <a:lnSpc>
                <a:spcPct val="50000"/>
              </a:lnSpc>
            </a:pPr>
            <a:r>
              <a:rPr lang="en-US" sz="2200" dirty="0" smtClean="0"/>
              <a:t>SQL Server Migration Assistant</a:t>
            </a:r>
          </a:p>
          <a:p>
            <a:pPr lvl="1">
              <a:lnSpc>
                <a:spcPct val="50000"/>
              </a:lnSpc>
            </a:pPr>
            <a:r>
              <a:rPr lang="en-US" sz="2200" dirty="0" err="1" smtClean="0"/>
              <a:t>bcp</a:t>
            </a:r>
            <a:endParaRPr lang="en-US" sz="2200" dirty="0" smtClean="0"/>
          </a:p>
          <a:p>
            <a:pPr lvl="1">
              <a:lnSpc>
                <a:spcPct val="50000"/>
              </a:lnSpc>
            </a:pPr>
            <a:r>
              <a:rPr lang="en-US" sz="2200" dirty="0" smtClean="0"/>
              <a:t>SQL Server Data Tools</a:t>
            </a:r>
          </a:p>
          <a:p>
            <a:pPr lvl="1">
              <a:lnSpc>
                <a:spcPct val="50000"/>
              </a:lnSpc>
            </a:pPr>
            <a:r>
              <a:rPr lang="en-US" sz="2200" dirty="0" smtClean="0"/>
              <a:t>SQL Data Sync</a:t>
            </a:r>
          </a:p>
          <a:p>
            <a:pPr lvl="1">
              <a:lnSpc>
                <a:spcPct val="50000"/>
              </a:lnSpc>
            </a:pPr>
            <a:r>
              <a:rPr lang="en-US" sz="2200" dirty="0" smtClean="0"/>
              <a:t>Sync Framework</a:t>
            </a:r>
            <a:endParaRPr lang="en-US" sz="2200" dirty="0"/>
          </a:p>
        </p:txBody>
      </p:sp>
    </p:spTree>
    <p:extLst>
      <p:ext uri="{BB962C8B-B14F-4D97-AF65-F5344CB8AC3E}">
        <p14:creationId xmlns:p14="http://schemas.microsoft.com/office/powerpoint/2010/main" val="3879294970"/>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76" y="312652"/>
            <a:ext cx="11151917" cy="664797"/>
          </a:xfrm>
        </p:spPr>
        <p:txBody>
          <a:bodyPr/>
          <a:lstStyle/>
          <a:p>
            <a:r>
              <a:rPr lang="en-US" dirty="0"/>
              <a:t>SQL Migration Wizard</a:t>
            </a:r>
          </a:p>
        </p:txBody>
      </p:sp>
      <p:pic>
        <p:nvPicPr>
          <p:cNvPr id="4" name="Picture 3"/>
          <p:cNvPicPr/>
          <p:nvPr/>
        </p:nvPicPr>
        <p:blipFill>
          <a:blip r:embed="rId3" cstate="email">
            <a:extLst>
              <a:ext uri="{28A0092B-C50C-407E-A947-70E740481C1C}">
                <a14:useLocalDpi xmlns:a14="http://schemas.microsoft.com/office/drawing/2010/main"/>
              </a:ext>
            </a:extLst>
          </a:blip>
          <a:srcRect/>
          <a:stretch>
            <a:fillRect/>
          </a:stretch>
        </p:blipFill>
        <p:spPr bwMode="auto">
          <a:xfrm>
            <a:off x="3192080" y="2176244"/>
            <a:ext cx="2491350" cy="2654832"/>
          </a:xfrm>
          <a:prstGeom prst="rect">
            <a:avLst/>
          </a:prstGeom>
          <a:noFill/>
          <a:ln>
            <a:noFill/>
          </a:ln>
        </p:spPr>
      </p:pic>
      <p:pic>
        <p:nvPicPr>
          <p:cNvPr id="5" name="Picture 4"/>
          <p:cNvPicPr/>
          <p:nvPr/>
        </p:nvPicPr>
        <p:blipFill>
          <a:blip r:embed="rId4" cstate="email">
            <a:extLst>
              <a:ext uri="{28A0092B-C50C-407E-A947-70E740481C1C}">
                <a14:useLocalDpi xmlns:a14="http://schemas.microsoft.com/office/drawing/2010/main"/>
              </a:ext>
            </a:extLst>
          </a:blip>
          <a:srcRect/>
          <a:stretch>
            <a:fillRect/>
          </a:stretch>
        </p:blipFill>
        <p:spPr bwMode="auto">
          <a:xfrm>
            <a:off x="360959" y="2176244"/>
            <a:ext cx="2491350" cy="2654832"/>
          </a:xfrm>
          <a:prstGeom prst="rect">
            <a:avLst/>
          </a:prstGeom>
          <a:noFill/>
          <a:ln>
            <a:noFill/>
          </a:ln>
        </p:spPr>
      </p:pic>
      <p:pic>
        <p:nvPicPr>
          <p:cNvPr id="6" name="Picture 5"/>
          <p:cNvPicPr/>
          <p:nvPr/>
        </p:nvPicPr>
        <p:blipFill>
          <a:blip r:embed="rId5" cstate="email">
            <a:extLst>
              <a:ext uri="{28A0092B-C50C-407E-A947-70E740481C1C}">
                <a14:useLocalDpi xmlns:a14="http://schemas.microsoft.com/office/drawing/2010/main"/>
              </a:ext>
            </a:extLst>
          </a:blip>
          <a:srcRect/>
          <a:stretch>
            <a:fillRect/>
          </a:stretch>
        </p:blipFill>
        <p:spPr bwMode="auto">
          <a:xfrm>
            <a:off x="6023201" y="2176244"/>
            <a:ext cx="2491350" cy="2654832"/>
          </a:xfrm>
          <a:prstGeom prst="rect">
            <a:avLst/>
          </a:prstGeom>
          <a:noFill/>
          <a:ln>
            <a:noFill/>
          </a:ln>
        </p:spPr>
      </p:pic>
      <p:pic>
        <p:nvPicPr>
          <p:cNvPr id="7" name="Picture 6"/>
          <p:cNvPicPr/>
          <p:nvPr/>
        </p:nvPicPr>
        <p:blipFill>
          <a:blip r:embed="rId6" cstate="email">
            <a:extLst>
              <a:ext uri="{28A0092B-C50C-407E-A947-70E740481C1C}">
                <a14:useLocalDpi xmlns:a14="http://schemas.microsoft.com/office/drawing/2010/main"/>
              </a:ext>
            </a:extLst>
          </a:blip>
          <a:srcRect/>
          <a:stretch>
            <a:fillRect/>
          </a:stretch>
        </p:blipFill>
        <p:spPr bwMode="auto">
          <a:xfrm>
            <a:off x="8854322" y="2176244"/>
            <a:ext cx="2491350" cy="2654832"/>
          </a:xfrm>
          <a:prstGeom prst="rect">
            <a:avLst/>
          </a:prstGeom>
          <a:noFill/>
          <a:ln>
            <a:noFill/>
          </a:ln>
        </p:spPr>
      </p:pic>
      <p:sp>
        <p:nvSpPr>
          <p:cNvPr id="8" name="Right Arrow 7"/>
          <p:cNvSpPr/>
          <p:nvPr/>
        </p:nvSpPr>
        <p:spPr bwMode="auto">
          <a:xfrm>
            <a:off x="2604050" y="3101009"/>
            <a:ext cx="1081815" cy="636104"/>
          </a:xfrm>
          <a:prstGeom prst="rightArrow">
            <a:avLst/>
          </a:prstGeom>
          <a:solidFill>
            <a:schemeClr val="accent5">
              <a:lumMod val="75000"/>
              <a:alpha val="6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ight Arrow 8"/>
          <p:cNvSpPr/>
          <p:nvPr/>
        </p:nvSpPr>
        <p:spPr bwMode="auto">
          <a:xfrm>
            <a:off x="5423524" y="3101009"/>
            <a:ext cx="1126565" cy="636104"/>
          </a:xfrm>
          <a:prstGeom prst="rightArrow">
            <a:avLst/>
          </a:prstGeom>
          <a:solidFill>
            <a:schemeClr val="accent5">
              <a:lumMod val="75000"/>
              <a:alpha val="6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ight Arrow 9"/>
          <p:cNvSpPr/>
          <p:nvPr/>
        </p:nvSpPr>
        <p:spPr bwMode="auto">
          <a:xfrm>
            <a:off x="8287747" y="3101009"/>
            <a:ext cx="1061526" cy="636104"/>
          </a:xfrm>
          <a:prstGeom prst="rightArrow">
            <a:avLst/>
          </a:prstGeom>
          <a:solidFill>
            <a:schemeClr val="accent5">
              <a:lumMod val="75000"/>
              <a:alpha val="6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603713"/>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a:t>
            </a:r>
            <a:endParaRPr lang="en-US" dirty="0"/>
          </a:p>
        </p:txBody>
      </p:sp>
      <p:sp>
        <p:nvSpPr>
          <p:cNvPr id="6" name="Text Placeholder 4"/>
          <p:cNvSpPr txBox="1">
            <a:spLocks/>
          </p:cNvSpPr>
          <p:nvPr/>
        </p:nvSpPr>
        <p:spPr>
          <a:xfrm>
            <a:off x="412356" y="1451224"/>
            <a:ext cx="11375995" cy="4493538"/>
          </a:xfrm>
          <a:prstGeom prst="rect">
            <a:avLst/>
          </a:prstGeom>
        </p:spPr>
        <p:txBody>
          <a:bodyPr vert="horz" wrap="square" lIns="0" tIns="0" rIns="0" bIns="0" rtlCol="0">
            <a:spAutoFit/>
          </a:bodyPr>
          <a:lstStyle>
            <a:lvl1pPr marL="0" indent="0" algn="l" defTabSz="914684" rtl="0" eaLnBrk="1" latinLnBrk="0" hangingPunct="1">
              <a:lnSpc>
                <a:spcPct val="80000"/>
              </a:lnSpc>
              <a:spcBef>
                <a:spcPts val="0"/>
              </a:spcBef>
              <a:spcAft>
                <a:spcPts val="900"/>
              </a:spcAft>
              <a:buSzPct val="90000"/>
              <a:buFont typeface="Arial" pitchFamily="34" charset="0"/>
              <a:buNone/>
              <a:defRPr sz="4267" kern="1200" spc="-133" baseline="0">
                <a:solidFill>
                  <a:schemeClr val="bg2">
                    <a:lumMod val="10000"/>
                  </a:schemeClr>
                </a:solidFill>
                <a:latin typeface="Segoe UI Light"/>
                <a:ea typeface="+mn-ea"/>
                <a:cs typeface="Segoe UI Light"/>
              </a:defRPr>
            </a:lvl1pPr>
            <a:lvl2pPr marL="0" indent="0" algn="l" defTabSz="914684" rtl="0" eaLnBrk="1" latinLnBrk="0" hangingPunct="1">
              <a:lnSpc>
                <a:spcPct val="80000"/>
              </a:lnSpc>
              <a:spcBef>
                <a:spcPts val="0"/>
              </a:spcBef>
              <a:spcAft>
                <a:spcPts val="400"/>
              </a:spcAft>
              <a:buSzPct val="90000"/>
              <a:buFont typeface="Arial" pitchFamily="34" charset="0"/>
              <a:buNone/>
              <a:tabLst>
                <a:tab pos="630459" algn="l"/>
              </a:tabLst>
              <a:defRPr sz="3200" kern="1200" spc="-67" baseline="0">
                <a:solidFill>
                  <a:schemeClr val="bg2">
                    <a:lumMod val="10000"/>
                  </a:schemeClr>
                </a:solidFill>
                <a:latin typeface="Segoe UI Light"/>
                <a:ea typeface="+mn-ea"/>
                <a:cs typeface="Segoe UI Light"/>
              </a:defRPr>
            </a:lvl2pPr>
            <a:lvl3pPr marL="0" indent="0" algn="l" defTabSz="914684" rtl="0" eaLnBrk="1" latinLnBrk="0" hangingPunct="1">
              <a:lnSpc>
                <a:spcPct val="80000"/>
              </a:lnSpc>
              <a:spcBef>
                <a:spcPts val="0"/>
              </a:spcBef>
              <a:spcAft>
                <a:spcPts val="400"/>
              </a:spcAft>
              <a:buSzPct val="90000"/>
              <a:buFont typeface="Arial" pitchFamily="34" charset="0"/>
              <a:buNone/>
              <a:defRPr sz="2000" kern="1200">
                <a:solidFill>
                  <a:schemeClr val="tx1"/>
                </a:solidFill>
                <a:latin typeface="Segoe UI Light"/>
                <a:ea typeface="+mn-ea"/>
                <a:cs typeface="Segoe UI Light"/>
              </a:defRPr>
            </a:lvl3pPr>
            <a:lvl4pPr marL="0" indent="0" algn="l" defTabSz="914684" rtl="0" eaLnBrk="1" latinLnBrk="0" hangingPunct="1">
              <a:lnSpc>
                <a:spcPct val="90000"/>
              </a:lnSpc>
              <a:spcBef>
                <a:spcPts val="0"/>
              </a:spcBef>
              <a:spcAft>
                <a:spcPts val="400"/>
              </a:spcAft>
              <a:buSzPct val="90000"/>
              <a:buFont typeface="Arial" pitchFamily="34" charset="0"/>
              <a:buNone/>
              <a:tabLst>
                <a:tab pos="914720" algn="l"/>
              </a:tabLst>
              <a:defRPr sz="2400" kern="1200">
                <a:solidFill>
                  <a:schemeClr val="tx1"/>
                </a:solidFill>
                <a:latin typeface="Segoe UI Light"/>
                <a:ea typeface="+mn-ea"/>
                <a:cs typeface="Segoe UI Light"/>
              </a:defRPr>
            </a:lvl4pPr>
            <a:lvl5pPr marL="0" indent="0" algn="l" defTabSz="914684" rtl="0" eaLnBrk="1" latinLnBrk="0" hangingPunct="1">
              <a:lnSpc>
                <a:spcPct val="90000"/>
              </a:lnSpc>
              <a:spcBef>
                <a:spcPts val="0"/>
              </a:spcBef>
              <a:spcAft>
                <a:spcPts val="400"/>
              </a:spcAft>
              <a:buSzPct val="90000"/>
              <a:buFont typeface="Arial" pitchFamily="34" charset="0"/>
              <a:buNone/>
              <a:defRPr sz="2400" kern="1200">
                <a:solidFill>
                  <a:schemeClr val="tx1"/>
                </a:solidFill>
                <a:latin typeface="Segoe UI Light"/>
                <a:ea typeface="+mn-ea"/>
                <a:cs typeface="Segoe UI Light"/>
              </a:defRPr>
            </a:lvl5pPr>
            <a:lvl6pPr marL="251538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720"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0064"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7405" indent="-228672" algn="l" defTabSz="91468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00000"/>
              </a:lnSpc>
              <a:spcAft>
                <a:spcPts val="600"/>
              </a:spcAft>
              <a:buFont typeface="Arial" pitchFamily="34" charset="0"/>
              <a:buChar char="•"/>
            </a:pPr>
            <a:r>
              <a:rPr lang="it-IT" sz="2800" dirty="0" smtClean="0"/>
              <a:t>SQL in Azure, what are the options?</a:t>
            </a:r>
          </a:p>
          <a:p>
            <a:pPr marL="342900" indent="-342900">
              <a:lnSpc>
                <a:spcPct val="100000"/>
              </a:lnSpc>
              <a:spcAft>
                <a:spcPts val="600"/>
              </a:spcAft>
              <a:buFont typeface="Arial" pitchFamily="34" charset="0"/>
              <a:buChar char="•"/>
            </a:pPr>
            <a:endParaRPr lang="it-IT" sz="2800" dirty="0" smtClean="0"/>
          </a:p>
          <a:p>
            <a:pPr marL="342900" indent="-342900">
              <a:lnSpc>
                <a:spcPct val="100000"/>
              </a:lnSpc>
              <a:spcAft>
                <a:spcPts val="600"/>
              </a:spcAft>
              <a:buFont typeface="Arial" pitchFamily="34" charset="0"/>
              <a:buChar char="•"/>
            </a:pPr>
            <a:r>
              <a:rPr lang="it-IT" sz="2800" dirty="0" smtClean="0"/>
              <a:t>Scaling Azure SQL Database Service</a:t>
            </a:r>
          </a:p>
          <a:p>
            <a:pPr marL="342900" indent="-342900">
              <a:lnSpc>
                <a:spcPct val="100000"/>
              </a:lnSpc>
              <a:spcAft>
                <a:spcPts val="600"/>
              </a:spcAft>
              <a:buFont typeface="Arial" pitchFamily="34" charset="0"/>
              <a:buChar char="•"/>
            </a:pPr>
            <a:endParaRPr lang="it-IT" sz="2800" dirty="0" smtClean="0"/>
          </a:p>
          <a:p>
            <a:pPr marL="342900" indent="-342900">
              <a:lnSpc>
                <a:spcPct val="100000"/>
              </a:lnSpc>
              <a:spcAft>
                <a:spcPts val="600"/>
              </a:spcAft>
              <a:buFont typeface="Arial" pitchFamily="34" charset="0"/>
              <a:buChar char="•"/>
            </a:pPr>
            <a:r>
              <a:rPr lang="it-IT" sz="2800" dirty="0" smtClean="0"/>
              <a:t>SQL Database Business Continuity</a:t>
            </a:r>
          </a:p>
          <a:p>
            <a:pPr marL="342900" indent="-342900">
              <a:lnSpc>
                <a:spcPct val="100000"/>
              </a:lnSpc>
              <a:spcAft>
                <a:spcPts val="600"/>
              </a:spcAft>
              <a:buFont typeface="Arial" pitchFamily="34" charset="0"/>
              <a:buChar char="•"/>
            </a:pPr>
            <a:endParaRPr lang="it-IT" sz="2800" dirty="0" smtClean="0"/>
          </a:p>
          <a:p>
            <a:pPr marL="342900" indent="-342900">
              <a:lnSpc>
                <a:spcPct val="100000"/>
              </a:lnSpc>
              <a:spcAft>
                <a:spcPts val="600"/>
              </a:spcAft>
              <a:buFont typeface="Arial" pitchFamily="34" charset="0"/>
              <a:buChar char="•"/>
            </a:pPr>
            <a:r>
              <a:rPr lang="it-IT" sz="2800" dirty="0" smtClean="0"/>
              <a:t>Security and Audit</a:t>
            </a:r>
          </a:p>
          <a:p>
            <a:pPr>
              <a:lnSpc>
                <a:spcPct val="100000"/>
              </a:lnSpc>
              <a:spcAft>
                <a:spcPts val="600"/>
              </a:spcAft>
            </a:pPr>
            <a:endParaRPr lang="it-IT" sz="2800" dirty="0" smtClean="0"/>
          </a:p>
          <a:p>
            <a:pPr marL="342900" indent="-342900">
              <a:lnSpc>
                <a:spcPct val="100000"/>
              </a:lnSpc>
              <a:spcAft>
                <a:spcPts val="600"/>
              </a:spcAft>
              <a:buFont typeface="Arial" pitchFamily="34" charset="0"/>
              <a:buChar char="•"/>
            </a:pPr>
            <a:r>
              <a:rPr lang="it-IT" sz="2800" dirty="0" smtClean="0"/>
              <a:t>Migrating from on premise SQL to Azure SQL Database</a:t>
            </a:r>
            <a:endParaRPr lang="it-IT" sz="2800" dirty="0"/>
          </a:p>
        </p:txBody>
      </p:sp>
    </p:spTree>
    <p:extLst>
      <p:ext uri="{BB962C8B-B14F-4D97-AF65-F5344CB8AC3E}">
        <p14:creationId xmlns:p14="http://schemas.microsoft.com/office/powerpoint/2010/main" val="144411767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69571"/>
            <a:ext cx="12192000" cy="664797"/>
          </a:xfrm>
          <a:noFill/>
        </p:spPr>
        <p:txBody>
          <a:bodyPr anchor="ctr"/>
          <a:lstStyle/>
          <a:p>
            <a:pPr algn="ctr"/>
            <a:r>
              <a:rPr lang="en-US" dirty="0">
                <a:solidFill>
                  <a:srgbClr val="FFFFFF"/>
                </a:solidFill>
              </a:rPr>
              <a:t>Partner Services Contact Information</a:t>
            </a:r>
          </a:p>
        </p:txBody>
      </p:sp>
      <p:sp>
        <p:nvSpPr>
          <p:cNvPr id="21" name="Rectangle 20"/>
          <p:cNvSpPr/>
          <p:nvPr/>
        </p:nvSpPr>
        <p:spPr bwMode="auto">
          <a:xfrm>
            <a:off x="1962464" y="2771394"/>
            <a:ext cx="1882492" cy="188249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r>
              <a:rPr lang="pt-PT" sz="1765" spc="-49"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Phone</a:t>
            </a:r>
            <a:r>
              <a:rPr lang="pt-PT" sz="1765" spc="-49" dirty="0">
                <a:gradFill>
                  <a:gsLst>
                    <a:gs pos="0">
                      <a:srgbClr val="FFFFFF"/>
                    </a:gs>
                    <a:gs pos="100000">
                      <a:srgbClr val="FFFFFF"/>
                    </a:gs>
                  </a:gsLst>
                  <a:lin ang="5400000" scaled="0"/>
                </a:gradFill>
                <a:latin typeface="Segoe UI" pitchFamily="34" charset="0"/>
                <a:ea typeface="Segoe UI" pitchFamily="34" charset="0"/>
                <a:cs typeface="Segoe UI" pitchFamily="34" charset="0"/>
              </a:rPr>
              <a:t> </a:t>
            </a:r>
            <a:r>
              <a:rPr lang="pt-PT" sz="1765" spc="-49"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Support</a:t>
            </a:r>
            <a:endParaRPr lang="pt-PT" sz="1765" spc="-49"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Rectangle 21"/>
          <p:cNvSpPr/>
          <p:nvPr/>
        </p:nvSpPr>
        <p:spPr bwMode="auto">
          <a:xfrm>
            <a:off x="5288907" y="2771394"/>
            <a:ext cx="1882492" cy="188249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r>
              <a:rPr lang="pt-PT" sz="1765" spc="-49" dirty="0">
                <a:gradFill>
                  <a:gsLst>
                    <a:gs pos="0">
                      <a:srgbClr val="FFFFFF"/>
                    </a:gs>
                    <a:gs pos="100000">
                      <a:srgbClr val="FFFFFF"/>
                    </a:gs>
                  </a:gsLst>
                  <a:lin ang="5400000" scaled="0"/>
                </a:gradFill>
                <a:latin typeface="Segoe UI" pitchFamily="34" charset="0"/>
                <a:ea typeface="Segoe UI" pitchFamily="34" charset="0"/>
                <a:cs typeface="Segoe UI" pitchFamily="34" charset="0"/>
              </a:rPr>
              <a:t>Email</a:t>
            </a:r>
          </a:p>
        </p:txBody>
      </p:sp>
      <p:pic>
        <p:nvPicPr>
          <p:cNvPr id="23" name="Picture 2" descr="\\MAGNUM\Projects\Microsoft\Cloud Power FY12\Design\ICONS_PNG\Mail.png"/>
          <p:cNvPicPr>
            <a:picLocks noChangeAspect="1" noChangeArrowheads="1"/>
          </p:cNvPicPr>
          <p:nvPr/>
        </p:nvPicPr>
        <p:blipFill>
          <a:blip r:embed="rId3" cstate="email">
            <a:lum bright="100000"/>
            <a:extLst>
              <a:ext uri="{28A0092B-C50C-407E-A947-70E740481C1C}">
                <a14:useLocalDpi xmlns:a14="http://schemas.microsoft.com/office/drawing/2010/main"/>
              </a:ext>
            </a:extLst>
          </a:blip>
          <a:srcRect/>
          <a:stretch>
            <a:fillRect/>
          </a:stretch>
        </p:blipFill>
        <p:spPr bwMode="auto">
          <a:xfrm>
            <a:off x="5641905" y="2788700"/>
            <a:ext cx="1166587" cy="1166587"/>
          </a:xfrm>
          <a:prstGeom prst="rect">
            <a:avLst/>
          </a:prstGeom>
          <a:noFill/>
        </p:spPr>
      </p:pic>
      <p:sp>
        <p:nvSpPr>
          <p:cNvPr id="24" name="Rectangle 23"/>
          <p:cNvSpPr/>
          <p:nvPr/>
        </p:nvSpPr>
        <p:spPr bwMode="auto">
          <a:xfrm>
            <a:off x="8391094" y="2771394"/>
            <a:ext cx="1882492" cy="1882492"/>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r>
              <a:rPr lang="pt-PT" sz="1765" spc="-49" dirty="0">
                <a:gradFill>
                  <a:gsLst>
                    <a:gs pos="0">
                      <a:srgbClr val="FFFFFF"/>
                    </a:gs>
                    <a:gs pos="100000">
                      <a:srgbClr val="FFFFFF"/>
                    </a:gs>
                  </a:gsLst>
                  <a:lin ang="5400000" scaled="0"/>
                </a:gradFill>
                <a:latin typeface="Segoe UI" pitchFamily="34" charset="0"/>
                <a:ea typeface="Segoe UI" pitchFamily="34" charset="0"/>
                <a:cs typeface="Segoe UI" pitchFamily="34" charset="0"/>
              </a:rPr>
              <a:t>Partner Portal</a:t>
            </a:r>
          </a:p>
        </p:txBody>
      </p:sp>
      <p:sp>
        <p:nvSpPr>
          <p:cNvPr id="25" name="TextBox 24"/>
          <p:cNvSpPr txBox="1"/>
          <p:nvPr/>
        </p:nvSpPr>
        <p:spPr>
          <a:xfrm>
            <a:off x="5097023" y="5026419"/>
            <a:ext cx="2279214" cy="301749"/>
          </a:xfrm>
          <a:prstGeom prst="rect">
            <a:avLst/>
          </a:prstGeom>
          <a:noFill/>
        </p:spPr>
        <p:txBody>
          <a:bodyPr wrap="none" lIns="0" tIns="0" rIns="0" bIns="0" rtlCol="0">
            <a:spAutoFit/>
          </a:bodyPr>
          <a:lstStyle/>
          <a:p>
            <a:r>
              <a:rPr lang="pt-PT" sz="1961" dirty="0" smtClean="0">
                <a:solidFill>
                  <a:schemeClr val="tx1">
                    <a:lumMod val="50000"/>
                  </a:schemeClr>
                </a:solidFill>
                <a:latin typeface="Segoe UI Light" pitchFamily="34" charset="0"/>
                <a:hlinkClick r:id="rId4"/>
              </a:rPr>
              <a:t>sppts@microsoft.com</a:t>
            </a:r>
            <a:endParaRPr lang="pt-PT" sz="1961" dirty="0">
              <a:solidFill>
                <a:schemeClr val="tx1">
                  <a:lumMod val="50000"/>
                </a:schemeClr>
              </a:solidFill>
              <a:latin typeface="Segoe UI Light" pitchFamily="34" charset="0"/>
            </a:endParaRPr>
          </a:p>
        </p:txBody>
      </p:sp>
      <p:pic>
        <p:nvPicPr>
          <p:cNvPr id="26" name="Picture 7" descr="\\MAGNUM\Projects\Microsoft\Cloud Power FY12\Design\ICONS_PNG\Instant_online_access.png"/>
          <p:cNvPicPr>
            <a:picLocks noChangeAspect="1" noChangeArrowheads="1"/>
          </p:cNvPicPr>
          <p:nvPr/>
        </p:nvPicPr>
        <p:blipFill>
          <a:blip r:embed="rId5" cstate="email">
            <a:lum bright="100000"/>
            <a:extLst>
              <a:ext uri="{28A0092B-C50C-407E-A947-70E740481C1C}">
                <a14:useLocalDpi xmlns:a14="http://schemas.microsoft.com/office/drawing/2010/main"/>
              </a:ext>
            </a:extLst>
          </a:blip>
          <a:stretch>
            <a:fillRect/>
          </a:stretch>
        </p:blipFill>
        <p:spPr bwMode="auto">
          <a:xfrm>
            <a:off x="8615350" y="2723303"/>
            <a:ext cx="1433980" cy="1433980"/>
          </a:xfrm>
          <a:prstGeom prst="rect">
            <a:avLst/>
          </a:prstGeom>
          <a:noFill/>
        </p:spPr>
      </p:pic>
      <p:sp>
        <p:nvSpPr>
          <p:cNvPr id="27" name="TextBox 26"/>
          <p:cNvSpPr txBox="1"/>
          <p:nvPr/>
        </p:nvSpPr>
        <p:spPr>
          <a:xfrm>
            <a:off x="7936824" y="5017431"/>
            <a:ext cx="2791032" cy="301727"/>
          </a:xfrm>
          <a:prstGeom prst="rect">
            <a:avLst/>
          </a:prstGeom>
          <a:noFill/>
        </p:spPr>
        <p:txBody>
          <a:bodyPr wrap="none" lIns="0" tIns="0" rIns="0" bIns="0" rtlCol="0">
            <a:spAutoFit/>
          </a:bodyPr>
          <a:lstStyle/>
          <a:p>
            <a:r>
              <a:rPr lang="pt-PT" sz="1961" dirty="0">
                <a:solidFill>
                  <a:schemeClr val="tx1">
                    <a:lumMod val="50000"/>
                  </a:schemeClr>
                </a:solidFill>
                <a:latin typeface="Segoe UI Light" pitchFamily="34" charset="0"/>
                <a:hlinkClick r:id="rId6"/>
              </a:rPr>
              <a:t>http://aka.ms/mpnsupport</a:t>
            </a:r>
            <a:endParaRPr lang="pt-PT" sz="1961" dirty="0">
              <a:solidFill>
                <a:schemeClr val="tx1">
                  <a:lumMod val="50000"/>
                </a:schemeClr>
              </a:solidFill>
              <a:latin typeface="Segoe UI Light" pitchFamily="34" charset="0"/>
            </a:endParaRPr>
          </a:p>
        </p:txBody>
      </p:sp>
      <p:pic>
        <p:nvPicPr>
          <p:cNvPr id="28" name="Picture 27"/>
          <p:cNvPicPr>
            <a:picLocks noChangeAspect="1"/>
          </p:cNvPicPr>
          <p:nvPr/>
        </p:nvPicPr>
        <p:blipFill>
          <a:blip r:embed="rId7" cstate="email">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2671752" y="3168589"/>
            <a:ext cx="409573" cy="786697"/>
          </a:xfrm>
          <a:prstGeom prst="rect">
            <a:avLst/>
          </a:prstGeom>
        </p:spPr>
      </p:pic>
      <p:sp>
        <p:nvSpPr>
          <p:cNvPr id="11" name="TextBox 10"/>
          <p:cNvSpPr txBox="1"/>
          <p:nvPr/>
        </p:nvSpPr>
        <p:spPr>
          <a:xfrm>
            <a:off x="1962464" y="5017409"/>
            <a:ext cx="1221488" cy="301749"/>
          </a:xfrm>
          <a:prstGeom prst="rect">
            <a:avLst/>
          </a:prstGeom>
          <a:noFill/>
        </p:spPr>
        <p:txBody>
          <a:bodyPr wrap="none" lIns="0" tIns="0" rIns="0" bIns="0" rtlCol="0">
            <a:spAutoFit/>
          </a:bodyPr>
          <a:lstStyle/>
          <a:p>
            <a:r>
              <a:rPr lang="pt-PT" sz="1961" dirty="0" smtClean="0">
                <a:solidFill>
                  <a:schemeClr val="tx1">
                    <a:lumMod val="50000"/>
                  </a:schemeClr>
                </a:solidFill>
                <a:latin typeface="Segoe UI Light" pitchFamily="34" charset="0"/>
              </a:rPr>
              <a:t>902 197 198</a:t>
            </a:r>
            <a:endParaRPr lang="pt-PT" sz="1961" dirty="0">
              <a:solidFill>
                <a:schemeClr val="tx1">
                  <a:lumMod val="50000"/>
                </a:schemeClr>
              </a:solidFill>
              <a:latin typeface="Segoe UI Light" pitchFamily="34" charset="0"/>
            </a:endParaRPr>
          </a:p>
        </p:txBody>
      </p:sp>
    </p:spTree>
    <p:extLst>
      <p:ext uri="{BB962C8B-B14F-4D97-AF65-F5344CB8AC3E}">
        <p14:creationId xmlns:p14="http://schemas.microsoft.com/office/powerpoint/2010/main" val="1974182302"/>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4799" smtClean="0"/>
              <a:t>Activate your MSDN Benefits…</a:t>
            </a:r>
            <a:endParaRPr lang="en-US" sz="4799" dirty="0"/>
          </a:p>
        </p:txBody>
      </p:sp>
      <p:sp>
        <p:nvSpPr>
          <p:cNvPr id="3" name="Rectangle 2"/>
          <p:cNvSpPr/>
          <p:nvPr/>
        </p:nvSpPr>
        <p:spPr>
          <a:xfrm>
            <a:off x="1588" y="5404863"/>
            <a:ext cx="12188826" cy="1452245"/>
          </a:xfrm>
          <a:prstGeom prst="rect">
            <a:avLst/>
          </a:prstGeom>
          <a:solidFill>
            <a:srgbClr val="19396C"/>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nvGrpSpPr>
          <p:cNvPr id="12" name="Group 11"/>
          <p:cNvGrpSpPr/>
          <p:nvPr/>
        </p:nvGrpSpPr>
        <p:grpSpPr>
          <a:xfrm>
            <a:off x="10138369" y="5570945"/>
            <a:ext cx="1482712" cy="1120074"/>
            <a:chOff x="2951543" y="5571503"/>
            <a:chExt cx="1483098" cy="1120366"/>
          </a:xfrm>
        </p:grpSpPr>
        <p:sp>
          <p:nvSpPr>
            <p:cNvPr id="10" name="TextBox 9"/>
            <p:cNvSpPr txBox="1"/>
            <p:nvPr/>
          </p:nvSpPr>
          <p:spPr>
            <a:xfrm>
              <a:off x="2951543" y="5571503"/>
              <a:ext cx="856526" cy="830997"/>
            </a:xfrm>
            <a:prstGeom prst="rect">
              <a:avLst/>
            </a:prstGeom>
            <a:noFill/>
          </p:spPr>
          <p:txBody>
            <a:bodyPr wrap="square" rtlCol="0">
              <a:spAutoFit/>
            </a:bodyPr>
            <a:lstStyle/>
            <a:p>
              <a:pPr algn="ctr"/>
              <a:r>
                <a:rPr lang="en-US" sz="4799" dirty="0">
                  <a:solidFill>
                    <a:schemeClr val="bg1"/>
                  </a:solidFill>
                </a:rPr>
                <a:t>89</a:t>
              </a:r>
            </a:p>
          </p:txBody>
        </p:sp>
        <p:sp>
          <p:nvSpPr>
            <p:cNvPr id="11" name="TextBox 10"/>
            <p:cNvSpPr txBox="1"/>
            <p:nvPr/>
          </p:nvSpPr>
          <p:spPr>
            <a:xfrm>
              <a:off x="2951543" y="6230204"/>
              <a:ext cx="1483098" cy="461665"/>
            </a:xfrm>
            <a:prstGeom prst="rect">
              <a:avLst/>
            </a:prstGeom>
            <a:noFill/>
          </p:spPr>
          <p:txBody>
            <a:bodyPr wrap="none" rtlCol="0">
              <a:spAutoFit/>
            </a:bodyPr>
            <a:lstStyle/>
            <a:p>
              <a:r>
                <a:rPr lang="en-US" sz="2399" dirty="0">
                  <a:solidFill>
                    <a:schemeClr val="bg1"/>
                  </a:solidFill>
                </a:rPr>
                <a:t>Countries</a:t>
              </a:r>
            </a:p>
          </p:txBody>
        </p:sp>
      </p:grpSp>
      <p:grpSp>
        <p:nvGrpSpPr>
          <p:cNvPr id="15" name="Group 14"/>
          <p:cNvGrpSpPr/>
          <p:nvPr/>
        </p:nvGrpSpPr>
        <p:grpSpPr>
          <a:xfrm>
            <a:off x="3543836" y="5570947"/>
            <a:ext cx="2204404" cy="1120075"/>
            <a:chOff x="2951542" y="5571503"/>
            <a:chExt cx="2204978" cy="1120367"/>
          </a:xfrm>
        </p:grpSpPr>
        <p:sp>
          <p:nvSpPr>
            <p:cNvPr id="13" name="TextBox 12"/>
            <p:cNvSpPr txBox="1"/>
            <p:nvPr/>
          </p:nvSpPr>
          <p:spPr>
            <a:xfrm>
              <a:off x="2951542" y="5571503"/>
              <a:ext cx="1828801" cy="830997"/>
            </a:xfrm>
            <a:prstGeom prst="rect">
              <a:avLst/>
            </a:prstGeom>
            <a:noFill/>
          </p:spPr>
          <p:txBody>
            <a:bodyPr wrap="square" rtlCol="0">
              <a:spAutoFit/>
            </a:bodyPr>
            <a:lstStyle/>
            <a:p>
              <a:pPr algn="ctr"/>
              <a:r>
                <a:rPr lang="en-US" sz="4799" b="1" dirty="0">
                  <a:solidFill>
                    <a:schemeClr val="bg1"/>
                  </a:solidFill>
                </a:rPr>
                <a:t>33%</a:t>
              </a:r>
              <a:r>
                <a:rPr lang="en-US" sz="2399" b="1" baseline="100000" dirty="0">
                  <a:solidFill>
                    <a:schemeClr val="bg1"/>
                  </a:solidFill>
                </a:rPr>
                <a:t>off</a:t>
              </a:r>
              <a:endParaRPr lang="en-US" sz="4799" b="1" baseline="100000" dirty="0">
                <a:solidFill>
                  <a:schemeClr val="bg1"/>
                </a:solidFill>
              </a:endParaRPr>
            </a:p>
          </p:txBody>
        </p:sp>
        <p:sp>
          <p:nvSpPr>
            <p:cNvPr id="14" name="TextBox 13"/>
            <p:cNvSpPr txBox="1"/>
            <p:nvPr/>
          </p:nvSpPr>
          <p:spPr>
            <a:xfrm>
              <a:off x="3045971" y="6230205"/>
              <a:ext cx="2110549" cy="461665"/>
            </a:xfrm>
            <a:prstGeom prst="rect">
              <a:avLst/>
            </a:prstGeom>
            <a:noFill/>
          </p:spPr>
          <p:txBody>
            <a:bodyPr wrap="square" rtlCol="0">
              <a:spAutoFit/>
            </a:bodyPr>
            <a:lstStyle/>
            <a:p>
              <a:r>
                <a:rPr lang="en-US" sz="2399" dirty="0">
                  <a:solidFill>
                    <a:schemeClr val="bg1"/>
                  </a:solidFill>
                </a:rPr>
                <a:t>Dev/Test VMs</a:t>
              </a:r>
            </a:p>
          </p:txBody>
        </p:sp>
      </p:grpSp>
      <p:grpSp>
        <p:nvGrpSpPr>
          <p:cNvPr id="16" name="Group 15"/>
          <p:cNvGrpSpPr/>
          <p:nvPr/>
        </p:nvGrpSpPr>
        <p:grpSpPr>
          <a:xfrm>
            <a:off x="6767865" y="5570947"/>
            <a:ext cx="2350880" cy="1120075"/>
            <a:chOff x="2951542" y="5571503"/>
            <a:chExt cx="2351492" cy="1120367"/>
          </a:xfrm>
        </p:grpSpPr>
        <p:sp>
          <p:nvSpPr>
            <p:cNvPr id="17" name="TextBox 16"/>
            <p:cNvSpPr txBox="1"/>
            <p:nvPr/>
          </p:nvSpPr>
          <p:spPr>
            <a:xfrm>
              <a:off x="2951542" y="5571503"/>
              <a:ext cx="1828801" cy="830997"/>
            </a:xfrm>
            <a:prstGeom prst="rect">
              <a:avLst/>
            </a:prstGeom>
            <a:noFill/>
          </p:spPr>
          <p:txBody>
            <a:bodyPr wrap="square" rtlCol="0">
              <a:spAutoFit/>
            </a:bodyPr>
            <a:lstStyle/>
            <a:p>
              <a:pPr algn="ctr"/>
              <a:r>
                <a:rPr lang="en-US" sz="4799" b="1" dirty="0">
                  <a:solidFill>
                    <a:schemeClr val="bg1"/>
                  </a:solidFill>
                </a:rPr>
                <a:t>25%</a:t>
              </a:r>
              <a:r>
                <a:rPr lang="en-US" sz="2399" b="1" baseline="100000" dirty="0">
                  <a:solidFill>
                    <a:schemeClr val="bg1"/>
                  </a:solidFill>
                </a:rPr>
                <a:t>off</a:t>
              </a:r>
              <a:endParaRPr lang="en-US" sz="4799" b="1" baseline="100000" dirty="0">
                <a:solidFill>
                  <a:schemeClr val="bg1"/>
                </a:solidFill>
              </a:endParaRPr>
            </a:p>
          </p:txBody>
        </p:sp>
        <p:sp>
          <p:nvSpPr>
            <p:cNvPr id="18" name="TextBox 17"/>
            <p:cNvSpPr txBox="1"/>
            <p:nvPr/>
          </p:nvSpPr>
          <p:spPr>
            <a:xfrm>
              <a:off x="3045971" y="6230205"/>
              <a:ext cx="2257063" cy="461665"/>
            </a:xfrm>
            <a:prstGeom prst="rect">
              <a:avLst/>
            </a:prstGeom>
            <a:noFill/>
          </p:spPr>
          <p:txBody>
            <a:bodyPr wrap="square" rtlCol="0">
              <a:spAutoFit/>
            </a:bodyPr>
            <a:lstStyle/>
            <a:p>
              <a:r>
                <a:rPr lang="en-US" sz="2399" dirty="0">
                  <a:solidFill>
                    <a:schemeClr val="bg1"/>
                  </a:solidFill>
                </a:rPr>
                <a:t>Other Dev/Test</a:t>
              </a:r>
            </a:p>
          </p:txBody>
        </p:sp>
      </p:grpSp>
      <p:cxnSp>
        <p:nvCxnSpPr>
          <p:cNvPr id="20" name="Straight Connector 19"/>
          <p:cNvCxnSpPr/>
          <p:nvPr/>
        </p:nvCxnSpPr>
        <p:spPr>
          <a:xfrm flipV="1">
            <a:off x="3750808" y="1817646"/>
            <a:ext cx="0" cy="26730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427691" y="1817645"/>
            <a:ext cx="0" cy="26730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28096" y="2008917"/>
            <a:ext cx="2815204" cy="1832894"/>
            <a:chOff x="76155" y="1945466"/>
            <a:chExt cx="3244200" cy="2041717"/>
          </a:xfrm>
          <a:solidFill>
            <a:schemeClr val="accent2"/>
          </a:solidFill>
        </p:grpSpPr>
        <p:pic>
          <p:nvPicPr>
            <p:cNvPr id="26"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6155" y="2997169"/>
              <a:ext cx="1081400" cy="9900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2238955" y="2997169"/>
              <a:ext cx="1081400" cy="9900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1157555" y="1945466"/>
              <a:ext cx="1081400" cy="9900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30" name="Rectangle 29"/>
          <p:cNvSpPr/>
          <p:nvPr/>
        </p:nvSpPr>
        <p:spPr>
          <a:xfrm>
            <a:off x="302247" y="4688065"/>
            <a:ext cx="3266903" cy="461545"/>
          </a:xfrm>
          <a:prstGeom prst="rect">
            <a:avLst/>
          </a:prstGeom>
          <a:solidFill>
            <a:schemeClr val="accent2"/>
          </a:solidFill>
        </p:spPr>
        <p:txBody>
          <a:bodyPr wrap="none">
            <a:spAutoFit/>
          </a:bodyPr>
          <a:lstStyle/>
          <a:p>
            <a:r>
              <a:rPr lang="en-US" sz="2399" b="1" i="1" dirty="0">
                <a:solidFill>
                  <a:schemeClr val="bg1"/>
                </a:solidFill>
              </a:rPr>
              <a:t>3</a:t>
            </a:r>
            <a:r>
              <a:rPr lang="en-US" sz="2399" dirty="0">
                <a:solidFill>
                  <a:schemeClr val="bg1"/>
                </a:solidFill>
              </a:rPr>
              <a:t> VMs for </a:t>
            </a:r>
            <a:r>
              <a:rPr lang="en-US" sz="2399" b="1" i="1" dirty="0">
                <a:solidFill>
                  <a:schemeClr val="bg1"/>
                </a:solidFill>
              </a:rPr>
              <a:t>16 </a:t>
            </a:r>
            <a:r>
              <a:rPr lang="en-US" sz="2399" dirty="0" err="1">
                <a:solidFill>
                  <a:schemeClr val="bg1"/>
                </a:solidFill>
              </a:rPr>
              <a:t>hrs</a:t>
            </a:r>
            <a:r>
              <a:rPr lang="en-US" sz="2399" dirty="0">
                <a:solidFill>
                  <a:schemeClr val="bg1"/>
                </a:solidFill>
              </a:rPr>
              <a:t> a day</a:t>
            </a:r>
          </a:p>
        </p:txBody>
      </p:sp>
      <p:sp>
        <p:nvSpPr>
          <p:cNvPr id="31" name="Rectangle 30"/>
          <p:cNvSpPr/>
          <p:nvPr/>
        </p:nvSpPr>
        <p:spPr>
          <a:xfrm>
            <a:off x="4028054" y="4688065"/>
            <a:ext cx="4110889" cy="461545"/>
          </a:xfrm>
          <a:prstGeom prst="rect">
            <a:avLst/>
          </a:prstGeom>
          <a:solidFill>
            <a:schemeClr val="accent2"/>
          </a:solidFill>
        </p:spPr>
        <p:txBody>
          <a:bodyPr wrap="none">
            <a:spAutoFit/>
          </a:bodyPr>
          <a:lstStyle/>
          <a:p>
            <a:r>
              <a:rPr lang="en-US" sz="2399" b="1" i="1" dirty="0">
                <a:solidFill>
                  <a:schemeClr val="bg1"/>
                </a:solidFill>
              </a:rPr>
              <a:t>80</a:t>
            </a:r>
            <a:r>
              <a:rPr lang="en-US" sz="2399" dirty="0">
                <a:solidFill>
                  <a:schemeClr val="bg1"/>
                </a:solidFill>
              </a:rPr>
              <a:t> VMs for </a:t>
            </a:r>
            <a:r>
              <a:rPr lang="en-US" sz="2399" b="1" i="1" dirty="0">
                <a:solidFill>
                  <a:schemeClr val="bg1"/>
                </a:solidFill>
              </a:rPr>
              <a:t>20</a:t>
            </a:r>
            <a:r>
              <a:rPr lang="en-US" sz="2399" dirty="0">
                <a:solidFill>
                  <a:schemeClr val="bg1"/>
                </a:solidFill>
              </a:rPr>
              <a:t> hour load test</a:t>
            </a:r>
          </a:p>
        </p:txBody>
      </p:sp>
      <p:grpSp>
        <p:nvGrpSpPr>
          <p:cNvPr id="40" name="Group 39"/>
          <p:cNvGrpSpPr/>
          <p:nvPr/>
        </p:nvGrpSpPr>
        <p:grpSpPr>
          <a:xfrm>
            <a:off x="3905807" y="1817645"/>
            <a:ext cx="4371449" cy="529527"/>
            <a:chOff x="4055710" y="1817224"/>
            <a:chExt cx="4372588" cy="529665"/>
          </a:xfrm>
          <a:solidFill>
            <a:schemeClr val="accent2"/>
          </a:solidFill>
        </p:grpSpPr>
        <p:pic>
          <p:nvPicPr>
            <p:cNvPr id="32"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4055710"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4"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5960222"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5"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5321976"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6"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4688843" y="1822166"/>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7"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6593355"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8"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229044" y="1817224"/>
              <a:ext cx="563563" cy="529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9"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864735"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p:cNvGrpSpPr/>
          <p:nvPr/>
        </p:nvGrpSpPr>
        <p:grpSpPr>
          <a:xfrm>
            <a:off x="3901246" y="2513256"/>
            <a:ext cx="4371449" cy="529527"/>
            <a:chOff x="4055710" y="1817224"/>
            <a:chExt cx="4372588" cy="529665"/>
          </a:xfrm>
          <a:solidFill>
            <a:schemeClr val="accent2"/>
          </a:solidFill>
        </p:grpSpPr>
        <p:pic>
          <p:nvPicPr>
            <p:cNvPr id="42"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4055710"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3"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5960222"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4"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5321976"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5"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4688843" y="1822166"/>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6"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6593355"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229044" y="1817224"/>
              <a:ext cx="563563" cy="529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8"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864735"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9" name="Group 48"/>
          <p:cNvGrpSpPr/>
          <p:nvPr/>
        </p:nvGrpSpPr>
        <p:grpSpPr>
          <a:xfrm>
            <a:off x="3901245" y="3208416"/>
            <a:ext cx="4371449" cy="529527"/>
            <a:chOff x="4055710" y="1817224"/>
            <a:chExt cx="4372588" cy="529665"/>
          </a:xfrm>
          <a:solidFill>
            <a:schemeClr val="accent2"/>
          </a:solidFill>
        </p:grpSpPr>
        <p:pic>
          <p:nvPicPr>
            <p:cNvPr id="50"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4055710"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1"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5960222"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2"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5321976"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3"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4688843" y="1822166"/>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4"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6593355"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5"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229044" y="1817224"/>
              <a:ext cx="563563" cy="529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6"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864735"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3897775" y="3917012"/>
            <a:ext cx="4371449" cy="529527"/>
            <a:chOff x="4055710" y="1817224"/>
            <a:chExt cx="4372588" cy="529665"/>
          </a:xfrm>
          <a:solidFill>
            <a:schemeClr val="accent2"/>
          </a:solidFill>
        </p:grpSpPr>
        <p:pic>
          <p:nvPicPr>
            <p:cNvPr id="58"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4055710"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9"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5960222"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0"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5321976"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1"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4688843" y="1822166"/>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2"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6593355"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3"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229044" y="1817224"/>
              <a:ext cx="563563" cy="529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4" name="Picture 46"/>
            <p:cNvPicPr>
              <a:picLocks noChangeAspect="1"/>
            </p:cNvPicPr>
            <p:nvPr/>
          </p:nvPicPr>
          <p:blipFill>
            <a:blip r:embed="rId3">
              <a:biLevel thresh="50000"/>
              <a:extLst>
                <a:ext uri="{28A0092B-C50C-407E-A947-70E740481C1C}">
                  <a14:useLocalDpi xmlns:a14="http://schemas.microsoft.com/office/drawing/2010/main"/>
                </a:ext>
              </a:extLst>
            </a:blip>
            <a:srcRect/>
            <a:stretch>
              <a:fillRect/>
            </a:stretch>
          </p:blipFill>
          <p:spPr bwMode="auto">
            <a:xfrm>
              <a:off x="7864735" y="1817224"/>
              <a:ext cx="563563"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73" name="Rectangle 72"/>
          <p:cNvSpPr/>
          <p:nvPr/>
        </p:nvSpPr>
        <p:spPr>
          <a:xfrm>
            <a:off x="8429883" y="4688339"/>
            <a:ext cx="3633447" cy="461545"/>
          </a:xfrm>
          <a:prstGeom prst="rect">
            <a:avLst/>
          </a:prstGeom>
          <a:solidFill>
            <a:schemeClr val="accent2"/>
          </a:solidFill>
        </p:spPr>
        <p:txBody>
          <a:bodyPr wrap="none">
            <a:spAutoFit/>
          </a:bodyPr>
          <a:lstStyle/>
          <a:p>
            <a:r>
              <a:rPr lang="en-US" sz="2399" dirty="0">
                <a:solidFill>
                  <a:schemeClr val="bg1"/>
                </a:solidFill>
              </a:rPr>
              <a:t>Up to </a:t>
            </a:r>
            <a:r>
              <a:rPr lang="en-US" sz="2399" b="1" i="1" dirty="0">
                <a:solidFill>
                  <a:schemeClr val="bg1"/>
                </a:solidFill>
              </a:rPr>
              <a:t>100</a:t>
            </a:r>
            <a:r>
              <a:rPr lang="en-US" sz="2399" dirty="0">
                <a:solidFill>
                  <a:schemeClr val="bg1"/>
                </a:solidFill>
              </a:rPr>
              <a:t> web sites </a:t>
            </a:r>
            <a:r>
              <a:rPr lang="en-US" sz="2399" i="1" dirty="0">
                <a:solidFill>
                  <a:schemeClr val="bg1"/>
                </a:solidFill>
              </a:rPr>
              <a:t>+</a:t>
            </a:r>
            <a:r>
              <a:rPr lang="en-US" sz="2399" dirty="0">
                <a:solidFill>
                  <a:schemeClr val="bg1"/>
                </a:solidFill>
              </a:rPr>
              <a:t> DB</a:t>
            </a:r>
          </a:p>
        </p:txBody>
      </p:sp>
      <p:grpSp>
        <p:nvGrpSpPr>
          <p:cNvPr id="76" name="Group 75"/>
          <p:cNvGrpSpPr/>
          <p:nvPr/>
        </p:nvGrpSpPr>
        <p:grpSpPr>
          <a:xfrm>
            <a:off x="8832156" y="2259300"/>
            <a:ext cx="3162559" cy="1792986"/>
            <a:chOff x="8832867" y="2258995"/>
            <a:chExt cx="3163383" cy="1793453"/>
          </a:xfrm>
          <a:solidFill>
            <a:schemeClr val="accent2"/>
          </a:solidFill>
        </p:grpSpPr>
        <p:grpSp>
          <p:nvGrpSpPr>
            <p:cNvPr id="72" name="Group 71"/>
            <p:cNvGrpSpPr/>
            <p:nvPr/>
          </p:nvGrpSpPr>
          <p:grpSpPr>
            <a:xfrm>
              <a:off x="8832867" y="2258995"/>
              <a:ext cx="3163383" cy="1793453"/>
              <a:chOff x="8746484" y="2257997"/>
              <a:chExt cx="3163383" cy="1793453"/>
            </a:xfrm>
            <a:grpFill/>
          </p:grpSpPr>
          <p:grpSp>
            <p:nvGrpSpPr>
              <p:cNvPr id="70" name="Group 69"/>
              <p:cNvGrpSpPr/>
              <p:nvPr/>
            </p:nvGrpSpPr>
            <p:grpSpPr>
              <a:xfrm>
                <a:off x="8746484" y="2257997"/>
                <a:ext cx="870747" cy="1793453"/>
                <a:chOff x="8748023" y="1816167"/>
                <a:chExt cx="870747" cy="1793453"/>
              </a:xfrm>
              <a:grpFill/>
            </p:grpSpPr>
            <p:pic>
              <p:nvPicPr>
                <p:cNvPr id="66" name="Picture 11"/>
                <p:cNvPicPr>
                  <a:picLocks noChangeAspect="1"/>
                </p:cNvPicPr>
                <p:nvPr/>
              </p:nvPicPr>
              <p:blipFill>
                <a:blip r:embed="rId4">
                  <a:biLevel thresh="50000"/>
                  <a:extLst>
                    <a:ext uri="{28A0092B-C50C-407E-A947-70E740481C1C}">
                      <a14:useLocalDpi xmlns:a14="http://schemas.microsoft.com/office/drawing/2010/main"/>
                    </a:ext>
                  </a:extLst>
                </a:blip>
                <a:srcRect/>
                <a:stretch>
                  <a:fillRect/>
                </a:stretch>
              </p:blipFill>
              <p:spPr bwMode="auto">
                <a:xfrm>
                  <a:off x="8755142" y="1816167"/>
                  <a:ext cx="863628" cy="856310"/>
                </a:xfrm>
                <a:prstGeom prst="rect">
                  <a:avLst/>
                </a:prstGeom>
                <a:solidFill>
                  <a:schemeClr val="tx1">
                    <a:lumMod val="50000"/>
                  </a:schemeClr>
                </a:solidFill>
                <a:ln w="9525">
                  <a:solidFill>
                    <a:schemeClr val="bg2">
                      <a:lumMod val="10000"/>
                    </a:schemeClr>
                  </a:solidFill>
                  <a:miter lim="800000"/>
                  <a:headEnd/>
                  <a:tailEnd/>
                </a:ln>
                <a:extLst/>
              </p:spPr>
            </p:pic>
            <p:pic>
              <p:nvPicPr>
                <p:cNvPr id="67" name="Picture 11"/>
                <p:cNvPicPr>
                  <a:picLocks noChangeAspect="1"/>
                </p:cNvPicPr>
                <p:nvPr/>
              </p:nvPicPr>
              <p:blipFill>
                <a:blip r:embed="rId4">
                  <a:biLevel thresh="50000"/>
                  <a:extLst>
                    <a:ext uri="{28A0092B-C50C-407E-A947-70E740481C1C}">
                      <a14:useLocalDpi xmlns:a14="http://schemas.microsoft.com/office/drawing/2010/main"/>
                    </a:ext>
                  </a:extLst>
                </a:blip>
                <a:srcRect/>
                <a:stretch>
                  <a:fillRect/>
                </a:stretch>
              </p:blipFill>
              <p:spPr bwMode="auto">
                <a:xfrm>
                  <a:off x="8748023" y="2753310"/>
                  <a:ext cx="863628" cy="8563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71" name="Picture 3"/>
              <p:cNvPicPr>
                <a:picLocks noChangeAspect="1"/>
              </p:cNvPicPr>
              <p:nvPr/>
            </p:nvPicPr>
            <p:blipFill>
              <a:blip r:embed="rId5">
                <a:biLevel thresh="50000"/>
                <a:extLst>
                  <a:ext uri="{28A0092B-C50C-407E-A947-70E740481C1C}">
                    <a14:useLocalDpi xmlns:a14="http://schemas.microsoft.com/office/drawing/2010/main"/>
                  </a:ext>
                </a:extLst>
              </a:blip>
              <a:srcRect/>
              <a:stretch>
                <a:fillRect/>
              </a:stretch>
            </p:blipFill>
            <p:spPr bwMode="auto">
              <a:xfrm>
                <a:off x="10253545" y="2282861"/>
                <a:ext cx="1656322" cy="17464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75" name="TextBox 74"/>
            <p:cNvSpPr txBox="1"/>
            <p:nvPr/>
          </p:nvSpPr>
          <p:spPr>
            <a:xfrm>
              <a:off x="9629477" y="2651545"/>
              <a:ext cx="710451" cy="1015663"/>
            </a:xfrm>
            <a:prstGeom prst="rect">
              <a:avLst/>
            </a:prstGeom>
            <a:solidFill>
              <a:schemeClr val="bg1"/>
            </a:solidFill>
          </p:spPr>
          <p:txBody>
            <a:bodyPr wrap="none" rtlCol="0">
              <a:spAutoFit/>
            </a:bodyPr>
            <a:lstStyle/>
            <a:p>
              <a:r>
                <a:rPr lang="en-US" sz="5998" dirty="0">
                  <a:solidFill>
                    <a:schemeClr val="bg2">
                      <a:lumMod val="10000"/>
                    </a:schemeClr>
                  </a:solidFill>
                </a:rPr>
                <a:t>+</a:t>
              </a:r>
            </a:p>
          </p:txBody>
        </p:sp>
      </p:grpSp>
      <p:grpSp>
        <p:nvGrpSpPr>
          <p:cNvPr id="77" name="Group 76"/>
          <p:cNvGrpSpPr/>
          <p:nvPr/>
        </p:nvGrpSpPr>
        <p:grpSpPr>
          <a:xfrm>
            <a:off x="167546" y="5570945"/>
            <a:ext cx="2356664" cy="1120074"/>
            <a:chOff x="166002" y="5571503"/>
            <a:chExt cx="2357278" cy="1120366"/>
          </a:xfrm>
        </p:grpSpPr>
        <p:grpSp>
          <p:nvGrpSpPr>
            <p:cNvPr id="78" name="Group 77"/>
            <p:cNvGrpSpPr/>
            <p:nvPr/>
          </p:nvGrpSpPr>
          <p:grpSpPr>
            <a:xfrm>
              <a:off x="312515" y="5571503"/>
              <a:ext cx="2210765" cy="1120366"/>
              <a:chOff x="1331088" y="5694745"/>
              <a:chExt cx="2210765" cy="1120366"/>
            </a:xfrm>
          </p:grpSpPr>
          <p:sp>
            <p:nvSpPr>
              <p:cNvPr id="80" name="Up Arrow 79"/>
              <p:cNvSpPr/>
              <p:nvPr/>
            </p:nvSpPr>
            <p:spPr>
              <a:xfrm>
                <a:off x="1331088" y="6153653"/>
                <a:ext cx="428263" cy="661458"/>
              </a:xfrm>
              <a:prstGeom prst="up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1" name="TextBox 80"/>
              <p:cNvSpPr txBox="1"/>
              <p:nvPr/>
            </p:nvSpPr>
            <p:spPr>
              <a:xfrm>
                <a:off x="1759351" y="5694745"/>
                <a:ext cx="1782502" cy="830997"/>
              </a:xfrm>
              <a:prstGeom prst="rect">
                <a:avLst/>
              </a:prstGeom>
              <a:noFill/>
            </p:spPr>
            <p:txBody>
              <a:bodyPr wrap="square" rtlCol="0">
                <a:spAutoFit/>
              </a:bodyPr>
              <a:lstStyle/>
              <a:p>
                <a:r>
                  <a:rPr lang="en-US" sz="4799" b="1" dirty="0">
                    <a:solidFill>
                      <a:schemeClr val="bg1"/>
                    </a:solidFill>
                  </a:rPr>
                  <a:t>$150</a:t>
                </a:r>
                <a:endParaRPr lang="en-US" sz="4799" b="1" baseline="100000" dirty="0">
                  <a:solidFill>
                    <a:schemeClr val="bg1"/>
                  </a:solidFill>
                </a:endParaRPr>
              </a:p>
            </p:txBody>
          </p:sp>
          <p:sp>
            <p:nvSpPr>
              <p:cNvPr id="82" name="TextBox 81"/>
              <p:cNvSpPr txBox="1"/>
              <p:nvPr/>
            </p:nvSpPr>
            <p:spPr>
              <a:xfrm>
                <a:off x="1759351" y="6353446"/>
                <a:ext cx="1736203" cy="461665"/>
              </a:xfrm>
              <a:prstGeom prst="rect">
                <a:avLst/>
              </a:prstGeom>
              <a:noFill/>
            </p:spPr>
            <p:txBody>
              <a:bodyPr wrap="square" rtlCol="0">
                <a:spAutoFit/>
              </a:bodyPr>
              <a:lstStyle/>
              <a:p>
                <a:r>
                  <a:rPr lang="en-US" sz="2399" dirty="0">
                    <a:solidFill>
                      <a:schemeClr val="bg1"/>
                    </a:solidFill>
                  </a:rPr>
                  <a:t>per Month</a:t>
                </a:r>
              </a:p>
            </p:txBody>
          </p:sp>
        </p:grpSp>
        <p:sp>
          <p:nvSpPr>
            <p:cNvPr id="79" name="TextBox 78"/>
            <p:cNvSpPr txBox="1"/>
            <p:nvPr/>
          </p:nvSpPr>
          <p:spPr>
            <a:xfrm>
              <a:off x="166002" y="5610043"/>
              <a:ext cx="721288" cy="400110"/>
            </a:xfrm>
            <a:prstGeom prst="rect">
              <a:avLst/>
            </a:prstGeom>
            <a:noFill/>
          </p:spPr>
          <p:txBody>
            <a:bodyPr wrap="none" rtlCol="0">
              <a:spAutoFit/>
            </a:bodyPr>
            <a:lstStyle/>
            <a:p>
              <a:r>
                <a:rPr lang="en-US" sz="1999" spc="-150" dirty="0">
                  <a:solidFill>
                    <a:schemeClr val="bg1"/>
                  </a:solidFill>
                </a:rPr>
                <a:t>Up to</a:t>
              </a:r>
            </a:p>
          </p:txBody>
        </p:sp>
      </p:grpSp>
    </p:spTree>
    <p:extLst>
      <p:ext uri="{BB962C8B-B14F-4D97-AF65-F5344CB8AC3E}">
        <p14:creationId xmlns:p14="http://schemas.microsoft.com/office/powerpoint/2010/main" val="838970790"/>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4428" y="1665839"/>
            <a:ext cx="11231365" cy="2577309"/>
          </a:xfrm>
        </p:spPr>
        <p:txBody>
          <a:bodyPr/>
          <a:lstStyle/>
          <a:p>
            <a:pPr algn="ctr"/>
            <a:r>
              <a:rPr lang="en-US" noProof="0" dirty="0" smtClean="0"/>
              <a:t>Thank you!</a:t>
            </a:r>
          </a:p>
          <a:p>
            <a:pPr algn="ctr"/>
            <a:r>
              <a:rPr lang="en-US" dirty="0" smtClean="0"/>
              <a:t>Gracias!</a:t>
            </a:r>
            <a:endParaRPr lang="en-US" noProof="0" dirty="0" smtClean="0"/>
          </a:p>
          <a:p>
            <a:pPr algn="ctr"/>
            <a:r>
              <a:rPr lang="en-US" dirty="0" smtClean="0"/>
              <a:t>Merci!</a:t>
            </a:r>
          </a:p>
        </p:txBody>
      </p:sp>
    </p:spTree>
    <p:extLst>
      <p:ext uri="{BB962C8B-B14F-4D97-AF65-F5344CB8AC3E}">
        <p14:creationId xmlns:p14="http://schemas.microsoft.com/office/powerpoint/2010/main" val="34894981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55"/>
          <p:cNvSpPr/>
          <p:nvPr/>
        </p:nvSpPr>
        <p:spPr bwMode="auto">
          <a:xfrm>
            <a:off x="2182597" y="1926442"/>
            <a:ext cx="3599701" cy="3444631"/>
          </a:xfrm>
          <a:prstGeom prst="roundRect">
            <a:avLst/>
          </a:prstGeom>
          <a:solidFill>
            <a:srgbClr val="92D050">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Rounded Rectangle 56"/>
          <p:cNvSpPr/>
          <p:nvPr/>
        </p:nvSpPr>
        <p:spPr bwMode="auto">
          <a:xfrm>
            <a:off x="5884339" y="1926442"/>
            <a:ext cx="3599701" cy="3444631"/>
          </a:xfrm>
          <a:prstGeom prst="roundRect">
            <a:avLst/>
          </a:prstGeom>
          <a:solidFill>
            <a:schemeClr val="accent3">
              <a:lumMod val="50000"/>
              <a:alpha val="1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Title 3"/>
          <p:cNvSpPr>
            <a:spLocks noGrp="1"/>
          </p:cNvSpPr>
          <p:nvPr>
            <p:ph type="title"/>
          </p:nvPr>
        </p:nvSpPr>
        <p:spPr/>
        <p:txBody>
          <a:bodyPr/>
          <a:lstStyle/>
          <a:p>
            <a:r>
              <a:rPr lang="en-US" dirty="0" smtClean="0"/>
              <a:t>SQL Options</a:t>
            </a:r>
            <a:endParaRPr lang="en-US" dirty="0"/>
          </a:p>
        </p:txBody>
      </p:sp>
      <p:cxnSp>
        <p:nvCxnSpPr>
          <p:cNvPr id="6" name="Straight Connector 5"/>
          <p:cNvCxnSpPr/>
          <p:nvPr/>
        </p:nvCxnSpPr>
        <p:spPr>
          <a:xfrm flipH="1">
            <a:off x="2077720" y="1631092"/>
            <a:ext cx="1922" cy="3946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077720" y="5577840"/>
            <a:ext cx="7569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4112102" y="3509541"/>
            <a:ext cx="1557859" cy="1225725"/>
            <a:chOff x="4112102" y="3509541"/>
            <a:chExt cx="1557859" cy="1225725"/>
          </a:xfrm>
        </p:grpSpPr>
        <p:sp>
          <p:nvSpPr>
            <p:cNvPr id="36" name="Rectangle 35"/>
            <p:cNvSpPr/>
            <p:nvPr/>
          </p:nvSpPr>
          <p:spPr bwMode="auto">
            <a:xfrm>
              <a:off x="4112102" y="3509541"/>
              <a:ext cx="1557859" cy="1225725"/>
            </a:xfrm>
            <a:prstGeom prst="rect">
              <a:avLst/>
            </a:prstGeom>
            <a:solidFill>
              <a:schemeClr val="accent2"/>
            </a:solidFill>
            <a:ln w="9525" cap="flat" cmpd="sng" algn="ctr">
              <a:noFill/>
              <a:prstDash val="solid"/>
              <a:headEnd type="none" w="med" len="med"/>
              <a:tailEnd type="none" w="med" len="med"/>
            </a:ln>
            <a:effectLst>
              <a:softEdge rad="50800"/>
            </a:effectLst>
          </p:spPr>
          <p:txBody>
            <a:bodyPr vert="horz" wrap="square" lIns="253646" tIns="253646" rIns="126822" bIns="63408" numCol="1" rtlCol="0" anchor="b" anchorCtr="0" compatLnSpc="1">
              <a:prstTxWarp prst="textNoShape">
                <a:avLst/>
              </a:prstTxWarp>
            </a:bodyPr>
            <a:lstStyle/>
            <a:p>
              <a:pPr algn="ctr" defTabSz="951186">
                <a:lnSpc>
                  <a:spcPct val="90000"/>
                </a:lnSpc>
                <a:buSzPct val="90000"/>
                <a:defRPr/>
              </a:pPr>
              <a:r>
                <a:rPr lang="it-IT" sz="1200" kern="0" dirty="0" smtClean="0">
                  <a:solidFill>
                    <a:schemeClr val="bg1"/>
                  </a:solidFill>
                </a:rPr>
                <a:t>SQL on Private Cloud</a:t>
              </a:r>
              <a:endParaRPr lang="it-IT" sz="1200" kern="0" dirty="0">
                <a:solidFill>
                  <a:schemeClr val="bg1"/>
                </a:solidFill>
              </a:endParaRPr>
            </a:p>
          </p:txBody>
        </p:sp>
        <p:pic>
          <p:nvPicPr>
            <p:cNvPr id="37" name="Picture 2"/>
            <p:cNvPicPr>
              <a:picLocks noChangeAspect="1" noChangeArrowheads="1"/>
            </p:cNvPicPr>
            <p:nvPr/>
          </p:nvPicPr>
          <p:blipFill>
            <a:blip r:embed="rId3" cstate="email">
              <a:lum bright="100000" contrast="100000"/>
              <a:extLst>
                <a:ext uri="{28A0092B-C50C-407E-A947-70E740481C1C}">
                  <a14:useLocalDpi xmlns:a14="http://schemas.microsoft.com/office/drawing/2010/main"/>
                </a:ext>
              </a:extLst>
            </a:blip>
            <a:srcRect/>
            <a:stretch>
              <a:fillRect/>
            </a:stretch>
          </p:blipFill>
          <p:spPr bwMode="auto">
            <a:xfrm>
              <a:off x="4359190" y="3509541"/>
              <a:ext cx="982320" cy="804748"/>
            </a:xfrm>
            <a:prstGeom prst="rect">
              <a:avLst/>
            </a:prstGeom>
            <a:solidFill>
              <a:schemeClr val="accent2"/>
            </a:solidFill>
            <a:ln w="9525">
              <a:noFill/>
              <a:miter lim="800000"/>
              <a:headEnd/>
              <a:tailEnd/>
            </a:ln>
            <a:effectLst>
              <a:softEdge rad="63500"/>
            </a:effectLst>
          </p:spPr>
        </p:pic>
      </p:grpSp>
      <p:grpSp>
        <p:nvGrpSpPr>
          <p:cNvPr id="60" name="Group 59"/>
          <p:cNvGrpSpPr/>
          <p:nvPr/>
        </p:nvGrpSpPr>
        <p:grpSpPr>
          <a:xfrm>
            <a:off x="2348365" y="4007538"/>
            <a:ext cx="1679666" cy="1193515"/>
            <a:chOff x="2348365" y="4007538"/>
            <a:chExt cx="1679666" cy="1193515"/>
          </a:xfrm>
        </p:grpSpPr>
        <p:sp>
          <p:nvSpPr>
            <p:cNvPr id="38" name="Rectangle 37"/>
            <p:cNvSpPr/>
            <p:nvPr/>
          </p:nvSpPr>
          <p:spPr bwMode="auto">
            <a:xfrm>
              <a:off x="2348365" y="4007538"/>
              <a:ext cx="1679666" cy="1193515"/>
            </a:xfrm>
            <a:prstGeom prst="rect">
              <a:avLst/>
            </a:prstGeom>
            <a:solidFill>
              <a:schemeClr val="accent1"/>
            </a:solidFill>
            <a:ln w="9525" cap="flat" cmpd="sng" algn="ctr">
              <a:noFill/>
              <a:prstDash val="solid"/>
              <a:headEnd type="none" w="med" len="med"/>
              <a:tailEnd type="none" w="med" len="med"/>
            </a:ln>
            <a:effectLst>
              <a:softEdge rad="50800"/>
            </a:effectLst>
          </p:spPr>
          <p:txBody>
            <a:bodyPr vert="horz" wrap="square" lIns="253613" tIns="253613" rIns="126806" bIns="63400" numCol="1" rtlCol="0" anchor="b" anchorCtr="0" compatLnSpc="1">
              <a:prstTxWarp prst="textNoShape">
                <a:avLst/>
              </a:prstTxWarp>
            </a:bodyPr>
            <a:lstStyle/>
            <a:p>
              <a:pPr algn="ctr" defTabSz="951186">
                <a:lnSpc>
                  <a:spcPct val="90000"/>
                </a:lnSpc>
                <a:buSzPct val="90000"/>
                <a:defRPr/>
              </a:pPr>
              <a:r>
                <a:rPr lang="it-IT" sz="1200" kern="0" dirty="0" smtClean="0">
                  <a:solidFill>
                    <a:schemeClr val="bg1"/>
                  </a:solidFill>
                </a:rPr>
                <a:t>SQL on bare metal</a:t>
              </a:r>
              <a:endParaRPr lang="it-IT" sz="1200" kern="0" dirty="0">
                <a:solidFill>
                  <a:schemeClr val="bg1"/>
                </a:solidFill>
              </a:endParaRPr>
            </a:p>
          </p:txBody>
        </p:sp>
        <p:pic>
          <p:nvPicPr>
            <p:cNvPr id="39" name="Picture 6" descr="\\magnum\Projects\Microsoft\Cloud Power FY12\Design\Icons\PNGs\Server_2.png"/>
            <p:cNvPicPr>
              <a:picLocks noChangeAspect="1" noChangeArrowheads="1"/>
            </p:cNvPicPr>
            <p:nvPr/>
          </p:nvPicPr>
          <p:blipFill>
            <a:blip r:embed="rId4" cstate="email">
              <a:lum bright="100000"/>
              <a:extLst>
                <a:ext uri="{28A0092B-C50C-407E-A947-70E740481C1C}">
                  <a14:useLocalDpi xmlns:a14="http://schemas.microsoft.com/office/drawing/2010/main"/>
                </a:ext>
              </a:extLst>
            </a:blip>
            <a:srcRect/>
            <a:stretch>
              <a:fillRect/>
            </a:stretch>
          </p:blipFill>
          <p:spPr bwMode="auto">
            <a:xfrm>
              <a:off x="2724441" y="4105643"/>
              <a:ext cx="862668" cy="692433"/>
            </a:xfrm>
            <a:prstGeom prst="rect">
              <a:avLst/>
            </a:prstGeom>
            <a:noFill/>
          </p:spPr>
        </p:pic>
      </p:grpSp>
      <p:grpSp>
        <p:nvGrpSpPr>
          <p:cNvPr id="65" name="Group 64"/>
          <p:cNvGrpSpPr/>
          <p:nvPr/>
        </p:nvGrpSpPr>
        <p:grpSpPr>
          <a:xfrm>
            <a:off x="7684190" y="2568846"/>
            <a:ext cx="1504956" cy="1199630"/>
            <a:chOff x="7684190" y="2568846"/>
            <a:chExt cx="1504956" cy="1199630"/>
          </a:xfrm>
        </p:grpSpPr>
        <p:sp>
          <p:nvSpPr>
            <p:cNvPr id="29" name="Rectangle 28"/>
            <p:cNvSpPr/>
            <p:nvPr/>
          </p:nvSpPr>
          <p:spPr bwMode="auto">
            <a:xfrm>
              <a:off x="7684190" y="2580046"/>
              <a:ext cx="1504956" cy="1188430"/>
            </a:xfrm>
            <a:prstGeom prst="rect">
              <a:avLst/>
            </a:prstGeom>
            <a:solidFill>
              <a:schemeClr val="accent4"/>
            </a:solidFill>
            <a:ln w="9525" cap="flat" cmpd="sng" algn="ctr">
              <a:noFill/>
              <a:prstDash val="solid"/>
              <a:headEnd type="none" w="med" len="med"/>
              <a:tailEnd type="none" w="med" len="med"/>
            </a:ln>
            <a:effectLst>
              <a:softEdge rad="50800"/>
            </a:effectLst>
          </p:spPr>
          <p:txBody>
            <a:bodyPr vert="horz" wrap="square" lIns="253613" tIns="253613" rIns="126806" bIns="63400" numCol="1" rtlCol="0" anchor="b" anchorCtr="0" compatLnSpc="1">
              <a:prstTxWarp prst="textNoShape">
                <a:avLst/>
              </a:prstTxWarp>
            </a:bodyPr>
            <a:lstStyle/>
            <a:p>
              <a:pPr algn="ctr" defTabSz="951186">
                <a:lnSpc>
                  <a:spcPct val="90000"/>
                </a:lnSpc>
                <a:buSzPct val="90000"/>
                <a:defRPr/>
              </a:pPr>
              <a:r>
                <a:rPr lang="it-IT" sz="1200" kern="0" dirty="0" smtClean="0">
                  <a:solidFill>
                    <a:schemeClr val="bg2">
                      <a:lumMod val="10000"/>
                    </a:schemeClr>
                  </a:solidFill>
                </a:rPr>
                <a:t>Azure SQL DB</a:t>
              </a:r>
            </a:p>
            <a:p>
              <a:pPr algn="ctr" defTabSz="951186">
                <a:lnSpc>
                  <a:spcPct val="90000"/>
                </a:lnSpc>
                <a:buSzPct val="90000"/>
                <a:defRPr/>
              </a:pPr>
              <a:r>
                <a:rPr lang="it-IT" sz="1200" kern="0" dirty="0" smtClean="0">
                  <a:solidFill>
                    <a:schemeClr val="bg2">
                      <a:lumMod val="10000"/>
                    </a:schemeClr>
                  </a:solidFill>
                </a:rPr>
                <a:t>(PaaS)</a:t>
              </a:r>
              <a:endParaRPr lang="it-IT" sz="1200" kern="0" dirty="0">
                <a:solidFill>
                  <a:schemeClr val="bg2">
                    <a:lumMod val="10000"/>
                  </a:schemeClr>
                </a:solidFill>
              </a:endParaRPr>
            </a:p>
          </p:txBody>
        </p:sp>
        <p:pic>
          <p:nvPicPr>
            <p:cNvPr id="30" name="Picture 29"/>
            <p:cNvPicPr>
              <a:picLocks noChangeAspect="1"/>
            </p:cNvPicPr>
            <p:nvPr/>
          </p:nvPicPr>
          <p:blipFill>
            <a:blip r:embed="rId5" cstate="email">
              <a:lum bright="100000" contrast="100000"/>
              <a:extLst>
                <a:ext uri="{28A0092B-C50C-407E-A947-70E740481C1C}">
                  <a14:useLocalDpi xmlns:a14="http://schemas.microsoft.com/office/drawing/2010/main"/>
                </a:ext>
              </a:extLst>
            </a:blip>
            <a:stretch>
              <a:fillRect/>
            </a:stretch>
          </p:blipFill>
          <p:spPr>
            <a:xfrm>
              <a:off x="8019099" y="3002874"/>
              <a:ext cx="876584" cy="349763"/>
            </a:xfrm>
            <a:prstGeom prst="rect">
              <a:avLst/>
            </a:prstGeom>
            <a:noFill/>
            <a:ln>
              <a:noFill/>
            </a:ln>
            <a:effectLst/>
          </p:spPr>
        </p:pic>
        <p:pic>
          <p:nvPicPr>
            <p:cNvPr id="31" name="Picture 30" descr="\\MAGNUM\Projects\Microsoft\Cloud Power FY12\Design\ICONS_PNG\Application.png"/>
            <p:cNvPicPr>
              <a:picLocks noChangeAspect="1" noChangeArrowheads="1"/>
            </p:cNvPicPr>
            <p:nvPr/>
          </p:nvPicPr>
          <p:blipFill>
            <a:blip r:embed="rId6" cstate="email">
              <a:lum bright="100000"/>
              <a:extLst>
                <a:ext uri="{28A0092B-C50C-407E-A947-70E740481C1C}">
                  <a14:useLocalDpi xmlns:a14="http://schemas.microsoft.com/office/drawing/2010/main"/>
                </a:ext>
              </a:extLst>
            </a:blip>
            <a:srcRect/>
            <a:stretch>
              <a:fillRect/>
            </a:stretch>
          </p:blipFill>
          <p:spPr bwMode="auto">
            <a:xfrm>
              <a:off x="8018709" y="2568846"/>
              <a:ext cx="499439" cy="434028"/>
            </a:xfrm>
            <a:prstGeom prst="rect">
              <a:avLst/>
            </a:prstGeom>
            <a:noFill/>
          </p:spPr>
        </p:pic>
        <p:sp>
          <p:nvSpPr>
            <p:cNvPr id="46" name="Isosceles Triangle 45"/>
            <p:cNvSpPr/>
            <p:nvPr/>
          </p:nvSpPr>
          <p:spPr bwMode="auto">
            <a:xfrm rot="10800000">
              <a:off x="8097606" y="2912513"/>
              <a:ext cx="339062" cy="203122"/>
            </a:xfrm>
            <a:prstGeom prst="triangle">
              <a:avLst>
                <a:gd name="adj" fmla="val 0"/>
              </a:avLst>
            </a:prstGeom>
            <a:gradFill rotWithShape="1">
              <a:gsLst>
                <a:gs pos="0">
                  <a:sysClr val="window" lastClr="FFFFFF">
                    <a:lumMod val="95000"/>
                    <a:alpha val="0"/>
                  </a:sysClr>
                </a:gs>
                <a:gs pos="50000">
                  <a:srgbClr val="FFFFFF">
                    <a:alpha val="53000"/>
                  </a:srgbClr>
                </a:gs>
                <a:gs pos="100000">
                  <a:srgbClr val="FFFFFF"/>
                </a:gs>
              </a:gsLst>
              <a:lin ang="5400000" scaled="0"/>
            </a:gradFill>
            <a:ln w="9525" cap="flat" cmpd="sng" algn="ctr">
              <a:noFill/>
              <a:prstDash val="solid"/>
              <a:headEnd type="none" w="med" len="med"/>
              <a:tailEnd type="none" w="med" len="med"/>
            </a:ln>
            <a:effectLst/>
          </p:spPr>
          <p:txBody>
            <a:bodyPr vert="horz" wrap="square" lIns="126800" tIns="63400" rIns="126800" bIns="63400" numCol="1" rtlCol="0" anchor="ctr" anchorCtr="0" compatLnSpc="1">
              <a:prstTxWarp prst="textNoShape">
                <a:avLst/>
              </a:prstTxWarp>
            </a:bodyPr>
            <a:lstStyle/>
            <a:p>
              <a:pPr algn="ctr" defTabSz="950873">
                <a:defRPr/>
              </a:pPr>
              <a:endParaRPr lang="it-IT" sz="2081" kern="0" dirty="0">
                <a:solidFill>
                  <a:schemeClr val="bg2">
                    <a:lumMod val="10000"/>
                  </a:schemeClr>
                </a:solidFill>
              </a:endParaRPr>
            </a:p>
          </p:txBody>
        </p:sp>
      </p:grpSp>
      <p:sp>
        <p:nvSpPr>
          <p:cNvPr id="50" name="TextBox 49"/>
          <p:cNvSpPr txBox="1"/>
          <p:nvPr/>
        </p:nvSpPr>
        <p:spPr>
          <a:xfrm rot="16200000">
            <a:off x="1354673" y="4916761"/>
            <a:ext cx="891270" cy="430887"/>
          </a:xfrm>
          <a:prstGeom prst="rect">
            <a:avLst/>
          </a:prstGeom>
          <a:noFill/>
        </p:spPr>
        <p:txBody>
          <a:bodyPr wrap="none" lIns="0" tIns="0" rIns="0" bIns="0" rtlCol="0">
            <a:spAutoFit/>
          </a:bodyPr>
          <a:lstStyle/>
          <a:p>
            <a:pPr algn="ctr"/>
            <a:r>
              <a:rPr lang="en-US" sz="1400" dirty="0" smtClean="0">
                <a:solidFill>
                  <a:schemeClr val="bg2">
                    <a:lumMod val="10000"/>
                  </a:schemeClr>
                </a:solidFill>
                <a:latin typeface="Segoe UI Light" pitchFamily="34" charset="0"/>
              </a:rPr>
              <a:t>Dedicated</a:t>
            </a:r>
          </a:p>
          <a:p>
            <a:pPr algn="ctr"/>
            <a:r>
              <a:rPr lang="en-US" sz="1400" dirty="0" smtClean="0">
                <a:solidFill>
                  <a:schemeClr val="bg2">
                    <a:lumMod val="10000"/>
                  </a:schemeClr>
                </a:solidFill>
                <a:latin typeface="Segoe UI Light" pitchFamily="34" charset="0"/>
              </a:rPr>
              <a:t>Higher Cost</a:t>
            </a:r>
          </a:p>
        </p:txBody>
      </p:sp>
      <p:sp>
        <p:nvSpPr>
          <p:cNvPr id="51" name="TextBox 50"/>
          <p:cNvSpPr txBox="1"/>
          <p:nvPr/>
        </p:nvSpPr>
        <p:spPr>
          <a:xfrm rot="16200000">
            <a:off x="1380321" y="1857062"/>
            <a:ext cx="839974" cy="430887"/>
          </a:xfrm>
          <a:prstGeom prst="rect">
            <a:avLst/>
          </a:prstGeom>
          <a:noFill/>
        </p:spPr>
        <p:txBody>
          <a:bodyPr wrap="none" lIns="0" tIns="0" rIns="0" bIns="0" rtlCol="0">
            <a:spAutoFit/>
          </a:bodyPr>
          <a:lstStyle/>
          <a:p>
            <a:pPr algn="ctr"/>
            <a:r>
              <a:rPr lang="en-US" sz="1400" dirty="0" smtClean="0">
                <a:solidFill>
                  <a:schemeClr val="bg2">
                    <a:lumMod val="10000"/>
                  </a:schemeClr>
                </a:solidFill>
                <a:latin typeface="Segoe UI Light" pitchFamily="34" charset="0"/>
              </a:rPr>
              <a:t>Shared</a:t>
            </a:r>
          </a:p>
          <a:p>
            <a:pPr algn="ctr"/>
            <a:r>
              <a:rPr lang="en-US" sz="1400" dirty="0" smtClean="0">
                <a:solidFill>
                  <a:schemeClr val="bg2">
                    <a:lumMod val="10000"/>
                  </a:schemeClr>
                </a:solidFill>
                <a:latin typeface="Segoe UI Light" pitchFamily="34" charset="0"/>
              </a:rPr>
              <a:t>Lower Cost</a:t>
            </a:r>
          </a:p>
        </p:txBody>
      </p:sp>
      <p:sp>
        <p:nvSpPr>
          <p:cNvPr id="52" name="TextBox 51"/>
          <p:cNvSpPr txBox="1"/>
          <p:nvPr/>
        </p:nvSpPr>
        <p:spPr>
          <a:xfrm>
            <a:off x="2077720" y="5677614"/>
            <a:ext cx="961417" cy="215444"/>
          </a:xfrm>
          <a:prstGeom prst="rect">
            <a:avLst/>
          </a:prstGeom>
          <a:noFill/>
        </p:spPr>
        <p:txBody>
          <a:bodyPr wrap="none" lIns="0" tIns="0" rIns="0" bIns="0" rtlCol="0">
            <a:spAutoFit/>
          </a:bodyPr>
          <a:lstStyle/>
          <a:p>
            <a:pPr algn="ctr"/>
            <a:r>
              <a:rPr lang="en-US" sz="1400" dirty="0" smtClean="0">
                <a:solidFill>
                  <a:schemeClr val="bg2">
                    <a:lumMod val="10000"/>
                  </a:schemeClr>
                </a:solidFill>
                <a:latin typeface="Segoe UI Light" pitchFamily="34" charset="0"/>
              </a:rPr>
              <a:t>High Control</a:t>
            </a:r>
          </a:p>
        </p:txBody>
      </p:sp>
      <p:sp>
        <p:nvSpPr>
          <p:cNvPr id="53" name="TextBox 52"/>
          <p:cNvSpPr txBox="1"/>
          <p:nvPr/>
        </p:nvSpPr>
        <p:spPr>
          <a:xfrm>
            <a:off x="8734085" y="5620470"/>
            <a:ext cx="910121" cy="215444"/>
          </a:xfrm>
          <a:prstGeom prst="rect">
            <a:avLst/>
          </a:prstGeom>
          <a:noFill/>
        </p:spPr>
        <p:txBody>
          <a:bodyPr wrap="none" lIns="0" tIns="0" rIns="0" bIns="0" rtlCol="0">
            <a:spAutoFit/>
          </a:bodyPr>
          <a:lstStyle/>
          <a:p>
            <a:pPr algn="ctr"/>
            <a:r>
              <a:rPr lang="en-US" sz="1400" dirty="0" smtClean="0">
                <a:solidFill>
                  <a:schemeClr val="bg2">
                    <a:lumMod val="10000"/>
                  </a:schemeClr>
                </a:solidFill>
                <a:latin typeface="Segoe UI Light" pitchFamily="34" charset="0"/>
              </a:rPr>
              <a:t>Low Control</a:t>
            </a:r>
          </a:p>
        </p:txBody>
      </p:sp>
      <p:sp>
        <p:nvSpPr>
          <p:cNvPr id="54" name="TextBox 53"/>
          <p:cNvSpPr txBox="1"/>
          <p:nvPr/>
        </p:nvSpPr>
        <p:spPr>
          <a:xfrm>
            <a:off x="2610253" y="2190602"/>
            <a:ext cx="940579" cy="215444"/>
          </a:xfrm>
          <a:prstGeom prst="rect">
            <a:avLst/>
          </a:prstGeom>
          <a:noFill/>
        </p:spPr>
        <p:txBody>
          <a:bodyPr wrap="none" lIns="0" tIns="0" rIns="0" bIns="0" rtlCol="0">
            <a:spAutoFit/>
          </a:bodyPr>
          <a:lstStyle/>
          <a:p>
            <a:pPr algn="ctr"/>
            <a:r>
              <a:rPr lang="en-US" sz="1400" dirty="0" smtClean="0">
                <a:solidFill>
                  <a:schemeClr val="bg2">
                    <a:lumMod val="75000"/>
                  </a:schemeClr>
                </a:solidFill>
                <a:latin typeface="Segoe UI Light" pitchFamily="34" charset="0"/>
              </a:rPr>
              <a:t>On Premises</a:t>
            </a:r>
          </a:p>
        </p:txBody>
      </p:sp>
      <p:sp>
        <p:nvSpPr>
          <p:cNvPr id="55" name="TextBox 54"/>
          <p:cNvSpPr txBox="1"/>
          <p:nvPr/>
        </p:nvSpPr>
        <p:spPr>
          <a:xfrm>
            <a:off x="7951898" y="4908004"/>
            <a:ext cx="943785" cy="215444"/>
          </a:xfrm>
          <a:prstGeom prst="rect">
            <a:avLst/>
          </a:prstGeom>
          <a:noFill/>
        </p:spPr>
        <p:txBody>
          <a:bodyPr wrap="none" lIns="0" tIns="0" rIns="0" bIns="0" rtlCol="0">
            <a:spAutoFit/>
          </a:bodyPr>
          <a:lstStyle/>
          <a:p>
            <a:pPr algn="ctr"/>
            <a:r>
              <a:rPr lang="en-US" sz="1400" dirty="0" smtClean="0">
                <a:solidFill>
                  <a:schemeClr val="bg2">
                    <a:lumMod val="75000"/>
                  </a:schemeClr>
                </a:solidFill>
                <a:latin typeface="Segoe UI Light" pitchFamily="34" charset="0"/>
              </a:rPr>
              <a:t>Off Premises</a:t>
            </a:r>
          </a:p>
        </p:txBody>
      </p:sp>
      <p:sp>
        <p:nvSpPr>
          <p:cNvPr id="58" name="Left-Right Arrow 57"/>
          <p:cNvSpPr/>
          <p:nvPr/>
        </p:nvSpPr>
        <p:spPr bwMode="auto">
          <a:xfrm rot="20768598">
            <a:off x="1950214" y="3281708"/>
            <a:ext cx="7813991" cy="1319783"/>
          </a:xfrm>
          <a:prstGeom prst="leftRightArrow">
            <a:avLst/>
          </a:prstGeom>
          <a:solidFill>
            <a:schemeClr val="accent3">
              <a:alpha val="3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2" name="Group 1"/>
          <p:cNvGrpSpPr/>
          <p:nvPr/>
        </p:nvGrpSpPr>
        <p:grpSpPr>
          <a:xfrm>
            <a:off x="5999206" y="3034738"/>
            <a:ext cx="1622567" cy="1288024"/>
            <a:chOff x="5977552" y="2980363"/>
            <a:chExt cx="1622567" cy="1288024"/>
          </a:xfrm>
        </p:grpSpPr>
        <p:sp>
          <p:nvSpPr>
            <p:cNvPr id="32" name="Rectangle 31"/>
            <p:cNvSpPr/>
            <p:nvPr/>
          </p:nvSpPr>
          <p:spPr bwMode="auto">
            <a:xfrm>
              <a:off x="5977552" y="2982522"/>
              <a:ext cx="1622567" cy="1285865"/>
            </a:xfrm>
            <a:prstGeom prst="rect">
              <a:avLst/>
            </a:prstGeom>
            <a:solidFill>
              <a:schemeClr val="accent3"/>
            </a:solidFill>
            <a:ln w="9525" cap="flat" cmpd="sng" algn="ctr">
              <a:noFill/>
              <a:prstDash val="solid"/>
              <a:headEnd type="none" w="med" len="med"/>
              <a:tailEnd type="none" w="med" len="med"/>
            </a:ln>
            <a:effectLst>
              <a:softEdge rad="50800"/>
            </a:effectLst>
          </p:spPr>
          <p:txBody>
            <a:bodyPr vert="horz" wrap="square" lIns="253613" tIns="253613" rIns="126806" bIns="63400" numCol="1" rtlCol="0" anchor="b" anchorCtr="0" compatLnSpc="1">
              <a:prstTxWarp prst="textNoShape">
                <a:avLst/>
              </a:prstTxWarp>
            </a:bodyPr>
            <a:lstStyle/>
            <a:p>
              <a:pPr algn="ctr" defTabSz="951186">
                <a:lnSpc>
                  <a:spcPct val="90000"/>
                </a:lnSpc>
                <a:buSzPct val="90000"/>
                <a:defRPr/>
              </a:pPr>
              <a:r>
                <a:rPr lang="it-IT" sz="1200" kern="0" dirty="0" smtClean="0">
                  <a:solidFill>
                    <a:schemeClr val="bg2">
                      <a:lumMod val="10000"/>
                    </a:schemeClr>
                  </a:solidFill>
                </a:rPr>
                <a:t>SQL on Azure VM (IaaS)</a:t>
              </a:r>
              <a:endParaRPr lang="it-IT" sz="1200" kern="0" dirty="0">
                <a:solidFill>
                  <a:schemeClr val="bg2">
                    <a:lumMod val="10000"/>
                  </a:schemeClr>
                </a:solidFill>
              </a:endParaRPr>
            </a:p>
          </p:txBody>
        </p:sp>
        <p:pic>
          <p:nvPicPr>
            <p:cNvPr id="33" name="Picture 2"/>
            <p:cNvPicPr>
              <a:picLocks noChangeAspect="1" noChangeArrowheads="1"/>
            </p:cNvPicPr>
            <p:nvPr/>
          </p:nvPicPr>
          <p:blipFill>
            <a:blip r:embed="rId7" cstate="email">
              <a:lum bright="100000" contrast="100000"/>
              <a:extLst>
                <a:ext uri="{28A0092B-C50C-407E-A947-70E740481C1C}">
                  <a14:useLocalDpi xmlns:a14="http://schemas.microsoft.com/office/drawing/2010/main"/>
                </a:ext>
              </a:extLst>
            </a:blip>
            <a:srcRect/>
            <a:stretch>
              <a:fillRect/>
            </a:stretch>
          </p:blipFill>
          <p:spPr bwMode="auto">
            <a:xfrm>
              <a:off x="6216509" y="2980363"/>
              <a:ext cx="897327" cy="471577"/>
            </a:xfrm>
            <a:prstGeom prst="rect">
              <a:avLst/>
            </a:prstGeom>
            <a:noFill/>
            <a:ln w="9525">
              <a:noFill/>
              <a:miter lim="800000"/>
              <a:headEnd/>
              <a:tailEnd/>
            </a:ln>
            <a:effectLst/>
          </p:spPr>
        </p:pic>
        <p:pic>
          <p:nvPicPr>
            <p:cNvPr id="47" name="Picture 46"/>
            <p:cNvPicPr>
              <a:picLocks noChangeAspect="1"/>
            </p:cNvPicPr>
            <p:nvPr/>
          </p:nvPicPr>
          <p:blipFill>
            <a:blip r:embed="rId5" cstate="email">
              <a:lum bright="100000" contrast="100000"/>
              <a:extLst>
                <a:ext uri="{28A0092B-C50C-407E-A947-70E740481C1C}">
                  <a14:useLocalDpi xmlns:a14="http://schemas.microsoft.com/office/drawing/2010/main"/>
                </a:ext>
              </a:extLst>
            </a:blip>
            <a:stretch>
              <a:fillRect/>
            </a:stretch>
          </p:blipFill>
          <p:spPr>
            <a:xfrm>
              <a:off x="6383354" y="3421460"/>
              <a:ext cx="876584" cy="349763"/>
            </a:xfrm>
            <a:prstGeom prst="rect">
              <a:avLst/>
            </a:prstGeom>
            <a:noFill/>
            <a:ln>
              <a:noFill/>
            </a:ln>
            <a:effectLst/>
          </p:spPr>
        </p:pic>
        <p:sp>
          <p:nvSpPr>
            <p:cNvPr id="63" name="Isosceles Triangle 62"/>
            <p:cNvSpPr/>
            <p:nvPr/>
          </p:nvSpPr>
          <p:spPr bwMode="auto">
            <a:xfrm rot="10070389">
              <a:off x="6415816" y="3335505"/>
              <a:ext cx="608395" cy="211033"/>
            </a:xfrm>
            <a:prstGeom prst="triangle">
              <a:avLst>
                <a:gd name="adj" fmla="val 0"/>
              </a:avLst>
            </a:prstGeom>
            <a:gradFill rotWithShape="1">
              <a:gsLst>
                <a:gs pos="0">
                  <a:sysClr val="window" lastClr="FFFFFF">
                    <a:lumMod val="95000"/>
                    <a:alpha val="0"/>
                  </a:sysClr>
                </a:gs>
                <a:gs pos="50000">
                  <a:srgbClr val="FFFFFF">
                    <a:alpha val="53000"/>
                  </a:srgbClr>
                </a:gs>
                <a:gs pos="100000">
                  <a:srgbClr val="FFFFFF"/>
                </a:gs>
              </a:gsLst>
              <a:lin ang="5400000" scaled="0"/>
            </a:gradFill>
            <a:ln w="9525" cap="flat" cmpd="sng" algn="ctr">
              <a:noFill/>
              <a:prstDash val="solid"/>
              <a:headEnd type="none" w="med" len="med"/>
              <a:tailEnd type="none" w="med" len="med"/>
            </a:ln>
            <a:effectLst/>
          </p:spPr>
          <p:txBody>
            <a:bodyPr vert="horz" wrap="square" lIns="126800" tIns="63400" rIns="126800" bIns="63400" numCol="1" rtlCol="0" anchor="ctr" anchorCtr="0" compatLnSpc="1">
              <a:prstTxWarp prst="textNoShape">
                <a:avLst/>
              </a:prstTxWarp>
            </a:bodyPr>
            <a:lstStyle/>
            <a:p>
              <a:pPr algn="ctr" defTabSz="950873">
                <a:defRPr/>
              </a:pPr>
              <a:endParaRPr lang="it-IT" sz="2081" kern="0" dirty="0">
                <a:solidFill>
                  <a:schemeClr val="bg2">
                    <a:lumMod val="10000"/>
                  </a:schemeClr>
                </a:solidFill>
              </a:endParaRPr>
            </a:p>
          </p:txBody>
        </p:sp>
      </p:grpSp>
    </p:spTree>
    <p:extLst>
      <p:ext uri="{BB962C8B-B14F-4D97-AF65-F5344CB8AC3E}">
        <p14:creationId xmlns:p14="http://schemas.microsoft.com/office/powerpoint/2010/main" val="3338314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par>
                          <p:cTn id="9" fill="hold">
                            <p:stCondLst>
                              <p:cond delay="0"/>
                            </p:stCondLst>
                            <p:childTnLst>
                              <p:par>
                                <p:cTn id="10" presetID="2" presetClass="entr" presetSubtype="4"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fill="hold"/>
                                        <p:tgtEl>
                                          <p:spTgt spid="60"/>
                                        </p:tgtEl>
                                        <p:attrNameLst>
                                          <p:attrName>ppt_x</p:attrName>
                                        </p:attrNameLst>
                                      </p:cBhvr>
                                      <p:tavLst>
                                        <p:tav tm="0">
                                          <p:val>
                                            <p:strVal val="#ppt_x"/>
                                          </p:val>
                                        </p:tav>
                                        <p:tav tm="100000">
                                          <p:val>
                                            <p:strVal val="#ppt_x"/>
                                          </p:val>
                                        </p:tav>
                                      </p:tavLst>
                                    </p:anim>
                                    <p:anim calcmode="lin" valueType="num">
                                      <p:cBhvr additive="base">
                                        <p:cTn id="1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additive="base">
                                        <p:cTn id="18" dur="500" fill="hold"/>
                                        <p:tgtEl>
                                          <p:spTgt spid="61"/>
                                        </p:tgtEl>
                                        <p:attrNameLst>
                                          <p:attrName>ppt_x</p:attrName>
                                        </p:attrNameLst>
                                      </p:cBhvr>
                                      <p:tavLst>
                                        <p:tav tm="0">
                                          <p:val>
                                            <p:strVal val="#ppt_x"/>
                                          </p:val>
                                        </p:tav>
                                        <p:tav tm="100000">
                                          <p:val>
                                            <p:strVal val="#ppt_x"/>
                                          </p:val>
                                        </p:tav>
                                      </p:tavLst>
                                    </p:anim>
                                    <p:anim calcmode="lin" valueType="num">
                                      <p:cBhvr additive="base">
                                        <p:cTn id="19"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childTnLst>
                                </p:cTn>
                              </p:par>
                            </p:childTnLst>
                          </p:cTn>
                        </p:par>
                        <p:par>
                          <p:cTn id="26" fill="hold">
                            <p:stCondLst>
                              <p:cond delay="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16" presetClass="entr" presetSubtype="37" fill="hold" grpId="0" nodeType="afterEffect">
                                  <p:stCondLst>
                                    <p:cond delay="750"/>
                                  </p:stCondLst>
                                  <p:childTnLst>
                                    <p:set>
                                      <p:cBhvr>
                                        <p:cTn id="39" dur="1" fill="hold">
                                          <p:stCondLst>
                                            <p:cond delay="0"/>
                                          </p:stCondLst>
                                        </p:cTn>
                                        <p:tgtEl>
                                          <p:spTgt spid="58"/>
                                        </p:tgtEl>
                                        <p:attrNameLst>
                                          <p:attrName>style.visibility</p:attrName>
                                        </p:attrNameLst>
                                      </p:cBhvr>
                                      <p:to>
                                        <p:strVal val="visible"/>
                                      </p:to>
                                    </p:set>
                                    <p:animEffect transition="in" filter="barn(outVertical)">
                                      <p:cBhvr>
                                        <p:cTn id="40" dur="32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4" grpId="0"/>
      <p:bldP spid="55" grpId="0"/>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on Azure VM (</a:t>
            </a:r>
            <a:r>
              <a:rPr lang="en-US" dirty="0" err="1" smtClean="0"/>
              <a:t>IaaS</a:t>
            </a:r>
            <a:r>
              <a:rPr lang="en-US" dirty="0" smtClean="0"/>
              <a:t>)</a:t>
            </a:r>
            <a:endParaRPr lang="en-US" dirty="0"/>
          </a:p>
        </p:txBody>
      </p:sp>
      <p:sp>
        <p:nvSpPr>
          <p:cNvPr id="3" name="Text Placeholder 2"/>
          <p:cNvSpPr>
            <a:spLocks noGrp="1"/>
          </p:cNvSpPr>
          <p:nvPr>
            <p:ph type="body" sz="quarter" idx="10"/>
          </p:nvPr>
        </p:nvSpPr>
        <p:spPr>
          <a:xfrm>
            <a:off x="410875" y="1451224"/>
            <a:ext cx="11378959" cy="4500848"/>
          </a:xfrm>
        </p:spPr>
        <p:txBody>
          <a:bodyPr/>
          <a:lstStyle/>
          <a:p>
            <a:r>
              <a:rPr lang="en-US" dirty="0" smtClean="0"/>
              <a:t>Provision Platform Images</a:t>
            </a:r>
          </a:p>
          <a:p>
            <a:pPr marL="457200" indent="-457200">
              <a:buFont typeface="Arial" panose="020B0604020202020204" pitchFamily="34" charset="0"/>
              <a:buChar char="•"/>
            </a:pPr>
            <a:r>
              <a:rPr lang="en-US" sz="3200" dirty="0"/>
              <a:t>SQL 2008 R2, SQL 2012 on </a:t>
            </a:r>
            <a:br>
              <a:rPr lang="en-US" sz="3200" dirty="0"/>
            </a:br>
            <a:r>
              <a:rPr lang="en-US" sz="3200" dirty="0"/>
              <a:t>Win 2008 </a:t>
            </a:r>
            <a:r>
              <a:rPr lang="en-US" sz="3200" dirty="0" smtClean="0"/>
              <a:t>R2 or Win </a:t>
            </a:r>
            <a:r>
              <a:rPr lang="en-US" sz="3200" dirty="0"/>
              <a:t>2012; </a:t>
            </a:r>
            <a:r>
              <a:rPr lang="en-US" sz="3200" dirty="0" smtClean="0"/>
              <a:t/>
            </a:r>
            <a:br>
              <a:rPr lang="en-US" sz="3200" dirty="0" smtClean="0"/>
            </a:br>
            <a:r>
              <a:rPr lang="en-US" sz="3200" dirty="0" smtClean="0"/>
              <a:t>SQL </a:t>
            </a:r>
            <a:r>
              <a:rPr lang="en-US" sz="3200" dirty="0"/>
              <a:t>2014 on </a:t>
            </a:r>
            <a:r>
              <a:rPr lang="en-US" sz="3200" dirty="0" smtClean="0"/>
              <a:t>Win </a:t>
            </a:r>
            <a:r>
              <a:rPr lang="en-US" sz="3200" dirty="0"/>
              <a:t>2012 R2</a:t>
            </a:r>
          </a:p>
          <a:p>
            <a:pPr marL="457200" indent="-457200">
              <a:buFont typeface="Arial" panose="020B0604020202020204" pitchFamily="34" charset="0"/>
              <a:buChar char="•"/>
            </a:pPr>
            <a:r>
              <a:rPr lang="en-US" sz="3200" dirty="0" smtClean="0"/>
              <a:t>Pay per minute Licensing Model</a:t>
            </a:r>
          </a:p>
          <a:p>
            <a:endParaRPr lang="en-US" sz="3200" dirty="0" smtClean="0"/>
          </a:p>
          <a:p>
            <a:r>
              <a:rPr lang="en-US" dirty="0" smtClean="0"/>
              <a:t>Provision your own Image</a:t>
            </a:r>
          </a:p>
          <a:p>
            <a:pPr marL="457200" indent="-457200">
              <a:buFont typeface="Arial" panose="020B0604020202020204" pitchFamily="34" charset="0"/>
              <a:buChar char="•"/>
            </a:pPr>
            <a:r>
              <a:rPr lang="en-US" sz="3200" dirty="0" smtClean="0"/>
              <a:t>Upload your </a:t>
            </a:r>
            <a:r>
              <a:rPr lang="en-US" sz="3200" dirty="0" err="1" smtClean="0"/>
              <a:t>sysprep</a:t>
            </a:r>
            <a:r>
              <a:rPr lang="en-US" sz="3200" dirty="0" smtClean="0"/>
              <a:t> VHD to Azure Storage</a:t>
            </a:r>
          </a:p>
          <a:p>
            <a:pPr marL="457200" indent="-457200">
              <a:buFont typeface="Arial" panose="020B0604020202020204" pitchFamily="34" charset="0"/>
              <a:buChar char="•"/>
            </a:pPr>
            <a:r>
              <a:rPr lang="en-US" sz="3200" dirty="0"/>
              <a:t>License Mobility with Software Assurance</a:t>
            </a:r>
          </a:p>
        </p:txBody>
      </p:sp>
      <p:pic>
        <p:nvPicPr>
          <p:cNvPr id="5" name="Picture 4"/>
          <p:cNvPicPr>
            <a:picLocks noChangeAspect="1"/>
          </p:cNvPicPr>
          <p:nvPr/>
        </p:nvPicPr>
        <p:blipFill>
          <a:blip r:embed="rId3"/>
          <a:stretch>
            <a:fillRect/>
          </a:stretch>
        </p:blipFill>
        <p:spPr>
          <a:xfrm>
            <a:off x="7257493" y="1330024"/>
            <a:ext cx="4305300" cy="2962275"/>
          </a:xfrm>
          <a:prstGeom prst="rect">
            <a:avLst/>
          </a:prstGeom>
          <a:ln>
            <a:solidFill>
              <a:schemeClr val="bg2">
                <a:lumMod val="10000"/>
              </a:schemeClr>
            </a:solidFill>
          </a:ln>
        </p:spPr>
      </p:pic>
    </p:spTree>
    <p:extLst>
      <p:ext uri="{BB962C8B-B14F-4D97-AF65-F5344CB8AC3E}">
        <p14:creationId xmlns:p14="http://schemas.microsoft.com/office/powerpoint/2010/main" val="24271138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SQL Database (</a:t>
            </a:r>
            <a:r>
              <a:rPr lang="en-US" dirty="0" err="1" smtClean="0"/>
              <a:t>PaaS</a:t>
            </a:r>
            <a:r>
              <a:rPr lang="en-US" dirty="0" smtClean="0"/>
              <a:t>)</a:t>
            </a:r>
            <a:endParaRPr lang="en-US" dirty="0"/>
          </a:p>
        </p:txBody>
      </p:sp>
      <p:sp>
        <p:nvSpPr>
          <p:cNvPr id="3" name="Text Placeholder 2"/>
          <p:cNvSpPr>
            <a:spLocks noGrp="1"/>
          </p:cNvSpPr>
          <p:nvPr>
            <p:ph type="body" sz="quarter" idx="10"/>
          </p:nvPr>
        </p:nvSpPr>
        <p:spPr>
          <a:xfrm>
            <a:off x="410875" y="1451224"/>
            <a:ext cx="11378959" cy="3729098"/>
          </a:xfrm>
        </p:spPr>
        <p:txBody>
          <a:bodyPr/>
          <a:lstStyle/>
          <a:p>
            <a:r>
              <a:rPr lang="en-US" dirty="0" smtClean="0"/>
              <a:t>SQL Server </a:t>
            </a:r>
            <a:r>
              <a:rPr lang="en-US" dirty="0"/>
              <a:t>technology as a </a:t>
            </a:r>
            <a:r>
              <a:rPr lang="en-US" dirty="0" smtClean="0"/>
              <a:t>service</a:t>
            </a:r>
          </a:p>
          <a:p>
            <a:r>
              <a:rPr lang="en-US" dirty="0" smtClean="0"/>
              <a:t>Exposes TDS Endpoints</a:t>
            </a:r>
          </a:p>
          <a:p>
            <a:r>
              <a:rPr lang="en-US" dirty="0" smtClean="0"/>
              <a:t>Almost instant provisioning</a:t>
            </a:r>
            <a:endParaRPr lang="en-US" dirty="0"/>
          </a:p>
          <a:p>
            <a:r>
              <a:rPr lang="en-US" dirty="0" smtClean="0"/>
              <a:t>Automatic </a:t>
            </a:r>
            <a:r>
              <a:rPr lang="en-US" dirty="0"/>
              <a:t>support for </a:t>
            </a:r>
            <a:r>
              <a:rPr lang="en-US" dirty="0" smtClean="0"/>
              <a:t>HA</a:t>
            </a:r>
          </a:p>
          <a:p>
            <a:r>
              <a:rPr lang="en-US" dirty="0" smtClean="0"/>
              <a:t>Scale up/down easily</a:t>
            </a:r>
            <a:endParaRPr lang="en-US" dirty="0"/>
          </a:p>
          <a:p>
            <a:endParaRPr lang="en-US" dirty="0"/>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032875" y="1451224"/>
            <a:ext cx="3102455" cy="27065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90705" y="3315773"/>
            <a:ext cx="3514725" cy="3005009"/>
          </a:xfrm>
          <a:prstGeom prst="rect">
            <a:avLst/>
          </a:prstGeom>
          <a:ln>
            <a:solidFill>
              <a:schemeClr val="bg2">
                <a:lumMod val="10000"/>
              </a:schemeClr>
            </a:solidFill>
          </a:ln>
        </p:spPr>
      </p:pic>
    </p:spTree>
    <p:extLst>
      <p:ext uri="{BB962C8B-B14F-4D97-AF65-F5344CB8AC3E}">
        <p14:creationId xmlns:p14="http://schemas.microsoft.com/office/powerpoint/2010/main" val="92996419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SvaLDtmUU66_P77TKzFAw"/>
</p:tagLst>
</file>

<file path=ppt/theme/theme1.xml><?xml version="1.0" encoding="utf-8"?>
<a:theme xmlns:a="http://schemas.openxmlformats.org/drawingml/2006/main" name="MPN Metro blue">
  <a:themeElements>
    <a:clrScheme name="MPN/GPS Blue">
      <a:dk1>
        <a:srgbClr val="969696"/>
      </a:dk1>
      <a:lt1>
        <a:srgbClr val="FFFFFF"/>
      </a:lt1>
      <a:dk2>
        <a:srgbClr val="969696"/>
      </a:dk2>
      <a:lt2>
        <a:srgbClr val="F2F2F2"/>
      </a:lt2>
      <a:accent1>
        <a:srgbClr val="68217A"/>
      </a:accent1>
      <a:accent2>
        <a:srgbClr val="002050"/>
      </a:accent2>
      <a:accent3>
        <a:srgbClr val="0072C6"/>
      </a:accent3>
      <a:accent4>
        <a:srgbClr val="6DC2E9"/>
      </a:accent4>
      <a:accent5>
        <a:srgbClr val="7F7F7F"/>
      </a:accent5>
      <a:accent6>
        <a:srgbClr val="FFF100"/>
      </a:accent6>
      <a:hlink>
        <a:srgbClr val="002050"/>
      </a:hlink>
      <a:folHlink>
        <a:srgbClr val="0072C6"/>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GPS Modern UI template.potx [Read-Only]" id="{79B44A1D-EE1F-4559-9655-7F8504FDEA35}" vid="{F3193806-4D81-4E73-A4AE-12913D316D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SharedWithUsers xmlns="d0a87f64-2ec1-4f59-a011-0720b65c8ab8">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075C42CBD57D4185289C725A4BD2ED" ma:contentTypeVersion="4" ma:contentTypeDescription="Create a new document." ma:contentTypeScope="" ma:versionID="62cb6061d763bdb6ce2dc36de304aa6a">
  <xsd:schema xmlns:xsd="http://www.w3.org/2001/XMLSchema" xmlns:xs="http://www.w3.org/2001/XMLSchema" xmlns:p="http://schemas.microsoft.com/office/2006/metadata/properties" xmlns:ns2="http://schemas.microsoft.com/sharepoint/v3/fields" xmlns:ns3="d0a87f64-2ec1-4f59-a011-0720b65c8ab8" targetNamespace="http://schemas.microsoft.com/office/2006/metadata/properties" ma:root="true" ma:fieldsID="76380ff65483a190f0857e29ba64b3b3" ns2:_="" ns3:_="">
    <xsd:import namespace="http://schemas.microsoft.com/sharepoint/v3/fields"/>
    <xsd:import namespace="d0a87f64-2ec1-4f59-a011-0720b65c8ab8"/>
    <xsd:element name="properties">
      <xsd:complexType>
        <xsd:sequence>
          <xsd:element name="documentManagement">
            <xsd:complexType>
              <xsd:all>
                <xsd:element ref="ns2:_Version"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a87f64-2ec1-4f59-a011-0720b65c8ab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7C0AC6-40A5-4F0E-A4BB-547CD58F1F77}">
  <ds:schemaRefs>
    <ds:schemaRef ds:uri="http://schemas.microsoft.com/sharepoint/v3/contenttype/forms"/>
  </ds:schemaRefs>
</ds:datastoreItem>
</file>

<file path=customXml/itemProps2.xml><?xml version="1.0" encoding="utf-8"?>
<ds:datastoreItem xmlns:ds="http://schemas.openxmlformats.org/officeDocument/2006/customXml" ds:itemID="{E54E6CE6-49C4-4EB5-9D7B-6498DEC72FAD}">
  <ds:schemaRefs>
    <ds:schemaRef ds:uri="http://schemas.microsoft.com/office/2006/documentManagement/types"/>
    <ds:schemaRef ds:uri="d0a87f64-2ec1-4f59-a011-0720b65c8ab8"/>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18EFB045-EDAB-45DF-8590-8DC867DF91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d0a87f64-2ec1-4f59-a011-0720b65c8a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7996</Words>
  <Application>Microsoft Office PowerPoint</Application>
  <PresentationFormat>Widescreen</PresentationFormat>
  <Paragraphs>1332</Paragraphs>
  <Slides>66</Slides>
  <Notes>65</Notes>
  <HiddenSlides>3</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80" baseType="lpstr">
      <vt:lpstr>Arial</vt:lpstr>
      <vt:lpstr>Calibri</vt:lpstr>
      <vt:lpstr>Consolas</vt:lpstr>
      <vt:lpstr>Courier New</vt:lpstr>
      <vt:lpstr>Lucida Console</vt:lpstr>
      <vt:lpstr>Segoe</vt:lpstr>
      <vt:lpstr>Segoe UI</vt:lpstr>
      <vt:lpstr>Segoe UI Light</vt:lpstr>
      <vt:lpstr>Segoe UI Semibold</vt:lpstr>
      <vt:lpstr>Verdana</vt:lpstr>
      <vt:lpstr>Wingdings</vt:lpstr>
      <vt:lpstr>MPN Metro blue</vt:lpstr>
      <vt:lpstr>think-cell Slide</vt:lpstr>
      <vt:lpstr>Bitmap Image</vt:lpstr>
      <vt:lpstr>PowerPoint Presentation</vt:lpstr>
      <vt:lpstr>Getting Live Meeting Assistance</vt:lpstr>
      <vt:lpstr>Tips when losing audio</vt:lpstr>
      <vt:lpstr>Still having audio issues?</vt:lpstr>
      <vt:lpstr>Agenda</vt:lpstr>
      <vt:lpstr>PowerPoint Presentation</vt:lpstr>
      <vt:lpstr>SQL Options</vt:lpstr>
      <vt:lpstr>SQL Server on Azure VM (IaaS)</vt:lpstr>
      <vt:lpstr>Azure SQL Database (PaaS)</vt:lpstr>
      <vt:lpstr>Comparing IaaS and PaaS</vt:lpstr>
      <vt:lpstr>PowerPoint Presentation</vt:lpstr>
      <vt:lpstr>PowerPoint Presentation</vt:lpstr>
      <vt:lpstr> TDS Endpoints</vt:lpstr>
      <vt:lpstr>SQL Database Resource Governance</vt:lpstr>
      <vt:lpstr>Logical Server versions</vt:lpstr>
      <vt:lpstr>SQL Database V12 (GA since January)</vt:lpstr>
      <vt:lpstr>Management Tooling</vt:lpstr>
      <vt:lpstr>PowerPoint Presentation</vt:lpstr>
      <vt:lpstr>Predictable Performance Model</vt:lpstr>
      <vt:lpstr>Scaling Azure SQL Database</vt:lpstr>
      <vt:lpstr>PowerPoint Presentation</vt:lpstr>
      <vt:lpstr>What are DTUs?</vt:lpstr>
      <vt:lpstr>Database performance and throughput -DTUs</vt:lpstr>
      <vt:lpstr>PowerPoint Presentation</vt:lpstr>
      <vt:lpstr>SQL Database Service Tiers</vt:lpstr>
      <vt:lpstr>Azure SQL Database Benchmark (ASDB)</vt:lpstr>
      <vt:lpstr>Azure SQL Database Benchmark (ASDB)</vt:lpstr>
      <vt:lpstr>Upgrading/Downgrading Service Tier</vt:lpstr>
      <vt:lpstr>Scaling Considerations</vt:lpstr>
      <vt:lpstr>PowerPoint Presentation</vt:lpstr>
      <vt:lpstr>PowerPoint Presentation</vt:lpstr>
      <vt:lpstr>Elastic Scale Client Tools (GA May 2015)</vt:lpstr>
      <vt:lpstr>Shard Map Manager</vt:lpstr>
      <vt:lpstr>Data Dependent Routing</vt:lpstr>
      <vt:lpstr>Multi-Shard Querying</vt:lpstr>
      <vt:lpstr>PowerPoint Presentation</vt:lpstr>
      <vt:lpstr>PowerPoint Presentation</vt:lpstr>
      <vt:lpstr>Elastic Database </vt:lpstr>
      <vt:lpstr>PowerPoint Presentation</vt:lpstr>
      <vt:lpstr>Elastic Database Pool Configuration</vt:lpstr>
      <vt:lpstr>Pool Management</vt:lpstr>
      <vt:lpstr>Elastic Database Jobs</vt:lpstr>
      <vt:lpstr>PowerPoint Presentation</vt:lpstr>
      <vt:lpstr> Built-in Replicas and Failover</vt:lpstr>
      <vt:lpstr>Restore Deleted Database</vt:lpstr>
      <vt:lpstr>DB  Copy</vt:lpstr>
      <vt:lpstr>Import/Export</vt:lpstr>
      <vt:lpstr>Point-in-Time Restore</vt:lpstr>
      <vt:lpstr>Geo-Restore</vt:lpstr>
      <vt:lpstr>Standard Geo-Replication</vt:lpstr>
      <vt:lpstr>Active Geo-Replication</vt:lpstr>
      <vt:lpstr>Recovery Objectives (v12)</vt:lpstr>
      <vt:lpstr>PowerPoint Presentation</vt:lpstr>
      <vt:lpstr>SQL Database Monitoring</vt:lpstr>
      <vt:lpstr>PowerPoint Presentation</vt:lpstr>
      <vt:lpstr>Auditing</vt:lpstr>
      <vt:lpstr>Viewing Audit data</vt:lpstr>
      <vt:lpstr>Other Security Improvements in V12 preview </vt:lpstr>
      <vt:lpstr>PowerPoint Presentation</vt:lpstr>
      <vt:lpstr>PowerPoint Presentation</vt:lpstr>
      <vt:lpstr>Migration tools </vt:lpstr>
      <vt:lpstr>SQL Migration Wizard</vt:lpstr>
      <vt:lpstr>Review</vt:lpstr>
      <vt:lpstr>Partner Services Contact Information</vt:lpstr>
      <vt:lpstr>Activate your MSDN Benefits…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Azure Websites</dc:title>
  <dc:creator/>
  <cp:lastModifiedBy/>
  <cp:revision>1</cp:revision>
  <dcterms:created xsi:type="dcterms:W3CDTF">2014-04-16T08:49:26Z</dcterms:created>
  <dcterms:modified xsi:type="dcterms:W3CDTF">2015-07-06T17:01:53Z</dcterms:modified>
  <cp:category>Microsoft Azure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0x0101006A075C42CBD57D4185289C725A4BD2ED</vt:lpwstr>
  </property>
</Properties>
</file>