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80" r:id="rId5"/>
    <p:sldId id="281" r:id="rId6"/>
    <p:sldId id="282" r:id="rId7"/>
    <p:sldId id="283" r:id="rId8"/>
    <p:sldId id="284" r:id="rId9"/>
    <p:sldId id="296" r:id="rId10"/>
    <p:sldId id="297" r:id="rId11"/>
    <p:sldId id="270" r:id="rId12"/>
    <p:sldId id="272" r:id="rId13"/>
    <p:sldId id="271" r:id="rId14"/>
    <p:sldId id="267" r:id="rId15"/>
    <p:sldId id="273" r:id="rId16"/>
    <p:sldId id="274" r:id="rId17"/>
    <p:sldId id="275" r:id="rId18"/>
    <p:sldId id="276" r:id="rId19"/>
    <p:sldId id="294" r:id="rId20"/>
    <p:sldId id="26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308A-5E83-4B1F-A203-ED29E6929DA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614F-A01D-49B4-9A4B-C2C134FBF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308A-5E83-4B1F-A203-ED29E6929DA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614F-A01D-49B4-9A4B-C2C134FBF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308A-5E83-4B1F-A203-ED29E6929DA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614F-A01D-49B4-9A4B-C2C134FBF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308A-5E83-4B1F-A203-ED29E6929DA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614F-A01D-49B4-9A4B-C2C134FBF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308A-5E83-4B1F-A203-ED29E6929DA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614F-A01D-49B4-9A4B-C2C134FBF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308A-5E83-4B1F-A203-ED29E6929DA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614F-A01D-49B4-9A4B-C2C134FBF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308A-5E83-4B1F-A203-ED29E6929DA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614F-A01D-49B4-9A4B-C2C134FBF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308A-5E83-4B1F-A203-ED29E6929DA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614F-A01D-49B4-9A4B-C2C134FBF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308A-5E83-4B1F-A203-ED29E6929DA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614F-A01D-49B4-9A4B-C2C134FBF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308A-5E83-4B1F-A203-ED29E6929DA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614F-A01D-49B4-9A4B-C2C134FBF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308A-5E83-4B1F-A203-ED29E6929DA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614F-A01D-49B4-9A4B-C2C134FBF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0308A-5E83-4B1F-A203-ED29E6929DA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D614F-A01D-49B4-9A4B-C2C134FBF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PWM</a:t>
            </a:r>
            <a:r>
              <a:rPr lang="zh-CN" altLang="en-US" dirty="0"/>
              <a:t>控制蜂鸣器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SignaltapII </a:t>
            </a:r>
            <a:r>
              <a:rPr lang="zh-CN" altLang="en-US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创建</a:t>
            </a:r>
            <a:r>
              <a:rPr lang="en-US" altLang="zh-CN"/>
              <a:t>SignaltapII</a:t>
            </a:r>
            <a:r>
              <a:rPr lang="zh-CN" altLang="en-US"/>
              <a:t>的文件，</a:t>
            </a:r>
          </a:p>
          <a:p>
            <a:endParaRPr lang="zh-CN" altLang="en-US"/>
          </a:p>
          <a:p>
            <a:r>
              <a:rPr lang="zh-CN" altLang="en-US"/>
              <a:t>运行程序后，当按键不</a:t>
            </a:r>
          </a:p>
          <a:p>
            <a:pPr marL="0" indent="0">
              <a:buNone/>
            </a:pPr>
            <a:r>
              <a:rPr lang="zh-CN" altLang="en-US"/>
              <a:t>按下时，为初始状态；</a:t>
            </a:r>
          </a:p>
          <a:p>
            <a:pPr marL="0" indent="0">
              <a:buNone/>
            </a:pPr>
            <a:r>
              <a:rPr lang="en-US" altLang="zh-CN"/>
              <a:t>duty = H33333332</a:t>
            </a:r>
            <a:r>
              <a:rPr lang="zh-CN" altLang="en-US"/>
              <a:t>；</a:t>
            </a:r>
          </a:p>
          <a:p>
            <a:pPr marL="0" indent="0">
              <a:buNone/>
            </a:pPr>
            <a:r>
              <a:rPr lang="zh-CN" altLang="en-US"/>
              <a:t>       </a:t>
            </a:r>
            <a:r>
              <a:rPr lang="en-US" altLang="zh-CN"/>
              <a:t>= D858,993,458</a:t>
            </a:r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同时，可以观察</a:t>
            </a:r>
            <a:r>
              <a:rPr lang="en-US" altLang="zh-CN"/>
              <a:t>buzzer</a:t>
            </a:r>
            <a:r>
              <a:rPr lang="zh-CN" altLang="en-US"/>
              <a:t>的</a:t>
            </a:r>
          </a:p>
          <a:p>
            <a:pPr marL="0" indent="0">
              <a:buNone/>
            </a:pPr>
            <a:r>
              <a:rPr lang="zh-CN" altLang="en-US"/>
              <a:t>变化情况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15" y="476885"/>
            <a:ext cx="6487795" cy="59035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</a:t>
            </a:r>
            <a:r>
              <a:rPr lang="zh-CN" altLang="en-US" dirty="0"/>
              <a:t>呼吸灯的实现（</a:t>
            </a:r>
            <a:r>
              <a:rPr lang="en-US" altLang="zh-CN" dirty="0"/>
              <a:t>PWM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系统时钟为</a:t>
            </a:r>
            <a:r>
              <a:rPr lang="en-US" altLang="zh-CN" dirty="0"/>
              <a:t>50MHz</a:t>
            </a:r>
            <a:r>
              <a:rPr lang="zh-CN" altLang="en-US" dirty="0"/>
              <a:t>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从灭到亮和从亮到灭的时间均为</a:t>
            </a:r>
            <a:r>
              <a:rPr lang="en-US" altLang="zh-CN" dirty="0"/>
              <a:t>2s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下面两种方式都是实现</a:t>
            </a:r>
            <a:r>
              <a:rPr lang="en-US" altLang="zh-CN" dirty="0"/>
              <a:t>PWM</a:t>
            </a:r>
            <a:r>
              <a:rPr lang="zh-CN" altLang="en-US" dirty="0"/>
              <a:t>的呼吸灯的方法，方式一分段式；方式二是连续式；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503" y="130921"/>
            <a:ext cx="10515600" cy="1325563"/>
          </a:xfrm>
        </p:spPr>
        <p:txBody>
          <a:bodyPr/>
          <a:lstStyle/>
          <a:p>
            <a:r>
              <a:rPr lang="en-US" altLang="zh-CN" dirty="0"/>
              <a:t>FPGA</a:t>
            </a:r>
            <a:r>
              <a:rPr lang="zh-CN" altLang="en-US" dirty="0"/>
              <a:t>呼吸灯的实现（</a:t>
            </a:r>
            <a:r>
              <a:rPr lang="en-US" altLang="zh-CN" dirty="0"/>
              <a:t>PWM</a:t>
            </a:r>
            <a:r>
              <a:rPr lang="zh-CN" altLang="en-US" dirty="0"/>
              <a:t>）方法一：</a:t>
            </a:r>
          </a:p>
        </p:txBody>
      </p:sp>
      <p:sp>
        <p:nvSpPr>
          <p:cNvPr id="4" name="矩形 3"/>
          <p:cNvSpPr/>
          <p:nvPr/>
        </p:nvSpPr>
        <p:spPr>
          <a:xfrm>
            <a:off x="469490" y="1115501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第1个</a:t>
            </a:r>
            <a:r>
              <a:rPr lang="en-US" altLang="zh-CN" sz="2400" dirty="0"/>
              <a:t>0.</a:t>
            </a:r>
            <a:r>
              <a:rPr lang="zh-CN" altLang="en-US" sz="2400" dirty="0"/>
              <a:t>2秒内，占空比为9</a:t>
            </a:r>
            <a:r>
              <a:rPr lang="en-US" altLang="zh-CN" sz="2400" dirty="0"/>
              <a:t>9</a:t>
            </a:r>
            <a:r>
              <a:rPr lang="zh-CN" altLang="en-US" sz="2400" dirty="0"/>
              <a:t>%；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第2个</a:t>
            </a:r>
            <a:r>
              <a:rPr lang="en-US" altLang="zh-CN" sz="2400" dirty="0"/>
              <a:t>0. </a:t>
            </a:r>
            <a:r>
              <a:rPr lang="zh-CN" altLang="en-US" sz="2400" dirty="0"/>
              <a:t>2秒内，占空比为8</a:t>
            </a:r>
            <a:r>
              <a:rPr lang="en-US" altLang="zh-CN" sz="2400" dirty="0"/>
              <a:t>0</a:t>
            </a:r>
            <a:r>
              <a:rPr lang="zh-CN" altLang="en-US" sz="2400" dirty="0"/>
              <a:t>%；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第3个</a:t>
            </a:r>
            <a:r>
              <a:rPr lang="en-US" altLang="zh-CN" sz="2400" dirty="0"/>
              <a:t>0. </a:t>
            </a:r>
            <a:r>
              <a:rPr lang="zh-CN" altLang="en-US" sz="2400" dirty="0"/>
              <a:t>2秒内，占空比为</a:t>
            </a:r>
            <a:r>
              <a:rPr lang="en-US" altLang="zh-CN" sz="2400" dirty="0"/>
              <a:t>6</a:t>
            </a:r>
            <a:r>
              <a:rPr lang="zh-CN" altLang="en-US" sz="2400" dirty="0"/>
              <a:t>0%；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第4个</a:t>
            </a:r>
            <a:r>
              <a:rPr lang="en-US" altLang="zh-CN" sz="2400" dirty="0"/>
              <a:t>0. </a:t>
            </a:r>
            <a:r>
              <a:rPr lang="zh-CN" altLang="en-US" sz="2400" dirty="0"/>
              <a:t>2秒内，占空比为</a:t>
            </a:r>
            <a:r>
              <a:rPr lang="en-US" altLang="zh-CN" sz="2400" dirty="0"/>
              <a:t>4</a:t>
            </a:r>
            <a:r>
              <a:rPr lang="zh-CN" altLang="en-US" sz="2400" dirty="0"/>
              <a:t>0%；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第5个</a:t>
            </a:r>
            <a:r>
              <a:rPr lang="en-US" altLang="zh-CN" sz="2400" dirty="0"/>
              <a:t>0. </a:t>
            </a:r>
            <a:r>
              <a:rPr lang="zh-CN" altLang="en-US" sz="2400" dirty="0"/>
              <a:t>2秒内，占空比为20%；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第</a:t>
            </a:r>
            <a:r>
              <a:rPr lang="en-US" altLang="zh-CN" sz="2400" dirty="0"/>
              <a:t>6</a:t>
            </a:r>
            <a:r>
              <a:rPr lang="zh-CN" altLang="en-US" sz="2400" dirty="0"/>
              <a:t>个</a:t>
            </a:r>
            <a:r>
              <a:rPr lang="en-US" altLang="zh-CN" sz="2400" dirty="0"/>
              <a:t>0. </a:t>
            </a:r>
            <a:r>
              <a:rPr lang="zh-CN" altLang="en-US" sz="2400" dirty="0"/>
              <a:t>2秒内，占空比为20%；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第</a:t>
            </a:r>
            <a:r>
              <a:rPr lang="en-US" altLang="zh-CN" sz="2400" dirty="0"/>
              <a:t>7</a:t>
            </a:r>
            <a:r>
              <a:rPr lang="zh-CN" altLang="en-US" sz="2400" dirty="0"/>
              <a:t>个</a:t>
            </a:r>
            <a:r>
              <a:rPr lang="en-US" altLang="zh-CN" sz="2400" dirty="0"/>
              <a:t>0. </a:t>
            </a:r>
            <a:r>
              <a:rPr lang="zh-CN" altLang="en-US" sz="2400" dirty="0"/>
              <a:t>2秒内，占空比为</a:t>
            </a:r>
            <a:r>
              <a:rPr lang="en-US" altLang="zh-CN" sz="2400" dirty="0"/>
              <a:t>4</a:t>
            </a:r>
            <a:r>
              <a:rPr lang="zh-CN" altLang="en-US" sz="2400" dirty="0"/>
              <a:t>0%；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第</a:t>
            </a:r>
            <a:r>
              <a:rPr lang="en-US" altLang="zh-CN" sz="2400" dirty="0"/>
              <a:t>8</a:t>
            </a:r>
            <a:r>
              <a:rPr lang="zh-CN" altLang="en-US" sz="2400" dirty="0"/>
              <a:t>个</a:t>
            </a:r>
            <a:r>
              <a:rPr lang="en-US" altLang="zh-CN" sz="2400" dirty="0"/>
              <a:t>0. </a:t>
            </a:r>
            <a:r>
              <a:rPr lang="zh-CN" altLang="en-US" sz="2400" dirty="0"/>
              <a:t>2秒内，占空比为</a:t>
            </a:r>
            <a:r>
              <a:rPr lang="en-US" altLang="zh-CN" sz="2400" dirty="0"/>
              <a:t>6</a:t>
            </a:r>
            <a:r>
              <a:rPr lang="zh-CN" altLang="en-US" sz="2400" dirty="0"/>
              <a:t>0%；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第</a:t>
            </a:r>
            <a:r>
              <a:rPr lang="en-US" altLang="zh-CN" sz="2400" dirty="0"/>
              <a:t>9</a:t>
            </a:r>
            <a:r>
              <a:rPr lang="zh-CN" altLang="en-US" sz="2400" dirty="0"/>
              <a:t>个</a:t>
            </a:r>
            <a:r>
              <a:rPr lang="en-US" altLang="zh-CN" sz="2400" dirty="0"/>
              <a:t>0. </a:t>
            </a:r>
            <a:r>
              <a:rPr lang="zh-CN" altLang="en-US" sz="2400" dirty="0"/>
              <a:t>2秒内，占空比为8</a:t>
            </a:r>
            <a:r>
              <a:rPr lang="en-US" altLang="zh-CN" sz="2400" dirty="0"/>
              <a:t>0</a:t>
            </a:r>
            <a:r>
              <a:rPr lang="zh-CN" altLang="en-US" sz="2400" dirty="0"/>
              <a:t>%；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第1</a:t>
            </a:r>
            <a:r>
              <a:rPr lang="en-US" altLang="zh-CN" sz="2400" dirty="0"/>
              <a:t>0</a:t>
            </a:r>
            <a:r>
              <a:rPr lang="zh-CN" altLang="en-US" sz="2400" dirty="0"/>
              <a:t>个</a:t>
            </a:r>
            <a:r>
              <a:rPr lang="en-US" altLang="zh-CN" sz="2400" dirty="0"/>
              <a:t>0. </a:t>
            </a:r>
            <a:r>
              <a:rPr lang="zh-CN" altLang="en-US" sz="2400" dirty="0"/>
              <a:t>2秒内，占空比为9</a:t>
            </a:r>
            <a:r>
              <a:rPr lang="en-US" altLang="zh-CN" sz="2400" dirty="0"/>
              <a:t>9</a:t>
            </a:r>
            <a:r>
              <a:rPr lang="zh-CN" altLang="en-US" sz="2400" dirty="0"/>
              <a:t>%；</a:t>
            </a:r>
            <a:endParaRPr lang="en-US" altLang="zh-CN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699817" y="1871983"/>
            <a:ext cx="7231626" cy="4134094"/>
            <a:chOff x="4699817" y="1484210"/>
            <a:chExt cx="7231626" cy="4134094"/>
          </a:xfrm>
        </p:grpSpPr>
        <p:sp>
          <p:nvSpPr>
            <p:cNvPr id="6" name="矩形 5"/>
            <p:cNvSpPr/>
            <p:nvPr/>
          </p:nvSpPr>
          <p:spPr>
            <a:xfrm>
              <a:off x="4699818" y="1484210"/>
              <a:ext cx="7231625" cy="83099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2400" dirty="0"/>
                <a:t>第1与</a:t>
              </a:r>
              <a:r>
                <a:rPr lang="en-US" altLang="zh-CN" sz="2400" dirty="0"/>
                <a:t>10</a:t>
              </a:r>
              <a:r>
                <a:rPr lang="zh-CN" altLang="en-US" sz="2400" dirty="0"/>
                <a:t>次分别持续时间</a:t>
              </a:r>
              <a:r>
                <a:rPr lang="en-US" altLang="zh-CN" sz="2400" dirty="0"/>
                <a:t>0. </a:t>
              </a:r>
              <a:r>
                <a:rPr lang="zh-CN" altLang="en-US" sz="2400" dirty="0"/>
                <a:t>2秒，每</a:t>
              </a:r>
              <a:r>
                <a:rPr lang="en-US" altLang="zh-CN" sz="2400" dirty="0"/>
                <a:t>2</a:t>
              </a:r>
              <a:r>
                <a:rPr lang="zh-CN" altLang="en-US" sz="2400" dirty="0"/>
                <a:t>毫秒输出一个PWM波（9.</a:t>
              </a:r>
              <a:r>
                <a:rPr lang="en-US" altLang="zh-CN" sz="2400" dirty="0"/>
                <a:t>9</a:t>
              </a:r>
              <a:r>
                <a:rPr lang="zh-CN" altLang="en-US" sz="2400" dirty="0"/>
                <a:t>毫秒后为低电平）；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4699818" y="2306614"/>
              <a:ext cx="7231625" cy="83099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2400" dirty="0"/>
                <a:t>第</a:t>
              </a:r>
              <a:r>
                <a:rPr lang="en-US" altLang="zh-CN" sz="2400" dirty="0"/>
                <a:t>2</a:t>
              </a:r>
              <a:r>
                <a:rPr lang="zh-CN" altLang="en-US" sz="2400" dirty="0"/>
                <a:t>与</a:t>
              </a:r>
              <a:r>
                <a:rPr lang="en-US" altLang="zh-CN" sz="2400" dirty="0"/>
                <a:t>9</a:t>
              </a:r>
              <a:r>
                <a:rPr lang="zh-CN" altLang="en-US" sz="2400" dirty="0"/>
                <a:t>次分别持续时间</a:t>
              </a:r>
              <a:r>
                <a:rPr lang="en-US" altLang="zh-CN" sz="2400" dirty="0"/>
                <a:t>0. </a:t>
              </a:r>
              <a:r>
                <a:rPr lang="zh-CN" altLang="en-US" sz="2400" dirty="0"/>
                <a:t>2秒，每</a:t>
              </a:r>
              <a:r>
                <a:rPr lang="en-US" altLang="zh-CN" sz="2400" dirty="0"/>
                <a:t>2</a:t>
              </a:r>
              <a:r>
                <a:rPr lang="zh-CN" altLang="en-US" sz="2400" dirty="0"/>
                <a:t>毫秒输出一个PWM波（</a:t>
              </a:r>
              <a:r>
                <a:rPr lang="en-US" altLang="zh-CN" sz="2400" dirty="0"/>
                <a:t>8</a:t>
              </a:r>
              <a:r>
                <a:rPr lang="zh-CN" altLang="en-US" sz="2400" dirty="0"/>
                <a:t>毫秒后为低电平）；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699817" y="3137611"/>
              <a:ext cx="7231625" cy="83099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2400" dirty="0"/>
                <a:t>第</a:t>
              </a:r>
              <a:r>
                <a:rPr lang="en-US" altLang="zh-CN" sz="2400" dirty="0"/>
                <a:t>3</a:t>
              </a:r>
              <a:r>
                <a:rPr lang="zh-CN" altLang="en-US" sz="2400" dirty="0"/>
                <a:t>与</a:t>
              </a:r>
              <a:r>
                <a:rPr lang="en-US" altLang="zh-CN" sz="2400" dirty="0"/>
                <a:t>8</a:t>
              </a:r>
              <a:r>
                <a:rPr lang="zh-CN" altLang="en-US" sz="2400" dirty="0"/>
                <a:t>次分别持续时间</a:t>
              </a:r>
              <a:r>
                <a:rPr lang="en-US" altLang="zh-CN" sz="2400" dirty="0"/>
                <a:t>0. </a:t>
              </a:r>
              <a:r>
                <a:rPr lang="zh-CN" altLang="en-US" sz="2400" dirty="0"/>
                <a:t>2秒，每</a:t>
              </a:r>
              <a:r>
                <a:rPr lang="en-US" altLang="zh-CN" sz="2400" dirty="0"/>
                <a:t>2</a:t>
              </a:r>
              <a:r>
                <a:rPr lang="zh-CN" altLang="en-US" sz="2400" dirty="0"/>
                <a:t>毫秒输出一个PWM波（</a:t>
              </a:r>
              <a:r>
                <a:rPr lang="en-US" altLang="zh-CN" sz="2400" dirty="0"/>
                <a:t>6</a:t>
              </a:r>
              <a:r>
                <a:rPr lang="zh-CN" altLang="en-US" sz="2400" dirty="0"/>
                <a:t>毫秒后为低电平）；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4699817" y="3962459"/>
              <a:ext cx="7231625" cy="83099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2400" dirty="0"/>
                <a:t>第</a:t>
              </a:r>
              <a:r>
                <a:rPr lang="en-US" altLang="zh-CN" sz="2400" dirty="0"/>
                <a:t>4</a:t>
              </a:r>
              <a:r>
                <a:rPr lang="zh-CN" altLang="en-US" sz="2400" dirty="0"/>
                <a:t>与</a:t>
              </a:r>
              <a:r>
                <a:rPr lang="en-US" altLang="zh-CN" sz="2400" dirty="0"/>
                <a:t>7</a:t>
              </a:r>
              <a:r>
                <a:rPr lang="zh-CN" altLang="en-US" sz="2400" dirty="0"/>
                <a:t>次分别持续时间</a:t>
              </a:r>
              <a:r>
                <a:rPr lang="en-US" altLang="zh-CN" sz="2400" dirty="0"/>
                <a:t>0. </a:t>
              </a:r>
              <a:r>
                <a:rPr lang="zh-CN" altLang="en-US" sz="2400" dirty="0"/>
                <a:t>2秒，每</a:t>
              </a:r>
              <a:r>
                <a:rPr lang="en-US" altLang="zh-CN" sz="2400" dirty="0"/>
                <a:t>2</a:t>
              </a:r>
              <a:r>
                <a:rPr lang="zh-CN" altLang="en-US" sz="2400" dirty="0"/>
                <a:t>毫秒输出一个PWM波（</a:t>
              </a:r>
              <a:r>
                <a:rPr lang="en-US" altLang="zh-CN" sz="2400" dirty="0"/>
                <a:t>6</a:t>
              </a:r>
              <a:r>
                <a:rPr lang="zh-CN" altLang="en-US" sz="2400" dirty="0"/>
                <a:t>毫秒后为低电平）；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4699817" y="4787307"/>
              <a:ext cx="7231625" cy="83099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2400" dirty="0"/>
                <a:t>第</a:t>
              </a:r>
              <a:r>
                <a:rPr lang="en-US" altLang="zh-CN" sz="2400" dirty="0"/>
                <a:t>5</a:t>
              </a:r>
              <a:r>
                <a:rPr lang="zh-CN" altLang="en-US" sz="2400" dirty="0"/>
                <a:t>与</a:t>
              </a:r>
              <a:r>
                <a:rPr lang="en-US" altLang="zh-CN" sz="2400" dirty="0"/>
                <a:t>6</a:t>
              </a:r>
              <a:r>
                <a:rPr lang="zh-CN" altLang="en-US" sz="2400" dirty="0"/>
                <a:t>次分别持续时间</a:t>
              </a:r>
              <a:r>
                <a:rPr lang="en-US" altLang="zh-CN" sz="2400" dirty="0"/>
                <a:t>0. </a:t>
              </a:r>
              <a:r>
                <a:rPr lang="zh-CN" altLang="en-US" sz="2400" dirty="0"/>
                <a:t>2秒，每</a:t>
              </a:r>
              <a:r>
                <a:rPr lang="en-US" altLang="zh-CN" sz="2400" dirty="0"/>
                <a:t>2</a:t>
              </a:r>
              <a:r>
                <a:rPr lang="zh-CN" altLang="en-US" sz="2400" dirty="0"/>
                <a:t>毫秒输出一个PWM波（</a:t>
              </a:r>
              <a:r>
                <a:rPr lang="en-US" altLang="zh-CN" sz="2400" dirty="0"/>
                <a:t>6</a:t>
              </a:r>
              <a:r>
                <a:rPr lang="zh-CN" altLang="en-US" sz="2400" dirty="0"/>
                <a:t>毫秒后为低电平）；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660"/>
            <a:ext cx="10515600" cy="1325563"/>
          </a:xfrm>
        </p:spPr>
        <p:txBody>
          <a:bodyPr/>
          <a:lstStyle/>
          <a:p>
            <a:r>
              <a:rPr lang="en-US" altLang="zh-CN" dirty="0"/>
              <a:t>FPGA</a:t>
            </a:r>
            <a:r>
              <a:rPr lang="zh-CN" altLang="en-US" dirty="0"/>
              <a:t>呼吸灯的实现（</a:t>
            </a:r>
            <a:r>
              <a:rPr lang="en-US" altLang="zh-CN" dirty="0"/>
              <a:t>PWM</a:t>
            </a:r>
            <a:r>
              <a:rPr lang="zh-CN" altLang="en-US" dirty="0"/>
              <a:t>）方法二：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115501"/>
            <a:ext cx="10924713" cy="57424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从灭到亮的时间是</a:t>
            </a:r>
            <a:r>
              <a:rPr lang="en-US" altLang="zh-CN" sz="2400" dirty="0"/>
              <a:t>2s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从灭到亮的时间是</a:t>
            </a:r>
            <a:r>
              <a:rPr lang="en-US" altLang="zh-CN" sz="2400" dirty="0"/>
              <a:t>2s</a:t>
            </a:r>
            <a:r>
              <a:rPr lang="zh-CN" altLang="en-US" sz="2400" dirty="0"/>
              <a:t>，可以把这</a:t>
            </a:r>
            <a:r>
              <a:rPr lang="en-US" altLang="zh-CN" sz="2400" dirty="0"/>
              <a:t>2s</a:t>
            </a:r>
            <a:r>
              <a:rPr lang="zh-CN" altLang="en-US" sz="2400" dirty="0"/>
              <a:t>分成</a:t>
            </a:r>
            <a:r>
              <a:rPr lang="en-US" altLang="zh-CN" sz="2400" dirty="0"/>
              <a:t>1000</a:t>
            </a:r>
            <a:r>
              <a:rPr lang="zh-CN" altLang="en-US" sz="2400" dirty="0"/>
              <a:t>段，每</a:t>
            </a:r>
            <a:r>
              <a:rPr lang="en-US" altLang="zh-CN" sz="2400" dirty="0"/>
              <a:t>2ms</a:t>
            </a:r>
            <a:r>
              <a:rPr lang="zh-CN" altLang="en-US" sz="2400" dirty="0"/>
              <a:t>输出一个周期的</a:t>
            </a:r>
            <a:r>
              <a:rPr lang="en-US" altLang="zh-CN" sz="2400" dirty="0"/>
              <a:t>PWM</a:t>
            </a:r>
            <a:r>
              <a:rPr lang="zh-CN" altLang="en-US" sz="2400" dirty="0"/>
              <a:t>波；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然后在这个</a:t>
            </a:r>
            <a:r>
              <a:rPr lang="en-US" altLang="zh-CN" sz="2400" dirty="0"/>
              <a:t>1000PWM</a:t>
            </a:r>
            <a:r>
              <a:rPr lang="zh-CN" altLang="en-US" sz="2400" dirty="0"/>
              <a:t>波中，</a:t>
            </a:r>
            <a:r>
              <a:rPr lang="en-US" altLang="zh-CN" sz="2400" dirty="0"/>
              <a:t>PWM</a:t>
            </a:r>
            <a:r>
              <a:rPr lang="zh-CN" altLang="en-US" sz="2400" dirty="0"/>
              <a:t>脉宽依次增加</a:t>
            </a:r>
            <a:r>
              <a:rPr lang="en-US" altLang="zh-CN" sz="2400" dirty="0"/>
              <a:t>2us</a:t>
            </a:r>
            <a:r>
              <a:rPr lang="zh-CN" altLang="en-US" sz="2400" dirty="0"/>
              <a:t>；即相邻的两个</a:t>
            </a:r>
            <a:r>
              <a:rPr lang="en-US" altLang="zh-CN" sz="2400" dirty="0"/>
              <a:t>2ms</a:t>
            </a:r>
            <a:r>
              <a:rPr lang="zh-CN" altLang="en-US" sz="2400" dirty="0"/>
              <a:t>的时间间隔，</a:t>
            </a:r>
            <a:r>
              <a:rPr lang="en-US" altLang="zh-CN" sz="2400" dirty="0"/>
              <a:t>Led</a:t>
            </a:r>
            <a:r>
              <a:rPr lang="zh-CN" altLang="en-US" sz="2400" dirty="0"/>
              <a:t>的点亮时间相差</a:t>
            </a:r>
            <a:r>
              <a:rPr lang="en-US" altLang="zh-CN" sz="2400" dirty="0"/>
              <a:t>2us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例如：第</a:t>
            </a:r>
            <a:r>
              <a:rPr lang="en-US" altLang="zh-CN" sz="24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2ms</a:t>
            </a:r>
            <a:r>
              <a:rPr lang="zh-CN" altLang="en-US" sz="2400" dirty="0"/>
              <a:t>时间间隔内，</a:t>
            </a:r>
            <a:r>
              <a:rPr lang="en-US" altLang="zh-CN" sz="2400" dirty="0"/>
              <a:t>LED</a:t>
            </a:r>
            <a:r>
              <a:rPr lang="zh-CN" altLang="en-US" sz="2400" dirty="0"/>
              <a:t>点亮脉冲占空比为</a:t>
            </a:r>
            <a:r>
              <a:rPr lang="en-US" altLang="zh-CN" sz="2400" dirty="0"/>
              <a:t>0</a:t>
            </a:r>
            <a:r>
              <a:rPr lang="zh-CN" altLang="en-US" sz="2400" dirty="0"/>
              <a:t>；第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2ms</a:t>
            </a:r>
            <a:r>
              <a:rPr lang="zh-CN" altLang="en-US" sz="2400" dirty="0"/>
              <a:t>时间间隔内，</a:t>
            </a:r>
            <a:r>
              <a:rPr lang="en-US" altLang="zh-CN" sz="2400" dirty="0"/>
              <a:t>LED</a:t>
            </a:r>
            <a:r>
              <a:rPr lang="zh-CN" altLang="en-US" sz="2400" dirty="0"/>
              <a:t>点亮脉冲占空比为</a:t>
            </a:r>
            <a:r>
              <a:rPr lang="en-US" altLang="zh-CN" sz="2400" dirty="0"/>
              <a:t>0.1%</a:t>
            </a:r>
            <a:r>
              <a:rPr lang="zh-CN" altLang="en-US" sz="2400" dirty="0"/>
              <a:t>；第</a:t>
            </a:r>
            <a:r>
              <a:rPr lang="en-US" altLang="zh-CN" sz="2400" dirty="0"/>
              <a:t>3</a:t>
            </a:r>
            <a:r>
              <a:rPr lang="zh-CN" altLang="en-US" sz="2400" dirty="0"/>
              <a:t>个</a:t>
            </a:r>
            <a:r>
              <a:rPr lang="en-US" altLang="zh-CN" sz="2400" dirty="0"/>
              <a:t>2ms</a:t>
            </a:r>
            <a:r>
              <a:rPr lang="zh-CN" altLang="en-US" sz="2400" dirty="0"/>
              <a:t>时间间隔内，</a:t>
            </a:r>
            <a:r>
              <a:rPr lang="en-US" altLang="zh-CN" sz="2400" dirty="0"/>
              <a:t>LED</a:t>
            </a:r>
            <a:r>
              <a:rPr lang="zh-CN" altLang="en-US" sz="2400" dirty="0"/>
              <a:t>点亮脉冲占空比为</a:t>
            </a:r>
            <a:r>
              <a:rPr lang="en-US" altLang="zh-CN" sz="2400" dirty="0"/>
              <a:t>0.2%</a:t>
            </a:r>
            <a:r>
              <a:rPr lang="zh-CN" altLang="en-US" sz="2400" dirty="0"/>
              <a:t>；。。。第</a:t>
            </a:r>
            <a:r>
              <a:rPr lang="en-US" altLang="zh-CN" sz="2400" dirty="0"/>
              <a:t>1000</a:t>
            </a:r>
            <a:r>
              <a:rPr lang="zh-CN" altLang="en-US" sz="2400" dirty="0"/>
              <a:t>个</a:t>
            </a:r>
            <a:r>
              <a:rPr lang="en-US" altLang="zh-CN" sz="2400" dirty="0"/>
              <a:t>2ms</a:t>
            </a:r>
            <a:r>
              <a:rPr lang="zh-CN" altLang="en-US" sz="2400" dirty="0"/>
              <a:t>时间间隔内，</a:t>
            </a:r>
            <a:r>
              <a:rPr lang="en-US" altLang="zh-CN" sz="2400" dirty="0"/>
              <a:t>LED</a:t>
            </a:r>
            <a:r>
              <a:rPr lang="zh-CN" altLang="en-US" sz="2400" dirty="0"/>
              <a:t>点亮脉冲占空比为</a:t>
            </a:r>
            <a:r>
              <a:rPr lang="en-US" altLang="zh-CN" sz="2400" dirty="0"/>
              <a:t>99.9%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设计中至少需要</a:t>
            </a:r>
            <a:r>
              <a:rPr lang="en-US" altLang="zh-CN" sz="2400" dirty="0"/>
              <a:t>3</a:t>
            </a:r>
            <a:r>
              <a:rPr lang="zh-CN" altLang="en-US" sz="2400" dirty="0"/>
              <a:t>个计数器，一个</a:t>
            </a:r>
            <a:r>
              <a:rPr lang="en-US" altLang="zh-CN" sz="2400" dirty="0"/>
              <a:t>2us</a:t>
            </a:r>
            <a:r>
              <a:rPr lang="zh-CN" altLang="en-US" sz="2400" dirty="0"/>
              <a:t>计数，一个</a:t>
            </a:r>
            <a:r>
              <a:rPr lang="en-US" altLang="zh-CN" sz="2400" dirty="0"/>
              <a:t>2ms</a:t>
            </a:r>
            <a:r>
              <a:rPr lang="zh-CN" altLang="en-US" sz="2400" dirty="0"/>
              <a:t>（</a:t>
            </a:r>
            <a:r>
              <a:rPr lang="en-US" altLang="zh-CN" sz="2400" dirty="0"/>
              <a:t>2/1000s</a:t>
            </a:r>
            <a:r>
              <a:rPr lang="zh-CN" altLang="en-US" sz="2400" dirty="0"/>
              <a:t>）计数，一个</a:t>
            </a:r>
            <a:r>
              <a:rPr lang="en-US" altLang="zh-CN" sz="2400" dirty="0"/>
              <a:t>2s</a:t>
            </a:r>
            <a:r>
              <a:rPr lang="zh-CN" altLang="en-US" sz="2400" dirty="0"/>
              <a:t>计数；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微秒的计数器的设计</a:t>
            </a:r>
          </a:p>
        </p:txBody>
      </p:sp>
      <p:sp>
        <p:nvSpPr>
          <p:cNvPr id="5" name="矩形 4"/>
          <p:cNvSpPr/>
          <p:nvPr/>
        </p:nvSpPr>
        <p:spPr>
          <a:xfrm>
            <a:off x="1381432" y="1498958"/>
            <a:ext cx="942913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/* 计数器r_cnt_2us循环计数,计到99为2us */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parameter p_cnt_2us_max = 7'd100 - 1'b1;</a:t>
            </a:r>
          </a:p>
          <a:p>
            <a:r>
              <a:rPr lang="zh-CN" altLang="en-US" sz="2400" dirty="0"/>
              <a:t>reg [7:0] r_cnt_2us = 7'b0;</a:t>
            </a:r>
          </a:p>
          <a:p>
            <a:r>
              <a:rPr lang="zh-CN" altLang="en-US" sz="2400" dirty="0"/>
              <a:t>always @(posedge i_sys_clk or negedge i_sys_rst_n)</a:t>
            </a:r>
          </a:p>
          <a:p>
            <a:r>
              <a:rPr lang="zh-CN" altLang="en-US" sz="2400" dirty="0"/>
              <a:t>begin</a:t>
            </a:r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if (i_sys_rst_n == 1'b0)</a:t>
            </a:r>
          </a:p>
          <a:p>
            <a:r>
              <a:rPr lang="en-US" altLang="zh-CN" sz="2400" dirty="0"/>
              <a:t>		</a:t>
            </a:r>
            <a:r>
              <a:rPr lang="zh-CN" altLang="en-US" sz="2400" dirty="0"/>
              <a:t>r_cnt_2us &lt;= 7'd0;</a:t>
            </a:r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else if(r_cnt_2us == p_cnt_2us_max)</a:t>
            </a:r>
          </a:p>
          <a:p>
            <a:r>
              <a:rPr lang="en-US" altLang="zh-CN" sz="2400" dirty="0"/>
              <a:t>		</a:t>
            </a:r>
            <a:r>
              <a:rPr lang="zh-CN" altLang="en-US" sz="2400" dirty="0"/>
              <a:t>r_cnt_2us &lt;= 7'd0;</a:t>
            </a:r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else</a:t>
            </a:r>
          </a:p>
          <a:p>
            <a:r>
              <a:rPr lang="en-US" altLang="zh-CN" sz="2400" dirty="0"/>
              <a:t>		</a:t>
            </a:r>
            <a:r>
              <a:rPr lang="zh-CN" altLang="en-US" sz="2400" dirty="0"/>
              <a:t>r_cnt_2us &lt;= r_cnt_2us + 1'b1;</a:t>
            </a:r>
          </a:p>
          <a:p>
            <a:r>
              <a:rPr lang="zh-CN" altLang="en-US" sz="2400" dirty="0"/>
              <a:t>end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毫秒的计数器的设计</a:t>
            </a:r>
          </a:p>
        </p:txBody>
      </p:sp>
      <p:sp>
        <p:nvSpPr>
          <p:cNvPr id="3" name="矩形 2"/>
          <p:cNvSpPr/>
          <p:nvPr/>
        </p:nvSpPr>
        <p:spPr>
          <a:xfrm>
            <a:off x="1514167" y="1410469"/>
            <a:ext cx="1067783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/* 计数器r_cnt_2ms,每2us加一,计到999为2ms */</a:t>
            </a:r>
          </a:p>
          <a:p>
            <a:r>
              <a:rPr lang="zh-CN" altLang="en-US" sz="2400" dirty="0"/>
              <a:t>parameter p_cnt_2ms_max = 10'd1000 - 1'b1;</a:t>
            </a:r>
          </a:p>
          <a:p>
            <a:r>
              <a:rPr lang="zh-CN" altLang="en-US" sz="2400" dirty="0"/>
              <a:t>reg [9:0] r_cnt_2ms = 10'b0;</a:t>
            </a:r>
          </a:p>
          <a:p>
            <a:r>
              <a:rPr lang="zh-CN" altLang="en-US" sz="2400" dirty="0"/>
              <a:t>always @(posedge i_sys_clk or negedge i_sys_rst_n)</a:t>
            </a:r>
          </a:p>
          <a:p>
            <a:r>
              <a:rPr lang="zh-CN" altLang="en-US" sz="2400" dirty="0"/>
              <a:t>begin</a:t>
            </a:r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if (i_sys_rst_n == 1'b0)</a:t>
            </a:r>
          </a:p>
          <a:p>
            <a:r>
              <a:rPr lang="zh-CN" altLang="en-US" sz="2400" dirty="0"/>
              <a:t>    </a:t>
            </a:r>
            <a:r>
              <a:rPr lang="en-US" altLang="zh-CN" sz="2400" dirty="0"/>
              <a:t>		</a:t>
            </a:r>
            <a:r>
              <a:rPr lang="zh-CN" altLang="en-US" sz="2400" dirty="0"/>
              <a:t>r_cnt_2ms &lt;= 10'd0;</a:t>
            </a:r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else if(r_cnt_2us == p_cnt_2us_max &amp;&amp; r_cnt_2ms == p_cnt_2ms_max)</a:t>
            </a:r>
          </a:p>
          <a:p>
            <a:r>
              <a:rPr lang="zh-CN" altLang="en-US" sz="2400" dirty="0"/>
              <a:t>    </a:t>
            </a:r>
            <a:r>
              <a:rPr lang="en-US" altLang="zh-CN" sz="2400" dirty="0"/>
              <a:t>		</a:t>
            </a:r>
            <a:r>
              <a:rPr lang="zh-CN" altLang="en-US" sz="2400" dirty="0"/>
              <a:t>r_cnt_2ms &lt;= 10'd0;</a:t>
            </a:r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else if(r_cnt_2us == p_cnt_2us_max)</a:t>
            </a:r>
          </a:p>
          <a:p>
            <a:r>
              <a:rPr lang="zh-CN" altLang="en-US" sz="2400" dirty="0"/>
              <a:t>  </a:t>
            </a:r>
            <a:r>
              <a:rPr lang="en-US" altLang="zh-CN" sz="2400" dirty="0"/>
              <a:t>		</a:t>
            </a:r>
            <a:r>
              <a:rPr lang="zh-CN" altLang="en-US" sz="2400" dirty="0"/>
              <a:t>r_cnt_2ms &lt;= r_cnt_2ms + 1'b1;</a:t>
            </a:r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else </a:t>
            </a:r>
          </a:p>
          <a:p>
            <a:r>
              <a:rPr lang="zh-CN" altLang="en-US" sz="2400" dirty="0"/>
              <a:t>   </a:t>
            </a:r>
            <a:r>
              <a:rPr lang="en-US" altLang="zh-CN" sz="2400" dirty="0"/>
              <a:t>		</a:t>
            </a:r>
            <a:r>
              <a:rPr lang="zh-CN" altLang="en-US" sz="2400" dirty="0"/>
              <a:t>r_cnt_2ms = r_cnt_2ms;</a:t>
            </a:r>
          </a:p>
          <a:p>
            <a:r>
              <a:rPr lang="zh-CN" altLang="en-US" sz="2400" dirty="0"/>
              <a:t>end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007" y="0"/>
            <a:ext cx="10515600" cy="1325563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秒的计数器的设计</a:t>
            </a:r>
          </a:p>
        </p:txBody>
      </p:sp>
      <p:sp>
        <p:nvSpPr>
          <p:cNvPr id="4" name="矩形 3"/>
          <p:cNvSpPr/>
          <p:nvPr/>
        </p:nvSpPr>
        <p:spPr>
          <a:xfrm>
            <a:off x="132735" y="1325563"/>
            <a:ext cx="12059265" cy="470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/* 计数器r_cnt_2s,每2ms加一,计到999为2s */</a:t>
            </a:r>
          </a:p>
          <a:p>
            <a:r>
              <a:rPr lang="zh-CN" altLang="en-US" sz="2000" dirty="0"/>
              <a:t>parameter p_cnt_2s_max = 10'd1000 - 1'b1;</a:t>
            </a:r>
          </a:p>
          <a:p>
            <a:r>
              <a:rPr lang="zh-CN" altLang="en-US" sz="2000" dirty="0"/>
              <a:t>reg [9:0] r_cnt_2s = 10'b0;</a:t>
            </a:r>
          </a:p>
          <a:p>
            <a:r>
              <a:rPr lang="zh-CN" altLang="en-US" sz="2000" dirty="0"/>
              <a:t>reg [3:0] r_led = 4'b0;</a:t>
            </a:r>
          </a:p>
          <a:p>
            <a:r>
              <a:rPr lang="zh-CN" altLang="en-US" sz="2000" dirty="0"/>
              <a:t>always @(posedge i_sys_clk or negedge i_sys_rst_n)</a:t>
            </a:r>
          </a:p>
          <a:p>
            <a:r>
              <a:rPr lang="zh-CN" altLang="en-US" sz="2000" dirty="0"/>
              <a:t>begin</a:t>
            </a:r>
          </a:p>
          <a:p>
            <a:r>
              <a:rPr lang="zh-CN" altLang="en-US" sz="2000" dirty="0"/>
              <a:t>  </a:t>
            </a:r>
            <a:r>
              <a:rPr lang="en-US" altLang="zh-CN" sz="2000" dirty="0"/>
              <a:t>	</a:t>
            </a:r>
            <a:r>
              <a:rPr lang="zh-CN" altLang="en-US" sz="2000" dirty="0"/>
              <a:t>if (i_sys_rst_n == 1'b0)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		</a:t>
            </a:r>
            <a:r>
              <a:rPr lang="zh-CN" altLang="en-US" sz="2000" dirty="0"/>
              <a:t>r_cnt_2s &lt;= 10'd0;</a:t>
            </a:r>
          </a:p>
          <a:p>
            <a:r>
              <a:rPr lang="zh-CN" altLang="en-US" sz="2000" dirty="0"/>
              <a:t>  </a:t>
            </a:r>
            <a:r>
              <a:rPr lang="en-US" altLang="zh-CN" sz="2000" dirty="0"/>
              <a:t>	</a:t>
            </a:r>
            <a:r>
              <a:rPr lang="zh-CN" altLang="en-US" sz="2000" dirty="0"/>
              <a:t>else if(r_cnt_2us == p_cnt_2us_max &amp;&amp; r_cnt_2ms == p_cnt_2ms_max &amp;&amp; r_cnt_2s == p_cnt_2s_max)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		</a:t>
            </a:r>
            <a:r>
              <a:rPr lang="zh-CN" altLang="en-US" sz="2000" dirty="0"/>
              <a:t>r_cnt_2s &lt;= 10'd0;</a:t>
            </a:r>
          </a:p>
          <a:p>
            <a:r>
              <a:rPr lang="zh-CN" altLang="en-US" sz="2000" dirty="0"/>
              <a:t>  </a:t>
            </a:r>
            <a:r>
              <a:rPr lang="en-US" altLang="zh-CN" sz="2000" dirty="0"/>
              <a:t>	</a:t>
            </a:r>
            <a:r>
              <a:rPr lang="zh-CN" altLang="en-US" sz="2000" dirty="0"/>
              <a:t>else if(r_cnt_2us == p_cnt_2us_max &amp;&amp; r_cnt_2ms == p_cnt_2ms_max)</a:t>
            </a:r>
          </a:p>
          <a:p>
            <a:r>
              <a:rPr lang="zh-CN" altLang="en-US" sz="2000" dirty="0"/>
              <a:t>   </a:t>
            </a:r>
            <a:r>
              <a:rPr lang="en-US" altLang="zh-CN" sz="2000" dirty="0"/>
              <a:t>		</a:t>
            </a:r>
            <a:r>
              <a:rPr lang="zh-CN" altLang="en-US" sz="2000" dirty="0"/>
              <a:t> r_cnt_2s &lt;= r_cnt_2s + 1'b1;</a:t>
            </a:r>
          </a:p>
          <a:p>
            <a:r>
              <a:rPr lang="zh-CN" altLang="en-US" sz="2000" dirty="0"/>
              <a:t>  </a:t>
            </a:r>
            <a:r>
              <a:rPr lang="en-US" altLang="zh-CN" sz="2000" dirty="0"/>
              <a:t>	</a:t>
            </a:r>
            <a:r>
              <a:rPr lang="zh-CN" altLang="en-US" sz="2000" dirty="0"/>
              <a:t>else</a:t>
            </a:r>
          </a:p>
          <a:p>
            <a:r>
              <a:rPr lang="zh-CN" altLang="en-US" sz="2000" dirty="0"/>
              <a:t>   </a:t>
            </a:r>
            <a:r>
              <a:rPr lang="en-US" altLang="zh-CN" sz="2000" dirty="0"/>
              <a:t>		</a:t>
            </a:r>
            <a:r>
              <a:rPr lang="zh-CN" altLang="en-US" sz="2000" dirty="0"/>
              <a:t>r_cnt_2s &lt;= r_cnt_2s;</a:t>
            </a:r>
          </a:p>
          <a:p>
            <a:r>
              <a:rPr lang="zh-CN" altLang="en-US" sz="2000" dirty="0"/>
              <a:t>end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129151"/>
            <a:ext cx="10515600" cy="1325563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秒计时满标志设置</a:t>
            </a:r>
          </a:p>
        </p:txBody>
      </p:sp>
      <p:sp>
        <p:nvSpPr>
          <p:cNvPr id="4" name="矩形 3"/>
          <p:cNvSpPr/>
          <p:nvPr/>
        </p:nvSpPr>
        <p:spPr>
          <a:xfrm>
            <a:off x="419100" y="1557953"/>
            <a:ext cx="11353800" cy="5123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/* r_flag标志 */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reg r_flag = 1'b0;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always @(posedge i_sys_clk or negedge i_sys_rst_n)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begin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if (i_sys_rst_n == 1'b0)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  r_flag &lt;= 1'b0;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else if(r_cnt_2us == p_cnt_2us_max &amp;&amp; r_cnt_2ms == p_cnt_2ms_max &amp;&amp; r_cnt_2s == p_cnt_2s_max)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  r_flag &lt;= ~r_flag;   </a:t>
            </a:r>
            <a:r>
              <a:rPr lang="zh-CN" altLang="en-US" sz="2000" b="1" dirty="0">
                <a:solidFill>
                  <a:srgbClr val="FF0000"/>
                </a:solidFill>
              </a:rPr>
              <a:t>从灭到全亮的状态，与从全亮到灭的状态的转换标志。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else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  r_flag &lt;= r_flag;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end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968" y="70157"/>
            <a:ext cx="10515600" cy="786200"/>
          </a:xfrm>
        </p:spPr>
        <p:txBody>
          <a:bodyPr/>
          <a:lstStyle/>
          <a:p>
            <a:r>
              <a:rPr lang="en-US" altLang="zh-CN" dirty="0"/>
              <a:t>LED</a:t>
            </a:r>
            <a:r>
              <a:rPr lang="zh-CN" altLang="en-US" dirty="0"/>
              <a:t>呼吸亮灭状态</a:t>
            </a:r>
          </a:p>
        </p:txBody>
      </p:sp>
      <p:sp>
        <p:nvSpPr>
          <p:cNvPr id="4" name="矩形 3"/>
          <p:cNvSpPr/>
          <p:nvPr/>
        </p:nvSpPr>
        <p:spPr>
          <a:xfrm>
            <a:off x="675968" y="856357"/>
            <a:ext cx="9220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always @(posedge i_sys_clk or negedge i_sys_rst_n)</a:t>
            </a:r>
          </a:p>
          <a:p>
            <a:r>
              <a:rPr lang="zh-CN" altLang="en-US" sz="2400" dirty="0"/>
              <a:t>begin</a:t>
            </a:r>
          </a:p>
          <a:p>
            <a:r>
              <a:rPr lang="zh-CN" altLang="en-US" sz="2400" dirty="0"/>
              <a:t>  if (~i_sys_rst_n)</a:t>
            </a:r>
          </a:p>
          <a:p>
            <a:r>
              <a:rPr lang="zh-CN" altLang="en-US" sz="2400" dirty="0"/>
              <a:t>    r_led &lt;= 4'b0000;</a:t>
            </a:r>
          </a:p>
          <a:p>
            <a:r>
              <a:rPr lang="zh-CN" altLang="en-US" sz="2400" dirty="0"/>
              <a:t>  else if (r_cnt_2s &gt;= r_cnt_2ms &amp;&amp; r_flag == 1'b0)</a:t>
            </a:r>
          </a:p>
          <a:p>
            <a:r>
              <a:rPr lang="zh-CN" altLang="en-US" sz="2400" dirty="0"/>
              <a:t>    r_led &lt;= 4'b1111;</a:t>
            </a:r>
          </a:p>
          <a:p>
            <a:r>
              <a:rPr lang="zh-CN" altLang="en-US" sz="2400" dirty="0"/>
              <a:t>  else if (r_cnt_2s &lt; r_cnt_2ms &amp;&amp; r_flag == 1'b0)</a:t>
            </a:r>
          </a:p>
          <a:p>
            <a:r>
              <a:rPr lang="zh-CN" altLang="en-US" sz="2400" dirty="0"/>
              <a:t>    r_led &lt;= 4'b0000;</a:t>
            </a:r>
          </a:p>
          <a:p>
            <a:r>
              <a:rPr lang="zh-CN" altLang="en-US" sz="2400" dirty="0"/>
              <a:t>  else if (r_cnt_2s &gt;= r_cnt_2ms &amp;&amp; r_flag == 1'b1)</a:t>
            </a:r>
          </a:p>
          <a:p>
            <a:r>
              <a:rPr lang="zh-CN" altLang="en-US" sz="2400" dirty="0"/>
              <a:t>    r_led &lt;= 4'b0000;</a:t>
            </a:r>
          </a:p>
          <a:p>
            <a:r>
              <a:rPr lang="zh-CN" altLang="en-US" sz="2400" dirty="0"/>
              <a:t>  else if (r_cnt_2s &lt; r_cnt_2ms &amp;&amp; r_flag == 1'b1)</a:t>
            </a:r>
          </a:p>
          <a:p>
            <a:r>
              <a:rPr lang="zh-CN" altLang="en-US" sz="2400" dirty="0"/>
              <a:t>    r_led &lt;= 4'b1111;</a:t>
            </a:r>
          </a:p>
          <a:p>
            <a:r>
              <a:rPr lang="zh-CN" altLang="en-US" sz="2400" dirty="0"/>
              <a:t>  else</a:t>
            </a:r>
          </a:p>
          <a:p>
            <a:r>
              <a:rPr lang="zh-CN" altLang="en-US" sz="2400" dirty="0"/>
              <a:t>    r_led &lt;= 4'b0000;</a:t>
            </a:r>
          </a:p>
          <a:p>
            <a:r>
              <a:rPr lang="zh-CN" altLang="en-US" sz="2400" dirty="0"/>
              <a:t>end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717708" y="1833941"/>
            <a:ext cx="4291781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其实是两个相反的逻辑控制：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第一个两秒内；逐渐增加的脉宽，是</a:t>
            </a:r>
            <a:r>
              <a:rPr lang="en-US" altLang="zh-CN" sz="2400" dirty="0">
                <a:solidFill>
                  <a:srgbClr val="FF0000"/>
                </a:solidFill>
              </a:rPr>
              <a:t>LED</a:t>
            </a:r>
            <a:r>
              <a:rPr lang="zh-CN" altLang="en-US" sz="2400" dirty="0">
                <a:solidFill>
                  <a:srgbClr val="FF0000"/>
                </a:solidFill>
              </a:rPr>
              <a:t>逐渐变亮；</a:t>
            </a:r>
          </a:p>
          <a:p>
            <a:endParaRPr lang="zh-CN" altLang="en-US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0000FF"/>
                </a:solidFill>
              </a:rPr>
              <a:t>第二个两秒内；逐渐增加的脉宽，是</a:t>
            </a:r>
            <a:r>
              <a:rPr lang="en-US" altLang="zh-CN" sz="2400" dirty="0">
                <a:solidFill>
                  <a:srgbClr val="0000FF"/>
                </a:solidFill>
              </a:rPr>
              <a:t>LED</a:t>
            </a:r>
            <a:r>
              <a:rPr lang="zh-CN" altLang="en-US" sz="2400" dirty="0">
                <a:solidFill>
                  <a:srgbClr val="0000FF"/>
                </a:solidFill>
              </a:rPr>
              <a:t>逐渐变暗；</a:t>
            </a:r>
          </a:p>
        </p:txBody>
      </p:sp>
      <p:sp>
        <p:nvSpPr>
          <p:cNvPr id="3" name="矩形 2"/>
          <p:cNvSpPr/>
          <p:nvPr/>
        </p:nvSpPr>
        <p:spPr>
          <a:xfrm>
            <a:off x="756285" y="2354580"/>
            <a:ext cx="6757670" cy="14662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56285" y="3849370"/>
            <a:ext cx="6757670" cy="146621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968" y="70157"/>
            <a:ext cx="10515600" cy="786200"/>
          </a:xfrm>
        </p:spPr>
        <p:txBody>
          <a:bodyPr/>
          <a:lstStyle/>
          <a:p>
            <a:r>
              <a:rPr lang="en-US" altLang="zh-CN" dirty="0"/>
              <a:t>LED</a:t>
            </a:r>
            <a:r>
              <a:rPr lang="zh-CN" altLang="en-US" dirty="0"/>
              <a:t>呼吸亮灭状态</a:t>
            </a:r>
          </a:p>
        </p:txBody>
      </p:sp>
      <p:graphicFrame>
        <p:nvGraphicFramePr>
          <p:cNvPr id="19" name="对象 18"/>
          <p:cNvGraphicFramePr/>
          <p:nvPr/>
        </p:nvGraphicFramePr>
        <p:xfrm>
          <a:off x="1939925" y="2006600"/>
          <a:ext cx="7988300" cy="314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153150" imgH="2247900" progId="Paint.Picture">
                  <p:embed/>
                </p:oleObj>
              </mc:Choice>
              <mc:Fallback>
                <p:oleObj r:id="rId2" imgW="6153150" imgH="2247900" progId="Paint.Picture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39925" y="2006600"/>
                        <a:ext cx="7988300" cy="3141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连接符 20"/>
          <p:cNvCxnSpPr/>
          <p:nvPr/>
        </p:nvCxnSpPr>
        <p:spPr>
          <a:xfrm flipH="1" flipV="1">
            <a:off x="2443480" y="1904365"/>
            <a:ext cx="9525" cy="1917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4313555" y="1904365"/>
            <a:ext cx="9525" cy="1917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 flipV="1">
            <a:off x="6116955" y="1904365"/>
            <a:ext cx="9525" cy="1917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 flipV="1">
            <a:off x="7969250" y="1904365"/>
            <a:ext cx="9525" cy="1917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9829165" y="1904365"/>
            <a:ext cx="9525" cy="1917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2462530" y="1981200"/>
            <a:ext cx="1840230" cy="9525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313555" y="1981200"/>
            <a:ext cx="1840230" cy="9525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6153785" y="1981200"/>
            <a:ext cx="1840230" cy="9525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7978775" y="1971675"/>
            <a:ext cx="1840230" cy="9525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004820" y="1511300"/>
            <a:ext cx="939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/>
              <a:t>2ms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763770" y="1511300"/>
            <a:ext cx="939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/>
              <a:t>2ms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668135" y="1511300"/>
            <a:ext cx="939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/>
              <a:t>2ms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498840" y="1546225"/>
            <a:ext cx="939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/>
              <a:t>2ms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PWM</a:t>
            </a:r>
            <a:r>
              <a:rPr lang="zh-CN" altLang="en-US" dirty="0"/>
              <a:t>控制蜂鸣器的电路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490" y="2602144"/>
            <a:ext cx="8832992" cy="363642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94986" y="1376974"/>
            <a:ext cx="89209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用不同频率的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pwm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让蜂鸣器发出不一样的响声。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b="1" dirty="0"/>
              <a:t>课后作业（五）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1050" y="1419150"/>
            <a:ext cx="10058400" cy="5197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利用所提供的思路，产生出</a:t>
            </a:r>
            <a:r>
              <a:rPr lang="en-US" altLang="zh-CN" sz="2800" dirty="0"/>
              <a:t>4</a:t>
            </a:r>
            <a:r>
              <a:rPr lang="zh-CN" altLang="en-US" sz="2800" dirty="0"/>
              <a:t>路</a:t>
            </a:r>
            <a:r>
              <a:rPr lang="en-US" altLang="zh-CN" sz="2800" dirty="0"/>
              <a:t>PWM</a:t>
            </a:r>
            <a:r>
              <a:rPr lang="zh-CN" altLang="en-US" sz="2800" dirty="0"/>
              <a:t>信号；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产生的</a:t>
            </a:r>
            <a:r>
              <a:rPr lang="en-US" altLang="zh-CN" sz="2800" dirty="0"/>
              <a:t>4</a:t>
            </a:r>
            <a:r>
              <a:rPr lang="zh-CN" altLang="en-US" sz="2800" dirty="0"/>
              <a:t>路</a:t>
            </a:r>
            <a:r>
              <a:rPr lang="en-US" altLang="zh-CN" sz="2800" dirty="0"/>
              <a:t>PWM</a:t>
            </a:r>
            <a:r>
              <a:rPr lang="zh-CN" altLang="en-US" sz="2800" dirty="0"/>
              <a:t>信号同时输出至实验板中的</a:t>
            </a:r>
            <a:r>
              <a:rPr lang="en-US" altLang="zh-CN" sz="2800" dirty="0"/>
              <a:t>4</a:t>
            </a:r>
            <a:r>
              <a:rPr lang="zh-CN" altLang="en-US" sz="2800" dirty="0"/>
              <a:t>位</a:t>
            </a:r>
            <a:r>
              <a:rPr lang="en-US" altLang="zh-CN" sz="2800" dirty="0"/>
              <a:t>LED</a:t>
            </a:r>
            <a:r>
              <a:rPr lang="zh-CN" altLang="en-US" sz="2800" dirty="0"/>
              <a:t>，实现</a:t>
            </a:r>
            <a:r>
              <a:rPr lang="en-US" altLang="zh-CN" sz="2800" dirty="0"/>
              <a:t>LED</a:t>
            </a:r>
            <a:r>
              <a:rPr lang="zh-CN" altLang="en-US" sz="2800" dirty="0"/>
              <a:t>呼吸灯的功能；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作业：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补充按键</a:t>
            </a:r>
            <a:r>
              <a:rPr lang="en-US" altLang="zh-CN" sz="2800" dirty="0"/>
              <a:t>1</a:t>
            </a:r>
            <a:r>
              <a:rPr lang="zh-CN" altLang="en-US" sz="2800" dirty="0"/>
              <a:t>功能，当按键</a:t>
            </a:r>
            <a:r>
              <a:rPr lang="en-US" altLang="zh-CN" sz="2800" dirty="0"/>
              <a:t>1</a:t>
            </a:r>
            <a:r>
              <a:rPr lang="zh-CN" altLang="en-US" sz="2800" dirty="0"/>
              <a:t>按下一次，</a:t>
            </a:r>
            <a:r>
              <a:rPr lang="en-US" altLang="zh-CN" sz="2800" dirty="0"/>
              <a:t>PWM</a:t>
            </a:r>
            <a:r>
              <a:rPr lang="zh-CN" altLang="en-US" sz="2800" dirty="0"/>
              <a:t>信号的周期由当前的状态下乘加倍（如：</a:t>
            </a:r>
            <a:r>
              <a:rPr lang="en-US" altLang="zh-CN" sz="2800" dirty="0"/>
              <a:t>2</a:t>
            </a:r>
            <a:r>
              <a:rPr lang="zh-CN" altLang="en-US" sz="2800" dirty="0"/>
              <a:t>秒变为</a:t>
            </a:r>
            <a:r>
              <a:rPr lang="en-US" altLang="zh-CN" sz="2800" dirty="0"/>
              <a:t>4</a:t>
            </a:r>
            <a:r>
              <a:rPr lang="zh-CN" altLang="en-US" sz="2800" dirty="0"/>
              <a:t>秒，</a:t>
            </a:r>
            <a:r>
              <a:rPr lang="en-US" altLang="zh-CN" sz="2800" dirty="0"/>
              <a:t>4</a:t>
            </a:r>
            <a:r>
              <a:rPr lang="zh-CN" altLang="en-US" sz="2800" dirty="0"/>
              <a:t>秒变</a:t>
            </a:r>
            <a:r>
              <a:rPr lang="en-US" altLang="zh-CN" sz="2800" dirty="0"/>
              <a:t>8</a:t>
            </a:r>
            <a:r>
              <a:rPr lang="zh-CN" altLang="en-US" sz="2800" dirty="0"/>
              <a:t>秒。。。）；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当</a:t>
            </a:r>
            <a:r>
              <a:rPr lang="en-US" altLang="zh-CN" sz="2800" dirty="0"/>
              <a:t>PWM</a:t>
            </a:r>
            <a:r>
              <a:rPr lang="zh-CN" altLang="en-US" sz="2800" dirty="0"/>
              <a:t>信号周期变为</a:t>
            </a:r>
            <a:r>
              <a:rPr lang="en-US" altLang="zh-CN" sz="2800" dirty="0"/>
              <a:t>16</a:t>
            </a:r>
            <a:r>
              <a:rPr lang="zh-CN" altLang="en-US" sz="2800" dirty="0"/>
              <a:t>秒后，</a:t>
            </a:r>
            <a:r>
              <a:rPr lang="en-US" altLang="zh-CN" sz="2800" dirty="0"/>
              <a:t>PWM</a:t>
            </a:r>
            <a:r>
              <a:rPr lang="zh-CN" altLang="en-US" sz="2800" dirty="0"/>
              <a:t>信号周期再回到</a:t>
            </a:r>
            <a:r>
              <a:rPr lang="en-US" altLang="zh-CN" sz="2800" dirty="0"/>
              <a:t>2</a:t>
            </a:r>
            <a:r>
              <a:rPr lang="zh-CN" altLang="en-US" sz="2800" dirty="0"/>
              <a:t>秒；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可以再自由发挥，实现其他与</a:t>
            </a:r>
            <a:r>
              <a:rPr lang="en-US" altLang="zh-CN" sz="2800" dirty="0"/>
              <a:t>PWM</a:t>
            </a:r>
            <a:r>
              <a:rPr lang="zh-CN" altLang="en-US" sz="2800"/>
              <a:t>有关的功能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791" y="0"/>
            <a:ext cx="10515600" cy="1325563"/>
          </a:xfrm>
        </p:spPr>
        <p:txBody>
          <a:bodyPr/>
          <a:lstStyle/>
          <a:p>
            <a:r>
              <a:rPr lang="en-US" altLang="zh-CN" dirty="0"/>
              <a:t>PWM</a:t>
            </a:r>
            <a:r>
              <a:rPr lang="zh-CN" altLang="en-US" dirty="0"/>
              <a:t>信号产生原理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97" y="4320688"/>
            <a:ext cx="5552982" cy="22540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8596" y="1101648"/>
            <a:ext cx="112948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用一个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比特的计数器（黑色线），最大值可以表示为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次方，最小值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计数器以“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period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”为步进值累加，加到最大值后会溢出，进入下一个累加周期。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当计数器值大于“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duty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”时，脉冲输出高，否则输出低，这样就可以完成图中红色线所示的脉冲占空比可调的脉冲输出，同时“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period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”可以调节脉冲频率。 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603070" y="3772005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duty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24844" y="4483447"/>
            <a:ext cx="1002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period</a:t>
            </a:r>
            <a:endParaRPr lang="zh-CN" altLang="en-US" sz="2400" dirty="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523913" y="3684987"/>
            <a:ext cx="4850" cy="26349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255899" y="3684987"/>
            <a:ext cx="15765" cy="28897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</p:cNvCxnSpPr>
          <p:nvPr/>
        </p:nvCxnSpPr>
        <p:spPr>
          <a:xfrm flipV="1">
            <a:off x="1827041" y="4714279"/>
            <a:ext cx="60491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460040" y="3667954"/>
            <a:ext cx="15765" cy="288978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5358158" y="3667954"/>
            <a:ext cx="15765" cy="288978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C198399-B997-792C-F5BB-B1149E5416E1}"/>
              </a:ext>
            </a:extLst>
          </p:cNvPr>
          <p:cNvSpPr txBox="1"/>
          <p:nvPr/>
        </p:nvSpPr>
        <p:spPr>
          <a:xfrm>
            <a:off x="8252724" y="4738604"/>
            <a:ext cx="379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duty/period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50000</a:t>
            </a:r>
            <a:r>
              <a:rPr lang="zh-CN" altLang="en-US" sz="2400" dirty="0"/>
              <a:t>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FB76B7-44D3-825B-FD01-37E71652D75D}"/>
              </a:ext>
            </a:extLst>
          </p:cNvPr>
          <p:cNvSpPr txBox="1"/>
          <p:nvPr/>
        </p:nvSpPr>
        <p:spPr>
          <a:xfrm>
            <a:off x="8252724" y="3674357"/>
            <a:ext cx="36966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period &lt;= </a:t>
            </a:r>
            <a:r>
              <a:rPr lang="zh-CN" altLang="en-US" sz="2400" dirty="0">
                <a:sym typeface="+mn-ea"/>
              </a:rPr>
              <a:t>32'd8590</a:t>
            </a:r>
            <a:r>
              <a:rPr lang="zh-CN" altLang="en-US" sz="2400" dirty="0"/>
              <a:t>;</a:t>
            </a:r>
          </a:p>
          <a:p>
            <a:r>
              <a:rPr lang="zh-CN" altLang="en-US" sz="2400" dirty="0"/>
              <a:t>duty &lt;= 32'd 429496729;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蜂鸣器的输出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31240" y="1861820"/>
            <a:ext cx="101301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assign buzzer = ~(pwm_out &amp; (state == BUZZER));   //buzzer  low active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9945" y="2803525"/>
            <a:ext cx="10917555" cy="1882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只有当状态机进入到了</a:t>
            </a:r>
            <a:r>
              <a:rPr lang="en-US" altLang="zh-CN" sz="2400" dirty="0"/>
              <a:t>“buzzer”</a:t>
            </a:r>
            <a:r>
              <a:rPr lang="zh-CN" altLang="en-US" sz="2400" dirty="0"/>
              <a:t>状态时，蜂鸣器才会有信号的输出；</a:t>
            </a:r>
          </a:p>
          <a:p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应用</a:t>
            </a:r>
            <a:r>
              <a:rPr lang="en-US" altLang="zh-CN" sz="2400" dirty="0"/>
              <a:t>assign </a:t>
            </a:r>
            <a:r>
              <a:rPr lang="zh-CN" altLang="en-US" sz="2400" dirty="0"/>
              <a:t>只要有状态的变化，而且</a:t>
            </a:r>
            <a:r>
              <a:rPr lang="en-US" altLang="zh-CN" sz="2400" dirty="0" err="1"/>
              <a:t>pwm_out</a:t>
            </a:r>
            <a:r>
              <a:rPr lang="zh-CN" altLang="en-US" sz="2400" dirty="0"/>
              <a:t>有变化就会有</a:t>
            </a:r>
            <a:r>
              <a:rPr lang="en-US" altLang="zh-CN" sz="2400" dirty="0"/>
              <a:t>PWM</a:t>
            </a:r>
            <a:r>
              <a:rPr lang="zh-CN" altLang="en-US" sz="2400" dirty="0"/>
              <a:t>信号的输出到蜂鸣器的驱动引脚；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163830"/>
            <a:ext cx="10515600" cy="1325563"/>
          </a:xfrm>
        </p:spPr>
        <p:txBody>
          <a:bodyPr/>
          <a:lstStyle/>
          <a:p>
            <a:r>
              <a:rPr lang="zh-CN" altLang="en-US">
                <a:sym typeface="+mn-ea"/>
              </a:rPr>
              <a:t>蜂鸣器的输出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8605" y="1167130"/>
            <a:ext cx="1165542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BUZZER:</a:t>
            </a:r>
          </a:p>
          <a:p>
            <a:r>
              <a:rPr lang="zh-CN" altLang="en-US" sz="2400" dirty="0"/>
              <a:t>	begin</a:t>
            </a:r>
          </a:p>
          <a:p>
            <a:r>
              <a:rPr lang="zh-CN" altLang="en-US" sz="2400" dirty="0"/>
              <a:t>	</a:t>
            </a:r>
            <a:r>
              <a:rPr lang="en-US" altLang="zh-CN" sz="2400" dirty="0"/>
              <a:t>	</a:t>
            </a:r>
            <a:r>
              <a:rPr lang="zh-CN" altLang="en-US" sz="2400" dirty="0"/>
              <a:t>if(timer &gt;= 32'd49_999_999)      //buzzer effictive time </a:t>
            </a:r>
            <a:r>
              <a:rPr lang="en-US" altLang="zh-CN" sz="2400" dirty="0"/>
              <a:t>1</a:t>
            </a:r>
            <a:r>
              <a:rPr lang="zh-CN" altLang="en-US" sz="2400" dirty="0"/>
              <a:t>s</a:t>
            </a:r>
          </a:p>
          <a:p>
            <a:r>
              <a:rPr lang="zh-CN" altLang="en-US" sz="2400" dirty="0"/>
              <a:t>		begin</a:t>
            </a:r>
          </a:p>
          <a:p>
            <a:r>
              <a:rPr lang="zh-CN" altLang="en-US" sz="2400" dirty="0"/>
              <a:t>			state &lt;= IDLE;</a:t>
            </a:r>
          </a:p>
          <a:p>
            <a:r>
              <a:rPr lang="zh-CN" altLang="en-US" sz="2400" dirty="0"/>
              <a:t>			timer &lt;= 32'd0;</a:t>
            </a:r>
          </a:p>
          <a:p>
            <a:r>
              <a:rPr lang="zh-CN" altLang="en-US" sz="2400" dirty="0"/>
              <a:t>	</a:t>
            </a:r>
            <a:r>
              <a:rPr lang="en-US" altLang="zh-CN" sz="2400" dirty="0"/>
              <a:t>	</a:t>
            </a:r>
            <a:r>
              <a:rPr lang="zh-CN" altLang="en-US" sz="2400" dirty="0"/>
              <a:t>end</a:t>
            </a:r>
          </a:p>
          <a:p>
            <a:r>
              <a:rPr lang="zh-CN" altLang="en-US" sz="2400" dirty="0"/>
              <a:t>		else</a:t>
            </a:r>
          </a:p>
          <a:p>
            <a:r>
              <a:rPr lang="zh-CN" altLang="en-US" sz="2400" dirty="0"/>
              <a:t>		begin</a:t>
            </a:r>
          </a:p>
          <a:p>
            <a:r>
              <a:rPr lang="zh-CN" altLang="en-US" sz="2400" dirty="0"/>
              <a:t>			timer &lt;= timer + 32'd1;</a:t>
            </a:r>
          </a:p>
          <a:p>
            <a:r>
              <a:rPr lang="zh-CN" altLang="en-US" sz="2400" dirty="0"/>
              <a:t>		end</a:t>
            </a:r>
          </a:p>
          <a:p>
            <a:r>
              <a:rPr lang="zh-CN" altLang="en-US" sz="2400" dirty="0"/>
              <a:t>	end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4980" y="5690235"/>
            <a:ext cx="112426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根据</a:t>
            </a:r>
            <a:r>
              <a:rPr lang="en-US" altLang="zh-CN" sz="2400"/>
              <a:t>50MHz</a:t>
            </a:r>
            <a:r>
              <a:rPr lang="zh-CN" altLang="en-US" sz="2400"/>
              <a:t>的时钟，设置</a:t>
            </a:r>
            <a:r>
              <a:rPr lang="en-US" altLang="zh-CN" sz="2400"/>
              <a:t>buzzer</a:t>
            </a:r>
            <a:r>
              <a:rPr lang="zh-CN" altLang="en-US" sz="2400"/>
              <a:t>的状态维持</a:t>
            </a:r>
            <a:r>
              <a:rPr lang="en-US" altLang="zh-CN" sz="2400"/>
              <a:t>1</a:t>
            </a:r>
            <a:r>
              <a:rPr lang="zh-CN" altLang="en-US" sz="2400"/>
              <a:t>秒的时间长度；即</a:t>
            </a:r>
            <a:r>
              <a:rPr lang="en-US" altLang="zh-CN" sz="2400"/>
              <a:t>1</a:t>
            </a:r>
            <a:r>
              <a:rPr lang="zh-CN" altLang="en-US" sz="2400"/>
              <a:t>秒内</a:t>
            </a:r>
            <a:r>
              <a:rPr lang="en-US" altLang="zh-CN" sz="2400"/>
              <a:t>state</a:t>
            </a:r>
            <a:r>
              <a:rPr lang="zh-CN" altLang="en-US" sz="2400"/>
              <a:t>维持在</a:t>
            </a:r>
            <a:r>
              <a:rPr lang="en-US" altLang="zh-CN" sz="2400"/>
              <a:t>“buzzer”</a:t>
            </a:r>
            <a:r>
              <a:rPr lang="zh-CN" altLang="en-US" sz="2400"/>
              <a:t>的状态；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6995"/>
            <a:ext cx="10515600" cy="1325563"/>
          </a:xfrm>
        </p:spPr>
        <p:txBody>
          <a:bodyPr/>
          <a:lstStyle/>
          <a:p>
            <a:r>
              <a:rPr lang="en-US" altLang="zh-CN"/>
              <a:t>PWM</a:t>
            </a:r>
            <a:r>
              <a:rPr lang="zh-CN" altLang="en-US"/>
              <a:t>的产生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14805" y="1559560"/>
            <a:ext cx="59994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period &lt;= 32'd0;</a:t>
            </a:r>
          </a:p>
          <a:p>
            <a:r>
              <a:rPr lang="zh-CN" altLang="en-US" sz="2400" dirty="0"/>
              <a:t>timer &lt;= 32'd0;</a:t>
            </a:r>
          </a:p>
          <a:p>
            <a:r>
              <a:rPr lang="zh-CN" altLang="en-US" sz="2400" dirty="0"/>
              <a:t>duty &lt;= 32'd429496729;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1510" y="3218815"/>
            <a:ext cx="1115695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IDLE:</a:t>
            </a:r>
          </a:p>
          <a:p>
            <a:r>
              <a:rPr lang="zh-CN" altLang="en-US" sz="2400" dirty="0"/>
              <a:t>	begin</a:t>
            </a:r>
          </a:p>
          <a:p>
            <a:r>
              <a:rPr lang="zh-CN" altLang="en-US" sz="2400" dirty="0"/>
              <a:t>	</a:t>
            </a:r>
            <a:r>
              <a:rPr lang="en-US" altLang="zh-CN" sz="2400" dirty="0"/>
              <a:t>	</a:t>
            </a:r>
            <a:r>
              <a:rPr lang="zh-CN" altLang="en-US" sz="2400" dirty="0"/>
              <a:t>if(button_negedge)</a:t>
            </a:r>
          </a:p>
          <a:p>
            <a:r>
              <a:rPr lang="zh-CN" altLang="en-US" sz="2400" dirty="0"/>
              <a:t>	</a:t>
            </a:r>
            <a:r>
              <a:rPr lang="en-US" altLang="zh-CN" sz="2400" dirty="0"/>
              <a:t>	</a:t>
            </a:r>
            <a:r>
              <a:rPr lang="zh-CN" altLang="en-US" sz="2400" dirty="0"/>
              <a:t>begin</a:t>
            </a:r>
          </a:p>
          <a:p>
            <a:r>
              <a:rPr lang="zh-CN" altLang="en-US" sz="2400" dirty="0"/>
              <a:t>	</a:t>
            </a:r>
            <a:r>
              <a:rPr lang="en-US" altLang="zh-CN" sz="2400" dirty="0"/>
              <a:t>		</a:t>
            </a:r>
            <a:r>
              <a:rPr lang="zh-CN" altLang="en-US" sz="2400" dirty="0"/>
              <a:t>period &lt;= 32'd8590;        //The pwm step value</a:t>
            </a:r>
          </a:p>
          <a:p>
            <a:r>
              <a:rPr lang="zh-CN" altLang="en-US" sz="2400" dirty="0"/>
              <a:t>		</a:t>
            </a:r>
            <a:r>
              <a:rPr lang="en-US" altLang="zh-CN" sz="2400" dirty="0"/>
              <a:t>	</a:t>
            </a:r>
            <a:r>
              <a:rPr lang="zh-CN" altLang="en-US" sz="2400" dirty="0"/>
              <a:t>state &lt;= BUZZER;</a:t>
            </a:r>
          </a:p>
          <a:p>
            <a:r>
              <a:rPr lang="zh-CN" altLang="en-US" sz="2400" dirty="0"/>
              <a:t>		</a:t>
            </a:r>
            <a:r>
              <a:rPr lang="en-US" altLang="zh-CN" sz="2400" dirty="0"/>
              <a:t>	</a:t>
            </a:r>
            <a:r>
              <a:rPr lang="zh-CN" altLang="en-US" sz="2400" dirty="0"/>
              <a:t>duty &lt;= duty + 32'd429496729;  </a:t>
            </a:r>
          </a:p>
          <a:p>
            <a:r>
              <a:rPr lang="zh-CN" altLang="en-US" sz="2400" dirty="0"/>
              <a:t>	</a:t>
            </a:r>
            <a:r>
              <a:rPr lang="en-US" altLang="zh-CN" sz="2400" dirty="0"/>
              <a:t>	</a:t>
            </a:r>
            <a:r>
              <a:rPr lang="zh-CN" altLang="en-US" sz="2400" dirty="0"/>
              <a:t>end</a:t>
            </a:r>
          </a:p>
          <a:p>
            <a:r>
              <a:rPr lang="zh-CN" altLang="en-US" sz="2400" dirty="0"/>
              <a:t>	end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26415" y="1099185"/>
            <a:ext cx="7926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参数初始化：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3725" y="2758440"/>
            <a:ext cx="7926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状态跳转前的参数初始化：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044565" y="413603"/>
            <a:ext cx="59994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period &lt;= </a:t>
            </a:r>
            <a:r>
              <a:rPr lang="zh-CN" altLang="en-US" sz="2400" dirty="0">
                <a:sym typeface="+mn-ea"/>
              </a:rPr>
              <a:t>32'd8590</a:t>
            </a:r>
            <a:r>
              <a:rPr lang="zh-CN" altLang="en-US" sz="2400" dirty="0"/>
              <a:t>;</a:t>
            </a:r>
          </a:p>
          <a:p>
            <a:r>
              <a:rPr lang="zh-CN" altLang="en-US" sz="2400" dirty="0"/>
              <a:t>duty &lt;= 32'd 429496729;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96615" y="6048763"/>
            <a:ext cx="841184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ym typeface="+mn-ea"/>
              </a:rPr>
              <a:t>//每次按键后，</a:t>
            </a:r>
            <a:r>
              <a:rPr lang="en-US" altLang="zh-CN" sz="2400" dirty="0">
                <a:sym typeface="+mn-ea"/>
              </a:rPr>
              <a:t>duty</a:t>
            </a:r>
            <a:r>
              <a:rPr lang="zh-CN" altLang="en-US" sz="2400" dirty="0">
                <a:sym typeface="+mn-ea"/>
              </a:rPr>
              <a:t>都会叠加，</a:t>
            </a:r>
            <a:r>
              <a:rPr lang="en-US" altLang="zh-CN" sz="2400" dirty="0">
                <a:sym typeface="+mn-ea"/>
              </a:rPr>
              <a:t>PWM</a:t>
            </a:r>
            <a:r>
              <a:rPr lang="zh-CN" altLang="en-US" sz="2400" dirty="0">
                <a:sym typeface="+mn-ea"/>
              </a:rPr>
              <a:t>的占空比就会不一样了；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86995"/>
            <a:ext cx="10515600" cy="1325563"/>
          </a:xfrm>
        </p:spPr>
        <p:txBody>
          <a:bodyPr/>
          <a:lstStyle/>
          <a:p>
            <a:r>
              <a:rPr lang="en-US" altLang="zh-CN"/>
              <a:t>PWM</a:t>
            </a:r>
            <a:r>
              <a:rPr lang="zh-CN" altLang="en-US"/>
              <a:t>的产生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56945" y="2771140"/>
            <a:ext cx="815721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always@(posedge clk or posedge rst)</a:t>
            </a:r>
          </a:p>
          <a:p>
            <a:r>
              <a:rPr lang="zh-CN" altLang="en-US" sz="2400"/>
              <a:t>begin</a:t>
            </a:r>
          </a:p>
          <a:p>
            <a:r>
              <a:rPr lang="zh-CN" altLang="en-US" sz="2400"/>
              <a:t>    if(rst==1)</a:t>
            </a:r>
          </a:p>
          <a:p>
            <a:r>
              <a:rPr lang="zh-CN" altLang="en-US" sz="2400"/>
              <a:t>        period_cnt &lt;= { N {1'b0} };</a:t>
            </a:r>
          </a:p>
          <a:p>
            <a:r>
              <a:rPr lang="zh-CN" altLang="en-US" sz="2400"/>
              <a:t>    else</a:t>
            </a:r>
          </a:p>
          <a:p>
            <a:r>
              <a:rPr lang="zh-CN" altLang="en-US" sz="2400"/>
              <a:t>        period_cnt &lt;= period_cnt + period;   </a:t>
            </a:r>
            <a:r>
              <a:rPr lang="en-US" altLang="zh-CN" sz="2400"/>
              <a:t>//</a:t>
            </a:r>
            <a:r>
              <a:rPr lang="zh-CN" altLang="en-US" sz="2400"/>
              <a:t>累加的周期</a:t>
            </a:r>
          </a:p>
          <a:p>
            <a:r>
              <a:rPr lang="zh-CN" altLang="en-US" sz="2400"/>
              <a:t>end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5222875" y="168910"/>
            <a:ext cx="6742430" cy="1761490"/>
            <a:chOff x="8225" y="266"/>
            <a:chExt cx="10618" cy="2774"/>
          </a:xfrm>
        </p:grpSpPr>
        <p:pic>
          <p:nvPicPr>
            <p:cNvPr id="6" name="图片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8225" y="266"/>
              <a:ext cx="10619" cy="1959"/>
            </a:xfrm>
            <a:prstGeom prst="rect">
              <a:avLst/>
            </a:prstGeom>
          </p:spPr>
        </p:pic>
        <p:cxnSp>
          <p:nvCxnSpPr>
            <p:cNvPr id="7" name="直接连接符 6"/>
            <p:cNvCxnSpPr/>
            <p:nvPr/>
          </p:nvCxnSpPr>
          <p:spPr>
            <a:xfrm>
              <a:off x="13945" y="1942"/>
              <a:ext cx="15" cy="1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4368" y="1777"/>
              <a:ext cx="0" cy="12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13931" y="2742"/>
              <a:ext cx="422" cy="1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4504" y="2460"/>
              <a:ext cx="300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period=8590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23595" y="1961515"/>
            <a:ext cx="8530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PWM</a:t>
            </a:r>
            <a:r>
              <a:rPr lang="zh-CN" altLang="en-US" sz="2400"/>
              <a:t>步进周期信号的产生；（</a:t>
            </a:r>
            <a:r>
              <a:rPr lang="zh-CN" altLang="en-US" sz="2400">
                <a:sym typeface="+mn-ea"/>
              </a:rPr>
              <a:t>累加器的周期信号</a:t>
            </a:r>
            <a:r>
              <a:rPr lang="zh-CN" altLang="en-US" sz="2400"/>
              <a:t>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23595" y="5447665"/>
            <a:ext cx="105187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ym typeface="+mn-ea"/>
              </a:rPr>
              <a:t>假设：duty = </a:t>
            </a:r>
            <a:r>
              <a:rPr lang="zh-CN" altLang="en-US" sz="2400" dirty="0"/>
              <a:t>429496729 </a:t>
            </a:r>
            <a:r>
              <a:rPr lang="zh-CN" altLang="en-US" sz="2400" dirty="0">
                <a:sym typeface="+mn-ea"/>
              </a:rPr>
              <a:t>；</a:t>
            </a:r>
            <a:r>
              <a:rPr lang="en-US" altLang="zh-CN" sz="2400" dirty="0">
                <a:sym typeface="+mn-ea"/>
              </a:rPr>
              <a:t>period=8590</a:t>
            </a:r>
            <a:r>
              <a:rPr lang="zh-CN" altLang="en-US" sz="2400" dirty="0">
                <a:sym typeface="+mn-ea"/>
              </a:rPr>
              <a:t>；所以，</a:t>
            </a:r>
          </a:p>
          <a:p>
            <a:r>
              <a:rPr lang="zh-CN" altLang="en-US" sz="2400" dirty="0">
                <a:sym typeface="+mn-ea"/>
              </a:rPr>
              <a:t>阶梯的步数为：</a:t>
            </a:r>
            <a:r>
              <a:rPr lang="en-US" altLang="zh-CN" sz="2400" dirty="0">
                <a:sym typeface="+mn-ea"/>
              </a:rPr>
              <a:t>duty/period = 50000</a:t>
            </a:r>
            <a:r>
              <a:rPr lang="zh-CN" altLang="en-US" sz="2400" dirty="0">
                <a:sym typeface="+mn-ea"/>
              </a:rPr>
              <a:t>；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38200" y="6200140"/>
            <a:ext cx="1123543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ym typeface="+mn-ea"/>
              </a:rPr>
              <a:t>当按键次数不同，</a:t>
            </a:r>
            <a:r>
              <a:rPr lang="en-US" altLang="zh-CN" sz="2400" dirty="0">
                <a:sym typeface="+mn-ea"/>
              </a:rPr>
              <a:t>duty</a:t>
            </a:r>
            <a:r>
              <a:rPr lang="zh-CN" altLang="en-US" sz="2400" dirty="0">
                <a:sym typeface="+mn-ea"/>
              </a:rPr>
              <a:t>不断叠加，最后阶梯的步数也会同时增加，脉宽就改变了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60705" y="0"/>
            <a:ext cx="10515600" cy="1325563"/>
          </a:xfrm>
        </p:spPr>
        <p:txBody>
          <a:bodyPr/>
          <a:lstStyle/>
          <a:p>
            <a:r>
              <a:rPr lang="en-US" altLang="zh-CN"/>
              <a:t>PWM</a:t>
            </a:r>
            <a:r>
              <a:rPr lang="zh-CN" altLang="en-US"/>
              <a:t>的产生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0705" y="1473835"/>
            <a:ext cx="896175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always@(posedge clk or posedge rst)</a:t>
            </a:r>
          </a:p>
          <a:p>
            <a:r>
              <a:rPr lang="zh-CN" altLang="en-US" sz="2400"/>
              <a:t>begin</a:t>
            </a:r>
          </a:p>
          <a:p>
            <a:r>
              <a:rPr lang="zh-CN" altLang="en-US" sz="2400"/>
              <a:t>    if(rst==1)</a:t>
            </a:r>
          </a:p>
          <a:p>
            <a:r>
              <a:rPr lang="zh-CN" altLang="en-US" sz="2400"/>
              <a:t>    begin</a:t>
            </a:r>
          </a:p>
          <a:p>
            <a:r>
              <a:rPr lang="zh-CN" altLang="en-US" sz="2400"/>
              <a:t>        pwm_r &lt;= 1'b0;</a:t>
            </a:r>
          </a:p>
          <a:p>
            <a:r>
              <a:rPr lang="zh-CN" altLang="en-US" sz="2400"/>
              <a:t>    end</a:t>
            </a:r>
          </a:p>
          <a:p>
            <a:r>
              <a:rPr lang="zh-CN" altLang="en-US" sz="2400"/>
              <a:t>    else</a:t>
            </a:r>
          </a:p>
          <a:p>
            <a:r>
              <a:rPr lang="zh-CN" altLang="en-US" sz="2400"/>
              <a:t>    begin</a:t>
            </a:r>
          </a:p>
          <a:p>
            <a:r>
              <a:rPr lang="zh-CN" altLang="en-US" sz="2400"/>
              <a:t>        if(period_cnt &gt;= duty_r)</a:t>
            </a:r>
          </a:p>
          <a:p>
            <a:r>
              <a:rPr lang="zh-CN" altLang="en-US" sz="2400"/>
              <a:t>            pwm_r &lt;= 1'b1;</a:t>
            </a:r>
          </a:p>
          <a:p>
            <a:r>
              <a:rPr lang="zh-CN" altLang="en-US" sz="2400"/>
              <a:t>        else</a:t>
            </a:r>
          </a:p>
          <a:p>
            <a:r>
              <a:rPr lang="zh-CN" altLang="en-US" sz="2400"/>
              <a:t>            pwm_r &lt;= 1'b0;</a:t>
            </a:r>
          </a:p>
          <a:p>
            <a:r>
              <a:rPr lang="zh-CN" altLang="en-US" sz="2400"/>
              <a:t>    end</a:t>
            </a:r>
          </a:p>
          <a:p>
            <a:r>
              <a:rPr lang="zh-CN" altLang="en-US" sz="2400"/>
              <a:t>end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0705" y="1013460"/>
            <a:ext cx="8530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PWM</a:t>
            </a:r>
            <a:r>
              <a:rPr lang="zh-CN" altLang="en-US" sz="2400"/>
              <a:t>信号的产生；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5222875" y="168910"/>
            <a:ext cx="6742430" cy="1761490"/>
            <a:chOff x="8225" y="266"/>
            <a:chExt cx="10618" cy="2774"/>
          </a:xfrm>
        </p:grpSpPr>
        <p:pic>
          <p:nvPicPr>
            <p:cNvPr id="6" name="图片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8225" y="266"/>
              <a:ext cx="10619" cy="1959"/>
            </a:xfrm>
            <a:prstGeom prst="rect">
              <a:avLst/>
            </a:prstGeom>
          </p:spPr>
        </p:pic>
        <p:cxnSp>
          <p:nvCxnSpPr>
            <p:cNvPr id="7" name="直接连接符 6"/>
            <p:cNvCxnSpPr/>
            <p:nvPr/>
          </p:nvCxnSpPr>
          <p:spPr>
            <a:xfrm>
              <a:off x="13945" y="1942"/>
              <a:ext cx="15" cy="1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4368" y="1777"/>
              <a:ext cx="0" cy="12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13931" y="2742"/>
              <a:ext cx="422" cy="1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4504" y="2460"/>
              <a:ext cx="300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period=8590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486400" y="3244850"/>
            <a:ext cx="647954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ym typeface="+mn-ea"/>
              </a:rPr>
              <a:t>当period_cnt的计数次数大于</a:t>
            </a:r>
            <a:r>
              <a:rPr lang="en-US" altLang="zh-CN" sz="2400" dirty="0">
                <a:sym typeface="+mn-ea"/>
              </a:rPr>
              <a:t>duty</a:t>
            </a:r>
            <a:r>
              <a:rPr lang="zh-CN" altLang="en-US" sz="2400" dirty="0">
                <a:sym typeface="+mn-ea"/>
              </a:rPr>
              <a:t>（占空比）的时间时，</a:t>
            </a:r>
            <a:r>
              <a:rPr lang="en-US" altLang="zh-CN" sz="2400" dirty="0">
                <a:sym typeface="+mn-ea"/>
              </a:rPr>
              <a:t>PWM</a:t>
            </a:r>
            <a:r>
              <a:rPr lang="zh-CN" altLang="en-US" sz="2400" dirty="0">
                <a:sym typeface="+mn-ea"/>
              </a:rPr>
              <a:t>输出高电平；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SignaltapII </a:t>
            </a:r>
            <a:r>
              <a:rPr lang="zh-CN" altLang="en-US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创建</a:t>
            </a:r>
            <a:r>
              <a:rPr lang="en-US" altLang="zh-CN"/>
              <a:t>SignaltapII</a:t>
            </a:r>
            <a:r>
              <a:rPr lang="zh-CN" altLang="en-US"/>
              <a:t>的文件，</a:t>
            </a:r>
          </a:p>
          <a:p>
            <a:endParaRPr lang="zh-CN" altLang="en-US"/>
          </a:p>
          <a:p>
            <a:r>
              <a:rPr lang="zh-CN" altLang="en-US"/>
              <a:t>运行程序后，当按键不</a:t>
            </a:r>
          </a:p>
          <a:p>
            <a:pPr marL="0" indent="0">
              <a:buNone/>
            </a:pPr>
            <a:r>
              <a:rPr lang="zh-CN" altLang="en-US"/>
              <a:t>按下时，为初始状态；</a:t>
            </a:r>
          </a:p>
          <a:p>
            <a:pPr marL="0" indent="0">
              <a:buNone/>
            </a:pPr>
            <a:r>
              <a:rPr lang="en-US" altLang="zh-CN"/>
              <a:t>duty = H1999 9999</a:t>
            </a:r>
            <a:r>
              <a:rPr lang="zh-CN" altLang="en-US"/>
              <a:t>；</a:t>
            </a:r>
          </a:p>
          <a:p>
            <a:pPr marL="0" indent="0">
              <a:buNone/>
            </a:pPr>
            <a:r>
              <a:rPr lang="zh-CN" altLang="en-US"/>
              <a:t>       </a:t>
            </a:r>
            <a:r>
              <a:rPr lang="en-US" altLang="zh-CN"/>
              <a:t>= D429,496,729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5" y="309245"/>
            <a:ext cx="6857365" cy="62401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549.7401574803148,&quot;width&quot;:8744.853543307086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549.7401574803148,&quot;width&quot;:8744.853543307086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2431</Words>
  <Application>Microsoft Office PowerPoint</Application>
  <PresentationFormat>宽屏</PresentationFormat>
  <Paragraphs>215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等线 Light</vt:lpstr>
      <vt:lpstr>微软雅黑</vt:lpstr>
      <vt:lpstr>Arial</vt:lpstr>
      <vt:lpstr>Calibri</vt:lpstr>
      <vt:lpstr>Times New Roman</vt:lpstr>
      <vt:lpstr>Wingdings</vt:lpstr>
      <vt:lpstr>Office 主题​​</vt:lpstr>
      <vt:lpstr>Bitmap Image</vt:lpstr>
      <vt:lpstr> PWM控制蜂鸣器</vt:lpstr>
      <vt:lpstr> PWM控制蜂鸣器的电路</vt:lpstr>
      <vt:lpstr>PWM信号产生原理</vt:lpstr>
      <vt:lpstr>蜂鸣器的输出</vt:lpstr>
      <vt:lpstr>蜂鸣器的输出</vt:lpstr>
      <vt:lpstr>PWM的产生</vt:lpstr>
      <vt:lpstr>PWM的产生</vt:lpstr>
      <vt:lpstr>PWM的产生</vt:lpstr>
      <vt:lpstr>SignaltapII 调试</vt:lpstr>
      <vt:lpstr>SignaltapII 调试</vt:lpstr>
      <vt:lpstr>FPGA呼吸灯的实现（PWM）</vt:lpstr>
      <vt:lpstr>FPGA呼吸灯的实现（PWM）方法一：</vt:lpstr>
      <vt:lpstr>FPGA呼吸灯的实现（PWM）方法二：</vt:lpstr>
      <vt:lpstr>2微秒的计数器的设计</vt:lpstr>
      <vt:lpstr>2毫秒的计数器的设计</vt:lpstr>
      <vt:lpstr>2秒的计数器的设计</vt:lpstr>
      <vt:lpstr>2秒计时满标志设置</vt:lpstr>
      <vt:lpstr>LED呼吸亮灭状态</vt:lpstr>
      <vt:lpstr>LED呼吸亮灭状态</vt:lpstr>
      <vt:lpstr>课后作业（五）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PWM</dc:title>
  <dc:creator>Qiu charles</dc:creator>
  <cp:lastModifiedBy>charles Qiu</cp:lastModifiedBy>
  <cp:revision>77</cp:revision>
  <dcterms:created xsi:type="dcterms:W3CDTF">2019-11-29T16:04:00Z</dcterms:created>
  <dcterms:modified xsi:type="dcterms:W3CDTF">2023-11-02T13:18:20Z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