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1">
  <p:sldMasterIdLst>
    <p:sldMasterId id="2147483648" r:id="rId1"/>
  </p:sldMasterIdLst>
  <p:notesMasterIdLst>
    <p:notesMasterId r:id="rId6"/>
  </p:notesMasterIdLst>
  <p:sldIdLst>
    <p:sldId id="500" r:id="rId2"/>
    <p:sldId id="480" r:id="rId3"/>
    <p:sldId id="573" r:id="rId4"/>
    <p:sldId id="575" r:id="rId5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1614" y="102"/>
      </p:cViewPr>
      <p:guideLst>
        <p:guide orient="horz" pos="2160"/>
        <p:guide pos="2841"/>
      </p:guideLst>
    </p:cSldViewPr>
  </p:slideViewPr>
  <p:outlineViewPr>
    <p:cViewPr>
      <p:scale>
        <a:sx n="33" d="100"/>
        <a:sy n="33" d="100"/>
      </p:scale>
      <p:origin x="0" y="971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4E0DD-542F-4667-A42C-C274C490712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57FCF-6C50-41C8-8A1F-C908DFE20E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FB0AFE-7D78-4E20-B94D-044E7A86A25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4E0E5B-231B-4724-A20F-4022B5434C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AFE-7D78-4E20-B94D-044E7A86A25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E5B-231B-4724-A20F-4022B5434C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AFE-7D78-4E20-B94D-044E7A86A25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E5B-231B-4724-A20F-4022B5434C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AFE-7D78-4E20-B94D-044E7A86A25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E5B-231B-4724-A20F-4022B5434C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AFE-7D78-4E20-B94D-044E7A86A25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E5B-231B-4724-A20F-4022B5434C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AFE-7D78-4E20-B94D-044E7A86A25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E5B-231B-4724-A20F-4022B5434C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AFE-7D78-4E20-B94D-044E7A86A25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E5B-231B-4724-A20F-4022B5434C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AFE-7D78-4E20-B94D-044E7A86A25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E5B-231B-4724-A20F-4022B5434C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AFE-7D78-4E20-B94D-044E7A86A25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E5B-231B-4724-A20F-4022B5434C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1FB0AFE-7D78-4E20-B94D-044E7A86A25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E5B-231B-4724-A20F-4022B5434C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FB0AFE-7D78-4E20-B94D-044E7A86A25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4E0E5B-231B-4724-A20F-4022B5434C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41FB0AFE-7D78-4E20-B94D-044E7A86A25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D4E0E5B-231B-4724-A20F-4022B5434C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课堂作业</a:t>
            </a:r>
            <a:r>
              <a:rPr lang="en-US" altLang="zh-CN" b="1" dirty="0">
                <a:solidFill>
                  <a:srgbClr val="0000FF"/>
                </a:solidFill>
              </a:rPr>
              <a:t>3</a:t>
            </a:r>
            <a:r>
              <a:rPr lang="zh-CN" altLang="en-US" b="1" dirty="0">
                <a:solidFill>
                  <a:srgbClr val="0000FF"/>
                </a:solidFill>
              </a:rPr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196340"/>
            <a:ext cx="8147685" cy="4881245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b="1" dirty="0"/>
              <a:t>（一）请自行完成提供的</a:t>
            </a:r>
            <a:r>
              <a:rPr lang="en-US" altLang="zh-CN" b="1" dirty="0"/>
              <a:t>demo</a:t>
            </a:r>
            <a:r>
              <a:rPr lang="zh-CN" altLang="en-US" b="1" dirty="0"/>
              <a:t>实验：05_seg_test实验（数码管动态显示实验）；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b="1" dirty="0"/>
              <a:t>（二）阅读</a:t>
            </a:r>
            <a:r>
              <a:rPr lang="en-US" altLang="zh-CN" b="1" dirty="0"/>
              <a:t>“05.数码管扫描实验”</a:t>
            </a:r>
            <a:r>
              <a:rPr lang="zh-CN" altLang="en-US" b="1" dirty="0"/>
              <a:t>的实验讲义，以及阅读下面课件中对于数码管的动态显示原理的介绍，理解数码管动态显示的原理；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b="1" dirty="0"/>
              <a:t>（三）结合</a:t>
            </a:r>
            <a:r>
              <a:rPr lang="en-US" altLang="zh-CN" b="1" dirty="0"/>
              <a:t>“</a:t>
            </a:r>
            <a:r>
              <a:rPr lang="zh-CN" altLang="en-US" b="1" dirty="0"/>
              <a:t>课后作业</a:t>
            </a:r>
            <a:r>
              <a:rPr lang="en-US" altLang="zh-CN" b="1" dirty="0"/>
              <a:t>2-2”</a:t>
            </a:r>
            <a:r>
              <a:rPr lang="zh-CN" altLang="en-US" b="1" dirty="0"/>
              <a:t>的内容，完成带数码管显示的</a:t>
            </a:r>
            <a:r>
              <a:rPr lang="en-US" altLang="zh-CN" b="1" dirty="0"/>
              <a:t>6</a:t>
            </a:r>
            <a:r>
              <a:rPr lang="zh-CN" altLang="en-US" b="1" dirty="0"/>
              <a:t>位十进制计数器的课堂作业</a:t>
            </a:r>
            <a:r>
              <a:rPr lang="en-US" altLang="zh-CN" b="1" dirty="0"/>
              <a:t>3</a:t>
            </a:r>
            <a:r>
              <a:rPr lang="zh-CN" altLang="en-US" b="1" dirty="0"/>
              <a:t>的内容；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08" y="116632"/>
            <a:ext cx="8229600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作业</a:t>
            </a:r>
            <a:r>
              <a:rPr lang="en-US" altLang="zh-CN" b="1" dirty="0">
                <a:solidFill>
                  <a:srgbClr val="0000FF"/>
                </a:solidFill>
              </a:rPr>
              <a:t>2-2</a:t>
            </a:r>
            <a:r>
              <a:rPr lang="zh-CN" altLang="en-US" b="1" dirty="0">
                <a:solidFill>
                  <a:srgbClr val="0000FF"/>
                </a:solidFill>
              </a:rPr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8" y="1124744"/>
            <a:ext cx="8229600" cy="4896544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/>
              <a:t>利用</a:t>
            </a:r>
            <a:r>
              <a:rPr lang="en-US" altLang="zh-CN" sz="2400" b="1" dirty="0"/>
              <a:t>LED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KEY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Segment LED</a:t>
            </a:r>
            <a:r>
              <a:rPr lang="zh-CN" altLang="en-US" sz="2400" b="1" dirty="0"/>
              <a:t>，实现下面的功能；</a:t>
            </a:r>
            <a:endParaRPr lang="en-US" altLang="zh-CN" sz="2400" b="1" dirty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）在前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次作业的基础上，实现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位的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进制计数器计数，并在</a:t>
            </a:r>
            <a:r>
              <a:rPr lang="en-US" altLang="zh-CN" sz="2400" b="1" dirty="0"/>
              <a:t>Segment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LED</a:t>
            </a:r>
            <a:r>
              <a:rPr lang="zh-CN" altLang="en-US" sz="2400" b="1" dirty="0"/>
              <a:t>显示计数器的次数；</a:t>
            </a:r>
            <a:endParaRPr lang="en-US" altLang="zh-CN" sz="2400" b="1" dirty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2400" b="1" dirty="0"/>
              <a:t>即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盏</a:t>
            </a:r>
            <a:r>
              <a:rPr lang="en-US" altLang="zh-CN" sz="2400" b="1" dirty="0"/>
              <a:t>LED</a:t>
            </a:r>
            <a:r>
              <a:rPr lang="zh-CN" altLang="en-US" sz="2400" b="1" dirty="0"/>
              <a:t>一秒内循环点亮，</a:t>
            </a:r>
            <a:r>
              <a:rPr lang="en-US" altLang="zh-CN" sz="2400" b="1" dirty="0"/>
              <a:t> 10</a:t>
            </a:r>
            <a:r>
              <a:rPr lang="zh-CN" altLang="en-US" sz="2400" b="1" dirty="0"/>
              <a:t>进制计数器加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，同时在</a:t>
            </a:r>
            <a:r>
              <a:rPr lang="en-US" altLang="zh-CN" sz="2400" b="1" dirty="0"/>
              <a:t>Segment LED</a:t>
            </a:r>
            <a:r>
              <a:rPr lang="zh-CN" altLang="en-US" sz="2400" b="1" dirty="0"/>
              <a:t>上显示计数的次数；</a:t>
            </a:r>
            <a:endParaRPr lang="en-US" altLang="zh-CN" sz="2400" b="1" dirty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）实现</a:t>
            </a:r>
            <a:r>
              <a:rPr lang="en-US" altLang="zh-CN" sz="2400" b="1" dirty="0"/>
              <a:t>Reset </a:t>
            </a:r>
            <a:r>
              <a:rPr lang="zh-CN" altLang="en-US" sz="2400" b="1" dirty="0"/>
              <a:t>按键功能，按下按键后全部清零；</a:t>
            </a:r>
            <a:endParaRPr lang="en-US" altLang="zh-CN" sz="2400" b="1" dirty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）功能按键</a:t>
            </a:r>
            <a:r>
              <a:rPr lang="en-US" altLang="zh-CN" sz="2400" b="1" dirty="0"/>
              <a:t>1——</a:t>
            </a:r>
            <a:r>
              <a:rPr lang="zh-CN" altLang="en-US" sz="2400" b="1" dirty="0"/>
              <a:t>功能按键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按下后，暂停计数器计数，</a:t>
            </a:r>
            <a:r>
              <a:rPr lang="en-US" altLang="zh-CN" sz="2400" b="1" dirty="0"/>
              <a:t>Segment LED</a:t>
            </a:r>
            <a:r>
              <a:rPr lang="zh-CN" altLang="en-US" sz="2400" b="1" dirty="0"/>
              <a:t>维持当前数值显示，但是，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盏</a:t>
            </a:r>
            <a:r>
              <a:rPr lang="en-US" altLang="zh-CN" sz="2400" b="1" dirty="0"/>
              <a:t>LED</a:t>
            </a:r>
            <a:r>
              <a:rPr lang="zh-CN" altLang="en-US" sz="2400" b="1" dirty="0">
                <a:solidFill>
                  <a:srgbClr val="FF0000"/>
                </a:solidFill>
              </a:rPr>
              <a:t>持续循环</a:t>
            </a:r>
            <a:r>
              <a:rPr lang="zh-CN" altLang="en-US" sz="2400" b="1" dirty="0"/>
              <a:t>点亮；</a:t>
            </a:r>
            <a:endParaRPr lang="en-US" altLang="zh-CN" sz="2400" b="1" dirty="0"/>
          </a:p>
          <a:p>
            <a:pPr marL="0" indent="0">
              <a:lnSpc>
                <a:spcPts val="3600"/>
              </a:lnSpc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）当再次按下功能按键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后，计数器恢复计数功能。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53007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课堂作业</a:t>
            </a:r>
            <a:r>
              <a:rPr lang="en-US" altLang="zh-CN" b="1" dirty="0">
                <a:solidFill>
                  <a:srgbClr val="0000FF"/>
                </a:solidFill>
              </a:rPr>
              <a:t>3</a:t>
            </a:r>
            <a:r>
              <a:rPr lang="zh-CN" altLang="en-US" b="1" dirty="0">
                <a:solidFill>
                  <a:srgbClr val="0000FF"/>
                </a:solidFill>
              </a:rPr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4585"/>
            <a:ext cx="7798435" cy="5107305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sz="2400" b="1" dirty="0"/>
              <a:t>（</a:t>
            </a:r>
            <a:r>
              <a:rPr lang="en-US" altLang="zh-CN" sz="2400" b="1" dirty="0"/>
              <a:t>3</a:t>
            </a:r>
            <a:r>
              <a:rPr lang="zh-CN" sz="2400" b="1" dirty="0"/>
              <a:t>）</a:t>
            </a:r>
            <a:r>
              <a:rPr lang="en-US" altLang="zh-CN" sz="2400" b="1" dirty="0"/>
              <a:t>“</a:t>
            </a:r>
            <a:r>
              <a:rPr lang="zh-CN" sz="2400" b="1" dirty="0"/>
              <a:t>课后作业</a:t>
            </a:r>
            <a:r>
              <a:rPr lang="en-US" altLang="zh-CN" sz="2400" b="1" dirty="0"/>
              <a:t>2-2”</a:t>
            </a:r>
            <a:r>
              <a:rPr lang="zh-CN" altLang="en-US" sz="2400" b="1" dirty="0"/>
              <a:t>中功能按键</a:t>
            </a:r>
            <a:r>
              <a:rPr lang="en-US" altLang="zh-CN" sz="2400" b="1" dirty="0"/>
              <a:t>1</a:t>
            </a:r>
            <a:r>
              <a:rPr lang="en-US" altLang="zh-CN" sz="2400" b="1" dirty="0">
                <a:sym typeface="+mn-ea"/>
              </a:rPr>
              <a:t>——</a:t>
            </a:r>
          </a:p>
          <a:p>
            <a:pPr marL="457200" indent="-4572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按下功能键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后，</a:t>
            </a:r>
            <a:r>
              <a:rPr lang="zh-CN" altLang="en-US" sz="2400" b="1" dirty="0">
                <a:sym typeface="+mn-ea"/>
              </a:rPr>
              <a:t>暂停计数器计数；数码管保持显示计数器的当前数值；但是，此时四盏</a:t>
            </a:r>
            <a:r>
              <a:rPr lang="en-US" altLang="zh-CN" sz="2400" b="1" dirty="0">
                <a:sym typeface="+mn-ea"/>
              </a:rPr>
              <a:t>LED</a:t>
            </a:r>
            <a:r>
              <a:rPr lang="zh-CN" altLang="en-US" sz="2400" b="1" dirty="0">
                <a:sym typeface="+mn-ea"/>
              </a:rPr>
              <a:t>灯由原来流水灯状态改为四盏灯同时闪烁的状态。同时闪烁是指四盏</a:t>
            </a:r>
            <a:r>
              <a:rPr lang="en-US" altLang="zh-CN" sz="2400" b="1" dirty="0">
                <a:sym typeface="+mn-ea"/>
              </a:rPr>
              <a:t>LED</a:t>
            </a:r>
            <a:r>
              <a:rPr lang="zh-CN" altLang="en-US" sz="2400" b="1" dirty="0">
                <a:sym typeface="+mn-ea"/>
              </a:rPr>
              <a:t>同时亮持续</a:t>
            </a:r>
            <a:r>
              <a:rPr lang="en-US" altLang="zh-CN" sz="2400" b="1" dirty="0">
                <a:sym typeface="+mn-ea"/>
              </a:rPr>
              <a:t>0.5s</a:t>
            </a:r>
            <a:r>
              <a:rPr lang="zh-CN" altLang="en-US" sz="2400" b="1" dirty="0">
                <a:sym typeface="+mn-ea"/>
              </a:rPr>
              <a:t>，同时灭持续</a:t>
            </a:r>
            <a:r>
              <a:rPr lang="en-US" altLang="zh-CN" sz="2400" b="1" dirty="0">
                <a:sym typeface="+mn-ea"/>
              </a:rPr>
              <a:t>0.5</a:t>
            </a:r>
            <a:r>
              <a:rPr lang="zh-CN" altLang="en-US" sz="2400" b="1" dirty="0">
                <a:sym typeface="+mn-ea"/>
              </a:rPr>
              <a:t>秒；</a:t>
            </a:r>
          </a:p>
          <a:p>
            <a:pPr marL="457200" indent="-4572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sym typeface="+mn-ea"/>
              </a:rPr>
              <a:t>当再次按下功能键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sym typeface="+mn-ea"/>
              </a:rPr>
              <a:t>后，</a:t>
            </a:r>
            <a:r>
              <a:rPr lang="zh-CN" altLang="en-US" sz="2400" b="1" dirty="0">
                <a:sym typeface="+mn-ea"/>
              </a:rPr>
              <a:t>计数器恢复正常计数状态；数码管同步实时显示计数器的计数数值；此时四盏</a:t>
            </a:r>
            <a:r>
              <a:rPr lang="en-US" altLang="zh-CN" sz="2400" b="1" dirty="0">
                <a:sym typeface="+mn-ea"/>
              </a:rPr>
              <a:t>LED</a:t>
            </a:r>
            <a:r>
              <a:rPr lang="zh-CN" altLang="en-US" sz="2400" b="1" dirty="0">
                <a:sym typeface="+mn-ea"/>
              </a:rPr>
              <a:t>灯恢复流水灯状态。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sz="2400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课堂作业</a:t>
            </a:r>
            <a:r>
              <a:rPr lang="en-US" altLang="zh-CN" b="1" dirty="0">
                <a:solidFill>
                  <a:srgbClr val="0000FF"/>
                </a:solidFill>
              </a:rPr>
              <a:t>3</a:t>
            </a:r>
            <a:r>
              <a:rPr lang="zh-CN" altLang="en-US" b="1" dirty="0">
                <a:solidFill>
                  <a:srgbClr val="0000FF"/>
                </a:solidFill>
              </a:rPr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45" y="1268755"/>
            <a:ext cx="7798209" cy="372177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b="1" dirty="0">
                <a:sym typeface="+mn-ea"/>
              </a:rPr>
              <a:t>（</a:t>
            </a:r>
            <a:r>
              <a:rPr lang="en-US" altLang="zh-CN" b="1" dirty="0">
                <a:sym typeface="+mn-ea"/>
              </a:rPr>
              <a:t>4</a:t>
            </a:r>
            <a:r>
              <a:rPr lang="zh-CN" altLang="en-US" b="1" dirty="0">
                <a:sym typeface="+mn-ea"/>
              </a:rPr>
              <a:t>）复位按键</a:t>
            </a:r>
            <a:r>
              <a:rPr lang="en-US" altLang="zh-CN" b="1" dirty="0">
                <a:sym typeface="+mn-ea"/>
              </a:rPr>
              <a:t>2——</a:t>
            </a:r>
            <a:r>
              <a:rPr lang="zh-CN" altLang="en-US" b="1" dirty="0">
                <a:sym typeface="+mn-ea"/>
              </a:rPr>
              <a:t>复位按键</a:t>
            </a:r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按下后，计数器将复位；数码管实时显示计数器的计数数值。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b="1" dirty="0">
                <a:sym typeface="+mn-ea"/>
              </a:rPr>
              <a:t>（</a:t>
            </a:r>
            <a:r>
              <a:rPr lang="en-US" altLang="zh-CN" b="1" dirty="0">
                <a:sym typeface="+mn-ea"/>
              </a:rPr>
              <a:t>5</a:t>
            </a:r>
            <a:r>
              <a:rPr lang="zh-CN" altLang="en-US" b="1" dirty="0">
                <a:sym typeface="+mn-ea"/>
              </a:rPr>
              <a:t>）补充功能按键</a:t>
            </a:r>
            <a:r>
              <a:rPr lang="en-US" altLang="zh-CN" b="1" dirty="0">
                <a:sym typeface="+mn-ea"/>
              </a:rPr>
              <a:t>3——</a:t>
            </a:r>
            <a:r>
              <a:rPr lang="zh-CN" altLang="en-US" b="1" dirty="0">
                <a:sym typeface="+mn-ea"/>
              </a:rPr>
              <a:t>按下功能按键</a:t>
            </a:r>
            <a:r>
              <a:rPr lang="en-US" altLang="zh-CN" b="1" dirty="0">
                <a:sym typeface="+mn-ea"/>
              </a:rPr>
              <a:t>3</a:t>
            </a:r>
            <a:r>
              <a:rPr lang="zh-CN" altLang="en-US" b="1" dirty="0">
                <a:sym typeface="+mn-ea"/>
              </a:rPr>
              <a:t>后，计数器保持计数功能不变；此时计数器百位数自加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，并且数码管同时显示更新计数数值的状态。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dkMGQ2ZDE0MmU4Njk4MTczNWU5NjY4Y2M3ZjVhNG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b="1" dirty="0" smtClean="0">
            <a:solidFill>
              <a:srgbClr val="FF0000"/>
            </a:solidFill>
          </a:defRPr>
        </a:defPPr>
      </a:lst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</TotalTime>
  <Words>404</Words>
  <Application>Microsoft Office PowerPoint</Application>
  <PresentationFormat>全屏显示(4:3)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Lucida Sans Unicode</vt:lpstr>
      <vt:lpstr>Verdana</vt:lpstr>
      <vt:lpstr>Wingdings</vt:lpstr>
      <vt:lpstr>Wingdings 2</vt:lpstr>
      <vt:lpstr>Wingdings 3</vt:lpstr>
      <vt:lpstr>聚合</vt:lpstr>
      <vt:lpstr>课堂作业3：</vt:lpstr>
      <vt:lpstr>作业2-2：</vt:lpstr>
      <vt:lpstr>课堂作业3：</vt:lpstr>
      <vt:lpstr>课堂作业3：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 Verilog HDL基本语法</dc:title>
  <dc:creator>Administrator</dc:creator>
  <cp:lastModifiedBy>charles Qiu</cp:lastModifiedBy>
  <cp:revision>175</cp:revision>
  <dcterms:created xsi:type="dcterms:W3CDTF">2019-05-21T06:05:00Z</dcterms:created>
  <dcterms:modified xsi:type="dcterms:W3CDTF">2023-10-26T14:35:27Z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C0443B6310B64F7CA4AB62BDEAD5EB51</vt:lpwstr>
  </property>
  <property fmtid="{D5CDD505-2E9C-101B-9397-08002B2CF9AE}" pid="3" name="KSOProductBuildVer">
    <vt:lpwstr>2052-11.1.0.12598</vt:lpwstr>
  </property>
</Properties>
</file>