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7" r:id="rId5"/>
    <p:sldId id="270" r:id="rId6"/>
    <p:sldId id="266" r:id="rId7"/>
    <p:sldId id="268" r:id="rId8"/>
    <p:sldId id="269" r:id="rId9"/>
    <p:sldId id="25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第九讲 </a:t>
            </a:r>
            <a:r>
              <a:rPr lang="zh-CN" altLang="en-US" dirty="0"/>
              <a:t>频率计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频率计的定时与控制模块组成框图</a:t>
            </a:r>
            <a:endParaRPr lang="zh-CN" altLang="en-US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81050" y="1691005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系统时钟</a:t>
            </a:r>
            <a:r>
              <a:rPr lang="en-US" altLang="zh-CN">
                <a:solidFill>
                  <a:schemeClr val="tx1"/>
                </a:solidFill>
              </a:rPr>
              <a:t>50M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07995" y="1691005"/>
            <a:ext cx="1438275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分频器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02275" y="1691640"/>
            <a:ext cx="1571625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进</a:t>
            </a:r>
            <a:r>
              <a:rPr lang="zh-CN" altLang="en-US" dirty="0">
                <a:solidFill>
                  <a:schemeClr val="tx1"/>
                </a:solidFill>
              </a:rPr>
              <a:t>制计数器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分频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3" idx="3"/>
            <a:endCxn id="8" idx="1"/>
          </p:cNvCxnSpPr>
          <p:nvPr/>
        </p:nvCxnSpPr>
        <p:spPr>
          <a:xfrm>
            <a:off x="2428240" y="2077085"/>
            <a:ext cx="57975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2" idx="1"/>
          </p:cNvCxnSpPr>
          <p:nvPr/>
        </p:nvCxnSpPr>
        <p:spPr>
          <a:xfrm>
            <a:off x="4446270" y="2077085"/>
            <a:ext cx="105600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73900" y="2032206"/>
            <a:ext cx="2299970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31050" y="1624689"/>
            <a:ext cx="19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1Hz</a:t>
            </a:r>
            <a:r>
              <a:rPr lang="zh-CN" altLang="en-US" sz="2000" dirty="0" smtClean="0"/>
              <a:t>计数门控</a:t>
            </a:r>
            <a:endParaRPr lang="en-US" altLang="zh-CN" sz="2000" dirty="0"/>
          </a:p>
        </p:txBody>
      </p:sp>
      <p:sp>
        <p:nvSpPr>
          <p:cNvPr id="31" name="圆角矩形 30"/>
          <p:cNvSpPr/>
          <p:nvPr/>
        </p:nvSpPr>
        <p:spPr>
          <a:xfrm>
            <a:off x="5568950" y="3151505"/>
            <a:ext cx="1438275" cy="10185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时钟信号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endCxn id="31" idx="1"/>
          </p:cNvCxnSpPr>
          <p:nvPr/>
        </p:nvCxnSpPr>
        <p:spPr>
          <a:xfrm rot="16200000" flipH="1">
            <a:off x="4433888" y="2525712"/>
            <a:ext cx="1576069" cy="694055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0" idx="2"/>
            <a:endCxn id="31" idx="0"/>
          </p:cNvCxnSpPr>
          <p:nvPr/>
        </p:nvCxnSpPr>
        <p:spPr>
          <a:xfrm rot="5400000">
            <a:off x="6645767" y="1667121"/>
            <a:ext cx="1126706" cy="1842063"/>
          </a:xfrm>
          <a:prstGeom prst="bentConnector3">
            <a:avLst>
              <a:gd name="adj1" fmla="val 60472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129905" y="3274695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状态</a:t>
            </a:r>
            <a:r>
              <a:rPr lang="zh-CN" altLang="en-US" dirty="0" smtClean="0">
                <a:solidFill>
                  <a:schemeClr val="tx1"/>
                </a:solidFill>
              </a:rPr>
              <a:t>切换</a:t>
            </a:r>
            <a:r>
              <a:rPr lang="zh-CN" altLang="en-US" dirty="0">
                <a:solidFill>
                  <a:schemeClr val="tx1"/>
                </a:solidFill>
              </a:rPr>
              <a:t>按键开关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1"/>
            <a:endCxn id="31" idx="3"/>
          </p:cNvCxnSpPr>
          <p:nvPr/>
        </p:nvCxnSpPr>
        <p:spPr>
          <a:xfrm flipH="1">
            <a:off x="7007225" y="3660775"/>
            <a:ext cx="112268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927600" y="4876800"/>
            <a:ext cx="2720975" cy="130619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状态控制计数器与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控制信号发生器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1" idx="2"/>
            <a:endCxn id="37" idx="0"/>
          </p:cNvCxnSpPr>
          <p:nvPr/>
        </p:nvCxnSpPr>
        <p:spPr>
          <a:xfrm>
            <a:off x="6288405" y="4170045"/>
            <a:ext cx="0" cy="7067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648575" y="5038725"/>
            <a:ext cx="1314450" cy="9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7648575" y="5525135"/>
            <a:ext cx="1314450" cy="9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48575" y="6051550"/>
            <a:ext cx="1314450" cy="9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48575" y="568325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计数值存储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648575" y="4670425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计数器清零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48575" y="516636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计数器使能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288405" y="4210050"/>
            <a:ext cx="3085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i="1" baseline="-250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400"/>
              <a:t>控制时钟脉冲</a:t>
            </a:r>
            <a:endParaRPr lang="zh-CN" altLang="en-US" sz="2400"/>
          </a:p>
        </p:txBody>
      </p:sp>
      <p:sp>
        <p:nvSpPr>
          <p:cNvPr id="33" name="圆角矩形 32"/>
          <p:cNvSpPr/>
          <p:nvPr/>
        </p:nvSpPr>
        <p:spPr>
          <a:xfrm>
            <a:off x="1719273" y="5166360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LED</a:t>
            </a:r>
            <a:r>
              <a:rPr lang="zh-CN" altLang="en-US" sz="2400" dirty="0" smtClean="0">
                <a:solidFill>
                  <a:schemeClr val="tx1"/>
                </a:solidFill>
              </a:rPr>
              <a:t>闪烁状态控制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1"/>
          </p:cNvCxnSpPr>
          <p:nvPr/>
        </p:nvCxnSpPr>
        <p:spPr>
          <a:xfrm flipH="1">
            <a:off x="3366464" y="5529898"/>
            <a:ext cx="1561136" cy="199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流程图: 准备 137"/>
          <p:cNvSpPr/>
          <p:nvPr/>
        </p:nvSpPr>
        <p:spPr>
          <a:xfrm>
            <a:off x="438785" y="2038985"/>
            <a:ext cx="205867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频率计的定时与控制波形图</a:t>
            </a:r>
            <a:endParaRPr lang="zh-CN" altLang="en-US">
              <a:sym typeface="+mn-ea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142490" y="1147445"/>
            <a:ext cx="9882505" cy="586105"/>
            <a:chOff x="1169" y="2655"/>
            <a:chExt cx="15863" cy="1476"/>
          </a:xfrm>
        </p:grpSpPr>
        <p:grpSp>
          <p:nvGrpSpPr>
            <p:cNvPr id="95" name="组合 94"/>
            <p:cNvGrpSpPr/>
            <p:nvPr/>
          </p:nvGrpSpPr>
          <p:grpSpPr>
            <a:xfrm>
              <a:off x="1169" y="2663"/>
              <a:ext cx="2697" cy="1468"/>
              <a:chOff x="1739" y="2655"/>
              <a:chExt cx="2697" cy="1468"/>
            </a:xfrm>
          </p:grpSpPr>
          <p:cxnSp>
            <p:nvCxnSpPr>
              <p:cNvPr id="92" name="肘形连接符 91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4414" y="2663"/>
              <a:ext cx="2697" cy="1468"/>
              <a:chOff x="1739" y="2655"/>
              <a:chExt cx="2697" cy="1468"/>
            </a:xfrm>
          </p:grpSpPr>
          <p:cxnSp>
            <p:nvCxnSpPr>
              <p:cNvPr id="97" name="肘形连接符 96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肘形连接符 98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接连接符 99"/>
            <p:cNvCxnSpPr/>
            <p:nvPr/>
          </p:nvCxnSpPr>
          <p:spPr>
            <a:xfrm flipV="1">
              <a:off x="3255" y="4123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6515" y="4115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>
              <a:off x="7759" y="2655"/>
              <a:ext cx="2697" cy="1468"/>
              <a:chOff x="1739" y="2655"/>
              <a:chExt cx="2697" cy="1468"/>
            </a:xfrm>
          </p:grpSpPr>
          <p:cxnSp>
            <p:nvCxnSpPr>
              <p:cNvPr id="103" name="肘形连接符 102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1091" y="2662"/>
              <a:ext cx="2697" cy="1468"/>
              <a:chOff x="1739" y="2655"/>
              <a:chExt cx="2697" cy="1468"/>
            </a:xfrm>
          </p:grpSpPr>
          <p:cxnSp>
            <p:nvCxnSpPr>
              <p:cNvPr id="121" name="肘形连接符 120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肘形连接符 122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14336" y="2662"/>
              <a:ext cx="2697" cy="1468"/>
              <a:chOff x="1739" y="2655"/>
              <a:chExt cx="2697" cy="1468"/>
            </a:xfrm>
          </p:grpSpPr>
          <p:cxnSp>
            <p:nvCxnSpPr>
              <p:cNvPr id="125" name="肘形连接符 124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肘形连接符 126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接连接符 127"/>
            <p:cNvCxnSpPr/>
            <p:nvPr/>
          </p:nvCxnSpPr>
          <p:spPr>
            <a:xfrm flipV="1">
              <a:off x="13192" y="4122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9875" y="4123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/>
          <p:cNvSpPr txBox="1"/>
          <p:nvPr/>
        </p:nvSpPr>
        <p:spPr>
          <a:xfrm>
            <a:off x="0" y="130873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控制时钟脉冲</a:t>
            </a:r>
            <a:endParaRPr lang="zh-CN" altLang="en-US" sz="2400"/>
          </a:p>
        </p:txBody>
      </p:sp>
      <p:sp>
        <p:nvSpPr>
          <p:cNvPr id="133" name="流程图: 准备 132"/>
          <p:cNvSpPr/>
          <p:nvPr/>
        </p:nvSpPr>
        <p:spPr>
          <a:xfrm>
            <a:off x="2497455" y="2038985"/>
            <a:ext cx="200152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清零状态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流程图: 准备 133"/>
          <p:cNvSpPr/>
          <p:nvPr/>
        </p:nvSpPr>
        <p:spPr>
          <a:xfrm>
            <a:off x="4498975" y="2038985"/>
            <a:ext cx="2087245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计数状态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流程图: 准备 134"/>
          <p:cNvSpPr/>
          <p:nvPr/>
        </p:nvSpPr>
        <p:spPr>
          <a:xfrm>
            <a:off x="6586855" y="2038985"/>
            <a:ext cx="205867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锁存状态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流程图: 准备 135"/>
          <p:cNvSpPr/>
          <p:nvPr/>
        </p:nvSpPr>
        <p:spPr>
          <a:xfrm>
            <a:off x="8645525" y="2038985"/>
            <a:ext cx="205867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清零状态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24460" y="1981200"/>
            <a:ext cx="1887220" cy="7054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sym typeface="+mn-ea"/>
              </a:rPr>
              <a:t>计数器状态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448310" y="2834005"/>
            <a:ext cx="8722995" cy="588645"/>
            <a:chOff x="706" y="5483"/>
            <a:chExt cx="13737" cy="927"/>
          </a:xfrm>
        </p:grpSpPr>
        <p:sp>
          <p:nvSpPr>
            <p:cNvPr id="141" name="文本框 140"/>
            <p:cNvSpPr txBox="1"/>
            <p:nvPr/>
          </p:nvSpPr>
          <p:spPr>
            <a:xfrm>
              <a:off x="706" y="5681"/>
              <a:ext cx="22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清零脉冲</a:t>
              </a:r>
              <a:endParaRPr lang="zh-CN" altLang="en-US" sz="2400"/>
            </a:p>
          </p:txBody>
        </p:sp>
        <p:cxnSp>
          <p:nvCxnSpPr>
            <p:cNvPr id="142" name="肘形连接符 141"/>
            <p:cNvCxnSpPr/>
            <p:nvPr/>
          </p:nvCxnSpPr>
          <p:spPr>
            <a:xfrm flipV="1">
              <a:off x="4159" y="5493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2914" y="6406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4651" y="5488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连接符 144"/>
            <p:cNvCxnSpPr/>
            <p:nvPr/>
          </p:nvCxnSpPr>
          <p:spPr>
            <a:xfrm>
              <a:off x="5736" y="5483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6211" y="6390"/>
              <a:ext cx="8232" cy="6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8973820" y="2827020"/>
            <a:ext cx="1561465" cy="582295"/>
            <a:chOff x="14132" y="5472"/>
            <a:chExt cx="2459" cy="917"/>
          </a:xfrm>
        </p:grpSpPr>
        <p:cxnSp>
          <p:nvCxnSpPr>
            <p:cNvPr id="148" name="肘形连接符 147"/>
            <p:cNvCxnSpPr/>
            <p:nvPr/>
          </p:nvCxnSpPr>
          <p:spPr>
            <a:xfrm flipV="1">
              <a:off x="14132" y="5477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14644" y="5472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/>
            <p:nvPr/>
          </p:nvCxnSpPr>
          <p:spPr>
            <a:xfrm>
              <a:off x="15755" y="5472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组合 151"/>
          <p:cNvGrpSpPr/>
          <p:nvPr/>
        </p:nvGrpSpPr>
        <p:grpSpPr>
          <a:xfrm>
            <a:off x="4484370" y="3581400"/>
            <a:ext cx="2266950" cy="584200"/>
            <a:chOff x="13637" y="5470"/>
            <a:chExt cx="3570" cy="920"/>
          </a:xfrm>
        </p:grpSpPr>
        <p:cxnSp>
          <p:nvCxnSpPr>
            <p:cNvPr id="153" name="肘形连接符 152"/>
            <p:cNvCxnSpPr/>
            <p:nvPr/>
          </p:nvCxnSpPr>
          <p:spPr>
            <a:xfrm flipV="1">
              <a:off x="13637" y="5477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4193" y="5470"/>
              <a:ext cx="2445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肘形连接符 154"/>
            <p:cNvCxnSpPr/>
            <p:nvPr/>
          </p:nvCxnSpPr>
          <p:spPr>
            <a:xfrm>
              <a:off x="16370" y="5472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>
            <a:off x="6409055" y="4162425"/>
            <a:ext cx="55911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1827530" y="4162425"/>
            <a:ext cx="2971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10535920" y="3400425"/>
            <a:ext cx="1445260" cy="63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448310" y="371094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使能脉冲</a:t>
            </a:r>
            <a:endParaRPr lang="zh-CN" altLang="en-US" sz="2400"/>
          </a:p>
        </p:txBody>
      </p:sp>
      <p:grpSp>
        <p:nvGrpSpPr>
          <p:cNvPr id="160" name="组合 159"/>
          <p:cNvGrpSpPr/>
          <p:nvPr/>
        </p:nvGrpSpPr>
        <p:grpSpPr>
          <a:xfrm>
            <a:off x="6954520" y="4338320"/>
            <a:ext cx="1562100" cy="589280"/>
            <a:chOff x="14132" y="5472"/>
            <a:chExt cx="2460" cy="928"/>
          </a:xfrm>
        </p:grpSpPr>
        <p:cxnSp>
          <p:nvCxnSpPr>
            <p:cNvPr id="161" name="肘形连接符 160"/>
            <p:cNvCxnSpPr/>
            <p:nvPr/>
          </p:nvCxnSpPr>
          <p:spPr>
            <a:xfrm flipV="1">
              <a:off x="14132" y="5477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14644" y="5472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肘形连接符 162"/>
            <p:cNvCxnSpPr/>
            <p:nvPr/>
          </p:nvCxnSpPr>
          <p:spPr>
            <a:xfrm>
              <a:off x="15755" y="5487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/>
          <p:nvPr/>
        </p:nvCxnSpPr>
        <p:spPr>
          <a:xfrm flipV="1">
            <a:off x="8493760" y="4914900"/>
            <a:ext cx="3477895" cy="1333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401955" y="446722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锁存脉冲</a:t>
            </a:r>
            <a:endParaRPr lang="zh-CN" altLang="en-US" sz="2400"/>
          </a:p>
        </p:txBody>
      </p:sp>
      <p:grpSp>
        <p:nvGrpSpPr>
          <p:cNvPr id="202" name="组合 201"/>
          <p:cNvGrpSpPr/>
          <p:nvPr/>
        </p:nvGrpSpPr>
        <p:grpSpPr>
          <a:xfrm>
            <a:off x="1859915" y="6035040"/>
            <a:ext cx="9965055" cy="595630"/>
            <a:chOff x="2932" y="9234"/>
            <a:chExt cx="15693" cy="938"/>
          </a:xfrm>
        </p:grpSpPr>
        <p:cxnSp>
          <p:nvCxnSpPr>
            <p:cNvPr id="164" name="直接连接符 163"/>
            <p:cNvCxnSpPr/>
            <p:nvPr/>
          </p:nvCxnSpPr>
          <p:spPr>
            <a:xfrm flipV="1">
              <a:off x="10093" y="10160"/>
              <a:ext cx="8532" cy="1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7532" y="9234"/>
              <a:ext cx="2640" cy="939"/>
              <a:chOff x="1079" y="4450"/>
              <a:chExt cx="8247" cy="1462"/>
            </a:xfrm>
          </p:grpSpPr>
          <p:cxnSp>
            <p:nvCxnSpPr>
              <p:cNvPr id="168" name="肘形连接符 167"/>
              <p:cNvCxnSpPr/>
              <p:nvPr/>
            </p:nvCxnSpPr>
            <p:spPr>
              <a:xfrm flipV="1">
                <a:off x="107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肘形连接符 168"/>
              <p:cNvCxnSpPr/>
              <p:nvPr/>
            </p:nvCxnSpPr>
            <p:spPr>
              <a:xfrm>
                <a:off x="161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/>
              <p:nvPr/>
            </p:nvCxnSpPr>
            <p:spPr>
              <a:xfrm flipV="1">
                <a:off x="2059" y="4452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/>
              <p:nvPr/>
            </p:nvCxnSpPr>
            <p:spPr>
              <a:xfrm>
                <a:off x="2594" y="4452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/>
              <p:nvPr/>
            </p:nvCxnSpPr>
            <p:spPr>
              <a:xfrm flipV="1">
                <a:off x="303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肘形连接符 172"/>
              <p:cNvCxnSpPr/>
              <p:nvPr/>
            </p:nvCxnSpPr>
            <p:spPr>
              <a:xfrm>
                <a:off x="357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肘形连接符 173"/>
              <p:cNvCxnSpPr/>
              <p:nvPr/>
            </p:nvCxnSpPr>
            <p:spPr>
              <a:xfrm flipV="1">
                <a:off x="401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肘形连接符 174"/>
              <p:cNvCxnSpPr/>
              <p:nvPr/>
            </p:nvCxnSpPr>
            <p:spPr>
              <a:xfrm>
                <a:off x="455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肘形连接符 175"/>
              <p:cNvCxnSpPr/>
              <p:nvPr/>
            </p:nvCxnSpPr>
            <p:spPr>
              <a:xfrm flipV="1">
                <a:off x="499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肘形连接符 176"/>
              <p:cNvCxnSpPr/>
              <p:nvPr/>
            </p:nvCxnSpPr>
            <p:spPr>
              <a:xfrm>
                <a:off x="553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肘形连接符 177"/>
              <p:cNvCxnSpPr/>
              <p:nvPr/>
            </p:nvCxnSpPr>
            <p:spPr>
              <a:xfrm flipV="1">
                <a:off x="5979" y="4452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肘形连接符 178"/>
              <p:cNvCxnSpPr/>
              <p:nvPr/>
            </p:nvCxnSpPr>
            <p:spPr>
              <a:xfrm>
                <a:off x="6514" y="4452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肘形连接符 179"/>
              <p:cNvCxnSpPr/>
              <p:nvPr/>
            </p:nvCxnSpPr>
            <p:spPr>
              <a:xfrm flipV="1">
                <a:off x="695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肘形连接符 180"/>
              <p:cNvCxnSpPr/>
              <p:nvPr/>
            </p:nvCxnSpPr>
            <p:spPr>
              <a:xfrm>
                <a:off x="749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肘形连接符 181"/>
              <p:cNvCxnSpPr/>
              <p:nvPr/>
            </p:nvCxnSpPr>
            <p:spPr>
              <a:xfrm flipV="1">
                <a:off x="793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肘形连接符 182"/>
              <p:cNvCxnSpPr/>
              <p:nvPr/>
            </p:nvCxnSpPr>
            <p:spPr>
              <a:xfrm>
                <a:off x="847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直接连接符 200"/>
            <p:cNvCxnSpPr/>
            <p:nvPr/>
          </p:nvCxnSpPr>
          <p:spPr>
            <a:xfrm flipV="1">
              <a:off x="2932" y="10170"/>
              <a:ext cx="4656" cy="2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文本框 202"/>
          <p:cNvSpPr txBox="1"/>
          <p:nvPr/>
        </p:nvSpPr>
        <p:spPr>
          <a:xfrm>
            <a:off x="257810" y="616267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计数器输出</a:t>
            </a:r>
            <a:endParaRPr lang="zh-CN" altLang="en-US" sz="2400">
              <a:sym typeface="+mn-ea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V="1">
            <a:off x="1722755" y="4914900"/>
            <a:ext cx="5417820" cy="63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320675" y="531812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待测脉冲</a:t>
            </a:r>
            <a:endParaRPr lang="zh-CN" altLang="en-US" sz="2400"/>
          </a:p>
        </p:txBody>
      </p:sp>
      <p:grpSp>
        <p:nvGrpSpPr>
          <p:cNvPr id="370" name="组合 369"/>
          <p:cNvGrpSpPr/>
          <p:nvPr/>
        </p:nvGrpSpPr>
        <p:grpSpPr>
          <a:xfrm>
            <a:off x="5171440" y="5250180"/>
            <a:ext cx="1675765" cy="596265"/>
            <a:chOff x="7574" y="8268"/>
            <a:chExt cx="2639" cy="939"/>
          </a:xfrm>
        </p:grpSpPr>
        <p:cxnSp>
          <p:nvCxnSpPr>
            <p:cNvPr id="354" name="肘形连接符 353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肘形连接符 354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肘形连接符 355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肘形连接符 356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肘形连接符 357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肘形连接符 358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肘形连接符 359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肘形连接符 360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肘形连接符 361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肘形连接符 362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肘形连接符 363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肘形连接符 364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肘形连接符 365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肘形连接符 366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肘形连接符 367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肘形连接符 368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/>
          <p:cNvGrpSpPr/>
          <p:nvPr/>
        </p:nvGrpSpPr>
        <p:grpSpPr>
          <a:xfrm>
            <a:off x="3571240" y="5250815"/>
            <a:ext cx="1675765" cy="596265"/>
            <a:chOff x="7574" y="8268"/>
            <a:chExt cx="2639" cy="939"/>
          </a:xfrm>
        </p:grpSpPr>
        <p:cxnSp>
          <p:nvCxnSpPr>
            <p:cNvPr id="372" name="肘形连接符 371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肘形连接符 372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肘形连接符 373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肘形连接符 374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肘形连接符 375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肘形连接符 376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肘形连接符 377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肘形连接符 378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肘形连接符 379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肘形连接符 380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肘形连接符 381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肘形连接符 382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肘形连接符 383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肘形连接符 384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肘形连接符 385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肘形连接符 386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组合 387"/>
          <p:cNvGrpSpPr/>
          <p:nvPr/>
        </p:nvGrpSpPr>
        <p:grpSpPr>
          <a:xfrm>
            <a:off x="6788150" y="5251450"/>
            <a:ext cx="1675765" cy="596265"/>
            <a:chOff x="7574" y="8268"/>
            <a:chExt cx="2639" cy="939"/>
          </a:xfrm>
        </p:grpSpPr>
        <p:cxnSp>
          <p:nvCxnSpPr>
            <p:cNvPr id="389" name="肘形连接符 388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肘形连接符 389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肘形连接符 390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肘形连接符 391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肘形连接符 392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肘形连接符 393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肘形连接符 394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肘形连接符 395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肘形连接符 396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肘形连接符 397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肘形连接符 398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肘形连接符 399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肘形连接符 400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肘形连接符 401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肘形连接符 402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肘形连接符 403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组合 404"/>
          <p:cNvGrpSpPr/>
          <p:nvPr/>
        </p:nvGrpSpPr>
        <p:grpSpPr>
          <a:xfrm>
            <a:off x="8375650" y="5249545"/>
            <a:ext cx="1675765" cy="596265"/>
            <a:chOff x="7574" y="8268"/>
            <a:chExt cx="2639" cy="939"/>
          </a:xfrm>
        </p:grpSpPr>
        <p:cxnSp>
          <p:nvCxnSpPr>
            <p:cNvPr id="406" name="肘形连接符 405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肘形连接符 406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肘形连接符 407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肘形连接符 408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肘形连接符 409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肘形连接符 410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肘形连接符 411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肘形连接符 412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肘形连接符 413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肘形连接符 414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肘形连接符 415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肘形连接符 416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肘形连接符 417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肘形连接符 418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肘形连接符 419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肘形连接符 420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组合 421"/>
          <p:cNvGrpSpPr/>
          <p:nvPr/>
        </p:nvGrpSpPr>
        <p:grpSpPr>
          <a:xfrm>
            <a:off x="9985375" y="5252085"/>
            <a:ext cx="1675765" cy="596265"/>
            <a:chOff x="7574" y="8268"/>
            <a:chExt cx="2639" cy="939"/>
          </a:xfrm>
        </p:grpSpPr>
        <p:cxnSp>
          <p:nvCxnSpPr>
            <p:cNvPr id="423" name="肘形连接符 422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肘形连接符 423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肘形连接符 424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肘形连接符 425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肘形连接符 426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肘形连接符 427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肘形连接符 428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肘形连接符 429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肘形连接符 430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肘形连接符 431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肘形连接符 432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肘形连接符 433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肘形连接符 434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肘形连接符 435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肘形连接符 436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肘形连接符 437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组合 438"/>
          <p:cNvGrpSpPr/>
          <p:nvPr/>
        </p:nvGrpSpPr>
        <p:grpSpPr>
          <a:xfrm>
            <a:off x="2004060" y="5252720"/>
            <a:ext cx="1675765" cy="596265"/>
            <a:chOff x="7574" y="8268"/>
            <a:chExt cx="2639" cy="939"/>
          </a:xfrm>
        </p:grpSpPr>
        <p:cxnSp>
          <p:nvCxnSpPr>
            <p:cNvPr id="440" name="肘形连接符 439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肘形连接符 440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肘形连接符 441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肘形连接符 442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肘形连接符 443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肘形连接符 444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肘形连接符 445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肘形连接符 446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肘形连接符 447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肘形连接符 448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肘形连接符 449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肘形连接符 450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肘形连接符 451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肘形连接符 452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肘形连接符 453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肘形连接符 454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课堂练习及作业：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6182"/>
            <a:ext cx="10397490" cy="51587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）分别完成</a:t>
            </a:r>
            <a:r>
              <a:rPr lang="en-US" altLang="zh-CN" dirty="0">
                <a:latin typeface="+mn-ea"/>
              </a:rPr>
              <a:t>Mealy</a:t>
            </a:r>
            <a:r>
              <a:rPr lang="zh-CN" altLang="en-US" dirty="0">
                <a:latin typeface="+mn-ea"/>
              </a:rPr>
              <a:t>状态机和</a:t>
            </a:r>
            <a:r>
              <a:rPr lang="en-US" altLang="zh-CN" dirty="0">
                <a:latin typeface="+mn-ea"/>
              </a:rPr>
              <a:t>Moore</a:t>
            </a:r>
            <a:r>
              <a:rPr lang="zh-CN" altLang="en-US" dirty="0">
                <a:latin typeface="+mn-ea"/>
              </a:rPr>
              <a:t>状态及的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位</a:t>
            </a:r>
            <a:r>
              <a:rPr lang="zh-CN" altLang="en-US" dirty="0" smtClean="0">
                <a:latin typeface="+mn-ea"/>
              </a:rPr>
              <a:t>移位寄存器或者</a:t>
            </a:r>
            <a:r>
              <a:rPr lang="en-US" altLang="zh-CN" dirty="0" smtClean="0">
                <a:latin typeface="+mn-ea"/>
              </a:rPr>
              <a:t>110</a:t>
            </a:r>
            <a:r>
              <a:rPr lang="zh-CN" altLang="en-US" dirty="0" smtClean="0">
                <a:latin typeface="+mn-ea"/>
              </a:rPr>
              <a:t>序列检测程序</a:t>
            </a:r>
            <a:r>
              <a:rPr lang="zh-CN" altLang="en-US" dirty="0">
                <a:latin typeface="+mn-ea"/>
              </a:rPr>
              <a:t>的工程建立；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）应用</a:t>
            </a:r>
            <a:r>
              <a:rPr lang="en-US" altLang="zh-CN" dirty="0" err="1">
                <a:latin typeface="+mn-ea"/>
              </a:rPr>
              <a:t>Modelsim</a:t>
            </a:r>
            <a:r>
              <a:rPr lang="zh-CN" altLang="en-US" dirty="0">
                <a:latin typeface="+mn-ea"/>
              </a:rPr>
              <a:t>完成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位移位寄存器激励文件的编写，分别实现上述两种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位移位寄存器的时序仿真</a:t>
            </a:r>
            <a:r>
              <a:rPr lang="zh-CN" altLang="en-US" dirty="0" smtClean="0">
                <a:latin typeface="+mn-ea"/>
              </a:rPr>
              <a:t>；</a:t>
            </a:r>
            <a:endParaRPr lang="zh-CN" altLang="en-US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b="1" dirty="0">
                <a:sym typeface="+mn-ea"/>
              </a:rPr>
              <a:t>（</a:t>
            </a:r>
            <a:r>
              <a:rPr lang="en-US" altLang="zh-CN" b="1" dirty="0">
                <a:sym typeface="+mn-ea"/>
              </a:rPr>
              <a:t>3</a:t>
            </a:r>
            <a:r>
              <a:rPr lang="zh-CN" b="1" dirty="0">
                <a:sym typeface="+mn-ea"/>
              </a:rPr>
              <a:t>）</a:t>
            </a:r>
            <a:r>
              <a:rPr b="1" dirty="0">
                <a:sym typeface="+mn-ea"/>
              </a:rPr>
              <a:t>利用状态机的方法，设计1MHz以下方波信号的计数器，并完成用数码管显示；</a:t>
            </a:r>
            <a:r>
              <a:rPr lang="zh-CN" b="1" dirty="0">
                <a:sym typeface="+mn-ea"/>
              </a:rPr>
              <a:t>（</a:t>
            </a:r>
            <a:r>
              <a:rPr lang="en-US" altLang="zh-CN" b="1" dirty="0" smtClean="0">
                <a:sym typeface="+mn-ea"/>
              </a:rPr>
              <a:t>1Hz-999999Hz</a:t>
            </a:r>
            <a:r>
              <a:rPr lang="zh-CN" b="1" dirty="0">
                <a:sym typeface="+mn-ea"/>
              </a:rPr>
              <a:t>）</a:t>
            </a:r>
            <a:endParaRPr b="1" dirty="0"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）过程中尝试应用</a:t>
            </a:r>
            <a:r>
              <a:rPr lang="en-US" altLang="zh-CN" dirty="0"/>
              <a:t>Modelsim</a:t>
            </a:r>
            <a:r>
              <a:rPr lang="zh-CN" altLang="en-US" dirty="0"/>
              <a:t>和</a:t>
            </a:r>
            <a:r>
              <a:rPr lang="en-US" altLang="zh-CN" dirty="0"/>
              <a:t>SignalTapII</a:t>
            </a:r>
            <a:r>
              <a:rPr lang="zh-CN" altLang="en-US" dirty="0"/>
              <a:t>进行仿真、调试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）利用</a:t>
            </a:r>
            <a:r>
              <a:rPr lang="en-US" altLang="zh-CN" dirty="0"/>
              <a:t>PLL</a:t>
            </a:r>
            <a:r>
              <a:rPr lang="zh-CN" altLang="en-US" dirty="0"/>
              <a:t>提升工作时钟为</a:t>
            </a:r>
            <a:r>
              <a:rPr lang="en-US" altLang="zh-CN" dirty="0"/>
              <a:t>100MHz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477" y="156527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频率计</a:t>
            </a:r>
            <a:r>
              <a:rPr lang="zh-CN" altLang="en-US" dirty="0" smtClean="0">
                <a:sym typeface="+mn-ea"/>
              </a:rPr>
              <a:t>的设计改进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542" y="1275612"/>
            <a:ext cx="11472545" cy="5200689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z="3200" dirty="0"/>
              <a:t>改进</a:t>
            </a:r>
            <a:r>
              <a:rPr lang="zh-CN" altLang="en-US" sz="3200" dirty="0" smtClean="0"/>
              <a:t>功能</a:t>
            </a:r>
            <a:r>
              <a:rPr lang="zh-CN" altLang="en-US" sz="3200" dirty="0"/>
              <a:t>要求：</a:t>
            </a:r>
            <a:endParaRPr lang="zh-CN" altLang="en-US" sz="32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b="1" dirty="0"/>
              <a:t>1. </a:t>
            </a:r>
            <a:r>
              <a:rPr lang="zh-CN" altLang="en-US" sz="2500" b="1" dirty="0"/>
              <a:t>能够</a:t>
            </a:r>
            <a:r>
              <a:rPr lang="zh-CN" altLang="en-US" sz="2500" b="1" dirty="0"/>
              <a:t>测试</a:t>
            </a:r>
            <a:r>
              <a:rPr lang="en-US" altLang="zh-CN" sz="2500" b="1" dirty="0"/>
              <a:t>1Hz-10MHz</a:t>
            </a:r>
            <a:r>
              <a:rPr lang="zh-CN" altLang="en-US" sz="2500" b="1" dirty="0"/>
              <a:t>，脉冲信号（幅度为</a:t>
            </a:r>
            <a:r>
              <a:rPr lang="en-US" altLang="zh-CN" sz="2500" b="1" dirty="0"/>
              <a:t>3-5V</a:t>
            </a:r>
            <a:r>
              <a:rPr lang="zh-CN" altLang="en-US" sz="2500" b="1" dirty="0"/>
              <a:t>）的频率；</a:t>
            </a:r>
            <a:endParaRPr lang="zh-CN" altLang="en-US" sz="2500" b="1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dirty="0"/>
              <a:t>2</a:t>
            </a:r>
            <a:r>
              <a:rPr lang="en-US" altLang="zh-CN" sz="2500" b="1" dirty="0" smtClean="0"/>
              <a:t>. </a:t>
            </a:r>
            <a:r>
              <a:rPr lang="zh-CN" altLang="en-US" sz="2500" b="1" dirty="0" smtClean="0"/>
              <a:t>将十进制计数器改进为</a:t>
            </a:r>
            <a:r>
              <a:rPr lang="en-US" altLang="zh-CN" sz="2500" b="1" dirty="0" smtClean="0"/>
              <a:t>8</a:t>
            </a:r>
            <a:r>
              <a:rPr lang="zh-CN" altLang="en-US" sz="2500" b="1" dirty="0" smtClean="0"/>
              <a:t>位的，</a:t>
            </a:r>
            <a:endParaRPr lang="en-US" altLang="zh-CN" sz="2500" b="1" dirty="0" smtClean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b="1" dirty="0" smtClean="0"/>
              <a:t>3. </a:t>
            </a:r>
            <a:r>
              <a:rPr lang="zh-CN" altLang="en-US" sz="2500" b="1" dirty="0" smtClean="0"/>
              <a:t>为能以</a:t>
            </a:r>
            <a:r>
              <a:rPr lang="en-US" altLang="zh-CN" sz="2500" b="1" dirty="0"/>
              <a:t>6</a:t>
            </a:r>
            <a:r>
              <a:rPr lang="zh-CN" altLang="en-US" sz="2500" b="1" dirty="0"/>
              <a:t>个数码显示管</a:t>
            </a:r>
            <a:r>
              <a:rPr lang="zh-CN" altLang="en-US" sz="2500" b="1" dirty="0" smtClean="0"/>
              <a:t>，将数码管改为</a:t>
            </a:r>
            <a:r>
              <a:rPr lang="en-US" altLang="zh-CN" sz="2500" b="1" dirty="0" smtClean="0"/>
              <a:t>6</a:t>
            </a:r>
            <a:r>
              <a:rPr lang="zh-CN" altLang="en-US" sz="2500" b="1" dirty="0" smtClean="0"/>
              <a:t>位的科学记数法显示，如</a:t>
            </a:r>
            <a:r>
              <a:rPr lang="en-US" altLang="zh-CN" sz="2500" b="1" dirty="0" smtClean="0"/>
              <a:t>1KHz</a:t>
            </a:r>
            <a:r>
              <a:rPr lang="zh-CN" altLang="en-US" sz="2500" b="1" dirty="0" smtClean="0"/>
              <a:t>，显示为</a:t>
            </a:r>
            <a:r>
              <a:rPr lang="en-US" altLang="zh-CN" sz="2500" b="1" dirty="0" smtClean="0"/>
              <a:t>1.0000E3</a:t>
            </a:r>
            <a:r>
              <a:rPr lang="zh-CN" altLang="en-US" sz="2500" b="1" dirty="0" smtClean="0"/>
              <a:t>；</a:t>
            </a:r>
            <a:endParaRPr lang="zh-CN" altLang="en-US" sz="2500" b="1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dirty="0" smtClean="0"/>
              <a:t>4. 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附加项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500" dirty="0" smtClean="0"/>
              <a:t>：</a:t>
            </a:r>
            <a:r>
              <a:rPr lang="zh-CN" altLang="en-US" sz="2500" dirty="0" smtClean="0"/>
              <a:t>系统</a:t>
            </a:r>
            <a:r>
              <a:rPr lang="zh-CN" altLang="en-US" sz="2500" dirty="0"/>
              <a:t>有复位按键</a:t>
            </a:r>
            <a:r>
              <a:rPr lang="en-US" altLang="zh-CN" sz="2500" dirty="0"/>
              <a:t>(RESET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、控制测量频率启动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停止状态的功能选择按键</a:t>
            </a:r>
            <a:r>
              <a:rPr lang="en-US" altLang="zh-CN" sz="2500" dirty="0" smtClean="0"/>
              <a:t>(KEY1)</a:t>
            </a:r>
            <a:r>
              <a:rPr lang="zh-CN" altLang="en-US" sz="2500" dirty="0" smtClean="0"/>
              <a:t>；</a:t>
            </a:r>
            <a:endParaRPr lang="zh-CN" altLang="en-US" sz="25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dirty="0" smtClean="0"/>
              <a:t>5. </a:t>
            </a:r>
            <a:r>
              <a:rPr lang="zh-CN" altLang="en-US" sz="2500" b="1" dirty="0">
                <a:solidFill>
                  <a:srgbClr val="FF0000"/>
                </a:solidFill>
              </a:rPr>
              <a:t>附加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项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500" dirty="0" smtClean="0"/>
              <a:t>：</a:t>
            </a:r>
            <a:r>
              <a:rPr lang="zh-CN" altLang="en-US" sz="2500" dirty="0" smtClean="0"/>
              <a:t>根据</a:t>
            </a:r>
            <a:r>
              <a:rPr lang="zh-CN" altLang="en-US" sz="2500" dirty="0"/>
              <a:t>功能选择按键</a:t>
            </a:r>
            <a:r>
              <a:rPr lang="en-US" altLang="zh-CN" sz="2500" dirty="0"/>
              <a:t>(KEY1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状态，设计测量时</a:t>
            </a:r>
            <a:r>
              <a:rPr lang="en-US" altLang="zh-CN" sz="2500" dirty="0" smtClean="0"/>
              <a:t>LED</a:t>
            </a:r>
            <a:r>
              <a:rPr lang="zh-CN" altLang="en-US" sz="2500" dirty="0" smtClean="0"/>
              <a:t>灯指示测量状态和暂停状态。例如</a:t>
            </a:r>
            <a:r>
              <a:rPr lang="en-US" altLang="zh-CN" sz="2500" dirty="0" smtClean="0"/>
              <a:t>LED</a:t>
            </a:r>
            <a:r>
              <a:rPr lang="zh-CN" altLang="en-US" sz="2500" dirty="0" smtClean="0"/>
              <a:t>滚动或闪烁表示测量中，</a:t>
            </a:r>
            <a:r>
              <a:rPr lang="en-US" altLang="zh-CN" sz="2500" dirty="0" smtClean="0"/>
              <a:t>LED</a:t>
            </a:r>
            <a:r>
              <a:rPr lang="zh-CN" altLang="en-US" sz="2500" dirty="0" smtClean="0"/>
              <a:t>灭或者常亮表示暂停状态；</a:t>
            </a:r>
            <a:endParaRPr lang="en-US" altLang="zh-CN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频率计的设计总体框图</a:t>
            </a:r>
            <a:endParaRPr lang="zh-CN" altLang="en-US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1030" y="3707991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PLL</a:t>
            </a:r>
            <a:r>
              <a:rPr lang="zh-CN" altLang="en-US" dirty="0" smtClean="0">
                <a:solidFill>
                  <a:schemeClr val="tx1"/>
                </a:solidFill>
              </a:rPr>
              <a:t>系统时钟</a:t>
            </a:r>
            <a:r>
              <a:rPr lang="en-US" altLang="zh-CN" dirty="0" smtClean="0">
                <a:solidFill>
                  <a:schemeClr val="tx1"/>
                </a:solidFill>
              </a:rPr>
              <a:t>100M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95955" y="3707991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定时和控制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268220" y="4093754"/>
            <a:ext cx="92773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5" idx="0"/>
          </p:cNvCxnSpPr>
          <p:nvPr/>
        </p:nvCxnSpPr>
        <p:spPr>
          <a:xfrm flipH="1">
            <a:off x="4019550" y="2945991"/>
            <a:ext cx="1905" cy="7620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197225" y="2203962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启动、停止切换</a:t>
            </a:r>
            <a:r>
              <a:rPr lang="zh-CN" altLang="en-US" dirty="0">
                <a:solidFill>
                  <a:schemeClr val="tx1"/>
                </a:solidFill>
              </a:rPr>
              <a:t>按键开关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8005" y="4509012"/>
            <a:ext cx="3705225" cy="190563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级联的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个数位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十进制计数器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>
            <a:off x="4837430" y="4123567"/>
            <a:ext cx="2060575" cy="1004570"/>
          </a:xfrm>
          <a:prstGeom prst="bentConnector3">
            <a:avLst>
              <a:gd name="adj1" fmla="val 34761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4837430" y="4328037"/>
            <a:ext cx="2051050" cy="1257300"/>
          </a:xfrm>
          <a:prstGeom prst="bentConnector3">
            <a:avLst>
              <a:gd name="adj1" fmla="val 26346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25135" y="5217037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计数器使能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25135" y="4759837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计数器清零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56733" y="3308064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计数值存储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907901" y="3294892"/>
            <a:ext cx="196215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计数数值锁存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4843780" y="3695403"/>
            <a:ext cx="3064121" cy="260749"/>
          </a:xfrm>
          <a:prstGeom prst="bentConnector3">
            <a:avLst>
              <a:gd name="adj1" fmla="val 64921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上箭头 19"/>
          <p:cNvSpPr/>
          <p:nvPr/>
        </p:nvSpPr>
        <p:spPr>
          <a:xfrm>
            <a:off x="8674981" y="4066417"/>
            <a:ext cx="400050" cy="447675"/>
          </a:xfrm>
          <a:prstGeom prst="upArrow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8652878" y="2847217"/>
            <a:ext cx="424661" cy="447675"/>
          </a:xfrm>
          <a:prstGeom prst="upArrow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907901" y="2075692"/>
            <a:ext cx="196215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计数数值显示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9855" y="5585337"/>
            <a:ext cx="2705100" cy="8293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周期方波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>
                <a:solidFill>
                  <a:schemeClr val="tx1"/>
                </a:solidFill>
              </a:rPr>
              <a:t>信号源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 flipV="1">
            <a:off x="4084955" y="5994912"/>
            <a:ext cx="2822575" cy="50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摘录 24"/>
          <p:cNvSpPr/>
          <p:nvPr/>
        </p:nvSpPr>
        <p:spPr>
          <a:xfrm rot="5400000">
            <a:off x="6931025" y="5871087"/>
            <a:ext cx="190500" cy="257175"/>
          </a:xfrm>
          <a:prstGeom prst="flowChartExtra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422684" y="2076470"/>
            <a:ext cx="196215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状态指示灯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肘形连接符 25"/>
          <p:cNvCxnSpPr>
            <a:endCxn id="27" idx="2"/>
          </p:cNvCxnSpPr>
          <p:nvPr/>
        </p:nvCxnSpPr>
        <p:spPr>
          <a:xfrm flipV="1">
            <a:off x="4852127" y="2847995"/>
            <a:ext cx="1551632" cy="979251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流程图: 准备 137"/>
          <p:cNvSpPr/>
          <p:nvPr/>
        </p:nvSpPr>
        <p:spPr>
          <a:xfrm>
            <a:off x="438785" y="2038985"/>
            <a:ext cx="205867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频率计的状态控制及时许波形图</a:t>
            </a:r>
            <a:endParaRPr lang="zh-CN" altLang="en-US">
              <a:sym typeface="+mn-ea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142490" y="1147445"/>
            <a:ext cx="9882505" cy="586105"/>
            <a:chOff x="1169" y="2655"/>
            <a:chExt cx="15863" cy="1476"/>
          </a:xfrm>
        </p:grpSpPr>
        <p:grpSp>
          <p:nvGrpSpPr>
            <p:cNvPr id="95" name="组合 94"/>
            <p:cNvGrpSpPr/>
            <p:nvPr/>
          </p:nvGrpSpPr>
          <p:grpSpPr>
            <a:xfrm>
              <a:off x="1169" y="2663"/>
              <a:ext cx="2697" cy="1468"/>
              <a:chOff x="1739" y="2655"/>
              <a:chExt cx="2697" cy="1468"/>
            </a:xfrm>
          </p:grpSpPr>
          <p:cxnSp>
            <p:nvCxnSpPr>
              <p:cNvPr id="92" name="肘形连接符 91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4414" y="2663"/>
              <a:ext cx="2697" cy="1468"/>
              <a:chOff x="1739" y="2655"/>
              <a:chExt cx="2697" cy="1468"/>
            </a:xfrm>
          </p:grpSpPr>
          <p:cxnSp>
            <p:nvCxnSpPr>
              <p:cNvPr id="97" name="肘形连接符 96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肘形连接符 98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接连接符 99"/>
            <p:cNvCxnSpPr/>
            <p:nvPr/>
          </p:nvCxnSpPr>
          <p:spPr>
            <a:xfrm flipV="1">
              <a:off x="3255" y="4123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6515" y="4115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>
              <a:off x="7759" y="2655"/>
              <a:ext cx="2697" cy="1468"/>
              <a:chOff x="1739" y="2655"/>
              <a:chExt cx="2697" cy="1468"/>
            </a:xfrm>
          </p:grpSpPr>
          <p:cxnSp>
            <p:nvCxnSpPr>
              <p:cNvPr id="103" name="肘形连接符 102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1091" y="2662"/>
              <a:ext cx="2697" cy="1468"/>
              <a:chOff x="1739" y="2655"/>
              <a:chExt cx="2697" cy="1468"/>
            </a:xfrm>
          </p:grpSpPr>
          <p:cxnSp>
            <p:nvCxnSpPr>
              <p:cNvPr id="121" name="肘形连接符 120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肘形连接符 122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14336" y="2662"/>
              <a:ext cx="2697" cy="1468"/>
              <a:chOff x="1739" y="2655"/>
              <a:chExt cx="2697" cy="1468"/>
            </a:xfrm>
          </p:grpSpPr>
          <p:cxnSp>
            <p:nvCxnSpPr>
              <p:cNvPr id="125" name="肘形连接符 124"/>
              <p:cNvCxnSpPr/>
              <p:nvPr/>
            </p:nvCxnSpPr>
            <p:spPr>
              <a:xfrm flipV="1">
                <a:off x="1739" y="2663"/>
                <a:ext cx="674" cy="1460"/>
              </a:xfrm>
              <a:prstGeom prst="bentConnector3">
                <a:avLst>
                  <a:gd name="adj1" fmla="val 7685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2413" y="2655"/>
                <a:ext cx="1412" cy="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肘形连接符 126"/>
              <p:cNvCxnSpPr/>
              <p:nvPr/>
            </p:nvCxnSpPr>
            <p:spPr>
              <a:xfrm>
                <a:off x="3584" y="2663"/>
                <a:ext cx="853" cy="1460"/>
              </a:xfrm>
              <a:prstGeom prst="bentConnector3">
                <a:avLst>
                  <a:gd name="adj1" fmla="val 32473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接连接符 127"/>
            <p:cNvCxnSpPr/>
            <p:nvPr/>
          </p:nvCxnSpPr>
          <p:spPr>
            <a:xfrm flipV="1">
              <a:off x="13192" y="4122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9875" y="4123"/>
              <a:ext cx="1412" cy="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/>
          <p:cNvSpPr txBox="1"/>
          <p:nvPr/>
        </p:nvSpPr>
        <p:spPr>
          <a:xfrm>
            <a:off x="0" y="130873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控制时钟脉冲</a:t>
            </a:r>
            <a:endParaRPr lang="zh-CN" altLang="en-US" sz="2400"/>
          </a:p>
        </p:txBody>
      </p:sp>
      <p:sp>
        <p:nvSpPr>
          <p:cNvPr id="133" name="流程图: 准备 132"/>
          <p:cNvSpPr/>
          <p:nvPr/>
        </p:nvSpPr>
        <p:spPr>
          <a:xfrm>
            <a:off x="2497455" y="2038985"/>
            <a:ext cx="200152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清零状态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流程图: 准备 133"/>
          <p:cNvSpPr/>
          <p:nvPr/>
        </p:nvSpPr>
        <p:spPr>
          <a:xfrm>
            <a:off x="4498975" y="2038985"/>
            <a:ext cx="2087245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计数状态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流程图: 准备 134"/>
          <p:cNvSpPr/>
          <p:nvPr/>
        </p:nvSpPr>
        <p:spPr>
          <a:xfrm>
            <a:off x="6586855" y="2038985"/>
            <a:ext cx="205867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锁存与显示状态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流程图: 准备 135"/>
          <p:cNvSpPr/>
          <p:nvPr/>
        </p:nvSpPr>
        <p:spPr>
          <a:xfrm>
            <a:off x="8645525" y="2038985"/>
            <a:ext cx="2058670" cy="590550"/>
          </a:xfrm>
          <a:prstGeom prst="flowChartPreparation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清零状态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24460" y="1981200"/>
            <a:ext cx="1887220" cy="7054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sym typeface="+mn-ea"/>
              </a:rPr>
              <a:t>计数器状态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448310" y="2834005"/>
            <a:ext cx="8722995" cy="588645"/>
            <a:chOff x="706" y="5483"/>
            <a:chExt cx="13737" cy="927"/>
          </a:xfrm>
        </p:grpSpPr>
        <p:sp>
          <p:nvSpPr>
            <p:cNvPr id="141" name="文本框 140"/>
            <p:cNvSpPr txBox="1"/>
            <p:nvPr/>
          </p:nvSpPr>
          <p:spPr>
            <a:xfrm>
              <a:off x="706" y="5681"/>
              <a:ext cx="22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清零脉冲</a:t>
              </a:r>
              <a:endParaRPr lang="zh-CN" altLang="en-US" sz="2400"/>
            </a:p>
          </p:txBody>
        </p:sp>
        <p:cxnSp>
          <p:nvCxnSpPr>
            <p:cNvPr id="142" name="肘形连接符 141"/>
            <p:cNvCxnSpPr/>
            <p:nvPr/>
          </p:nvCxnSpPr>
          <p:spPr>
            <a:xfrm flipV="1">
              <a:off x="4159" y="5493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2914" y="6406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4651" y="5488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连接符 144"/>
            <p:cNvCxnSpPr/>
            <p:nvPr/>
          </p:nvCxnSpPr>
          <p:spPr>
            <a:xfrm>
              <a:off x="5736" y="5483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6211" y="6390"/>
              <a:ext cx="8232" cy="6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8973820" y="2827020"/>
            <a:ext cx="1561465" cy="582295"/>
            <a:chOff x="14132" y="5472"/>
            <a:chExt cx="2459" cy="917"/>
          </a:xfrm>
        </p:grpSpPr>
        <p:cxnSp>
          <p:nvCxnSpPr>
            <p:cNvPr id="148" name="肘形连接符 147"/>
            <p:cNvCxnSpPr/>
            <p:nvPr/>
          </p:nvCxnSpPr>
          <p:spPr>
            <a:xfrm flipV="1">
              <a:off x="14132" y="5477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14644" y="5472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/>
            <p:nvPr/>
          </p:nvCxnSpPr>
          <p:spPr>
            <a:xfrm>
              <a:off x="15755" y="5472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组合 151"/>
          <p:cNvGrpSpPr/>
          <p:nvPr/>
        </p:nvGrpSpPr>
        <p:grpSpPr>
          <a:xfrm>
            <a:off x="4484370" y="3581400"/>
            <a:ext cx="2266950" cy="584200"/>
            <a:chOff x="13637" y="5470"/>
            <a:chExt cx="3570" cy="920"/>
          </a:xfrm>
        </p:grpSpPr>
        <p:cxnSp>
          <p:nvCxnSpPr>
            <p:cNvPr id="153" name="肘形连接符 152"/>
            <p:cNvCxnSpPr/>
            <p:nvPr/>
          </p:nvCxnSpPr>
          <p:spPr>
            <a:xfrm flipV="1">
              <a:off x="13637" y="5477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4193" y="5470"/>
              <a:ext cx="2445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肘形连接符 154"/>
            <p:cNvCxnSpPr/>
            <p:nvPr/>
          </p:nvCxnSpPr>
          <p:spPr>
            <a:xfrm>
              <a:off x="16370" y="5472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>
            <a:off x="6409055" y="4162425"/>
            <a:ext cx="55911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1827530" y="4162425"/>
            <a:ext cx="2971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10535920" y="3400425"/>
            <a:ext cx="1445260" cy="63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448310" y="371094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使能脉冲</a:t>
            </a:r>
            <a:endParaRPr lang="zh-CN" altLang="en-US" sz="2400"/>
          </a:p>
        </p:txBody>
      </p:sp>
      <p:grpSp>
        <p:nvGrpSpPr>
          <p:cNvPr id="160" name="组合 159"/>
          <p:cNvGrpSpPr/>
          <p:nvPr/>
        </p:nvGrpSpPr>
        <p:grpSpPr>
          <a:xfrm>
            <a:off x="6954520" y="4338320"/>
            <a:ext cx="1562100" cy="589280"/>
            <a:chOff x="14132" y="5472"/>
            <a:chExt cx="2460" cy="928"/>
          </a:xfrm>
        </p:grpSpPr>
        <p:cxnSp>
          <p:nvCxnSpPr>
            <p:cNvPr id="161" name="肘形连接符 160"/>
            <p:cNvCxnSpPr/>
            <p:nvPr/>
          </p:nvCxnSpPr>
          <p:spPr>
            <a:xfrm flipV="1">
              <a:off x="14132" y="5477"/>
              <a:ext cx="661" cy="913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14644" y="5472"/>
              <a:ext cx="1385" cy="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肘形连接符 162"/>
            <p:cNvCxnSpPr/>
            <p:nvPr/>
          </p:nvCxnSpPr>
          <p:spPr>
            <a:xfrm>
              <a:off x="15755" y="5487"/>
              <a:ext cx="837" cy="913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/>
          <p:nvPr/>
        </p:nvCxnSpPr>
        <p:spPr>
          <a:xfrm flipV="1">
            <a:off x="8493760" y="4914900"/>
            <a:ext cx="3477895" cy="1333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401955" y="446722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锁存脉冲</a:t>
            </a:r>
            <a:endParaRPr lang="zh-CN" altLang="en-US" sz="2400"/>
          </a:p>
        </p:txBody>
      </p:sp>
      <p:grpSp>
        <p:nvGrpSpPr>
          <p:cNvPr id="202" name="组合 201"/>
          <p:cNvGrpSpPr/>
          <p:nvPr/>
        </p:nvGrpSpPr>
        <p:grpSpPr>
          <a:xfrm>
            <a:off x="1859915" y="6035040"/>
            <a:ext cx="9965055" cy="595630"/>
            <a:chOff x="2932" y="9234"/>
            <a:chExt cx="15693" cy="938"/>
          </a:xfrm>
        </p:grpSpPr>
        <p:cxnSp>
          <p:nvCxnSpPr>
            <p:cNvPr id="164" name="直接连接符 163"/>
            <p:cNvCxnSpPr/>
            <p:nvPr/>
          </p:nvCxnSpPr>
          <p:spPr>
            <a:xfrm flipV="1">
              <a:off x="10093" y="10160"/>
              <a:ext cx="8532" cy="1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7532" y="9234"/>
              <a:ext cx="2640" cy="939"/>
              <a:chOff x="1079" y="4450"/>
              <a:chExt cx="8247" cy="1462"/>
            </a:xfrm>
          </p:grpSpPr>
          <p:cxnSp>
            <p:nvCxnSpPr>
              <p:cNvPr id="168" name="肘形连接符 167"/>
              <p:cNvCxnSpPr/>
              <p:nvPr/>
            </p:nvCxnSpPr>
            <p:spPr>
              <a:xfrm flipV="1">
                <a:off x="107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肘形连接符 168"/>
              <p:cNvCxnSpPr/>
              <p:nvPr/>
            </p:nvCxnSpPr>
            <p:spPr>
              <a:xfrm>
                <a:off x="161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/>
              <p:nvPr/>
            </p:nvCxnSpPr>
            <p:spPr>
              <a:xfrm flipV="1">
                <a:off x="2059" y="4452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/>
              <p:nvPr/>
            </p:nvCxnSpPr>
            <p:spPr>
              <a:xfrm>
                <a:off x="2594" y="4452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/>
              <p:nvPr/>
            </p:nvCxnSpPr>
            <p:spPr>
              <a:xfrm flipV="1">
                <a:off x="303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肘形连接符 172"/>
              <p:cNvCxnSpPr/>
              <p:nvPr/>
            </p:nvCxnSpPr>
            <p:spPr>
              <a:xfrm>
                <a:off x="357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肘形连接符 173"/>
              <p:cNvCxnSpPr/>
              <p:nvPr/>
            </p:nvCxnSpPr>
            <p:spPr>
              <a:xfrm flipV="1">
                <a:off x="401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肘形连接符 174"/>
              <p:cNvCxnSpPr/>
              <p:nvPr/>
            </p:nvCxnSpPr>
            <p:spPr>
              <a:xfrm>
                <a:off x="455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肘形连接符 175"/>
              <p:cNvCxnSpPr/>
              <p:nvPr/>
            </p:nvCxnSpPr>
            <p:spPr>
              <a:xfrm flipV="1">
                <a:off x="499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肘形连接符 176"/>
              <p:cNvCxnSpPr/>
              <p:nvPr/>
            </p:nvCxnSpPr>
            <p:spPr>
              <a:xfrm>
                <a:off x="553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肘形连接符 177"/>
              <p:cNvCxnSpPr/>
              <p:nvPr/>
            </p:nvCxnSpPr>
            <p:spPr>
              <a:xfrm flipV="1">
                <a:off x="5979" y="4452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肘形连接符 178"/>
              <p:cNvCxnSpPr/>
              <p:nvPr/>
            </p:nvCxnSpPr>
            <p:spPr>
              <a:xfrm>
                <a:off x="6514" y="4452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肘形连接符 179"/>
              <p:cNvCxnSpPr/>
              <p:nvPr/>
            </p:nvCxnSpPr>
            <p:spPr>
              <a:xfrm flipV="1">
                <a:off x="695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肘形连接符 180"/>
              <p:cNvCxnSpPr/>
              <p:nvPr/>
            </p:nvCxnSpPr>
            <p:spPr>
              <a:xfrm>
                <a:off x="749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肘形连接符 181"/>
              <p:cNvCxnSpPr/>
              <p:nvPr/>
            </p:nvCxnSpPr>
            <p:spPr>
              <a:xfrm flipV="1">
                <a:off x="7939" y="4450"/>
                <a:ext cx="674" cy="1460"/>
              </a:xfrm>
              <a:prstGeom prst="bentConnector3">
                <a:avLst>
                  <a:gd name="adj1" fmla="val 65727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肘形连接符 182"/>
              <p:cNvCxnSpPr/>
              <p:nvPr/>
            </p:nvCxnSpPr>
            <p:spPr>
              <a:xfrm>
                <a:off x="8474" y="4450"/>
                <a:ext cx="853" cy="1460"/>
              </a:xfrm>
              <a:prstGeom prst="bentConnector3">
                <a:avLst>
                  <a:gd name="adj1" fmla="val 43024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直接连接符 200"/>
            <p:cNvCxnSpPr/>
            <p:nvPr/>
          </p:nvCxnSpPr>
          <p:spPr>
            <a:xfrm flipV="1">
              <a:off x="2932" y="10170"/>
              <a:ext cx="4656" cy="2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文本框 202"/>
          <p:cNvSpPr txBox="1"/>
          <p:nvPr/>
        </p:nvSpPr>
        <p:spPr>
          <a:xfrm>
            <a:off x="257810" y="616267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计数器输出</a:t>
            </a:r>
            <a:endParaRPr lang="zh-CN" altLang="en-US" sz="2400">
              <a:sym typeface="+mn-ea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V="1">
            <a:off x="1722755" y="4914900"/>
            <a:ext cx="5417820" cy="63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320675" y="531812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待测脉冲</a:t>
            </a:r>
            <a:endParaRPr lang="zh-CN" altLang="en-US" sz="2400"/>
          </a:p>
        </p:txBody>
      </p:sp>
      <p:grpSp>
        <p:nvGrpSpPr>
          <p:cNvPr id="370" name="组合 369"/>
          <p:cNvGrpSpPr/>
          <p:nvPr/>
        </p:nvGrpSpPr>
        <p:grpSpPr>
          <a:xfrm>
            <a:off x="5171440" y="5250180"/>
            <a:ext cx="1675765" cy="596265"/>
            <a:chOff x="7574" y="8268"/>
            <a:chExt cx="2639" cy="939"/>
          </a:xfrm>
        </p:grpSpPr>
        <p:cxnSp>
          <p:nvCxnSpPr>
            <p:cNvPr id="354" name="肘形连接符 353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肘形连接符 354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肘形连接符 355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肘形连接符 356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肘形连接符 357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肘形连接符 358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肘形连接符 359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肘形连接符 360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肘形连接符 361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肘形连接符 362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肘形连接符 363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肘形连接符 364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肘形连接符 365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肘形连接符 366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肘形连接符 367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肘形连接符 368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/>
          <p:cNvGrpSpPr/>
          <p:nvPr/>
        </p:nvGrpSpPr>
        <p:grpSpPr>
          <a:xfrm>
            <a:off x="3571240" y="5250815"/>
            <a:ext cx="1675765" cy="596265"/>
            <a:chOff x="7574" y="8268"/>
            <a:chExt cx="2639" cy="939"/>
          </a:xfrm>
        </p:grpSpPr>
        <p:cxnSp>
          <p:nvCxnSpPr>
            <p:cNvPr id="372" name="肘形连接符 371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肘形连接符 372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肘形连接符 373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肘形连接符 374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肘形连接符 375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肘形连接符 376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肘形连接符 377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肘形连接符 378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肘形连接符 379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肘形连接符 380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肘形连接符 381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肘形连接符 382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肘形连接符 383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肘形连接符 384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肘形连接符 385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肘形连接符 386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组合 387"/>
          <p:cNvGrpSpPr/>
          <p:nvPr/>
        </p:nvGrpSpPr>
        <p:grpSpPr>
          <a:xfrm>
            <a:off x="6788150" y="5251450"/>
            <a:ext cx="1675765" cy="596265"/>
            <a:chOff x="7574" y="8268"/>
            <a:chExt cx="2639" cy="939"/>
          </a:xfrm>
        </p:grpSpPr>
        <p:cxnSp>
          <p:nvCxnSpPr>
            <p:cNvPr id="389" name="肘形连接符 388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肘形连接符 389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肘形连接符 390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肘形连接符 391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肘形连接符 392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肘形连接符 393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肘形连接符 394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肘形连接符 395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肘形连接符 396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肘形连接符 397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肘形连接符 398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肘形连接符 399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肘形连接符 400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肘形连接符 401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肘形连接符 402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肘形连接符 403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组合 404"/>
          <p:cNvGrpSpPr/>
          <p:nvPr/>
        </p:nvGrpSpPr>
        <p:grpSpPr>
          <a:xfrm>
            <a:off x="8375650" y="5249545"/>
            <a:ext cx="1675765" cy="596265"/>
            <a:chOff x="7574" y="8268"/>
            <a:chExt cx="2639" cy="939"/>
          </a:xfrm>
        </p:grpSpPr>
        <p:cxnSp>
          <p:nvCxnSpPr>
            <p:cNvPr id="406" name="肘形连接符 405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肘形连接符 406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肘形连接符 407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肘形连接符 408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肘形连接符 409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肘形连接符 410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肘形连接符 411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肘形连接符 412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肘形连接符 413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肘形连接符 414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肘形连接符 415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肘形连接符 416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肘形连接符 417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肘形连接符 418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肘形连接符 419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肘形连接符 420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组合 421"/>
          <p:cNvGrpSpPr/>
          <p:nvPr/>
        </p:nvGrpSpPr>
        <p:grpSpPr>
          <a:xfrm>
            <a:off x="9985375" y="5252085"/>
            <a:ext cx="1675765" cy="596265"/>
            <a:chOff x="7574" y="8268"/>
            <a:chExt cx="2639" cy="939"/>
          </a:xfrm>
        </p:grpSpPr>
        <p:cxnSp>
          <p:nvCxnSpPr>
            <p:cNvPr id="423" name="肘形连接符 422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肘形连接符 423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肘形连接符 424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肘形连接符 425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肘形连接符 426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肘形连接符 427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肘形连接符 428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肘形连接符 429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肘形连接符 430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肘形连接符 431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肘形连接符 432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肘形连接符 433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肘形连接符 434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肘形连接符 435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肘形连接符 436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肘形连接符 437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组合 438"/>
          <p:cNvGrpSpPr/>
          <p:nvPr/>
        </p:nvGrpSpPr>
        <p:grpSpPr>
          <a:xfrm>
            <a:off x="2004060" y="5252720"/>
            <a:ext cx="1675765" cy="596265"/>
            <a:chOff x="7574" y="8268"/>
            <a:chExt cx="2639" cy="939"/>
          </a:xfrm>
        </p:grpSpPr>
        <p:cxnSp>
          <p:nvCxnSpPr>
            <p:cNvPr id="440" name="肘形连接符 439"/>
            <p:cNvCxnSpPr/>
            <p:nvPr/>
          </p:nvCxnSpPr>
          <p:spPr>
            <a:xfrm flipV="1">
              <a:off x="7574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肘形连接符 440"/>
            <p:cNvCxnSpPr/>
            <p:nvPr/>
          </p:nvCxnSpPr>
          <p:spPr>
            <a:xfrm>
              <a:off x="7745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肘形连接符 441"/>
            <p:cNvCxnSpPr/>
            <p:nvPr/>
          </p:nvCxnSpPr>
          <p:spPr>
            <a:xfrm flipV="1">
              <a:off x="7888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肘形连接符 442"/>
            <p:cNvCxnSpPr/>
            <p:nvPr/>
          </p:nvCxnSpPr>
          <p:spPr>
            <a:xfrm>
              <a:off x="8059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肘形连接符 443"/>
            <p:cNvCxnSpPr/>
            <p:nvPr/>
          </p:nvCxnSpPr>
          <p:spPr>
            <a:xfrm flipV="1">
              <a:off x="8201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肘形连接符 444"/>
            <p:cNvCxnSpPr/>
            <p:nvPr/>
          </p:nvCxnSpPr>
          <p:spPr>
            <a:xfrm>
              <a:off x="8373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肘形连接符 445"/>
            <p:cNvCxnSpPr/>
            <p:nvPr/>
          </p:nvCxnSpPr>
          <p:spPr>
            <a:xfrm flipV="1">
              <a:off x="8515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肘形连接符 446"/>
            <p:cNvCxnSpPr/>
            <p:nvPr/>
          </p:nvCxnSpPr>
          <p:spPr>
            <a:xfrm>
              <a:off x="8686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肘形连接符 447"/>
            <p:cNvCxnSpPr/>
            <p:nvPr/>
          </p:nvCxnSpPr>
          <p:spPr>
            <a:xfrm flipV="1">
              <a:off x="8829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肘形连接符 448"/>
            <p:cNvCxnSpPr/>
            <p:nvPr/>
          </p:nvCxnSpPr>
          <p:spPr>
            <a:xfrm>
              <a:off x="9000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肘形连接符 449"/>
            <p:cNvCxnSpPr/>
            <p:nvPr/>
          </p:nvCxnSpPr>
          <p:spPr>
            <a:xfrm flipV="1">
              <a:off x="9143" y="8269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肘形连接符 450"/>
            <p:cNvCxnSpPr/>
            <p:nvPr/>
          </p:nvCxnSpPr>
          <p:spPr>
            <a:xfrm>
              <a:off x="9314" y="8269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肘形连接符 451"/>
            <p:cNvCxnSpPr/>
            <p:nvPr/>
          </p:nvCxnSpPr>
          <p:spPr>
            <a:xfrm flipV="1">
              <a:off x="9456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肘形连接符 452"/>
            <p:cNvCxnSpPr/>
            <p:nvPr/>
          </p:nvCxnSpPr>
          <p:spPr>
            <a:xfrm>
              <a:off x="9628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肘形连接符 453"/>
            <p:cNvCxnSpPr/>
            <p:nvPr/>
          </p:nvCxnSpPr>
          <p:spPr>
            <a:xfrm flipV="1">
              <a:off x="9770" y="8268"/>
              <a:ext cx="216" cy="938"/>
            </a:xfrm>
            <a:prstGeom prst="bentConnector3">
              <a:avLst>
                <a:gd name="adj1" fmla="val 65727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肘形连接符 454"/>
            <p:cNvCxnSpPr/>
            <p:nvPr/>
          </p:nvCxnSpPr>
          <p:spPr>
            <a:xfrm>
              <a:off x="9941" y="8268"/>
              <a:ext cx="273" cy="938"/>
            </a:xfrm>
            <a:prstGeom prst="bentConnector3">
              <a:avLst>
                <a:gd name="adj1" fmla="val 4302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955" y="163389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</a:rPr>
              <a:t>完成</a:t>
            </a:r>
            <a:r>
              <a:rPr lang="zh-CN" altLang="en-US" b="1" dirty="0">
                <a:solidFill>
                  <a:srgbClr val="00B0F0"/>
                </a:solidFill>
              </a:rPr>
              <a:t>附加</a:t>
            </a:r>
            <a:r>
              <a:rPr lang="zh-CN" altLang="en-US" b="1" dirty="0" smtClean="0">
                <a:solidFill>
                  <a:srgbClr val="00B0F0"/>
                </a:solidFill>
              </a:rPr>
              <a:t>项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增加功能按键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），实现频率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周期的功能测试测量与现实的转换；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选择周期测量时，数码管显示周期的数值，例如</a:t>
            </a:r>
            <a:r>
              <a:rPr lang="en-US" altLang="zh-CN" dirty="0" smtClean="0"/>
              <a:t>1KHz</a:t>
            </a:r>
            <a:r>
              <a:rPr lang="zh-CN" altLang="en-US" dirty="0" smtClean="0"/>
              <a:t>，显示</a:t>
            </a:r>
            <a:r>
              <a:rPr lang="en-US" altLang="zh-CN" dirty="0" smtClean="0"/>
              <a:t>1.0E-3S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50KHz</a:t>
            </a:r>
            <a:r>
              <a:rPr lang="zh-CN" altLang="en-US" dirty="0" smtClean="0"/>
              <a:t>，显示</a:t>
            </a:r>
            <a:r>
              <a:rPr lang="en-US" altLang="zh-CN" dirty="0" smtClean="0"/>
              <a:t>2.0E-5S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87477" y="156527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频率计</a:t>
            </a:r>
            <a:r>
              <a:rPr lang="zh-CN" altLang="en-US" dirty="0" smtClean="0">
                <a:sym typeface="+mn-ea"/>
              </a:rPr>
              <a:t>的课堂改进设计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测量周期的方法：浮点运算，也可以用其他间接的方法；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例如，已知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的时钟，周期为</a:t>
            </a:r>
            <a:r>
              <a:rPr lang="en-US" altLang="zh-CN" dirty="0" smtClean="0"/>
              <a:t>10ns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100MHz/50KHz=2000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10ns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50KHz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20us</a:t>
            </a:r>
            <a:r>
              <a:rPr lang="zh-CN" altLang="en-US" dirty="0" smtClean="0"/>
              <a:t>的周期，就可以直接显示为</a:t>
            </a:r>
            <a:r>
              <a:rPr lang="en-US" altLang="zh-CN" dirty="0" smtClean="0"/>
              <a:t>2.0E-5S</a:t>
            </a:r>
            <a:r>
              <a:rPr lang="zh-CN" altLang="en-US" dirty="0" smtClean="0"/>
              <a:t>。方法可以自行改进完成。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87477" y="156527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频率计</a:t>
            </a:r>
            <a:r>
              <a:rPr lang="zh-CN" altLang="en-US" dirty="0" smtClean="0">
                <a:sym typeface="+mn-ea"/>
              </a:rPr>
              <a:t>的课堂改进设计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频率计的设计要求</a:t>
            </a:r>
            <a:endParaRPr lang="zh-CN" altLang="en-US"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454140" y="1476375"/>
            <a:ext cx="5341620" cy="3780790"/>
            <a:chOff x="4179" y="2595"/>
            <a:chExt cx="8412" cy="5954"/>
          </a:xfrm>
        </p:grpSpPr>
        <p:grpSp>
          <p:nvGrpSpPr>
            <p:cNvPr id="34" name="组合 33"/>
            <p:cNvGrpSpPr/>
            <p:nvPr/>
          </p:nvGrpSpPr>
          <p:grpSpPr>
            <a:xfrm>
              <a:off x="4254" y="5555"/>
              <a:ext cx="8246" cy="1458"/>
              <a:chOff x="3669" y="5860"/>
              <a:chExt cx="8246" cy="62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669" y="5860"/>
                <a:ext cx="4326" cy="629"/>
                <a:chOff x="4309" y="5170"/>
                <a:chExt cx="4326" cy="629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4309" y="5170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4" name="肘形连接符 3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肘形连接符 5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5289" y="5171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9" name="肘形连接符 8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肘形连接符 9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6269" y="5170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15" name="肘形连接符 14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肘形连接符 15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249" y="5170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18" name="肘形连接符 17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肘形连接符 18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组合 20"/>
              <p:cNvGrpSpPr/>
              <p:nvPr/>
            </p:nvGrpSpPr>
            <p:grpSpPr>
              <a:xfrm>
                <a:off x="7589" y="5860"/>
                <a:ext cx="4326" cy="629"/>
                <a:chOff x="4309" y="5170"/>
                <a:chExt cx="4326" cy="629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4309" y="5170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23" name="肘形连接符 22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肘形连接符 23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5289" y="5171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26" name="肘形连接符 25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肘形连接符 26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269" y="5170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29" name="肘形连接符 28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肘形连接符 29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249" y="5170"/>
                  <a:ext cx="1387" cy="628"/>
                  <a:chOff x="3399" y="7660"/>
                  <a:chExt cx="1387" cy="628"/>
                </a:xfrm>
              </p:grpSpPr>
              <p:cxnSp>
                <p:nvCxnSpPr>
                  <p:cNvPr id="32" name="肘形连接符 31"/>
                  <p:cNvCxnSpPr/>
                  <p:nvPr/>
                </p:nvCxnSpPr>
                <p:spPr>
                  <a:xfrm flipV="1">
                    <a:off x="3399" y="7660"/>
                    <a:ext cx="674" cy="629"/>
                  </a:xfrm>
                  <a:prstGeom prst="bentConnector3">
                    <a:avLst>
                      <a:gd name="adj1" fmla="val 65727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肘形连接符 32"/>
                  <p:cNvCxnSpPr/>
                  <p:nvPr/>
                </p:nvCxnSpPr>
                <p:spPr>
                  <a:xfrm>
                    <a:off x="3934" y="7660"/>
                    <a:ext cx="853" cy="629"/>
                  </a:xfrm>
                  <a:prstGeom prst="bentConnector3">
                    <a:avLst>
                      <a:gd name="adj1" fmla="val 43024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8" name="肘形连接符 47"/>
            <p:cNvCxnSpPr/>
            <p:nvPr/>
          </p:nvCxnSpPr>
          <p:spPr>
            <a:xfrm flipV="1">
              <a:off x="4179" y="3379"/>
              <a:ext cx="674" cy="1460"/>
            </a:xfrm>
            <a:prstGeom prst="bentConnector3">
              <a:avLst>
                <a:gd name="adj1" fmla="val 7685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/>
            <p:nvPr/>
          </p:nvCxnSpPr>
          <p:spPr>
            <a:xfrm>
              <a:off x="11739" y="3379"/>
              <a:ext cx="853" cy="1460"/>
            </a:xfrm>
            <a:prstGeom prst="bentConnector3">
              <a:avLst>
                <a:gd name="adj1" fmla="val 32473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785" y="3375"/>
              <a:ext cx="699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95" y="2595"/>
              <a:ext cx="0" cy="5955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2015" y="2595"/>
              <a:ext cx="0" cy="5955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476250" y="1914525"/>
            <a:ext cx="55911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在确定的闸门时间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i="1" baseline="-2500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400" dirty="0"/>
              <a:t>内，记录被测信号的脉冲个数</a:t>
            </a:r>
            <a:r>
              <a:rPr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400" dirty="0"/>
              <a:t>，则被测信号的频率为：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             </a:t>
            </a:r>
            <a:r>
              <a:rPr lang="zh-CN" altLang="en-US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/ T</a:t>
            </a:r>
            <a:r>
              <a:rPr lang="en-US" altLang="zh-CN" sz="2400" i="1" baseline="-2500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lang="en-US" altLang="zh-CN" sz="24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934450" y="2440940"/>
            <a:ext cx="484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endParaRPr lang="zh-CN" altLang="en-US" sz="2400"/>
          </a:p>
        </p:txBody>
      </p:sp>
      <p:sp>
        <p:nvSpPr>
          <p:cNvPr id="58" name="文本框 57"/>
          <p:cNvSpPr txBox="1"/>
          <p:nvPr/>
        </p:nvSpPr>
        <p:spPr>
          <a:xfrm>
            <a:off x="8174355" y="1454150"/>
            <a:ext cx="224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Gate  </a:t>
            </a:r>
            <a:r>
              <a:rPr lang="zh-CN" altLang="en-US" sz="2400"/>
              <a:t>闸门信号</a:t>
            </a:r>
            <a:endParaRPr lang="zh-CN" altLang="en-US" sz="2400"/>
          </a:p>
        </p:txBody>
      </p:sp>
      <p:cxnSp>
        <p:nvCxnSpPr>
          <p:cNvPr id="59" name="直接箭头连接符 58"/>
          <p:cNvCxnSpPr>
            <a:stCxn id="57" idx="1"/>
          </p:cNvCxnSpPr>
          <p:nvPr/>
        </p:nvCxnSpPr>
        <p:spPr>
          <a:xfrm flipH="1">
            <a:off x="6781800" y="2671445"/>
            <a:ext cx="2152650" cy="50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3"/>
          </p:cNvCxnSpPr>
          <p:nvPr/>
        </p:nvCxnSpPr>
        <p:spPr>
          <a:xfrm flipV="1">
            <a:off x="9418955" y="2667000"/>
            <a:ext cx="1982470" cy="44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945245" y="4797425"/>
            <a:ext cx="4737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zh-CN" altLang="en-US" sz="24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6781800" y="5024755"/>
            <a:ext cx="2152650" cy="50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9447530" y="5020310"/>
            <a:ext cx="1982470" cy="44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19125" y="4429125"/>
            <a:ext cx="5391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若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秒，记录的脉冲个数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zh-CN" altLang="en-US" sz="2400">
                <a:sym typeface="+mn-ea"/>
              </a:rPr>
              <a:t>，则会受到计数器大小的限制；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频率计的设计总体框图</a:t>
            </a:r>
            <a:endParaRPr lang="zh-CN" altLang="en-US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1030" y="3707991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PLL</a:t>
            </a:r>
            <a:r>
              <a:rPr lang="zh-CN" altLang="en-US" dirty="0" smtClean="0">
                <a:solidFill>
                  <a:schemeClr val="tx1"/>
                </a:solidFill>
              </a:rPr>
              <a:t>系统时钟</a:t>
            </a:r>
            <a:r>
              <a:rPr lang="en-US" altLang="zh-CN" dirty="0" smtClean="0">
                <a:solidFill>
                  <a:schemeClr val="tx1"/>
                </a:solidFill>
              </a:rPr>
              <a:t>100M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95955" y="3707991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定时和控制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268220" y="4093754"/>
            <a:ext cx="92773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5" idx="0"/>
          </p:cNvCxnSpPr>
          <p:nvPr/>
        </p:nvCxnSpPr>
        <p:spPr>
          <a:xfrm flipH="1">
            <a:off x="4019550" y="2945991"/>
            <a:ext cx="1905" cy="7620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197225" y="2203962"/>
            <a:ext cx="164719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启动、停止切换</a:t>
            </a:r>
            <a:r>
              <a:rPr lang="zh-CN" altLang="en-US" dirty="0">
                <a:solidFill>
                  <a:schemeClr val="tx1"/>
                </a:solidFill>
              </a:rPr>
              <a:t>按键开关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8005" y="4509012"/>
            <a:ext cx="3705225" cy="190563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级联的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个数位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十进制计数器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>
            <a:off x="4837430" y="4123567"/>
            <a:ext cx="2060575" cy="1004570"/>
          </a:xfrm>
          <a:prstGeom prst="bentConnector3">
            <a:avLst>
              <a:gd name="adj1" fmla="val 34761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4837430" y="4328037"/>
            <a:ext cx="2051050" cy="1257300"/>
          </a:xfrm>
          <a:prstGeom prst="bentConnector3">
            <a:avLst>
              <a:gd name="adj1" fmla="val 26346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25135" y="5217037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计数器使能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25135" y="4759837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计数器清零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56733" y="3308064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计数值存储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907901" y="3294892"/>
            <a:ext cx="196215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计数数值锁存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4843780" y="3695403"/>
            <a:ext cx="3064121" cy="260749"/>
          </a:xfrm>
          <a:prstGeom prst="bentConnector3">
            <a:avLst>
              <a:gd name="adj1" fmla="val 64921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上箭头 19"/>
          <p:cNvSpPr/>
          <p:nvPr/>
        </p:nvSpPr>
        <p:spPr>
          <a:xfrm>
            <a:off x="8674981" y="4066417"/>
            <a:ext cx="400050" cy="447675"/>
          </a:xfrm>
          <a:prstGeom prst="upArrow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8652878" y="2847217"/>
            <a:ext cx="424661" cy="447675"/>
          </a:xfrm>
          <a:prstGeom prst="upArrow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907901" y="2075692"/>
            <a:ext cx="196215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计数数值显示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9855" y="5585337"/>
            <a:ext cx="2705100" cy="8293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周期方波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>
                <a:solidFill>
                  <a:schemeClr val="tx1"/>
                </a:solidFill>
              </a:rPr>
              <a:t>信号源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 flipV="1">
            <a:off x="4084955" y="5994912"/>
            <a:ext cx="2822575" cy="50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摘录 24"/>
          <p:cNvSpPr/>
          <p:nvPr/>
        </p:nvSpPr>
        <p:spPr>
          <a:xfrm rot="5400000">
            <a:off x="6931025" y="5871087"/>
            <a:ext cx="190500" cy="257175"/>
          </a:xfrm>
          <a:prstGeom prst="flowChartExtra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422684" y="2076470"/>
            <a:ext cx="1962150" cy="7715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状态指示灯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肘形连接符 25"/>
          <p:cNvCxnSpPr>
            <a:endCxn id="27" idx="2"/>
          </p:cNvCxnSpPr>
          <p:nvPr/>
        </p:nvCxnSpPr>
        <p:spPr>
          <a:xfrm flipV="1">
            <a:off x="4852127" y="2847995"/>
            <a:ext cx="1551632" cy="979251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7030A0"/>
          </a:solidFill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演示</Application>
  <PresentationFormat>自定义</PresentationFormat>
  <Paragraphs>168</Paragraphs>
  <Slides>11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第九讲 频率计的改进</vt:lpstr>
      <vt:lpstr>课堂练习及作业：</vt:lpstr>
      <vt:lpstr>频率计的设计改进</vt:lpstr>
      <vt:lpstr>频率计的设计总体框图</vt:lpstr>
      <vt:lpstr>频率计的状态控制及时许波形图</vt:lpstr>
      <vt:lpstr>频率计的课堂改进设计</vt:lpstr>
      <vt:lpstr>频率计的课堂改进设计</vt:lpstr>
      <vt:lpstr>频率计的设计要求</vt:lpstr>
      <vt:lpstr>频率计的设计总体框图</vt:lpstr>
      <vt:lpstr>频率计的定时与控制模块组成框图</vt:lpstr>
      <vt:lpstr>频率计的定时与控制波形图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第十二讲 频率计的设计</dc:title>
  <dc:creator/>
  <cp:lastModifiedBy>Administrator</cp:lastModifiedBy>
  <cp:revision>60</cp:revision>
  <dcterms:created xsi:type="dcterms:W3CDTF">2020-12-04T06:19:00Z</dcterms:created>
  <dcterms:modified xsi:type="dcterms:W3CDTF">2023-11-09T02:56:43Z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