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8">
  <p:sldMasterIdLst>
    <p:sldMasterId id="2147483660" r:id="rId1"/>
  </p:sldMasterIdLst>
  <p:sldIdLst>
    <p:sldId id="256" r:id="rId2"/>
    <p:sldId id="322" r:id="rId3"/>
    <p:sldId id="260" r:id="rId4"/>
    <p:sldId id="261" r:id="rId5"/>
    <p:sldId id="262" r:id="rId6"/>
    <p:sldId id="331" r:id="rId7"/>
    <p:sldId id="330" r:id="rId8"/>
    <p:sldId id="332" r:id="rId9"/>
    <p:sldId id="327" r:id="rId10"/>
    <p:sldId id="257" r:id="rId11"/>
    <p:sldId id="263" r:id="rId12"/>
    <p:sldId id="264" r:id="rId13"/>
    <p:sldId id="265" r:id="rId14"/>
    <p:sldId id="268" r:id="rId15"/>
    <p:sldId id="269" r:id="rId16"/>
    <p:sldId id="333" r:id="rId17"/>
    <p:sldId id="270" r:id="rId18"/>
    <p:sldId id="273" r:id="rId19"/>
    <p:sldId id="274" r:id="rId20"/>
    <p:sldId id="275" r:id="rId21"/>
    <p:sldId id="276" r:id="rId22"/>
    <p:sldId id="277" r:id="rId23"/>
    <p:sldId id="334" r:id="rId24"/>
    <p:sldId id="278" r:id="rId25"/>
    <p:sldId id="279" r:id="rId26"/>
    <p:sldId id="280" r:id="rId27"/>
    <p:sldId id="281" r:id="rId28"/>
    <p:sldId id="335" r:id="rId29"/>
    <p:sldId id="282" r:id="rId30"/>
    <p:sldId id="283" r:id="rId31"/>
    <p:sldId id="284" r:id="rId32"/>
    <p:sldId id="323" r:id="rId33"/>
    <p:sldId id="285" r:id="rId34"/>
    <p:sldId id="336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7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37" r:id="rId53"/>
    <p:sldId id="338" r:id="rId54"/>
    <p:sldId id="339" r:id="rId55"/>
    <p:sldId id="340" r:id="rId56"/>
    <p:sldId id="341" r:id="rId57"/>
    <p:sldId id="319" r:id="rId58"/>
    <p:sldId id="342" r:id="rId59"/>
    <p:sldId id="344" r:id="rId60"/>
    <p:sldId id="348" r:id="rId61"/>
    <p:sldId id="346" r:id="rId62"/>
    <p:sldId id="345" r:id="rId63"/>
    <p:sldId id="320" r:id="rId64"/>
    <p:sldId id="321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108" d="100"/>
          <a:sy n="108" d="100"/>
        </p:scale>
        <p:origin x="9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C7D95F-07A0-4DB4-BB12-0FBD6903B6CD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SimHei"/>
                <a:cs typeface="SimHei"/>
              </a:rPr>
              <a:t>有限状态机的设计</a:t>
            </a:r>
            <a:br>
              <a:rPr lang="zh-CN" altLang="en-US" dirty="0">
                <a:solidFill>
                  <a:srgbClr val="000000"/>
                </a:solidFill>
                <a:latin typeface="SimHei"/>
                <a:cs typeface="SimHei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26064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10.1.3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有限状态机的设计流程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16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59684"/>
              </p:ext>
            </p:extLst>
          </p:nvPr>
        </p:nvGraphicFramePr>
        <p:xfrm>
          <a:off x="2915816" y="908720"/>
          <a:ext cx="3312369" cy="417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47824" imgH="2387057" progId="Visio.Drawing.11">
                  <p:embed/>
                </p:oleObj>
              </mc:Choice>
              <mc:Fallback>
                <p:oleObj r:id="rId2" imgW="2147824" imgH="2387057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908720"/>
                        <a:ext cx="3312369" cy="4174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5445224"/>
            <a:ext cx="9144000" cy="64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10-5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HDL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设计有限状态机的流程图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-2786" y="1328483"/>
            <a:ext cx="900115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HDL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设计过程中，有限状态机描述程序中必须包括以下几个方面：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）时钟信号：用于为有限状态机状态转移提供时钟信号。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）状态复位：用于有限状态机任意状态复位转移。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）状态变量：用于定义有限状态机描述的状态。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）状态转移指定：用于有限状态机状态转移逻辑关系。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）输出指定：用于有限状态机两状态转移结果。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260648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10.2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有限状态机的设计要点</a:t>
            </a:r>
            <a:endParaRPr lang="en-US" altLang="zh-CN" sz="3600" dirty="0">
              <a:latin typeface="Times New Roman" pitchFamily="18" charset="0"/>
              <a:cs typeface="Times New Roman" pitchFamily="18" charset="0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状态机的编码规则</a:t>
            </a:r>
            <a:endParaRPr lang="zh-CN" altLang="en-US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301488" y="1268760"/>
            <a:ext cx="856895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状态编码</a:t>
            </a:r>
            <a:endParaRPr lang="zh-CN" altLang="en-US" sz="2800" b="1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）顺序编码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顺序编码又称为二进制编码（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Binary State Machine Encoding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），就是用二进制数来表示所有状态。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）格雷编码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格雷编码（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Gray Code State Machine Encoding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）能够很好地解决顺序编码产生毛刺的问题。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）一位热码编码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一位热码编码（</a:t>
            </a:r>
            <a:r>
              <a:rPr kumimoji="0" lang="en-US" altLang="zh-CN" sz="2400" b="0" i="0" u="none" strike="noStrike" cap="none" normalizeH="0" baseline="0" dirty="0" bmk="OLE_LINK2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One-Hot State Machine Encoding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）方式就是用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个触发器来实现具有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个状态的状态机。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1488" y="431259"/>
            <a:ext cx="368402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609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起始状态的选择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520" y="1124744"/>
          <a:ext cx="8136904" cy="4343968"/>
        </p:xfrm>
        <a:graphic>
          <a:graphicData uri="http://schemas.openxmlformats.org/drawingml/2006/table">
            <a:tbl>
              <a:tblPr/>
              <a:tblGrid>
                <a:gridCol w="203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状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态</a:t>
                      </a: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  <a:cs typeface="Times New Roman"/>
                        </a:rPr>
                        <a:t>顺序编码</a:t>
                      </a: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  <a:cs typeface="Times New Roman"/>
                        </a:rPr>
                        <a:t>格雷编码</a:t>
                      </a: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  <a:cs typeface="Times New Roman"/>
                        </a:rPr>
                        <a:t>一位热码编码</a:t>
                      </a: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s0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000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00000001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001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001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00000010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s2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010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011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00000100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s3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011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010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00001000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s4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110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00010000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s5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111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00100000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s6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110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01000000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s7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111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10000000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0" y="47667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  3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种编码方式的对比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941328"/>
            <a:ext cx="8820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HDL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中，有两种定义状态编码的方式，分别用参数（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）和编译向导语句（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）语句实现。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）参数定义方式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 s0=3'b000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s1=3’b001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s2=3’b011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s3=3’b010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s4=3’b110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s5=3’b111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case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state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 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323528" y="86436"/>
            <a:ext cx="8820472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）编译向导语句定义方式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3'b000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定义，结尾不加分号“；”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3'b001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3'b011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3'b010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3'b110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3'b111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case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state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    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`s0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调用，必须加“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`”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`s1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en-US" altLang="zh-CN" sz="2400" dirty="0">
              <a:latin typeface="宋体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状态转移的描述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设置条件，完整的遍历各个状态间的跳转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471269"/>
            <a:ext cx="5827236" cy="190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10.3</a:t>
            </a:r>
            <a:r>
              <a:rPr kumimoji="0" 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有限状态机设计实例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10.3.1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摩尔型状态机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五进制计数器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939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4387"/>
              </p:ext>
            </p:extLst>
          </p:nvPr>
        </p:nvGraphicFramePr>
        <p:xfrm>
          <a:off x="2843808" y="2276872"/>
          <a:ext cx="3647641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96973" imgH="1499958" progId="Visio.Drawing.11">
                  <p:embed/>
                </p:oleObj>
              </mc:Choice>
              <mc:Fallback>
                <p:oleObj r:id="rId2" imgW="2296973" imgH="14999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276872"/>
                        <a:ext cx="3647641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971600" y="4941168"/>
            <a:ext cx="75227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bmk="OLE_LINK4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kumimoji="0" lang="zh-CN" sz="2400" b="0" i="0" u="none" strike="noStrike" cap="none" normalizeH="0" baseline="0" dirty="0" bmk="OLE_LINK4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 bmk="OLE_LINK4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10-6  </a:t>
            </a:r>
            <a:r>
              <a:rPr kumimoji="0" lang="zh-CN" altLang="en-US" sz="2400" b="0" i="0" u="none" strike="noStrike" cap="none" normalizeH="0" baseline="0" dirty="0" bmk="OLE_LINK4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五进制计数器的</a:t>
            </a:r>
            <a:r>
              <a:rPr kumimoji="0" lang="en-US" altLang="zh-CN" sz="2400" b="0" i="0" u="none" strike="noStrike" cap="none" normalizeH="0" baseline="0" dirty="0" bmk="OLE_LINK4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STG</a:t>
            </a:r>
            <a:r>
              <a:rPr kumimoji="0" lang="zh-CN" altLang="en-US" sz="2400" b="0" i="0" u="none" strike="noStrike" cap="none" normalizeH="0" baseline="0" dirty="0" bmk="OLE_LINK4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endParaRPr kumimoji="0" lang="en-US" altLang="zh-CN" sz="2400" b="0" i="0" u="none" strike="noStrike" cap="none" normalizeH="0" baseline="0" dirty="0" bmk="OLE_LINK4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93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409714"/>
            <a:ext cx="6660232" cy="20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10.3</a:t>
            </a:r>
            <a:r>
              <a:rPr kumimoji="0" 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有限状态机设计实例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10.3.1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摩尔型状态机</a:t>
            </a: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五进制计数器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 HDL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939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18977"/>
              </p:ext>
            </p:extLst>
          </p:nvPr>
        </p:nvGraphicFramePr>
        <p:xfrm>
          <a:off x="3275856" y="1916832"/>
          <a:ext cx="2952328" cy="1923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96973" imgH="1499958" progId="Visio.Drawing.11">
                  <p:embed/>
                </p:oleObj>
              </mc:Choice>
              <mc:Fallback>
                <p:oleObj r:id="rId2" imgW="2296973" imgH="1499958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16832"/>
                        <a:ext cx="2952328" cy="1923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61" y="4446404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count5_moor(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clk,reset,out,cout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        //reset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为复位信号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 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进位输出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747371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output[2:0] out;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[2:0] out;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[2:0] current;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当前状态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 </a:t>
            </a:r>
            <a:r>
              <a:rPr kumimoji="0" lang="en-US" altLang="zh-CN" sz="2400" b="0" i="0" u="none" strike="noStrike" cap="none" normalizeH="0" baseline="0" dirty="0" bmk="OLE_LINK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s0=3'b000, s1=3'b001, s2=3'b010,</a:t>
            </a:r>
            <a:endParaRPr kumimoji="0" lang="en-US" altLang="zh-CN" sz="800" b="0" i="0" u="none" strike="noStrike" cap="none" normalizeH="0" baseline="0" dirty="0" bmk="OLE_LINK6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bmk="OLE_LINK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s3=3'b011, s4=3'b100;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状态编码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always@(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negedge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reset)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if(!reset)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复位，低电平复位，必须与敏感信号列表中的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//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reset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电平一致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out&lt;=0;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0" y="778729"/>
            <a:ext cx="457529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current&lt;=s0;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case(current)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状态转移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out&lt;=1;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s1:begin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out&lt;=2;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current&lt;=s2;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67A66-356D-320B-B8F2-F1808BE21389}"/>
              </a:ext>
            </a:extLst>
          </p:cNvPr>
          <p:cNvSpPr txBox="1"/>
          <p:nvPr/>
        </p:nvSpPr>
        <p:spPr>
          <a:xfrm>
            <a:off x="683568" y="692696"/>
            <a:ext cx="7704856" cy="530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主要内容：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自学有限状态机设计的课件和内容；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按照实验板中“</a:t>
            </a:r>
            <a:r>
              <a:rPr lang="en-US" altLang="zh-CN" sz="2800" dirty="0"/>
              <a:t>04_uart_test</a:t>
            </a:r>
            <a:r>
              <a:rPr lang="zh-CN" altLang="en-US" sz="2800" dirty="0"/>
              <a:t>”的讲义和例子运行程序；理解基于状态机的串口发送与接收程序的设计原理；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按照作业</a:t>
            </a:r>
            <a:r>
              <a:rPr lang="en-US" altLang="zh-CN" sz="2800" dirty="0"/>
              <a:t>6</a:t>
            </a:r>
            <a:r>
              <a:rPr lang="zh-CN" altLang="en-US" sz="2800" dirty="0"/>
              <a:t>中的要求，完成串口人机交互实验的课后作业。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779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130657"/>
            <a:ext cx="353013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s2:begin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out&lt;=3;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current&lt;=s3;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s3:begin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out&lt;=4;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current&lt;=s4;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s4:begin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331640" y="691579"/>
            <a:ext cx="48600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out&lt;=0;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default:current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3249" name="图片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15566"/>
            <a:ext cx="8534364" cy="925602"/>
          </a:xfrm>
          <a:prstGeom prst="rect">
            <a:avLst/>
          </a:prstGeom>
          <a:noFill/>
        </p:spPr>
      </p:pic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267744" y="5822007"/>
            <a:ext cx="50321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10-7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五进制计数器的仿真波形图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5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64510"/>
              </p:ext>
            </p:extLst>
          </p:nvPr>
        </p:nvGraphicFramePr>
        <p:xfrm>
          <a:off x="2915816" y="908720"/>
          <a:ext cx="4111860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0934" imgH="2268886" progId="Visio.Drawing.11">
                  <p:embed/>
                </p:oleObj>
              </mc:Choice>
              <mc:Fallback>
                <p:oleObj r:id="rId2" imgW="2700934" imgH="2268886" progId="Visio.Drawing.11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908720"/>
                        <a:ext cx="4111860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5556" y="4509120"/>
            <a:ext cx="8568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10-8  </a:t>
            </a:r>
            <a:r>
              <a:rPr kumimoji="0" lang="en-US" altLang="zh-CN" sz="2400" b="0" i="0" u="none" strike="noStrike" cap="none" normalizeH="0" baseline="0" dirty="0" bmk="OLE_LINK1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Moor</a:t>
            </a:r>
            <a:r>
              <a:rPr kumimoji="0" lang="zh-CN" altLang="en-US" sz="2400" b="0" i="0" u="none" strike="noStrike" cap="none" normalizeH="0" baseline="0" dirty="0" bmk="OLE_LINK1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型状态机设计的</a:t>
            </a:r>
            <a:r>
              <a:rPr kumimoji="0" lang="en-US" altLang="zh-CN" sz="2400" b="0" i="0" u="none" strike="noStrike" cap="none" normalizeH="0" baseline="0" dirty="0" bmk="OLE_LINK1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kumimoji="0" lang="zh-CN" altLang="en-US" sz="2400" b="0" i="0" u="none" strike="noStrike" cap="none" normalizeH="0" baseline="0" dirty="0" bmk="OLE_LINK1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</a:t>
            </a:r>
            <a:r>
              <a:rPr kumimoji="0" lang="en-US" altLang="zh-CN" sz="2400" b="0" i="0" u="none" strike="noStrike" cap="none" normalizeH="0" baseline="0" dirty="0" bmk="OLE_LINK1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STG</a:t>
            </a:r>
            <a:endParaRPr kumimoji="0" lang="en-US" altLang="zh-CN" sz="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8964" y="225410"/>
            <a:ext cx="3143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76225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2. 110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</a:t>
            </a:r>
            <a:endParaRPr lang="zh-CN" altLang="en-US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5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557433"/>
              </p:ext>
            </p:extLst>
          </p:nvPr>
        </p:nvGraphicFramePr>
        <p:xfrm>
          <a:off x="4932040" y="22844"/>
          <a:ext cx="2772308" cy="228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0934" imgH="2268886" progId="Visio.Drawing.11">
                  <p:embed/>
                </p:oleObj>
              </mc:Choice>
              <mc:Fallback>
                <p:oleObj r:id="rId2" imgW="2700934" imgH="22688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2844"/>
                        <a:ext cx="2772308" cy="2281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87524" y="2276872"/>
            <a:ext cx="856895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kumimoji="0" lang="zh-CN" altLang="en-US" sz="24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en-US" altLang="zh-CN" sz="2400" b="0" i="0" u="none" strike="noStrike" cap="none" normalizeH="0" baseline="0" dirty="0" bmk="OLE_LINK2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10-2】110</a:t>
            </a:r>
            <a:r>
              <a:rPr kumimoji="0" lang="zh-CN" altLang="en-US" sz="2400" b="0" i="0" u="none" strike="noStrike" cap="none" normalizeH="0" baseline="0" dirty="0" bmk="OLE_LINK2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序列检测器（</a:t>
            </a:r>
            <a:r>
              <a:rPr kumimoji="0" lang="en-US" altLang="zh-CN" sz="2400" b="0" i="0" u="none" strike="noStrike" cap="none" normalizeH="0" baseline="0" dirty="0" bmk="OLE_LINK2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Moor</a:t>
            </a:r>
            <a:r>
              <a:rPr kumimoji="0" lang="zh-CN" altLang="en-US" sz="2400" b="0" i="0" u="none" strike="noStrike" cap="none" normalizeH="0" baseline="0" dirty="0" bmk="OLE_LINK2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型）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detector_110_moor(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clk,reset,in,out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,);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in;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串行输入的数据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 out;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标记是否检测到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序列，检测到为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，否则为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[1:0] current;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状态寄存器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 s0=2'b00, s1=2'b01, s2=2'b10, s3=2'b11;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定义状态，采用二进制的编码方式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8964" y="225410"/>
            <a:ext cx="3143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76225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2. 110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</a:t>
            </a:r>
            <a:endParaRPr lang="zh-CN" altLang="en-US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30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-9128" y="311548"/>
            <a:ext cx="7329251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always@(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reset)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               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异步复位，高电平有效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current&lt;=s0;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case(current)         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状态转移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current&lt;=s0;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s1:begin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</a:p>
          <a:p>
            <a:pPr lvl="0"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 else         current&lt;=s0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683568" y="548680"/>
            <a:ext cx="510267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s2:begin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  current&lt;=s3;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s3:begin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  current&lt;=s0;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default: current&lt;=s0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51520" y="771471"/>
            <a:ext cx="332174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  @(current 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  (current==s3)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out&lt;=1'b1;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else   out&lt;=1'b0;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9153" name="图片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120483"/>
            <a:ext cx="8676456" cy="1036709"/>
          </a:xfrm>
          <a:prstGeom prst="rect">
            <a:avLst/>
          </a:prstGeom>
          <a:noFill/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180528" y="537321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10-8  Moor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型状态机设计的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序列检测器的仿真波形图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3265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检测是否“</a:t>
            </a:r>
            <a:r>
              <a:rPr lang="en-US" altLang="zh-CN" sz="2400" dirty="0">
                <a:solidFill>
                  <a:srgbClr val="00B050"/>
                </a:solidFill>
              </a:rPr>
              <a:t>110</a:t>
            </a:r>
            <a:r>
              <a:rPr lang="zh-CN" altLang="en-US" sz="2400" dirty="0">
                <a:solidFill>
                  <a:srgbClr val="00B050"/>
                </a:solidFill>
              </a:rPr>
              <a:t>”输入的状态输出（</a:t>
            </a:r>
            <a:r>
              <a:rPr lang="en-US" altLang="zh-CN" sz="2400" dirty="0">
                <a:solidFill>
                  <a:srgbClr val="00B050"/>
                </a:solidFill>
              </a:rPr>
              <a:t>out</a:t>
            </a:r>
            <a:r>
              <a:rPr lang="zh-CN" altLang="en-US" sz="2400" dirty="0">
                <a:solidFill>
                  <a:srgbClr val="00B050"/>
                </a:solidFill>
              </a:rPr>
              <a:t>）模块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4046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10.3.2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米里型状态机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48129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433934"/>
              </p:ext>
            </p:extLst>
          </p:nvPr>
        </p:nvGraphicFramePr>
        <p:xfrm>
          <a:off x="2498665" y="1268760"/>
          <a:ext cx="4146670" cy="342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8326" imgH="1980793" progId="Visio.Drawing.11">
                  <p:embed/>
                </p:oleObj>
              </mc:Choice>
              <mc:Fallback>
                <p:oleObj r:id="rId2" imgW="2408326" imgH="1980793" progId="Visio.Drawing.11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665" y="1268760"/>
                        <a:ext cx="4146670" cy="3422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259632" y="5157192"/>
            <a:ext cx="7157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10-9  Mealy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型状态机设计的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STG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4046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10.3.2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米里型状态机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48129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29324"/>
              </p:ext>
            </p:extLst>
          </p:nvPr>
        </p:nvGraphicFramePr>
        <p:xfrm>
          <a:off x="4665845" y="404664"/>
          <a:ext cx="2880320" cy="237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8326" imgH="1980793" progId="Visio.Drawing.11">
                  <p:embed/>
                </p:oleObj>
              </mc:Choice>
              <mc:Fallback>
                <p:oleObj r:id="rId2" imgW="2408326" imgH="19807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845" y="404664"/>
                        <a:ext cx="2880320" cy="237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3465" y="2564904"/>
            <a:ext cx="91590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kumimoji="0" lang="zh-CN" altLang="en-US" sz="2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en-US" altLang="zh-CN" sz="2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10-3】110</a:t>
            </a:r>
            <a:r>
              <a:rPr kumimoji="0" lang="zh-CN" altLang="en-US" sz="2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序列检测器（</a:t>
            </a:r>
            <a:r>
              <a:rPr kumimoji="0" lang="en-US" altLang="zh-CN" sz="2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Mealy</a:t>
            </a:r>
            <a:r>
              <a:rPr kumimoji="0" lang="zh-CN" altLang="en-US" sz="2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型）</a:t>
            </a:r>
            <a:endParaRPr kumimoji="0" lang="zh-CN" altLang="en-US" sz="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 detector_110_dealy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clk,reset,in,out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in;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串行输入的数据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 out;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标记是否检测到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序列，检测到为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，否则为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  <a:p>
            <a:pPr lvl="0"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[1:0] current;     //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状态寄存器</a:t>
            </a:r>
            <a:endParaRPr lang="zh-CN" altLang="en-US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 s0=2'b00, s1=2'b01, s2=2'b11;   //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定义状态，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        //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采用格雷码的编码方式</a:t>
            </a:r>
            <a:endParaRPr lang="zh-CN" altLang="en-US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35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620688"/>
            <a:ext cx="882047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always@(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reset)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             </a:t>
            </a:r>
            <a:r>
              <a:rPr kumimoji="0" lang="en-US" altLang="zh-CN" sz="2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kumimoji="0" lang="zh-CN" altLang="en-US" sz="2400" b="0" i="0" u="none" strike="noStrike" cap="none" normalizeH="0" baseline="0" dirty="0" bmk="OLE_LINK19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异步复位，高电平有效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current&lt;=s0;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case(current)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状态转移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</a:t>
            </a: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current&lt;=s1;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</a:t>
            </a: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  current&lt;=s0;   out&lt;=0; end</a:t>
            </a: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end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570" y="1014552"/>
            <a:ext cx="6554414" cy="37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4012"/>
              </a:spcBef>
              <a:spcAft>
                <a:spcPct val="0"/>
              </a:spcAft>
            </a:pPr>
            <a:r>
              <a:rPr sz="4000" dirty="0">
                <a:solidFill>
                  <a:srgbClr val="000000"/>
                </a:solidFill>
                <a:latin typeface="JRPQJS+TimesNewRomanPSMT"/>
                <a:cs typeface="JRPQJS+TimesNewRomanPSMT"/>
              </a:rPr>
              <a:t>10.1 </a:t>
            </a:r>
            <a:r>
              <a:rPr sz="4000" dirty="0" err="1">
                <a:solidFill>
                  <a:srgbClr val="000000"/>
                </a:solidFill>
                <a:latin typeface="SimHei"/>
                <a:cs typeface="SimHei"/>
              </a:rPr>
              <a:t>有限状态机的概述</a:t>
            </a:r>
            <a:endParaRPr sz="4000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68" y="1868236"/>
            <a:ext cx="457251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RPLBAC+ArialMT"/>
                <a:cs typeface="RPLBAC+ArialMT"/>
              </a:rPr>
              <a:t>10.1.1</a:t>
            </a:r>
            <a:r>
              <a:rPr sz="3200" spc="-67" dirty="0">
                <a:solidFill>
                  <a:srgbClr val="000000"/>
                </a:solidFill>
                <a:latin typeface="RPLBAC+ArialMT"/>
                <a:cs typeface="RPLBAC+ArialMT"/>
              </a:rPr>
              <a:t> </a:t>
            </a:r>
            <a:r>
              <a:rPr sz="3200" dirty="0" err="1">
                <a:solidFill>
                  <a:srgbClr val="000000"/>
                </a:solidFill>
                <a:latin typeface="SimHei"/>
                <a:cs typeface="SimHei"/>
              </a:rPr>
              <a:t>状态机的分类</a:t>
            </a:r>
            <a:endParaRPr sz="3200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818" y="2421023"/>
            <a:ext cx="8356585" cy="151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39" dirty="0" err="1">
                <a:solidFill>
                  <a:srgbClr val="000000"/>
                </a:solidFill>
                <a:latin typeface="SimSun"/>
                <a:cs typeface="SimSun"/>
              </a:rPr>
              <a:t>根据输出信号产生机理的不同，状态机可以分为摩尔</a:t>
            </a:r>
            <a:endParaRPr sz="2400" spc="139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0" marR="0">
              <a:lnSpc>
                <a:spcPts val="2657"/>
              </a:lnSpc>
              <a:spcBef>
                <a:spcPts val="412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Moor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）型和米里（</a:t>
            </a:r>
            <a:r>
              <a:rPr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Mealy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）型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  <a:p>
            <a:pPr marL="609600" marR="0">
              <a:lnSpc>
                <a:spcPts val="2400"/>
              </a:lnSpc>
              <a:spcBef>
                <a:spcPts val="719"/>
              </a:spcBef>
              <a:spcAft>
                <a:spcPct val="0"/>
              </a:spcAft>
            </a:pPr>
            <a:r>
              <a:rPr sz="2400" b="1" spc="28" dirty="0" err="1">
                <a:solidFill>
                  <a:srgbClr val="00B050"/>
                </a:solidFill>
                <a:latin typeface="SimSun"/>
                <a:cs typeface="SimSun"/>
              </a:rPr>
              <a:t>摩尔型状态机的输出只是当前状态的函数</a:t>
            </a:r>
            <a:r>
              <a:rPr sz="2400" spc="28" dirty="0" err="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 spc="28" dirty="0" err="1">
                <a:solidFill>
                  <a:srgbClr val="0000FF"/>
                </a:solidFill>
                <a:latin typeface="SimSun"/>
                <a:cs typeface="SimSun"/>
              </a:rPr>
              <a:t>米里型状态</a:t>
            </a:r>
            <a:endParaRPr sz="2400" b="1" spc="28" dirty="0">
              <a:solidFill>
                <a:srgbClr val="0000FF"/>
              </a:solidFill>
              <a:latin typeface="SimSun"/>
              <a:cs typeface="SimSun"/>
            </a:endParaRPr>
          </a:p>
          <a:p>
            <a:pPr marL="0" marR="0">
              <a:lnSpc>
                <a:spcPts val="2400"/>
              </a:lnSpc>
              <a:spcBef>
                <a:spcPts val="770"/>
              </a:spcBef>
              <a:spcAft>
                <a:spcPct val="0"/>
              </a:spcAft>
            </a:pPr>
            <a:r>
              <a:rPr sz="2400" b="1" dirty="0" err="1">
                <a:solidFill>
                  <a:srgbClr val="0000FF"/>
                </a:solidFill>
                <a:latin typeface="SimSun"/>
                <a:cs typeface="SimSun"/>
              </a:rPr>
              <a:t>机的输出则是当前状态和当前输入的函数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8818" y="4120960"/>
            <a:ext cx="8533663" cy="235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27" dirty="0" err="1">
                <a:solidFill>
                  <a:srgbClr val="0000FF"/>
                </a:solidFill>
                <a:latin typeface="SimSun"/>
                <a:cs typeface="SimSun"/>
              </a:rPr>
              <a:t>米里型状态机的输出是在输入变化后立即变化的，</a:t>
            </a:r>
            <a:r>
              <a:rPr sz="2400" spc="27" dirty="0" err="1">
                <a:solidFill>
                  <a:srgbClr val="000000"/>
                </a:solidFill>
                <a:latin typeface="SimSun"/>
                <a:cs typeface="SimSun"/>
              </a:rPr>
              <a:t>不依</a:t>
            </a:r>
            <a:endParaRPr sz="2400" spc="27" dirty="0">
              <a:solidFill>
                <a:srgbClr val="000000"/>
              </a:solidFill>
              <a:latin typeface="SimSun"/>
              <a:cs typeface="SimSun"/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27" dirty="0" err="1">
                <a:solidFill>
                  <a:srgbClr val="000000"/>
                </a:solidFill>
                <a:latin typeface="SimSun"/>
                <a:cs typeface="SimSun"/>
              </a:rPr>
              <a:t>赖时钟信号的同步</a:t>
            </a:r>
            <a:r>
              <a:rPr sz="2400" spc="27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endParaRPr lang="en-US" sz="2400" spc="27" dirty="0">
              <a:solidFill>
                <a:srgbClr val="000000"/>
              </a:solidFill>
              <a:latin typeface="SimSun"/>
              <a:cs typeface="SimSun"/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spc="27" dirty="0">
                <a:solidFill>
                  <a:srgbClr val="000000"/>
                </a:solidFill>
                <a:latin typeface="SimSun"/>
                <a:cs typeface="SimSun"/>
              </a:rPr>
              <a:t>    </a:t>
            </a:r>
            <a:r>
              <a:rPr sz="2400" b="1" spc="27" dirty="0" err="1">
                <a:solidFill>
                  <a:srgbClr val="00B050"/>
                </a:solidFill>
                <a:latin typeface="SimSun"/>
                <a:cs typeface="SimSun"/>
              </a:rPr>
              <a:t>摩尔型状态机在输入发生变化时，还</a:t>
            </a:r>
            <a:r>
              <a:rPr lang="zh-CN" altLang="en-US" sz="2400" b="1" spc="27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SimSun"/>
              </a:rPr>
              <a:t>必须等待时钟的到来，必须等状态发生变化时才导致输出的变化，</a:t>
            </a:r>
            <a:r>
              <a:rPr lang="zh-CN" altLang="en-US" sz="2400" b="1" spc="27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SimSun"/>
              </a:rPr>
              <a:t>因此摩尔型比米里型状态机多等待一个时钟周期。</a:t>
            </a:r>
          </a:p>
          <a:p>
            <a:pPr marL="0" marR="0">
              <a:lnSpc>
                <a:spcPts val="3000"/>
              </a:lnSpc>
              <a:spcBef>
                <a:spcPts val="719"/>
              </a:spcBef>
              <a:spcAft>
                <a:spcPct val="0"/>
              </a:spcAft>
            </a:pPr>
            <a:endParaRPr sz="2400" spc="27" dirty="0">
              <a:solidFill>
                <a:srgbClr val="000000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1340768"/>
            <a:ext cx="784887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begin  current&lt;=s0;   out&lt;=0;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s2:begin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begin  current&lt;=s0;   out&lt;=1;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default: current&lt;=s0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end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52264"/>
              </p:ext>
            </p:extLst>
          </p:nvPr>
        </p:nvGraphicFramePr>
        <p:xfrm>
          <a:off x="6156176" y="22366"/>
          <a:ext cx="2880320" cy="237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8326" imgH="1980793" progId="Visio.Drawing.11">
                  <p:embed/>
                </p:oleObj>
              </mc:Choice>
              <mc:Fallback>
                <p:oleObj r:id="rId2" imgW="2408326" imgH="1980793" progId="Visio.Drawing.11">
                  <p:embed/>
                  <p:pic>
                    <p:nvPicPr>
                      <p:cNvPr id="48129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2366"/>
                        <a:ext cx="2880320" cy="237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91680"/>
            <a:ext cx="8437122" cy="1008112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51520" y="3717032"/>
            <a:ext cx="8964488" cy="80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10-10  Mealy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型状态机设计的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序列检测器的仿真波形图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7008004" cy="2016224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9512" y="580038"/>
            <a:ext cx="8964488" cy="166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10.3.3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有限状态机的描述方式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单进程描述方式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114" y="46531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10-11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单进程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Mealy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状态机结构图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985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75390"/>
            <a:ext cx="5560244" cy="1601880"/>
          </a:xfrm>
          <a:prstGeom prst="rect">
            <a:avLst/>
          </a:prstGeom>
          <a:noFill/>
        </p:spPr>
      </p:pic>
      <p:pic>
        <p:nvPicPr>
          <p:cNvPr id="440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33404"/>
            <a:ext cx="5284910" cy="1651534"/>
          </a:xfrm>
          <a:prstGeom prst="rect">
            <a:avLst/>
          </a:prstGeom>
          <a:noFill/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4046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双进程描述方式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2204864"/>
            <a:ext cx="70359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(a)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次态逻辑和状态寄存器在一个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进程语句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2576" y="4602379"/>
            <a:ext cx="76810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状态寄存器和输出逻辑在一个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进程语句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Mealy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状态机结构图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115616" y="4374395"/>
            <a:ext cx="76810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Mealy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状态机结构图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809272"/>
              </p:ext>
            </p:extLst>
          </p:nvPr>
        </p:nvGraphicFramePr>
        <p:xfrm>
          <a:off x="2195736" y="620688"/>
          <a:ext cx="3744416" cy="3090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8326" imgH="1980793" progId="Visio.Drawing.11">
                  <p:embed/>
                </p:oleObj>
              </mc:Choice>
              <mc:Fallback>
                <p:oleObj r:id="rId2" imgW="2408326" imgH="1980793" progId="Visio.Drawing.11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20688"/>
                        <a:ext cx="3744416" cy="3090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51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07504" y="344157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in;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output out;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out;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[1:0] current;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parameter s0=2'b00, s1=2'b01, s2=2'b11;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reset)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current&lt;=s0;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case(current)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s0:begin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990602"/>
              </p:ext>
            </p:extLst>
          </p:nvPr>
        </p:nvGraphicFramePr>
        <p:xfrm>
          <a:off x="6250886" y="1502005"/>
          <a:ext cx="2880320" cy="237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8326" imgH="1980793" progId="Visio.Drawing.11">
                  <p:embed/>
                </p:oleObj>
              </mc:Choice>
              <mc:Fallback>
                <p:oleObj r:id="rId2" imgW="2408326" imgH="1980793" progId="Visio.Drawing.11">
                  <p:embed/>
                  <p:pic>
                    <p:nvPicPr>
                      <p:cNvPr id="48129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886" y="1502005"/>
                        <a:ext cx="2880320" cy="237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7504" y="476672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10-4】110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</a:t>
            </a:r>
            <a:endParaRPr lang="en-US" altLang="zh-CN" sz="8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detector_110_mealy1clk,reset,in,out);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292494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if(in==1'b1) current&lt;=s1;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  current&lt;=s0;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s1:begin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current&lt;=s0;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s2:begin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  current&lt;=s0;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493443"/>
              </p:ext>
            </p:extLst>
          </p:nvPr>
        </p:nvGraphicFramePr>
        <p:xfrm>
          <a:off x="5148064" y="536136"/>
          <a:ext cx="3168352" cy="2614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8326" imgH="1980793" progId="Visio.Drawing.11">
                  <p:embed/>
                </p:oleObj>
              </mc:Choice>
              <mc:Fallback>
                <p:oleObj r:id="rId2" imgW="2408326" imgH="1980793" progId="Visio.Drawing.11">
                  <p:embed/>
                  <p:pic>
                    <p:nvPicPr>
                      <p:cNvPr id="48129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36136"/>
                        <a:ext cx="3168352" cy="2614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594838" y="3573016"/>
            <a:ext cx="2721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次态逻辑与状态转换的逻辑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134076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always  @(current or in 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if ((current==s2)&amp;(in==1'b0))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out&lt;=1'b1;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else  out&lt;=1'b0;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0961" name="图片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80928"/>
            <a:ext cx="6900918" cy="1041648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3902859"/>
            <a:ext cx="853244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10-13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的双进程的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序列检测器的仿真波形图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10-5】110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detector_110_ mealy2(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clk,reset,in,out,p_state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2" name="矩形 1"/>
          <p:cNvSpPr/>
          <p:nvPr/>
        </p:nvSpPr>
        <p:spPr>
          <a:xfrm>
            <a:off x="4860032" y="97143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输出逻辑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-252536" y="292494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input in;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output out;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out;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[1:0]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parameter  s0=2'b00, s1=2'b01, s2=2'b11; 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in)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case(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82033"/>
              </p:ext>
            </p:extLst>
          </p:nvPr>
        </p:nvGraphicFramePr>
        <p:xfrm>
          <a:off x="5148064" y="536136"/>
          <a:ext cx="3168352" cy="2614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8326" imgH="1980793" progId="Visio.Drawing.11">
                  <p:embed/>
                </p:oleObj>
              </mc:Choice>
              <mc:Fallback>
                <p:oleObj r:id="rId2" imgW="2408326" imgH="1980793" progId="Visio.Drawing.11">
                  <p:embed/>
                  <p:pic>
                    <p:nvPicPr>
                      <p:cNvPr id="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36136"/>
                        <a:ext cx="3168352" cy="2614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306977" y="4046984"/>
            <a:ext cx="2837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next</a:t>
            </a:r>
          </a:p>
          <a:p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present</a:t>
            </a:r>
          </a:p>
          <a:p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139952" y="3583451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次态逻辑存储，状态是否发生变化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21328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s0: if(in==1'b1)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begin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=s0;out=1'b0;end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s1: if(in==1'b1)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begin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s0;out=1'b0;end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s2: if(in==1'b1)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begin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=s0;out=1'b1;end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default: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8913" name="图片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365104"/>
            <a:ext cx="6678742" cy="1008112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5445224"/>
            <a:ext cx="8568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10-14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序列检测器的仿真波形图</a:t>
            </a: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72200" y="137956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状态转换与输出逻辑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37957"/>
            <a:ext cx="117867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3230" y="2823826"/>
            <a:ext cx="482250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10-1</a:t>
            </a:r>
            <a:r>
              <a:rPr sz="2400" spc="18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摩尔型状态机的结构图</a:t>
            </a:r>
            <a:endParaRPr sz="2400" dirty="0">
              <a:solidFill>
                <a:srgbClr val="000000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576" y="5949280"/>
            <a:ext cx="691106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013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10-2</a:t>
            </a:r>
            <a:r>
              <a:rPr sz="2400" spc="18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米里型状态机的结构图</a:t>
            </a:r>
            <a:endParaRPr sz="2400" dirty="0">
              <a:solidFill>
                <a:srgbClr val="000000"/>
              </a:solidFill>
              <a:latin typeface="SimSun"/>
              <a:cs typeface="SimSun"/>
            </a:endParaRPr>
          </a:p>
        </p:txBody>
      </p:sp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792" y="534888"/>
            <a:ext cx="7865765" cy="21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501007"/>
            <a:ext cx="7613957" cy="244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-15249" y="43057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三进程描述方式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7889" name="图片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32082"/>
            <a:ext cx="8417026" cy="2394802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326884"/>
            <a:ext cx="720722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10-15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三进程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Mealy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状态机结构图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10-6】110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序列检测器（三进程）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detector_110_three_Mealy(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clk,reset,in,out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in;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output out;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out;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891387"/>
            <a:ext cx="824437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[1:0]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parameter  s0=2'b00, s1=2'b01, s2=2'b11;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格雷编码方式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always@(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        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in)        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状态转换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case(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s0: if(in==1'b1)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=s1;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8024" y="246327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次态逻辑存储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004048" y="449683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状态转换情况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292494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s1: if(in==1'b1)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s2: if(in==1'b1)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=s2;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default: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end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in)                 //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case(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s0: out=1'b0;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s1: out=1'b0;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s2: if(in==1'b0) out=1'b1;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51520" y="17008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else         out=1'b0;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5905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default:          out=1'b0;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5905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5905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end  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5905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5905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课堂练习：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88840"/>
            <a:ext cx="7798209" cy="31011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）仔细阅读所提供的</a:t>
            </a:r>
            <a:r>
              <a:rPr lang="en-US" altLang="zh-CN" dirty="0"/>
              <a:t>UART</a:t>
            </a:r>
            <a:r>
              <a:rPr lang="zh-CN" altLang="en-US" dirty="0"/>
              <a:t>源代码程序，或者根据自己开发板的串口</a:t>
            </a:r>
            <a:r>
              <a:rPr lang="en-US" altLang="zh-CN" dirty="0"/>
              <a:t>demo</a:t>
            </a:r>
            <a:r>
              <a:rPr lang="zh-CN" altLang="en-US" dirty="0"/>
              <a:t>程序完成</a:t>
            </a:r>
            <a:r>
              <a:rPr lang="en-US" altLang="zh-CN" dirty="0"/>
              <a:t>UART</a:t>
            </a:r>
            <a:r>
              <a:rPr lang="zh-CN" altLang="en-US" dirty="0"/>
              <a:t>的实验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）应用串口</a:t>
            </a:r>
            <a:r>
              <a:rPr lang="en-US" altLang="zh-CN" dirty="0"/>
              <a:t>demo</a:t>
            </a:r>
            <a:r>
              <a:rPr lang="zh-CN" altLang="en-US" dirty="0"/>
              <a:t>程序，建立串口发送与接收实验的工程文件，借助串口小助手，完成串口发送与接收的实验调试。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）完成下面的作业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0510" y="1844824"/>
            <a:ext cx="83429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串口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指异步串行通信，异步串行是指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Universal Asynchronous Receiver/Transmitter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），通用异步接收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是特指一个并行输入转换成为串行输出的芯片。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电平的串口和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RS232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电平的串口。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电平是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3.3V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的，而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RS232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是负逻辑电平，它定义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+5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+12V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为低电平，而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为高电平。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16752"/>
            <a:ext cx="7886700" cy="15399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目前单片机、</a:t>
            </a:r>
            <a:r>
              <a:rPr lang="en-US" altLang="zh-CN" sz="2400" dirty="0"/>
              <a:t>FPGA</a:t>
            </a:r>
            <a:r>
              <a:rPr lang="zh-CN" altLang="en-US" sz="2400" dirty="0"/>
              <a:t>开发板的串口通信通过</a:t>
            </a:r>
            <a:r>
              <a:rPr lang="en-US" altLang="zh-CN" sz="2400" dirty="0"/>
              <a:t>USB</a:t>
            </a:r>
            <a:r>
              <a:rPr lang="zh-CN" altLang="en-US" sz="2400" dirty="0"/>
              <a:t>转串口方式，主要是解决很多人电脑不带串口接口的问题。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FPGA</a:t>
            </a:r>
            <a:r>
              <a:rPr lang="zh-CN" altLang="en-US" sz="2400" dirty="0"/>
              <a:t>芯片可以使用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IO</a:t>
            </a:r>
            <a:r>
              <a:rPr lang="zh-CN" altLang="en-US" sz="2400" dirty="0"/>
              <a:t>口和</a:t>
            </a:r>
            <a:r>
              <a:rPr lang="en-US" altLang="zh-CN" sz="2400" dirty="0"/>
              <a:t>USB</a:t>
            </a:r>
            <a:r>
              <a:rPr lang="zh-CN" altLang="en-US" sz="2400" dirty="0"/>
              <a:t>转串口芯片</a:t>
            </a:r>
            <a:r>
              <a:rPr lang="en-US" altLang="zh-CN" sz="2400" dirty="0"/>
              <a:t>CP2102</a:t>
            </a:r>
            <a:r>
              <a:rPr lang="zh-CN" altLang="en-US" sz="2400" dirty="0"/>
              <a:t>相连。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14" y="1177324"/>
            <a:ext cx="5466996" cy="4248239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27207" y="5425563"/>
            <a:ext cx="272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桥接芯片的硬件连接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2849" y="3128318"/>
            <a:ext cx="123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UART</a:t>
            </a:r>
            <a:r>
              <a:rPr lang="zh-CN" altLang="en-US" b="1" dirty="0">
                <a:solidFill>
                  <a:srgbClr val="FF0000"/>
                </a:solidFill>
              </a:rPr>
              <a:t>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4771" y="3906296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USB</a:t>
            </a:r>
            <a:r>
              <a:rPr lang="zh-CN" altLang="en-US" b="1" dirty="0">
                <a:solidFill>
                  <a:srgbClr val="FF0000"/>
                </a:solidFill>
              </a:rPr>
              <a:t>接口</a:t>
            </a:r>
          </a:p>
        </p:txBody>
      </p:sp>
      <p:sp>
        <p:nvSpPr>
          <p:cNvPr id="9" name="右箭头 8"/>
          <p:cNvSpPr/>
          <p:nvPr/>
        </p:nvSpPr>
        <p:spPr>
          <a:xfrm>
            <a:off x="2245498" y="3128318"/>
            <a:ext cx="404536" cy="374510"/>
          </a:xfrm>
          <a:prstGeom prst="rightArrow">
            <a:avLst/>
          </a:prstGeom>
          <a:gradFill>
            <a:gsLst>
              <a:gs pos="0">
                <a:srgbClr val="00B0F0"/>
              </a:gs>
              <a:gs pos="100000">
                <a:srgbClr val="00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00FF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10800000">
            <a:off x="5687127" y="3906296"/>
            <a:ext cx="404536" cy="374510"/>
          </a:xfrm>
          <a:prstGeom prst="rightArrow">
            <a:avLst/>
          </a:prstGeom>
          <a:gradFill>
            <a:gsLst>
              <a:gs pos="0">
                <a:srgbClr val="00B0F0"/>
              </a:gs>
              <a:gs pos="100000">
                <a:srgbClr val="00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886700" cy="994172"/>
          </a:xfrm>
        </p:spPr>
        <p:txBody>
          <a:bodyPr/>
          <a:lstStyle/>
          <a:p>
            <a:r>
              <a:rPr lang="en-US" altLang="zh-CN" dirty="0"/>
              <a:t>UART</a:t>
            </a:r>
            <a:r>
              <a:rPr lang="zh-CN" altLang="en-US" dirty="0"/>
              <a:t>的通信协议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54820"/>
            <a:ext cx="8496944" cy="478844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51" y="1148647"/>
            <a:ext cx="6424621" cy="46972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32588" y="1487744"/>
            <a:ext cx="1460090" cy="16038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10164" y="2140360"/>
            <a:ext cx="20905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端口、波特率、校验位、数据位长度和停止位等都是需要在通信前设置好的参数，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0000FF"/>
                </a:solidFill>
              </a:rPr>
              <a:t>可以理解为协议的建立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23528" y="5289437"/>
            <a:ext cx="388843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10-3</a:t>
            </a:r>
            <a:r>
              <a:rPr sz="2400" spc="1800" dirty="0">
                <a:solidFill>
                  <a:srgbClr val="000000"/>
                </a:solidFill>
                <a:latin typeface="QJNVBM+TimesNewRomanPSMT"/>
                <a:cs typeface="QJNVBM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米里型状态机的</a:t>
            </a:r>
            <a:endParaRPr lang="en-US" sz="2400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0" marR="0" algn="ctr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STG</a:t>
            </a:r>
            <a:r>
              <a:rPr sz="2400" dirty="0">
                <a:solidFill>
                  <a:srgbClr val="000000"/>
                </a:solidFill>
                <a:latin typeface="QJNVBM+TimesNewRomanPSMT"/>
                <a:cs typeface="QJNVBM+TimesNewRomanPSMT"/>
              </a:rPr>
              <a:t> 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9668" y="1556792"/>
            <a:ext cx="9134332" cy="178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spc="-15" dirty="0">
                <a:solidFill>
                  <a:srgbClr val="000000"/>
                </a:solidFill>
                <a:latin typeface="SimSun"/>
                <a:cs typeface="SimSun"/>
              </a:rPr>
              <a:t>    </a:t>
            </a:r>
            <a:r>
              <a:rPr sz="2400" spc="-15" dirty="0" err="1">
                <a:solidFill>
                  <a:srgbClr val="000000"/>
                </a:solidFill>
                <a:latin typeface="SimSun"/>
                <a:cs typeface="SimSun"/>
              </a:rPr>
              <a:t>状态转移图（</a:t>
            </a:r>
            <a:r>
              <a:rPr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STG</a:t>
            </a:r>
            <a:r>
              <a:rPr sz="2400" spc="-98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Transition </a:t>
            </a:r>
            <a:r>
              <a:rPr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2400" spc="-14" dirty="0" err="1">
                <a:solidFill>
                  <a:srgbClr val="000000"/>
                </a:solidFill>
                <a:latin typeface="SimSun"/>
                <a:cs typeface="SimSun"/>
              </a:rPr>
              <a:t>）是一种有向图，</a:t>
            </a:r>
            <a:r>
              <a:rPr sz="2400" spc="27" dirty="0" err="1">
                <a:solidFill>
                  <a:srgbClr val="000000"/>
                </a:solidFill>
                <a:latin typeface="SimSun"/>
                <a:cs typeface="SimSun"/>
              </a:rPr>
              <a:t>图中带有标记的节点或顶点与时序状态机的状态一一对应</a:t>
            </a:r>
            <a:r>
              <a:rPr sz="2400" spc="27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  <a:r>
              <a:rPr lang="zh-CN" altLang="en-US" sz="2400" spc="27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当系统处于弧线起点的状态时，用有向边或弧线表示在输入信号的作用下可能发生的状态转移。</a:t>
            </a:r>
          </a:p>
          <a:p>
            <a:pPr marL="0" marR="0">
              <a:lnSpc>
                <a:spcPts val="2400"/>
              </a:lnSpc>
              <a:spcBef>
                <a:spcPts val="719"/>
              </a:spcBef>
              <a:spcAft>
                <a:spcPct val="0"/>
              </a:spcAft>
            </a:pPr>
            <a:endParaRPr sz="2400" spc="27" dirty="0">
              <a:solidFill>
                <a:srgbClr val="000000"/>
              </a:solidFill>
              <a:latin typeface="SimSun"/>
              <a:cs typeface="SimSu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8" y="764704"/>
            <a:ext cx="5837880" cy="444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81"/>
              </a:lnSpc>
              <a:spcBef>
                <a:spcPts val="1038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10.1.2</a:t>
            </a:r>
            <a:r>
              <a:rPr lang="zh-CN" altLang="en-US" sz="3200" spc="-67" dirty="0">
                <a:solidFill>
                  <a:srgbClr val="000000"/>
                </a:solidFill>
                <a:latin typeface="NILAFB+ArialMT"/>
                <a:cs typeface="NILAFB+ArialMT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SimHei"/>
                <a:cs typeface="SimHei"/>
              </a:rPr>
              <a:t>有限状态机的状态转换图</a:t>
            </a:r>
          </a:p>
        </p:txBody>
      </p:sp>
      <p:graphicFrame>
        <p:nvGraphicFramePr>
          <p:cNvPr id="205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56139"/>
              </p:ext>
            </p:extLst>
          </p:nvPr>
        </p:nvGraphicFramePr>
        <p:xfrm>
          <a:off x="372670" y="3470370"/>
          <a:ext cx="4120418" cy="154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89709" imgH="784819" progId="Visio.Drawing.11">
                  <p:embed/>
                </p:oleObj>
              </mc:Choice>
              <mc:Fallback>
                <p:oleObj r:id="rId2" imgW="2089709" imgH="784819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70" y="3470370"/>
                        <a:ext cx="4120418" cy="15428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12716"/>
              </p:ext>
            </p:extLst>
          </p:nvPr>
        </p:nvGraphicFramePr>
        <p:xfrm>
          <a:off x="4881926" y="3356992"/>
          <a:ext cx="4271825" cy="159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89709" imgH="784819" progId="Visio.Drawing.11">
                  <p:embed/>
                </p:oleObj>
              </mc:Choice>
              <mc:Fallback>
                <p:oleObj r:id="rId4" imgW="2089709" imgH="784819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926" y="3356992"/>
                        <a:ext cx="4271825" cy="1599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object 13">
            <a:extLst>
              <a:ext uri="{FF2B5EF4-FFF2-40B4-BE49-F238E27FC236}">
                <a16:creationId xmlns:a16="http://schemas.microsoft.com/office/drawing/2014/main" id="{14116AB5-7C34-9A6A-652C-88248739FCEF}"/>
              </a:ext>
            </a:extLst>
          </p:cNvPr>
          <p:cNvSpPr txBox="1"/>
          <p:nvPr/>
        </p:nvSpPr>
        <p:spPr>
          <a:xfrm>
            <a:off x="5004048" y="5289436"/>
            <a:ext cx="388843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10-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2400" spc="1800" dirty="0">
                <a:solidFill>
                  <a:srgbClr val="000000"/>
                </a:solidFill>
                <a:latin typeface="QJNVBM+TimesNewRomanPSMT"/>
                <a:cs typeface="QJNVBM+TimesNewRomanPSMT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SimSun"/>
                <a:cs typeface="SimSun"/>
              </a:rPr>
              <a:t>摩尔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型状态机的</a:t>
            </a:r>
            <a:endParaRPr lang="en-US" sz="2400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0" marR="0" algn="ctr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STG</a:t>
            </a:r>
            <a:r>
              <a:rPr sz="2400" dirty="0">
                <a:solidFill>
                  <a:srgbClr val="000000"/>
                </a:solidFill>
                <a:latin typeface="QJNVBM+TimesNewRomanPSMT"/>
                <a:cs typeface="QJNVBM+TimesNewRomanPSMT"/>
              </a:rPr>
              <a:t> 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r>
              <a:rPr lang="en-US" altLang="zh-CN" dirty="0"/>
              <a:t>UART</a:t>
            </a:r>
            <a:r>
              <a:rPr lang="zh-CN" altLang="en-US" dirty="0"/>
              <a:t>的波特率</a:t>
            </a:r>
          </a:p>
        </p:txBody>
      </p:sp>
      <p:sp>
        <p:nvSpPr>
          <p:cNvPr id="2" name="矩形 1"/>
          <p:cNvSpPr/>
          <p:nvPr/>
        </p:nvSpPr>
        <p:spPr>
          <a:xfrm>
            <a:off x="604103" y="2132856"/>
            <a:ext cx="826462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常见的串口通信波特率有</a:t>
            </a:r>
            <a:r>
              <a:rPr lang="en-US" altLang="zh-CN" sz="21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2400 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1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9600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1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115200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发送和接收波特率必须保持一致才能正确通信。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波特率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</a:t>
            </a:r>
            <a:r>
              <a:rPr lang="en-US" altLang="zh-CN" sz="21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秒最大传输的数据位数，包括起始位、数据位、校验位、停止位。假如通信波特率设定为</a:t>
            </a:r>
            <a:r>
              <a:rPr lang="en-US" altLang="zh-CN" sz="21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9600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，那么一个数据位的时间长度是</a:t>
            </a:r>
            <a:r>
              <a:rPr lang="en-US" altLang="zh-CN" sz="21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1/9600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 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886700" cy="994172"/>
          </a:xfrm>
        </p:spPr>
        <p:txBody>
          <a:bodyPr/>
          <a:lstStyle/>
          <a:p>
            <a:r>
              <a:rPr lang="en-US" altLang="zh-CN" dirty="0"/>
              <a:t>UART-</a:t>
            </a:r>
            <a:r>
              <a:rPr lang="en-US" altLang="zh-CN" dirty="0" err="1"/>
              <a:t>rx.v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820" y="1216494"/>
            <a:ext cx="4277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接收状态机状态转换图如下：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03820" y="3644230"/>
            <a:ext cx="85363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S_IDLE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”状态为空闲状态，上电后进入“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S_IDLE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”，如果信号“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rx_pin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”有下降沿，我们认为是串口的起始位，进入状态“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S_START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等一个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BIT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时间起始位结束后进入数据位接收状态“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S_REC_BYTE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本实验中数据位设计是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位，接收完成以后进入“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S_STOP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”状态，在“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S_STOP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”没有等待一个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BIT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周期，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只等待了半个</a:t>
            </a:r>
            <a:r>
              <a:rPr lang="en-US" altLang="zh-CN" sz="2000" b="1" i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BIT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，这是因为如果等待了一个周期，有可能会错过下一个数据的起始位判断，最后进入“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S_DATA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”状态，将接收到的数据送到其他模块。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0" y="1676059"/>
            <a:ext cx="7499427" cy="197482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/>
              <a:t>UART-rx.v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41740C-B38F-D165-66B8-53DB32A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5" y="980729"/>
            <a:ext cx="8214821" cy="55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66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/>
              <a:t>UART-rx.v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52F96F-4D93-B8B7-51C4-7FDFD868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82812"/>
            <a:ext cx="8157914" cy="46224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7F9EE1-6DE6-A97E-0589-5A0F6B035025}"/>
              </a:ext>
            </a:extLst>
          </p:cNvPr>
          <p:cNvSpPr txBox="1"/>
          <p:nvPr/>
        </p:nvSpPr>
        <p:spPr>
          <a:xfrm>
            <a:off x="2555776" y="3212976"/>
            <a:ext cx="5853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用于判断前后两个时钟周期是否有负跳变的产生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C5C3CC-2873-4D27-0C5E-9C1F6C64EFBE}"/>
              </a:ext>
            </a:extLst>
          </p:cNvPr>
          <p:cNvSpPr txBox="1"/>
          <p:nvPr/>
        </p:nvSpPr>
        <p:spPr>
          <a:xfrm>
            <a:off x="2699792" y="2492896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rx_d0——</a:t>
            </a:r>
            <a:r>
              <a:rPr lang="zh-CN" altLang="en-US" sz="2000" dirty="0">
                <a:solidFill>
                  <a:srgbClr val="0000FF"/>
                </a:solidFill>
              </a:rPr>
              <a:t>当前时钟串口输入引脚的状态；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70ECB-F89A-C303-F853-A4C5009DF7F2}"/>
              </a:ext>
            </a:extLst>
          </p:cNvPr>
          <p:cNvSpPr txBox="1"/>
          <p:nvPr/>
        </p:nvSpPr>
        <p:spPr>
          <a:xfrm>
            <a:off x="2699792" y="2819524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rx_d1——</a:t>
            </a:r>
            <a:r>
              <a:rPr lang="zh-CN" altLang="en-US" sz="2000" dirty="0">
                <a:solidFill>
                  <a:srgbClr val="0000FF"/>
                </a:solidFill>
              </a:rPr>
              <a:t>前一个时钟串口输入引脚的状态；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4676F1-CB15-96E1-60A1-5AF7CECFF49D}"/>
              </a:ext>
            </a:extLst>
          </p:cNvPr>
          <p:cNvSpPr txBox="1"/>
          <p:nvPr/>
        </p:nvSpPr>
        <p:spPr>
          <a:xfrm>
            <a:off x="2860626" y="5043329"/>
            <a:ext cx="529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每个时钟都更新状态机的状态；</a:t>
            </a:r>
          </a:p>
        </p:txBody>
      </p:sp>
    </p:spTree>
    <p:extLst>
      <p:ext uri="{BB962C8B-B14F-4D97-AF65-F5344CB8AC3E}">
        <p14:creationId xmlns:p14="http://schemas.microsoft.com/office/powerpoint/2010/main" val="177751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/>
              <a:t>UART-rx.v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002BCD-EADD-C1F6-F0F3-66C83D77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" y="1031938"/>
            <a:ext cx="9130200" cy="50537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D70C55-EB7F-6579-7980-AB67CC61AD4C}"/>
              </a:ext>
            </a:extLst>
          </p:cNvPr>
          <p:cNvSpPr txBox="1"/>
          <p:nvPr/>
        </p:nvSpPr>
        <p:spPr>
          <a:xfrm>
            <a:off x="1826172" y="1484784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当出现</a:t>
            </a:r>
            <a:r>
              <a:rPr lang="en-US" altLang="zh-CN" sz="2000" dirty="0" err="1">
                <a:solidFill>
                  <a:srgbClr val="0000FF"/>
                </a:solidFill>
              </a:rPr>
              <a:t>rx</a:t>
            </a:r>
            <a:r>
              <a:rPr lang="zh-CN" altLang="en-US" sz="2000" dirty="0">
                <a:solidFill>
                  <a:srgbClr val="0000FF"/>
                </a:solidFill>
              </a:rPr>
              <a:t>引脚的负跳变，表示串口准备开始接收数据；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BBF3A7-2E5D-468E-D037-7A771F98F85B}"/>
              </a:ext>
            </a:extLst>
          </p:cNvPr>
          <p:cNvCxnSpPr/>
          <p:nvPr/>
        </p:nvCxnSpPr>
        <p:spPr>
          <a:xfrm flipH="1">
            <a:off x="1403648" y="1700808"/>
            <a:ext cx="432048" cy="21602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5BCA1C-DBD9-4FD8-E5D0-E9282A89BAB4}"/>
              </a:ext>
            </a:extLst>
          </p:cNvPr>
          <p:cNvSpPr txBox="1"/>
          <p:nvPr/>
        </p:nvSpPr>
        <p:spPr>
          <a:xfrm>
            <a:off x="6876256" y="1988840"/>
            <a:ext cx="15026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Start</a:t>
            </a:r>
            <a:r>
              <a:rPr lang="zh-CN" altLang="en-US" sz="1400" dirty="0">
                <a:solidFill>
                  <a:srgbClr val="FF0000"/>
                </a:solidFill>
              </a:rPr>
              <a:t>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09615-E1C3-9AEC-D48A-81A6A7AEB5C5}"/>
              </a:ext>
            </a:extLst>
          </p:cNvPr>
          <p:cNvSpPr txBox="1"/>
          <p:nvPr/>
        </p:nvSpPr>
        <p:spPr>
          <a:xfrm>
            <a:off x="2627784" y="545673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为了避免丢失数据，在波特率周期的中间位置进入</a:t>
            </a:r>
            <a:r>
              <a:rPr lang="en-US" altLang="zh-CN" dirty="0">
                <a:solidFill>
                  <a:srgbClr val="0000FF"/>
                </a:solidFill>
              </a:rPr>
              <a:t>S_DATA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此时可以处理（如缓存）接收完成的数据。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AAB5E3-851D-266E-66AF-B94BF5ABCDF8}"/>
              </a:ext>
            </a:extLst>
          </p:cNvPr>
          <p:cNvCxnSpPr/>
          <p:nvPr/>
        </p:nvCxnSpPr>
        <p:spPr>
          <a:xfrm flipH="1" flipV="1">
            <a:off x="2699792" y="4365104"/>
            <a:ext cx="720080" cy="10081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51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/>
              <a:t>UART-rx.v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21AD64-632F-D53A-C9EA-42174C17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" y="1052736"/>
            <a:ext cx="9144000" cy="49187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EB6FE9-EE1D-1682-DF81-AEF33AE129BB}"/>
              </a:ext>
            </a:extLst>
          </p:cNvPr>
          <p:cNvSpPr txBox="1"/>
          <p:nvPr/>
        </p:nvSpPr>
        <p:spPr>
          <a:xfrm>
            <a:off x="3851920" y="342900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这里缓存了数据，同时上面的模块也标识</a:t>
            </a:r>
            <a:r>
              <a:rPr lang="en-US" altLang="zh-CN" dirty="0" err="1">
                <a:solidFill>
                  <a:srgbClr val="0000FF"/>
                </a:solidFill>
              </a:rPr>
              <a:t>rx_data_valid</a:t>
            </a:r>
            <a:r>
              <a:rPr lang="zh-CN" altLang="en-US" dirty="0">
                <a:solidFill>
                  <a:srgbClr val="0000FF"/>
                </a:solidFill>
              </a:rPr>
              <a:t>显示接收数据已经有效；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63B9FA-9684-F5C4-CF86-EFA2CFA89553}"/>
              </a:ext>
            </a:extLst>
          </p:cNvPr>
          <p:cNvCxnSpPr>
            <a:cxnSpLocks/>
          </p:cNvCxnSpPr>
          <p:nvPr/>
        </p:nvCxnSpPr>
        <p:spPr>
          <a:xfrm flipH="1" flipV="1">
            <a:off x="3491880" y="3415548"/>
            <a:ext cx="360040" cy="33661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2C253C-D6B1-06E5-1E2F-3301E9AEEE13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969289"/>
            <a:ext cx="504056" cy="178287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E25973F-FD88-3AA5-AEB8-2D67769B8025}"/>
              </a:ext>
            </a:extLst>
          </p:cNvPr>
          <p:cNvSpPr txBox="1"/>
          <p:nvPr/>
        </p:nvSpPr>
        <p:spPr>
          <a:xfrm>
            <a:off x="2987824" y="479715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统计接收的数据是否满</a:t>
            </a:r>
            <a:r>
              <a:rPr lang="en-US" altLang="zh-CN" sz="2400" dirty="0">
                <a:solidFill>
                  <a:srgbClr val="0000FF"/>
                </a:solidFill>
              </a:rPr>
              <a:t>8</a:t>
            </a:r>
            <a:r>
              <a:rPr lang="zh-CN" altLang="en-US" sz="2400" dirty="0">
                <a:solidFill>
                  <a:srgbClr val="0000FF"/>
                </a:solidFill>
              </a:rPr>
              <a:t>位；</a:t>
            </a:r>
          </a:p>
        </p:txBody>
      </p:sp>
    </p:spTree>
    <p:extLst>
      <p:ext uri="{BB962C8B-B14F-4D97-AF65-F5344CB8AC3E}">
        <p14:creationId xmlns:p14="http://schemas.microsoft.com/office/powerpoint/2010/main" val="1165079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/>
              <a:t>UART-rx.v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3C7E90-8D52-8AF8-64B2-42BD58B4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3150" cy="41764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48DB99-CCC5-EC0A-3BC6-D0D7C6085CD6}"/>
              </a:ext>
            </a:extLst>
          </p:cNvPr>
          <p:cNvSpPr txBox="1"/>
          <p:nvPr/>
        </p:nvSpPr>
        <p:spPr>
          <a:xfrm>
            <a:off x="3923928" y="2511255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在接收数据状态且波特率时钟满，或者状态即将发生跳转时，波特率计数器清零；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0DF650-7583-97C1-BCB6-DA2D9CA09A10}"/>
              </a:ext>
            </a:extLst>
          </p:cNvPr>
          <p:cNvSpPr txBox="1"/>
          <p:nvPr/>
        </p:nvSpPr>
        <p:spPr>
          <a:xfrm>
            <a:off x="3419872" y="458112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在接收数据状态且波特率时钟周期在一半的时刻，完成接收数据位的保存；</a:t>
            </a:r>
          </a:p>
        </p:txBody>
      </p:sp>
    </p:spTree>
    <p:extLst>
      <p:ext uri="{BB962C8B-B14F-4D97-AF65-F5344CB8AC3E}">
        <p14:creationId xmlns:p14="http://schemas.microsoft.com/office/powerpoint/2010/main" val="1609210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7781" y="252224"/>
            <a:ext cx="7886700" cy="994172"/>
          </a:xfrm>
        </p:spPr>
        <p:txBody>
          <a:bodyPr/>
          <a:lstStyle/>
          <a:p>
            <a:r>
              <a:rPr lang="en-US" altLang="zh-CN" dirty="0"/>
              <a:t>UART-</a:t>
            </a:r>
            <a:r>
              <a:rPr lang="en-US" altLang="zh-CN" dirty="0" err="1"/>
              <a:t>tx.v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246396"/>
            <a:ext cx="4277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发送状态机状态转换图如下：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311085" cy="19709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77" y="4098906"/>
            <a:ext cx="89596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上电后进入“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S_IDLE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”空闲状态，如果有发送请求，进入发送起始位状态“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S_START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起始位发送完成后进入发送数据位状态“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S_SEND_BYTE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数据位发送完成后进入发送停止位状态“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S_STOP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停止位发送完成后又进入空闲状态。在数据发送模块中，从顶层模块写入的数据直接传递给寄存器‘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tx_reg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’，并通过‘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tx_reg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’寄存器模拟串口传输协议在状态机的条件转换下进行数据传送：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dirty="0"/>
              <a:t>UART-</a:t>
            </a:r>
            <a:r>
              <a:rPr lang="en-US" altLang="zh-CN" dirty="0" err="1"/>
              <a:t>tx.v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2A7BB7-6B28-796E-EF69-9B2A753A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6" y="1052736"/>
            <a:ext cx="8217580" cy="489654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65C9C5-5966-A32A-F913-72CC4293FE3C}"/>
              </a:ext>
            </a:extLst>
          </p:cNvPr>
          <p:cNvSpPr/>
          <p:nvPr/>
        </p:nvSpPr>
        <p:spPr>
          <a:xfrm>
            <a:off x="611560" y="5733256"/>
            <a:ext cx="2304256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58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395536" y="68416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dirty="0"/>
              <a:t>UART-</a:t>
            </a:r>
            <a:r>
              <a:rPr lang="en-US" altLang="zh-CN" dirty="0" err="1"/>
              <a:t>tx.v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DA6A5C-9265-B72B-965B-64FE3ED3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4" y="900318"/>
            <a:ext cx="8666852" cy="58559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C5732F-2CE0-6B2D-7ED5-20A63BDBE75C}"/>
              </a:ext>
            </a:extLst>
          </p:cNvPr>
          <p:cNvSpPr txBox="1"/>
          <p:nvPr/>
        </p:nvSpPr>
        <p:spPr>
          <a:xfrm>
            <a:off x="3635896" y="482378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发送完</a:t>
            </a:r>
            <a:r>
              <a:rPr lang="en-US" altLang="zh-CN" dirty="0">
                <a:solidFill>
                  <a:srgbClr val="0000FF"/>
                </a:solidFill>
              </a:rPr>
              <a:t>8</a:t>
            </a:r>
            <a:r>
              <a:rPr lang="zh-CN" altLang="en-US" dirty="0">
                <a:solidFill>
                  <a:srgbClr val="0000FF"/>
                </a:solidFill>
              </a:rPr>
              <a:t>位的数据后，且波特率时钟满时，状态改变位停止位的发送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0CA1AC6-623A-0A21-DB40-D0A40735696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987824" y="4869160"/>
            <a:ext cx="648072" cy="2777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87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886700" cy="994172"/>
          </a:xfrm>
        </p:spPr>
        <p:txBody>
          <a:bodyPr/>
          <a:lstStyle/>
          <a:p>
            <a:r>
              <a:rPr lang="zh-CN" altLang="en-US" b="1" dirty="0"/>
              <a:t>有限状态机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890019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D9A5621C-81FF-D2AA-C168-FF5D8F4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622"/>
            <a:ext cx="9040563" cy="434699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dirty="0"/>
              <a:t>UART-</a:t>
            </a:r>
            <a:r>
              <a:rPr lang="en-US" altLang="zh-CN" dirty="0" err="1"/>
              <a:t>tx.v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DBE388-D99E-5F63-88F8-85C7AC93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64996"/>
            <a:ext cx="5058694" cy="157982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9BD2F2-8D7A-D7CE-2038-EC91EA64D73B}"/>
              </a:ext>
            </a:extLst>
          </p:cNvPr>
          <p:cNvGrpSpPr/>
          <p:nvPr/>
        </p:nvGrpSpPr>
        <p:grpSpPr>
          <a:xfrm>
            <a:off x="161378" y="404664"/>
            <a:ext cx="8931826" cy="2367385"/>
            <a:chOff x="161378" y="404664"/>
            <a:chExt cx="8931826" cy="2367385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679819F-D85A-1ABB-8B64-80B63672B5BF}"/>
                </a:ext>
              </a:extLst>
            </p:cNvPr>
            <p:cNvCxnSpPr/>
            <p:nvPr/>
          </p:nvCxnSpPr>
          <p:spPr>
            <a:xfrm flipV="1">
              <a:off x="4788024" y="404664"/>
              <a:ext cx="936104" cy="216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45D9F78-3901-83DA-5A2A-3F11D9CB2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4088" y="908720"/>
              <a:ext cx="3096344" cy="6480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9127132-A345-4180-40BE-4373DF58320D}"/>
                </a:ext>
              </a:extLst>
            </p:cNvPr>
            <p:cNvSpPr/>
            <p:nvPr/>
          </p:nvSpPr>
          <p:spPr>
            <a:xfrm>
              <a:off x="161378" y="2267992"/>
              <a:ext cx="8931826" cy="504057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dirty="0"/>
              <a:t>UART-</a:t>
            </a:r>
            <a:r>
              <a:rPr lang="en-US" altLang="zh-CN" dirty="0" err="1"/>
              <a:t>tx.v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298301-7E5C-550F-D083-5BB45B2E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1" y="1700808"/>
            <a:ext cx="825451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35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0219C-AFFB-430D-A8D2-C70C5B12B64F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886700" cy="9941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dirty="0"/>
              <a:t>UART-</a:t>
            </a:r>
            <a:r>
              <a:rPr lang="en-US" altLang="zh-CN" dirty="0" err="1"/>
              <a:t>tx.v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D41AAB-08D1-A550-A200-4652EF98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721466" cy="540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FE3BE-352D-DDE9-EEF7-F7323F44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435371"/>
            <a:ext cx="2578101" cy="2720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50E1C6-E213-03CB-13D0-2EA606F54DDD}"/>
              </a:ext>
            </a:extLst>
          </p:cNvPr>
          <p:cNvSpPr txBox="1"/>
          <p:nvPr/>
        </p:nvSpPr>
        <p:spPr>
          <a:xfrm>
            <a:off x="4499992" y="508518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一旦这里的</a:t>
            </a:r>
            <a:r>
              <a:rPr lang="en-US" altLang="zh-CN" dirty="0" err="1">
                <a:solidFill>
                  <a:srgbClr val="0000FF"/>
                </a:solidFill>
              </a:rPr>
              <a:t>tx_reg</a:t>
            </a:r>
            <a:r>
              <a:rPr lang="zh-CN" altLang="en-US" dirty="0">
                <a:solidFill>
                  <a:srgbClr val="0000FF"/>
                </a:solidFill>
              </a:rPr>
              <a:t>发生了状态的变化，就对应的改变</a:t>
            </a:r>
            <a:r>
              <a:rPr lang="en-US" altLang="zh-CN" dirty="0" err="1">
                <a:solidFill>
                  <a:srgbClr val="0000FF"/>
                </a:solidFill>
              </a:rPr>
              <a:t>tx</a:t>
            </a:r>
            <a:r>
              <a:rPr lang="zh-CN" altLang="en-US" dirty="0">
                <a:solidFill>
                  <a:srgbClr val="0000FF"/>
                </a:solidFill>
              </a:rPr>
              <a:t>引脚的状态。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B476E9-6045-1937-AC9A-742AEFA96EDF}"/>
              </a:ext>
            </a:extLst>
          </p:cNvPr>
          <p:cNvSpPr txBox="1"/>
          <p:nvPr/>
        </p:nvSpPr>
        <p:spPr>
          <a:xfrm>
            <a:off x="3779912" y="220486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在发送数据状态且波特率时钟满，或者状态即将发生跳转时，波特率计数器清零；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C422B-5AAE-49F4-9850-DE2B4FE4DF49}"/>
              </a:ext>
            </a:extLst>
          </p:cNvPr>
          <p:cNvSpPr/>
          <p:nvPr/>
        </p:nvSpPr>
        <p:spPr>
          <a:xfrm rot="16200000">
            <a:off x="6340209" y="4730150"/>
            <a:ext cx="337828" cy="3722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83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596" y="188640"/>
            <a:ext cx="7272808" cy="85725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8280920" cy="531921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     在实验板串口例程的基础上，实现功能人机对话功能：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</a:rPr>
              <a:t>FPGA</a:t>
            </a:r>
            <a:r>
              <a:rPr lang="zh-CN" altLang="en-US" sz="2400" b="1" dirty="0">
                <a:solidFill>
                  <a:srgbClr val="0000FF"/>
                </a:solidFill>
              </a:rPr>
              <a:t>通过串口向上位机（串口小助手）发送问题一：例如“</a:t>
            </a:r>
            <a:r>
              <a:rPr lang="en-US" altLang="zh-CN" sz="2400" b="1" dirty="0">
                <a:solidFill>
                  <a:srgbClr val="0000FF"/>
                </a:solidFill>
              </a:rPr>
              <a:t>Your name please</a:t>
            </a:r>
            <a:r>
              <a:rPr lang="zh-CN" altLang="en-US" sz="2400" b="1" dirty="0">
                <a:solidFill>
                  <a:srgbClr val="0000FF"/>
                </a:solidFill>
              </a:rPr>
              <a:t>”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上位机的串口小助手回复</a:t>
            </a:r>
            <a:r>
              <a:rPr lang="en-US" altLang="zh-CN" sz="2400" b="1" dirty="0">
                <a:solidFill>
                  <a:srgbClr val="0000FF"/>
                </a:solidFill>
              </a:rPr>
              <a:t>FPGA</a:t>
            </a:r>
            <a:r>
              <a:rPr lang="zh-CN" altLang="en-US" sz="2400" b="1" dirty="0">
                <a:solidFill>
                  <a:srgbClr val="0000FF"/>
                </a:solidFill>
              </a:rPr>
              <a:t>：例如：“</a:t>
            </a:r>
            <a:r>
              <a:rPr lang="en-US" altLang="zh-CN" sz="2400" b="1" dirty="0">
                <a:solidFill>
                  <a:srgbClr val="0000FF"/>
                </a:solidFill>
              </a:rPr>
              <a:t>My name’s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Tom”</a:t>
            </a:r>
            <a:r>
              <a:rPr lang="zh-CN" altLang="en-US" sz="2400" b="1" dirty="0">
                <a:solidFill>
                  <a:srgbClr val="0000FF"/>
                </a:solidFill>
              </a:rPr>
              <a:t>；当</a:t>
            </a:r>
            <a:r>
              <a:rPr lang="en-US" altLang="zh-CN" sz="2400" b="1" dirty="0">
                <a:solidFill>
                  <a:srgbClr val="0000FF"/>
                </a:solidFill>
              </a:rPr>
              <a:t>FPGA</a:t>
            </a:r>
            <a:r>
              <a:rPr lang="zh-CN" altLang="en-US" sz="2400" b="1" dirty="0">
                <a:solidFill>
                  <a:srgbClr val="0000FF"/>
                </a:solidFill>
              </a:rPr>
              <a:t>收到答复后，将收到的回复“</a:t>
            </a:r>
            <a:r>
              <a:rPr lang="en-US" altLang="zh-CN" sz="2400" b="1" dirty="0">
                <a:solidFill>
                  <a:srgbClr val="0000FF"/>
                </a:solidFill>
              </a:rPr>
              <a:t>My name’s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Tom”</a:t>
            </a:r>
            <a:r>
              <a:rPr lang="zh-CN" altLang="en-US" sz="2400" b="1" dirty="0">
                <a:solidFill>
                  <a:srgbClr val="0000FF"/>
                </a:solidFill>
              </a:rPr>
              <a:t>回送到上位机的小助手中显示。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</a:rPr>
              <a:t>FPGA</a:t>
            </a:r>
            <a:r>
              <a:rPr lang="zh-CN" altLang="en-US" sz="2400" b="1" dirty="0">
                <a:solidFill>
                  <a:srgbClr val="0000FF"/>
                </a:solidFill>
              </a:rPr>
              <a:t>再发送问题二：例如“</a:t>
            </a:r>
            <a:r>
              <a:rPr lang="en-US" altLang="zh-CN" sz="2400" b="1" dirty="0">
                <a:solidFill>
                  <a:srgbClr val="0000FF"/>
                </a:solidFill>
              </a:rPr>
              <a:t>How are U</a:t>
            </a:r>
            <a:r>
              <a:rPr lang="zh-CN" altLang="en-US" sz="2400" b="1" dirty="0">
                <a:solidFill>
                  <a:srgbClr val="0000FF"/>
                </a:solidFill>
              </a:rPr>
              <a:t>”等等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上位机的串口小助手再次回复</a:t>
            </a:r>
            <a:r>
              <a:rPr lang="en-US" altLang="zh-CN" sz="2400" b="1" dirty="0">
                <a:solidFill>
                  <a:srgbClr val="0000FF"/>
                </a:solidFill>
              </a:rPr>
              <a:t>FPGA</a:t>
            </a:r>
            <a:r>
              <a:rPr lang="zh-CN" altLang="en-US" sz="2400" b="1" dirty="0">
                <a:solidFill>
                  <a:srgbClr val="0000FF"/>
                </a:solidFill>
              </a:rPr>
              <a:t>：例如：“</a:t>
            </a:r>
            <a:r>
              <a:rPr lang="en-US" altLang="zh-CN" sz="2400" b="1" dirty="0">
                <a:solidFill>
                  <a:srgbClr val="0000FF"/>
                </a:solidFill>
              </a:rPr>
              <a:t>I’m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fine,”</a:t>
            </a:r>
            <a:r>
              <a:rPr lang="zh-CN" altLang="en-US" sz="2400" b="1" dirty="0">
                <a:solidFill>
                  <a:srgbClr val="0000FF"/>
                </a:solidFill>
              </a:rPr>
              <a:t>等内容；</a:t>
            </a:r>
            <a:r>
              <a:rPr lang="en-US" altLang="zh-CN" sz="2400" b="1" dirty="0">
                <a:solidFill>
                  <a:srgbClr val="0000FF"/>
                </a:solidFill>
              </a:rPr>
              <a:t>FPGA</a:t>
            </a:r>
            <a:r>
              <a:rPr lang="zh-CN" altLang="en-US" sz="2400" b="1" dirty="0">
                <a:solidFill>
                  <a:srgbClr val="0000FF"/>
                </a:solidFill>
              </a:rPr>
              <a:t>收到答复后，再次将收到的回复“</a:t>
            </a:r>
            <a:r>
              <a:rPr lang="en-US" altLang="zh-CN" sz="2400" b="1" dirty="0">
                <a:solidFill>
                  <a:srgbClr val="0000FF"/>
                </a:solidFill>
              </a:rPr>
              <a:t>I’m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fine”</a:t>
            </a:r>
            <a:r>
              <a:rPr lang="zh-CN" altLang="en-US" sz="2400" b="1" dirty="0">
                <a:solidFill>
                  <a:srgbClr val="0000FF"/>
                </a:solidFill>
              </a:rPr>
              <a:t>回送到上位机的小助手中显示。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具体的案例，可以参看后面的截图；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5CD6F2-CD0F-9AE6-7496-9F44971A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6632"/>
            <a:ext cx="7947721" cy="62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2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有限状态机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45403" y="1916832"/>
            <a:ext cx="470409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右图的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输出仅与状态有关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若目前状态机处于状态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则状态机将维持状态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若输入改为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则下个状态改成状态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但不论输入是什么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此时输出均为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输出仅与状态有关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而与输入无关的状态机类型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状态机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933657" y="1343948"/>
            <a:ext cx="4210343" cy="4421175"/>
            <a:chOff x="6578209" y="648930"/>
            <a:chExt cx="5613791" cy="58949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209" y="648930"/>
              <a:ext cx="5613791" cy="589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7984502" y="2276768"/>
              <a:ext cx="527902" cy="443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13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331584" y="2373641"/>
              <a:ext cx="361639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370933"/>
            <a:ext cx="7886700" cy="994172"/>
          </a:xfrm>
        </p:spPr>
        <p:txBody>
          <a:bodyPr/>
          <a:lstStyle/>
          <a:p>
            <a:r>
              <a:rPr lang="zh-CN" altLang="en-US" b="1" dirty="0"/>
              <a:t>有限状态机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9" y="1392003"/>
            <a:ext cx="8208912" cy="4416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有限状态机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23" y="1263389"/>
            <a:ext cx="3747934" cy="44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0444" y="1971193"/>
            <a:ext cx="459746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输出是会随输入不同而有所改变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例如目前状态是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若输入是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则输出为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且下个状态更换成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而输入为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则输出为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且下个状态更换成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输出与状态及输入皆有关系者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Mealy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4533</TotalTime>
  <Words>3459</Words>
  <Application>Microsoft Office PowerPoint</Application>
  <PresentationFormat>全屏显示(4:3)</PresentationFormat>
  <Paragraphs>444</Paragraphs>
  <Slides>64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3" baseType="lpstr">
      <vt:lpstr>INHCOU+TimesNewRomanPSMT</vt:lpstr>
      <vt:lpstr>JRPQJS+TimesNewRomanPSMT</vt:lpstr>
      <vt:lpstr>NILAFB+ArialMT</vt:lpstr>
      <vt:lpstr>QJNVBM+TimesNewRomanPSMT</vt:lpstr>
      <vt:lpstr>RPLBAC+ArialMT</vt:lpstr>
      <vt:lpstr>SimHei</vt:lpstr>
      <vt:lpstr>SimSun</vt:lpstr>
      <vt:lpstr>SimSun</vt:lpstr>
      <vt:lpstr>微软雅黑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Visio.Drawing.11</vt:lpstr>
      <vt:lpstr>有限状态机的设计 </vt:lpstr>
      <vt:lpstr>PowerPoint 演示文稿</vt:lpstr>
      <vt:lpstr>PowerPoint 演示文稿</vt:lpstr>
      <vt:lpstr>PowerPoint 演示文稿</vt:lpstr>
      <vt:lpstr>PowerPoint 演示文稿</vt:lpstr>
      <vt:lpstr>有限状态机</vt:lpstr>
      <vt:lpstr>有限状态机</vt:lpstr>
      <vt:lpstr>有限状态机</vt:lpstr>
      <vt:lpstr>有限状态机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UART</vt:lpstr>
      <vt:lpstr>UART</vt:lpstr>
      <vt:lpstr>UART</vt:lpstr>
      <vt:lpstr>UART的通信协议</vt:lpstr>
      <vt:lpstr>UART</vt:lpstr>
      <vt:lpstr>UART的波特率</vt:lpstr>
      <vt:lpstr>UART-rx.v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UART-tx.v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作业6：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10 章 有限状态机的设计 </dc:title>
  <dc:creator>Administrator</dc:creator>
  <cp:lastModifiedBy>charles Qiu</cp:lastModifiedBy>
  <cp:revision>71</cp:revision>
  <dcterms:created xsi:type="dcterms:W3CDTF">2019-05-14T06:50:07Z</dcterms:created>
  <dcterms:modified xsi:type="dcterms:W3CDTF">2023-11-09T13:44:33Z</dcterms:modified>
</cp:coreProperties>
</file>