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8" r:id="rId5"/>
    <p:sldId id="261" r:id="rId6"/>
    <p:sldId id="262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833C-DF72-4B15-8502-CBAB4DA91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E716-D26B-4DD2-BF68-A59F419A37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综设实验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8735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正弦、方波信号发生器与频率计装置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477" y="156527"/>
            <a:ext cx="10515600" cy="132556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综设实验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频率计（基础部分）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542" y="1275612"/>
            <a:ext cx="11472545" cy="5200689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b="1" dirty="0"/>
              <a:t>1. </a:t>
            </a:r>
            <a:r>
              <a:rPr lang="zh-CN" altLang="en-US" sz="2500" b="1" dirty="0"/>
              <a:t>功能：测量</a:t>
            </a:r>
            <a:r>
              <a:rPr lang="en-US" altLang="zh-CN" sz="2500" b="1" dirty="0"/>
              <a:t>1Hz-10MHz</a:t>
            </a:r>
            <a:r>
              <a:rPr lang="zh-CN" altLang="en-US" sz="2500" b="1" dirty="0"/>
              <a:t>，脉冲信号（幅度为</a:t>
            </a:r>
            <a:r>
              <a:rPr lang="en-US" altLang="zh-CN" sz="2500" b="1" dirty="0"/>
              <a:t>3-5V</a:t>
            </a:r>
            <a:r>
              <a:rPr lang="zh-CN" altLang="en-US" sz="2500" b="1" dirty="0"/>
              <a:t>）的频率；</a:t>
            </a:r>
            <a:endParaRPr lang="zh-CN" altLang="en-US" sz="2500" b="1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dirty="0"/>
              <a:t>2</a:t>
            </a:r>
            <a:r>
              <a:rPr lang="en-US" altLang="zh-CN" sz="2500" b="1" dirty="0" smtClean="0"/>
              <a:t>. </a:t>
            </a:r>
            <a:r>
              <a:rPr lang="zh-CN" altLang="en-US" sz="2500" b="1" dirty="0" smtClean="0"/>
              <a:t>利用</a:t>
            </a:r>
            <a:r>
              <a:rPr lang="en-US" altLang="zh-CN" sz="2500" b="1" dirty="0" smtClean="0"/>
              <a:t>8</a:t>
            </a:r>
            <a:r>
              <a:rPr lang="zh-CN" altLang="en-US" sz="2500" b="1" dirty="0" smtClean="0"/>
              <a:t>位的</a:t>
            </a:r>
            <a:r>
              <a:rPr lang="zh-CN" altLang="en-US" sz="2500" b="1" dirty="0" smtClean="0">
                <a:sym typeface="+mn-ea"/>
              </a:rPr>
              <a:t>十进制计数器进行周期脉冲的计数；</a:t>
            </a:r>
            <a:endParaRPr lang="en-US" altLang="zh-CN" sz="2500" b="1" dirty="0" smtClean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b="1" dirty="0" smtClean="0"/>
              <a:t>3. </a:t>
            </a:r>
            <a:r>
              <a:rPr lang="zh-CN" altLang="en-US" sz="2500" b="1" dirty="0" smtClean="0"/>
              <a:t>并能以</a:t>
            </a:r>
            <a:r>
              <a:rPr lang="en-US" altLang="zh-CN" sz="2500" b="1" dirty="0"/>
              <a:t>6</a:t>
            </a:r>
            <a:r>
              <a:rPr lang="zh-CN" altLang="en-US" sz="2500" b="1" dirty="0"/>
              <a:t>位的数码</a:t>
            </a:r>
            <a:r>
              <a:rPr lang="zh-CN" altLang="en-US" sz="2500" b="1" dirty="0">
                <a:sym typeface="+mn-ea"/>
              </a:rPr>
              <a:t>管</a:t>
            </a:r>
            <a:r>
              <a:rPr lang="zh-CN" altLang="en-US" sz="2500" b="1" dirty="0"/>
              <a:t>显示频率值</a:t>
            </a:r>
            <a:r>
              <a:rPr lang="zh-CN" altLang="en-US" sz="2500" b="1" dirty="0" smtClean="0"/>
              <a:t>，即将数码管改为</a:t>
            </a:r>
            <a:r>
              <a:rPr lang="en-US" altLang="zh-CN" sz="2500" b="1" dirty="0" smtClean="0"/>
              <a:t>6</a:t>
            </a:r>
            <a:r>
              <a:rPr lang="zh-CN" altLang="en-US" sz="2500" b="1" dirty="0" smtClean="0"/>
              <a:t>位的科学记数法显示，如</a:t>
            </a:r>
            <a:r>
              <a:rPr lang="en-US" altLang="zh-CN" sz="2500" b="1" dirty="0" smtClean="0"/>
              <a:t>1KHz</a:t>
            </a:r>
            <a:r>
              <a:rPr lang="zh-CN" altLang="en-US" sz="2500" b="1" dirty="0" smtClean="0"/>
              <a:t>，显示为</a:t>
            </a:r>
            <a:r>
              <a:rPr lang="en-US" altLang="zh-CN" sz="2500" b="1" dirty="0" smtClean="0"/>
              <a:t>1.0000E3</a:t>
            </a:r>
            <a:r>
              <a:rPr lang="zh-CN" altLang="en-US" sz="2500" b="1" dirty="0" smtClean="0"/>
              <a:t>；</a:t>
            </a:r>
            <a:endParaRPr lang="zh-CN" altLang="en-US" sz="2500" b="1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dirty="0" smtClean="0"/>
              <a:t>4. 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附加项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500" dirty="0" smtClean="0"/>
              <a:t>：</a:t>
            </a:r>
            <a:r>
              <a:rPr lang="zh-CN" altLang="en-US" sz="2500" dirty="0" smtClean="0"/>
              <a:t>系统</a:t>
            </a:r>
            <a:r>
              <a:rPr lang="zh-CN" altLang="en-US" sz="2500" dirty="0"/>
              <a:t>有复位按键</a:t>
            </a:r>
            <a:r>
              <a:rPr lang="en-US" altLang="zh-CN" sz="2500" dirty="0"/>
              <a:t>(RESET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、控制测量频率启动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停止状态的功能选择按键</a:t>
            </a:r>
            <a:r>
              <a:rPr lang="en-US" altLang="zh-CN" sz="2500" dirty="0" smtClean="0"/>
              <a:t>(KEY1)</a:t>
            </a:r>
            <a:r>
              <a:rPr lang="zh-CN" altLang="en-US" sz="2500" dirty="0" smtClean="0"/>
              <a:t>；</a:t>
            </a:r>
            <a:endParaRPr lang="zh-CN" altLang="en-US" sz="2500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en-US" altLang="zh-CN" sz="2500" dirty="0" smtClean="0"/>
              <a:t>5. </a:t>
            </a:r>
            <a:r>
              <a:rPr lang="zh-CN" altLang="en-US" sz="2500" b="1" dirty="0">
                <a:solidFill>
                  <a:srgbClr val="FF0000"/>
                </a:solidFill>
              </a:rPr>
              <a:t>附加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项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500" dirty="0" smtClean="0"/>
              <a:t>：</a:t>
            </a:r>
            <a:r>
              <a:rPr lang="zh-CN" altLang="en-US" sz="2500" dirty="0" smtClean="0"/>
              <a:t>根据</a:t>
            </a:r>
            <a:r>
              <a:rPr lang="zh-CN" altLang="en-US" sz="2500" dirty="0"/>
              <a:t>功能选择按键</a:t>
            </a:r>
            <a:r>
              <a:rPr lang="en-US" altLang="zh-CN" sz="2500" dirty="0"/>
              <a:t>(KEY1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状态，设计测量时</a:t>
            </a:r>
            <a:r>
              <a:rPr lang="en-US" altLang="zh-CN" sz="2500" dirty="0" smtClean="0"/>
              <a:t>LED</a:t>
            </a:r>
            <a:r>
              <a:rPr lang="zh-CN" altLang="en-US" sz="2500" dirty="0" smtClean="0"/>
              <a:t>灯指示测量状态和暂停状态。例如</a:t>
            </a:r>
            <a:r>
              <a:rPr lang="en-US" altLang="zh-CN" sz="2500" dirty="0" smtClean="0"/>
              <a:t>LED</a:t>
            </a:r>
            <a:r>
              <a:rPr lang="zh-CN" altLang="en-US" sz="2500" dirty="0" smtClean="0"/>
              <a:t>滚动或闪烁表示测量中，</a:t>
            </a:r>
            <a:r>
              <a:rPr lang="en-US" altLang="zh-CN" sz="2500" dirty="0" smtClean="0"/>
              <a:t>LED</a:t>
            </a:r>
            <a:r>
              <a:rPr lang="zh-CN" altLang="en-US" sz="2500" dirty="0" smtClean="0"/>
              <a:t>灭或者常亮表示暂停状态；指示灯指示频率计工作状态的方式可自由发挥；</a:t>
            </a:r>
            <a:endParaRPr lang="en-US" altLang="zh-CN" sz="25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综设实验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频率计（基础部分）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完成频率计的设计，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完成</a:t>
            </a:r>
            <a:r>
              <a:rPr lang="zh-CN" altLang="en-US" b="1" dirty="0">
                <a:solidFill>
                  <a:srgbClr val="FF0000"/>
                </a:solidFill>
              </a:rPr>
              <a:t>附加</a:t>
            </a:r>
            <a:r>
              <a:rPr lang="zh-CN" altLang="en-US" b="1" dirty="0" smtClean="0">
                <a:solidFill>
                  <a:srgbClr val="FF0000"/>
                </a:solidFill>
              </a:rPr>
              <a:t>项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增加功能按键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），实现频率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周期的功能测试测量与现实的转换；</a:t>
            </a:r>
            <a:r>
              <a:rPr lang="en-US" altLang="zh-CN" dirty="0" smtClean="0"/>
              <a:t>Key2</a:t>
            </a:r>
            <a:r>
              <a:rPr lang="zh-CN" altLang="en-US" dirty="0" smtClean="0"/>
              <a:t>选择周期测量时，数码管显示周期的数值，例如</a:t>
            </a:r>
            <a:r>
              <a:rPr lang="en-US" altLang="zh-CN" dirty="0" smtClean="0"/>
              <a:t>1KHz</a:t>
            </a:r>
            <a:r>
              <a:rPr lang="zh-CN" altLang="en-US" dirty="0" smtClean="0"/>
              <a:t>，显示</a:t>
            </a:r>
            <a:r>
              <a:rPr lang="en-US" altLang="zh-CN" dirty="0" smtClean="0"/>
              <a:t>1.0E-3S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50KHz</a:t>
            </a:r>
            <a:r>
              <a:rPr lang="zh-CN" altLang="en-US" dirty="0" smtClean="0"/>
              <a:t>，显示</a:t>
            </a:r>
            <a:r>
              <a:rPr lang="en-US" altLang="zh-CN" dirty="0" smtClean="0"/>
              <a:t>2.0E-5S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完成附加</a:t>
            </a:r>
            <a:r>
              <a:rPr lang="zh-CN" altLang="en-US" b="1" dirty="0" smtClean="0">
                <a:solidFill>
                  <a:srgbClr val="FF0000"/>
                </a:solidFill>
              </a:rPr>
              <a:t>项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：</a:t>
            </a:r>
            <a:r>
              <a:rPr lang="zh-CN" altLang="en-US" dirty="0"/>
              <a:t>测量得到的频率值，通过串口发送到上位机，在上位机的界面上显示，波特率为</a:t>
            </a:r>
            <a:r>
              <a:rPr lang="en-US" altLang="zh-CN" dirty="0"/>
              <a:t>115200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综设实验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频率计（基础部分）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+mn-ea"/>
              </a:rPr>
              <a:t>完成频率计的设计，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测量周期的方法：浮点运算，也可以用其他间接的方法；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例如，已知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的时钟，周期为</a:t>
            </a:r>
            <a:r>
              <a:rPr lang="en-US" altLang="zh-CN" dirty="0" smtClean="0"/>
              <a:t>10ns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100MHz/50KHz=2000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10ns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50KHz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20us</a:t>
            </a:r>
            <a:r>
              <a:rPr lang="zh-CN" altLang="en-US" dirty="0" smtClean="0"/>
              <a:t>的周期，就可以直接显示为</a:t>
            </a:r>
            <a:r>
              <a:rPr lang="en-US" altLang="zh-CN" dirty="0" smtClean="0"/>
              <a:t>2.0E-5S</a:t>
            </a:r>
            <a:r>
              <a:rPr lang="zh-CN" altLang="en-US" dirty="0" smtClean="0"/>
              <a:t>。方法可以自行改进完成。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961" y="0"/>
            <a:ext cx="10515600" cy="1325563"/>
          </a:xfrm>
        </p:spPr>
        <p:txBody>
          <a:bodyPr/>
          <a:lstStyle/>
          <a:p>
            <a:r>
              <a:rPr lang="zh-CN" altLang="en-US" dirty="0"/>
              <a:t>综设实验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正弦信号发生器（发挥部分）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392" y="1082863"/>
            <a:ext cx="11834445" cy="44644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发挥部分可选择完成，或者改进设计完成；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基于</a:t>
            </a:r>
            <a:r>
              <a:rPr lang="en-US" altLang="zh-CN" sz="2400" dirty="0"/>
              <a:t>DDS</a:t>
            </a:r>
            <a:r>
              <a:rPr lang="zh-CN" altLang="en-US" sz="2400" dirty="0"/>
              <a:t>（直接数字频率合成）原理，结合</a:t>
            </a:r>
            <a:r>
              <a:rPr lang="en-US" altLang="zh-CN" sz="2400" dirty="0"/>
              <a:t>D/A</a:t>
            </a:r>
            <a:r>
              <a:rPr lang="zh-CN" altLang="en-US" sz="2400" dirty="0"/>
              <a:t>转换电路和放大电路，设计并产生频率范围：</a:t>
            </a:r>
            <a:r>
              <a:rPr lang="en-US" altLang="zh-CN" sz="2400" dirty="0">
                <a:solidFill>
                  <a:srgbClr val="0000FF"/>
                </a:solidFill>
              </a:rPr>
              <a:t>1KHz-10KHz</a:t>
            </a:r>
            <a:r>
              <a:rPr lang="zh-CN" altLang="en-US" sz="2400" dirty="0" smtClean="0"/>
              <a:t>的方波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正弦波 </a:t>
            </a:r>
            <a:r>
              <a:rPr lang="zh-CN" altLang="en-US" sz="2400" dirty="0"/>
              <a:t>；</a:t>
            </a:r>
            <a:r>
              <a:rPr lang="en-US" altLang="zh-CN" sz="2400" dirty="0"/>
              <a:t>D/A</a:t>
            </a:r>
            <a:r>
              <a:rPr lang="zh-CN" altLang="en-US" sz="2400" dirty="0"/>
              <a:t>转换电路（</a:t>
            </a:r>
            <a:r>
              <a:rPr lang="en-US" altLang="zh-CN" sz="2400" dirty="0"/>
              <a:t>DA9708</a:t>
            </a:r>
            <a:r>
              <a:rPr lang="zh-CN" altLang="en-US" sz="2400" dirty="0"/>
              <a:t>）和放大电路模块，可采用实验板中的模块（</a:t>
            </a:r>
            <a:r>
              <a:rPr lang="en-US" altLang="zh-CN" sz="2400" dirty="0"/>
              <a:t>AN108</a:t>
            </a:r>
            <a:r>
              <a:rPr lang="zh-CN" altLang="en-US" sz="2400" dirty="0"/>
              <a:t>），也可以自行设计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利用</a:t>
            </a:r>
            <a:r>
              <a:rPr lang="en-US" altLang="zh-CN" sz="2400" dirty="0" smtClean="0"/>
              <a:t>D/A</a:t>
            </a:r>
            <a:r>
              <a:rPr lang="zh-CN" altLang="en-US" sz="2400" dirty="0" smtClean="0"/>
              <a:t>得到的</a:t>
            </a:r>
            <a:r>
              <a:rPr lang="en-US" altLang="zh-CN" sz="2400" dirty="0" smtClean="0">
                <a:solidFill>
                  <a:srgbClr val="0000FF"/>
                </a:solidFill>
              </a:rPr>
              <a:t>1Hz-1MHz</a:t>
            </a:r>
            <a:r>
              <a:rPr lang="zh-CN" altLang="en-US" sz="2400" dirty="0" smtClean="0"/>
              <a:t>方波信号，</a:t>
            </a:r>
            <a:r>
              <a:rPr lang="zh-CN" altLang="en-US" sz="2400" dirty="0"/>
              <a:t>输入到所设计的频率计中，进行频率</a:t>
            </a:r>
            <a:r>
              <a:rPr lang="zh-CN" altLang="en-US" sz="2400" dirty="0" smtClean="0"/>
              <a:t>测量输出。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利用</a:t>
            </a:r>
            <a:r>
              <a:rPr lang="en-US" altLang="zh-CN" sz="2400" dirty="0"/>
              <a:t>D/A</a:t>
            </a:r>
            <a:r>
              <a:rPr lang="zh-CN" altLang="en-US" sz="2400" dirty="0"/>
              <a:t>得到的</a:t>
            </a:r>
            <a:r>
              <a:rPr lang="en-US" altLang="zh-CN" sz="2400" dirty="0" smtClean="0">
                <a:solidFill>
                  <a:srgbClr val="0000FF"/>
                </a:solidFill>
              </a:rPr>
              <a:t>100Hz-10KHz</a:t>
            </a:r>
            <a:r>
              <a:rPr lang="zh-CN" altLang="en-US" sz="2400" dirty="0"/>
              <a:t>正弦</a:t>
            </a:r>
            <a:r>
              <a:rPr lang="zh-CN" altLang="en-US" sz="2400" dirty="0" smtClean="0"/>
              <a:t>波</a:t>
            </a:r>
            <a:r>
              <a:rPr lang="zh-CN" altLang="en-US" sz="2400" dirty="0"/>
              <a:t>信号，</a:t>
            </a:r>
            <a:r>
              <a:rPr lang="zh-CN" altLang="en-US" sz="2400" dirty="0" smtClean="0"/>
              <a:t>通过</a:t>
            </a:r>
            <a:r>
              <a:rPr lang="en-US" altLang="zh-CN" sz="2400" b="1" dirty="0" err="1">
                <a:solidFill>
                  <a:srgbClr val="FF0000"/>
                </a:solidFill>
              </a:rPr>
              <a:t>SignalTap</a:t>
            </a:r>
            <a:r>
              <a:rPr lang="en-US" altLang="zh-CN" sz="2400" b="1" dirty="0">
                <a:solidFill>
                  <a:srgbClr val="FF0000"/>
                </a:solidFill>
              </a:rPr>
              <a:t> II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波形显示</a:t>
            </a:r>
            <a:r>
              <a:rPr lang="en-US" altLang="zh-CN" sz="2400" dirty="0" smtClean="0"/>
              <a:t>D/A</a:t>
            </a:r>
            <a:r>
              <a:rPr lang="zh-CN" altLang="en-US" sz="2400" dirty="0" smtClean="0"/>
              <a:t>产生的波形；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在波形输出</a:t>
            </a:r>
            <a:r>
              <a:rPr lang="zh-CN" altLang="en-US" sz="2400" dirty="0"/>
              <a:t>端设置</a:t>
            </a:r>
            <a:r>
              <a:rPr lang="zh-CN" altLang="en-US" sz="2400" b="1" dirty="0">
                <a:solidFill>
                  <a:srgbClr val="FF0000"/>
                </a:solidFill>
              </a:rPr>
              <a:t>测试点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，能够应用示波器观察正弦</a:t>
            </a:r>
            <a:r>
              <a:rPr lang="zh-CN" altLang="en-US" sz="2400" dirty="0" smtClean="0"/>
              <a:t>波形；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综设实验</a:t>
            </a:r>
            <a:r>
              <a:rPr lang="en-US" altLang="zh-CN" dirty="0"/>
              <a:t>——</a:t>
            </a:r>
            <a:r>
              <a:rPr lang="zh-CN" altLang="en-US" dirty="0"/>
              <a:t>正弦信号发生器（发挥部分）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再应用串口，实现上位机设置</a:t>
            </a:r>
            <a:r>
              <a:rPr lang="zh-CN" altLang="en-US" sz="2400" dirty="0" smtClean="0"/>
              <a:t>频率测量状态和方式。例如，通过串口小助手向串口发送指令启动计数、停止计数，显示频率或者周期等功能。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在</a:t>
            </a:r>
            <a:r>
              <a:rPr lang="zh-CN" altLang="en-US" sz="2400" b="1" dirty="0" smtClean="0"/>
              <a:t>发挥部分不仅限于频率计和正弦型号发生器的上述功能，可以自由发挥。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sym typeface="+mn-ea"/>
              </a:rPr>
              <a:t>（发挥选做的功能提示：）</a:t>
            </a:r>
            <a:r>
              <a:rPr lang="zh-CN" altLang="en-US" sz="2400" b="1" dirty="0">
                <a:solidFill>
                  <a:srgbClr val="0000FF"/>
                </a:solidFill>
              </a:rPr>
              <a:t>例如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，可利用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A/D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模块对产生的正弦信号进行采集，然后检测出波形的峰峰值、频率、周期等信息；更进一步的还可以进行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FFT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分析，得到信号的频谱曲线；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FPGA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连接显示器可以复现采集到的信号（数字示波器功能等）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。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验收时间和地点</a:t>
            </a:r>
            <a:r>
              <a:rPr lang="en-US" altLang="zh-CN" dirty="0"/>
              <a:t>——</a:t>
            </a:r>
            <a:r>
              <a:rPr lang="zh-CN" altLang="en-US" dirty="0"/>
              <a:t>提交实验报告：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833100" cy="435165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装置验收时间是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周五（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日）上午</a:t>
            </a:r>
            <a:r>
              <a:rPr lang="en-US" altLang="zh-CN" sz="2400" dirty="0" smtClean="0"/>
              <a:t>8:00</a:t>
            </a:r>
            <a:r>
              <a:rPr lang="zh-CN" altLang="en-US" sz="2400" dirty="0"/>
              <a:t>至</a:t>
            </a:r>
            <a:r>
              <a:rPr lang="en-US" altLang="zh-CN" sz="2400" dirty="0" smtClean="0"/>
              <a:t>11:30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15</a:t>
            </a:r>
            <a:r>
              <a:rPr lang="zh-CN" altLang="en-US" sz="2400" dirty="0" smtClean="0"/>
              <a:t>周</a:t>
            </a:r>
            <a:r>
              <a:rPr lang="zh-CN" altLang="en-US" sz="2400" dirty="0" smtClean="0"/>
              <a:t>周五验收</a:t>
            </a:r>
            <a:r>
              <a:rPr lang="zh-CN" altLang="en-US" sz="2400" dirty="0"/>
              <a:t>完成后交还实验板。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验收时，同时提交关于</a:t>
            </a:r>
            <a:r>
              <a:rPr lang="en-US" altLang="zh-CN" sz="2400" dirty="0"/>
              <a:t>“</a:t>
            </a:r>
            <a:r>
              <a:rPr lang="zh-CN" altLang="en-US" sz="2400" dirty="0"/>
              <a:t>信号发生器</a:t>
            </a:r>
            <a:r>
              <a:rPr lang="en-US" altLang="zh-CN" sz="2400" dirty="0"/>
              <a:t>”</a:t>
            </a:r>
            <a:r>
              <a:rPr lang="zh-CN" altLang="en-US" sz="2400" dirty="0"/>
              <a:t>和</a:t>
            </a:r>
            <a:r>
              <a:rPr lang="en-US" altLang="zh-CN" sz="2400" dirty="0"/>
              <a:t>“</a:t>
            </a:r>
            <a:r>
              <a:rPr lang="zh-CN" altLang="en-US" sz="2400" dirty="0"/>
              <a:t>频率计</a:t>
            </a:r>
            <a:r>
              <a:rPr lang="en-US" altLang="zh-CN" sz="2400" dirty="0"/>
              <a:t>”</a:t>
            </a:r>
            <a:r>
              <a:rPr lang="zh-CN" altLang="en-US" sz="2400" dirty="0"/>
              <a:t>设计的实验报告说明。重点说明两个实验方法的原理介绍、工程中信号发生和频率计的具体实施方案、</a:t>
            </a:r>
            <a:r>
              <a:rPr lang="en-US" altLang="zh-CN" sz="2400" dirty="0"/>
              <a:t>FPGA</a:t>
            </a:r>
            <a:r>
              <a:rPr lang="zh-CN" altLang="en-US" sz="2400" dirty="0"/>
              <a:t>实验板中所有设计的功能模块说明，以及装置的操作说明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12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日</a:t>
            </a:r>
            <a:r>
              <a:rPr lang="zh-CN" altLang="en-US" sz="2400" dirty="0" smtClean="0"/>
              <a:t>中午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点前，提交</a:t>
            </a:r>
            <a:r>
              <a:rPr lang="en-US" altLang="zh-CN" sz="2400" dirty="0" smtClean="0"/>
              <a:t>FPGA</a:t>
            </a:r>
            <a:r>
              <a:rPr lang="zh-CN" altLang="en-US" sz="2400" dirty="0" smtClean="0"/>
              <a:t>技术的调研报告（电子版），统一提交</a:t>
            </a:r>
            <a:r>
              <a:rPr lang="zh-CN" altLang="en-US" sz="2400" dirty="0" smtClean="0"/>
              <a:t>给陈学斌同学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验收时间和地点</a:t>
            </a:r>
            <a:r>
              <a:rPr lang="en-US" altLang="zh-CN" dirty="0"/>
              <a:t>——</a:t>
            </a:r>
            <a:r>
              <a:rPr lang="zh-CN" altLang="en-US" dirty="0"/>
              <a:t>提交实验报告：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FPGA</a:t>
            </a:r>
            <a:r>
              <a:rPr lang="zh-CN" altLang="en-US" dirty="0" smtClean="0"/>
              <a:t>技术的调研报告主要针对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技术的发展历程，国内外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可编程逻辑技术的工作原理，技术的发展现状、开发语言与环境，应用现状等多个方面进行调研。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调研报告的格式要求：目录、摘要、分章节、观点进行阐述、参考文献等基本内容。图表要有图号、图名和表号和表名等。（最基本的要符合华师的本科论文格式要求）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7030A0"/>
          </a:solidFill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自定义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Office 主题</vt:lpstr>
      <vt:lpstr>综设实验</vt:lpstr>
      <vt:lpstr>频率计的设计改进</vt:lpstr>
      <vt:lpstr>综设实验——频率计（基础部分）</vt:lpstr>
      <vt:lpstr>综设实验——频率计（基础部分）</vt:lpstr>
      <vt:lpstr>综设实验——正弦信号发生器（发挥部分）</vt:lpstr>
      <vt:lpstr>综设实验——正弦信号发生器（发挥部分）</vt:lpstr>
      <vt:lpstr>验收时间和地点——提交实验报告：</vt:lpstr>
      <vt:lpstr>验收时间和地点——提交实验报告：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综设实验</dc:title>
  <dc:creator>Qiu charles</dc:creator>
  <cp:lastModifiedBy>Administrator</cp:lastModifiedBy>
  <cp:revision>57</cp:revision>
  <dcterms:created xsi:type="dcterms:W3CDTF">2019-12-09T11:31:00Z</dcterms:created>
  <dcterms:modified xsi:type="dcterms:W3CDTF">2023-11-09T02:56:33Z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