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4" r:id="rId5"/>
    <p:sldId id="257" r:id="rId6"/>
    <p:sldId id="261" r:id="rId7"/>
    <p:sldId id="262" r:id="rId8"/>
    <p:sldId id="259" r:id="rId9"/>
    <p:sldId id="266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6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7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0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2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1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7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3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9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3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AB1D3-B2C8-4CC6-BC33-26A513ABC613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 flipH="1">
            <a:off x="10896600" y="115889"/>
            <a:ext cx="8467" cy="973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122239"/>
            <a:ext cx="10191751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charset="-122"/>
              </a:defRPr>
            </a:lvl1pPr>
          </a:lstStyle>
          <a:p>
            <a:fld id="{358AB1D3-B2C8-4CC6-BC33-26A513ABC613}" type="datetimeFigureOut">
              <a:rPr lang="zh-CN" altLang="en-US" smtClean="0"/>
              <a:t>2016/9/22 Thursday</a:t>
            </a:fld>
            <a:endParaRPr lang="zh-CN" alt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3201" y="6318250"/>
            <a:ext cx="39772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charset="-122"/>
              </a:defRPr>
            </a:lvl1pPr>
          </a:lstStyle>
          <a:p>
            <a:fld id="{8D7B64EC-ECDC-4318-9E1D-E5AE635F35E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1089218" y="152401"/>
            <a:ext cx="768349" cy="900113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7708900" y="6453188"/>
            <a:ext cx="311816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1500" dirty="0" smtClean="0">
                <a:solidFill>
                  <a:schemeClr val="tx2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浙江工业大学 网络与多媒体研究所</a:t>
            </a:r>
          </a:p>
        </p:txBody>
      </p:sp>
    </p:spTree>
    <p:extLst>
      <p:ext uri="{BB962C8B-B14F-4D97-AF65-F5344CB8AC3E}">
        <p14:creationId xmlns:p14="http://schemas.microsoft.com/office/powerpoint/2010/main" val="37827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hp2/success.jsp" TargetMode="External"/><Relationship Id="rId2" Type="http://schemas.openxmlformats.org/officeDocument/2006/relationships/hyperlink" Target="http://localhost:8080/chp2/view&#65292;&#21487;&#20197;&#30452;&#25509;&#35775;&#38382;success.j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Struts2 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李小薪</a:t>
            </a:r>
            <a:endParaRPr lang="en-US" altLang="zh-CN" dirty="0" smtClean="0"/>
          </a:p>
          <a:p>
            <a:r>
              <a:rPr lang="sv-SE" altLang="zh-CN" dirty="0" smtClean="0"/>
              <a:t>2016/09/16</a:t>
            </a:r>
            <a:r>
              <a:rPr lang="sv-SE" altLang="zh-CN" dirty="0"/>
              <a:t>, Fri., 20:36:14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53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中文乱码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77938"/>
            <a:ext cx="10972800" cy="4411662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pageEncoding</a:t>
            </a:r>
            <a:r>
              <a:rPr lang="zh-CN" altLang="en-US" dirty="0" smtClean="0"/>
              <a:t>属性修正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页面的中文乱码：</a:t>
            </a:r>
            <a:endParaRPr lang="en-US" altLang="zh-CN" dirty="0" smtClean="0"/>
          </a:p>
          <a:p>
            <a:pPr lvl="1"/>
            <a:r>
              <a:rPr lang="en-US" altLang="zh-CN" dirty="0"/>
              <a:t>&lt;%@ page language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“java” </a:t>
            </a:r>
            <a:r>
              <a:rPr lang="en-US" altLang="zh-CN" i="1" dirty="0"/>
              <a:t>import</a:t>
            </a:r>
            <a:r>
              <a:rPr lang="en-US" altLang="zh-CN" i="1" dirty="0" smtClean="0"/>
              <a:t>=“</a:t>
            </a:r>
            <a:r>
              <a:rPr lang="en-US" altLang="zh-CN" i="1" dirty="0" err="1" smtClean="0"/>
              <a:t>java.util</a:t>
            </a:r>
            <a:r>
              <a:rPr lang="en-US" altLang="zh-CN" i="1" dirty="0" smtClean="0"/>
              <a:t>.*” </a:t>
            </a:r>
            <a:r>
              <a:rPr lang="en-US" altLang="zh-CN" i="1" dirty="0" err="1"/>
              <a:t>pageEncoding</a:t>
            </a:r>
            <a:r>
              <a:rPr lang="en-US" altLang="zh-CN" i="1" dirty="0" smtClean="0"/>
              <a:t>=“</a:t>
            </a:r>
            <a:r>
              <a:rPr lang="en-US" altLang="zh-CN" i="1" dirty="0" smtClean="0">
                <a:solidFill>
                  <a:srgbClr val="FF0000"/>
                </a:solidFill>
              </a:rPr>
              <a:t>ISO-8859-1</a:t>
            </a:r>
            <a:r>
              <a:rPr lang="en-US" altLang="zh-CN" i="1" dirty="0" smtClean="0"/>
              <a:t>”%&gt; </a:t>
            </a:r>
            <a:r>
              <a:rPr lang="en-US" altLang="zh-CN" i="1" dirty="0" smtClean="0">
                <a:solidFill>
                  <a:srgbClr val="00B050"/>
                </a:solidFill>
              </a:rPr>
              <a:t>// </a:t>
            </a:r>
            <a:r>
              <a:rPr lang="zh-CN" altLang="en-US" i="1" dirty="0" smtClean="0">
                <a:solidFill>
                  <a:srgbClr val="00B050"/>
                </a:solidFill>
              </a:rPr>
              <a:t>可能引起中文乱码</a:t>
            </a:r>
            <a:endParaRPr lang="en-US" altLang="zh-CN" i="1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/>
              <a:t>&lt;%@ page language=</a:t>
            </a:r>
            <a:r>
              <a:rPr lang="en-US" altLang="zh-CN" i="1" dirty="0"/>
              <a:t>“java” import=“</a:t>
            </a:r>
            <a:r>
              <a:rPr lang="en-US" altLang="zh-CN" i="1" dirty="0" err="1"/>
              <a:t>java.util</a:t>
            </a:r>
            <a:r>
              <a:rPr lang="en-US" altLang="zh-CN" i="1" dirty="0"/>
              <a:t>.*” </a:t>
            </a:r>
            <a:r>
              <a:rPr lang="en-US" altLang="zh-CN" i="1" dirty="0" err="1"/>
              <a:t>pageEncoding</a:t>
            </a:r>
            <a:r>
              <a:rPr lang="en-US" altLang="zh-CN" i="1" dirty="0" smtClean="0"/>
              <a:t>=“</a:t>
            </a:r>
            <a:r>
              <a:rPr lang="en-US" altLang="zh-CN" i="1" dirty="0" smtClean="0">
                <a:solidFill>
                  <a:srgbClr val="FF0000"/>
                </a:solidFill>
              </a:rPr>
              <a:t>UTF-8</a:t>
            </a:r>
            <a:r>
              <a:rPr lang="en-US" altLang="zh-CN" i="1" dirty="0" smtClean="0"/>
              <a:t>”%&gt; </a:t>
            </a:r>
            <a:r>
              <a:rPr lang="en-US" altLang="zh-CN" i="1" dirty="0" smtClean="0">
                <a:solidFill>
                  <a:srgbClr val="00B050"/>
                </a:solidFill>
              </a:rPr>
              <a:t>// </a:t>
            </a:r>
            <a:r>
              <a:rPr lang="zh-CN" altLang="en-US" i="1" dirty="0" smtClean="0">
                <a:solidFill>
                  <a:srgbClr val="00B050"/>
                </a:solidFill>
              </a:rPr>
              <a:t>正确的编码方式</a:t>
            </a:r>
            <a:endParaRPr lang="en-US" altLang="zh-CN" i="1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菜单</a:t>
            </a:r>
            <a:r>
              <a:rPr lang="en-US" altLang="zh-CN" dirty="0" smtClean="0"/>
              <a:t>Windows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Preferences </a:t>
            </a:r>
            <a:r>
              <a:rPr lang="en-US" altLang="zh-CN" dirty="0" err="1" smtClean="0">
                <a:sym typeface="Wingdings" panose="05000000000000000000" pitchFamily="2" charset="2"/>
              </a:rPr>
              <a:t>WorkspaceText</a:t>
            </a:r>
            <a:r>
              <a:rPr lang="en-US" altLang="zh-CN" dirty="0" smtClean="0">
                <a:sym typeface="Wingdings" panose="05000000000000000000" pitchFamily="2" charset="2"/>
              </a:rPr>
              <a:t> file encoding: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677" y="4175578"/>
            <a:ext cx="3193445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6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076" y="145143"/>
            <a:ext cx="10191751" cy="805771"/>
          </a:xfrm>
        </p:spPr>
        <p:txBody>
          <a:bodyPr/>
          <a:lstStyle/>
          <a:p>
            <a:r>
              <a:rPr lang="zh-CN" altLang="en-US" dirty="0" smtClean="0"/>
              <a:t>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742" y="1306286"/>
            <a:ext cx="10437133" cy="5037365"/>
          </a:xfrm>
        </p:spPr>
        <p:txBody>
          <a:bodyPr/>
          <a:lstStyle/>
          <a:p>
            <a:r>
              <a:rPr lang="zh-CN" altLang="en-US" sz="2800" dirty="0" smtClean="0"/>
              <a:t>安装</a:t>
            </a:r>
            <a:r>
              <a:rPr lang="en-US" altLang="zh-CN" sz="2800" dirty="0" smtClean="0"/>
              <a:t>JDK(</a:t>
            </a:r>
            <a:r>
              <a:rPr lang="zh-CN" altLang="en-US" sz="2800" dirty="0" smtClean="0"/>
              <a:t>仅有</a:t>
            </a:r>
            <a:r>
              <a:rPr lang="en-US" altLang="zh-CN" sz="2800" dirty="0" smtClean="0"/>
              <a:t>JRE</a:t>
            </a:r>
            <a:r>
              <a:rPr lang="zh-CN" altLang="en-US" sz="2800" dirty="0" smtClean="0"/>
              <a:t>还不够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安装</a:t>
            </a:r>
            <a:r>
              <a:rPr lang="en-US" altLang="zh-CN" sz="2800" dirty="0" smtClean="0"/>
              <a:t>MyEclipse8.5</a:t>
            </a:r>
          </a:p>
          <a:p>
            <a:r>
              <a:rPr lang="zh-CN" altLang="en-US" sz="2800" dirty="0" smtClean="0"/>
              <a:t>安装</a:t>
            </a:r>
            <a:r>
              <a:rPr lang="en-US" altLang="zh-CN" sz="2800" dirty="0" smtClean="0"/>
              <a:t>TomCat6.0</a:t>
            </a:r>
          </a:p>
          <a:p>
            <a:pPr lvl="1"/>
            <a:r>
              <a:rPr lang="zh-CN" altLang="en-US" sz="2400" dirty="0" smtClean="0"/>
              <a:t>下载</a:t>
            </a:r>
            <a:r>
              <a:rPr lang="en-US" altLang="zh-CN" sz="2400" dirty="0" smtClean="0"/>
              <a:t>apache-tomcat-6.0.45</a:t>
            </a:r>
          </a:p>
          <a:p>
            <a:pPr lvl="1"/>
            <a:r>
              <a:rPr lang="zh-CN" altLang="en-US" sz="2400" dirty="0" smtClean="0"/>
              <a:t>配置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的环境变量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pPr lvl="2"/>
            <a:r>
              <a:rPr lang="en-US" altLang="zh-CN" sz="2100" dirty="0" smtClean="0"/>
              <a:t>CATALINA_HOME=“tomcat</a:t>
            </a:r>
            <a:r>
              <a:rPr lang="zh-CN" altLang="en-US" sz="2100" dirty="0" smtClean="0"/>
              <a:t>的安装路径</a:t>
            </a:r>
            <a:r>
              <a:rPr lang="en-US" altLang="zh-CN" sz="2100" dirty="0" smtClean="0"/>
              <a:t>”</a:t>
            </a:r>
          </a:p>
          <a:p>
            <a:pPr lvl="2"/>
            <a:r>
              <a:rPr lang="en-US" altLang="zh-CN" sz="2100" dirty="0" smtClean="0"/>
              <a:t>JRE_HOME=“</a:t>
            </a:r>
            <a:r>
              <a:rPr lang="en-US" altLang="zh-CN" sz="2100" dirty="0" err="1" smtClean="0"/>
              <a:t>jre</a:t>
            </a:r>
            <a:r>
              <a:rPr lang="zh-CN" altLang="en-US" sz="2100" dirty="0" smtClean="0"/>
              <a:t>的安装路径</a:t>
            </a:r>
            <a:r>
              <a:rPr lang="en-US" altLang="zh-CN" sz="2100" dirty="0" smtClean="0"/>
              <a:t>”</a:t>
            </a:r>
          </a:p>
          <a:p>
            <a:pPr lvl="2"/>
            <a:r>
              <a:rPr lang="en-US" altLang="zh-CN" sz="2100" dirty="0" smtClean="0"/>
              <a:t>JAVA_HOME=“</a:t>
            </a:r>
            <a:r>
              <a:rPr lang="en-US" altLang="zh-CN" sz="2100" dirty="0" err="1" smtClean="0"/>
              <a:t>jdk</a:t>
            </a:r>
            <a:r>
              <a:rPr lang="zh-CN" altLang="en-US" sz="2100" dirty="0" smtClean="0"/>
              <a:t>的安装路径</a:t>
            </a:r>
            <a:r>
              <a:rPr lang="en-US" altLang="zh-CN" sz="21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3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314" y="149707"/>
            <a:ext cx="10191751" cy="718685"/>
          </a:xfrm>
        </p:spPr>
        <p:txBody>
          <a:bodyPr/>
          <a:lstStyle/>
          <a:p>
            <a:r>
              <a:rPr lang="zh-CN" altLang="en-US" sz="4000" dirty="0"/>
              <a:t>在</a:t>
            </a:r>
            <a:r>
              <a:rPr lang="en-US" altLang="zh-CN" sz="4000" dirty="0" err="1"/>
              <a:t>MyEclipse</a:t>
            </a:r>
            <a:r>
              <a:rPr lang="zh-CN" altLang="en-US" sz="4000" dirty="0"/>
              <a:t>中配置</a:t>
            </a:r>
            <a:r>
              <a:rPr lang="en-US" altLang="zh-CN" sz="4000" dirty="0" err="1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314" y="962876"/>
            <a:ext cx="10972800" cy="4411662"/>
          </a:xfrm>
        </p:spPr>
        <p:txBody>
          <a:bodyPr/>
          <a:lstStyle/>
          <a:p>
            <a:r>
              <a:rPr lang="zh-CN" altLang="en-US" sz="2800" dirty="0" smtClean="0"/>
              <a:t>菜单</a:t>
            </a:r>
            <a:r>
              <a:rPr lang="en-US" altLang="zh-CN" sz="2800" dirty="0" smtClean="0"/>
              <a:t>: </a:t>
            </a:r>
            <a:r>
              <a:rPr lang="en-US" altLang="zh-CN" sz="2800" dirty="0" err="1" smtClean="0"/>
              <a:t>MyEclipse</a:t>
            </a:r>
            <a:r>
              <a:rPr lang="en-US" altLang="zh-CN" sz="2800" dirty="0" err="1">
                <a:sym typeface="Wingdings" panose="05000000000000000000" pitchFamily="2" charset="2"/>
              </a:rPr>
              <a:t>Preferences</a:t>
            </a:r>
            <a:r>
              <a:rPr lang="en-US" altLang="zh-CN" sz="2800" dirty="0">
                <a:sym typeface="Wingdings" panose="05000000000000000000" pitchFamily="2" charset="2"/>
              </a:rPr>
              <a:t> ServersTomcatTomcat6.x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首先，配置路径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然后，配置</a:t>
            </a:r>
            <a:r>
              <a:rPr lang="en-US" altLang="zh-CN" dirty="0">
                <a:sym typeface="Wingdings" panose="05000000000000000000" pitchFamily="2" charset="2"/>
              </a:rPr>
              <a:t>JDK，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在配置</a:t>
            </a:r>
            <a:r>
              <a:rPr lang="en-US" altLang="zh-CN" dirty="0">
                <a:sym typeface="Wingdings" panose="05000000000000000000" pitchFamily="2" charset="2"/>
              </a:rPr>
              <a:t>JDK</a:t>
            </a:r>
            <a:r>
              <a:rPr lang="zh-CN" altLang="en-US" dirty="0">
                <a:sym typeface="Wingdings" panose="05000000000000000000" pitchFamily="2" charset="2"/>
              </a:rPr>
              <a:t>时需要特别注意：</a:t>
            </a:r>
            <a:r>
              <a:rPr lang="en-US" altLang="zh-CN" dirty="0">
                <a:sym typeface="Wingdings" panose="05000000000000000000" pitchFamily="2" charset="2"/>
              </a:rPr>
              <a:t/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必须是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JDK(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而非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JRE)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的安装目录</a:t>
            </a:r>
            <a:r>
              <a:rPr lang="zh-CN" altLang="en-US" dirty="0">
                <a:sym typeface="Wingdings" panose="05000000000000000000" pitchFamily="2" charset="2"/>
              </a:rPr>
              <a:t>；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如果</a:t>
            </a:r>
            <a:r>
              <a:rPr lang="en-US" altLang="zh-CN" dirty="0">
                <a:sym typeface="Wingdings" panose="05000000000000000000" pitchFamily="2" charset="2"/>
              </a:rPr>
              <a:t>JDK</a:t>
            </a:r>
            <a:r>
              <a:rPr lang="zh-CN" altLang="en-US" dirty="0">
                <a:sym typeface="Wingdings" panose="05000000000000000000" pitchFamily="2" charset="2"/>
              </a:rPr>
              <a:t>的路径配置错误，</a:t>
            </a:r>
            <a:r>
              <a:rPr lang="en-US" altLang="zh-CN" dirty="0">
                <a:sym typeface="Wingdings" panose="05000000000000000000" pitchFamily="2" charset="2"/>
              </a:rPr>
              <a:t/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可以在菜单</a:t>
            </a:r>
            <a:r>
              <a:rPr lang="en-US" altLang="zh-CN" dirty="0" err="1">
                <a:sym typeface="Wingdings" panose="05000000000000000000" pitchFamily="2" charset="2"/>
              </a:rPr>
              <a:t>WindowsPreferences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 err="1">
                <a:sym typeface="Wingdings" panose="05000000000000000000" pitchFamily="2" charset="2"/>
              </a:rPr>
              <a:t>JavaInstalled</a:t>
            </a:r>
            <a:r>
              <a:rPr lang="en-US" altLang="zh-CN" dirty="0">
                <a:sym typeface="Wingdings" panose="05000000000000000000" pitchFamily="2" charset="2"/>
              </a:rPr>
              <a:t> JREs</a:t>
            </a:r>
            <a:r>
              <a:rPr lang="zh-CN" altLang="en-US" dirty="0">
                <a:sym typeface="Wingdings" panose="05000000000000000000" pitchFamily="2" charset="2"/>
              </a:rPr>
              <a:t>中修正</a:t>
            </a:r>
            <a:r>
              <a:rPr lang="zh-CN" altLang="en-US" dirty="0" smtClean="0">
                <a:sym typeface="Wingdings" panose="05000000000000000000" pitchFamily="2" charset="2"/>
              </a:rPr>
              <a:t>。</a:t>
            </a:r>
            <a:r>
              <a:rPr lang="en-US" altLang="zh-CN" dirty="0" smtClean="0">
                <a:sym typeface="Wingdings" panose="05000000000000000000" pitchFamily="2" charset="2"/>
              </a:rPr>
              <a:t/>
            </a:r>
            <a:br>
              <a:rPr lang="en-US" altLang="zh-CN" dirty="0" smtClean="0">
                <a:sym typeface="Wingdings" panose="05000000000000000000" pitchFamily="2" charset="2"/>
              </a:rPr>
            </a:br>
            <a:r>
              <a:rPr lang="zh-CN" altLang="en-US" dirty="0" smtClean="0">
                <a:sym typeface="Wingdings" panose="05000000000000000000" pitchFamily="2" charset="2"/>
              </a:rPr>
              <a:t>但是，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需要注意的是，这里必须选用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Sun JDK 1.6.0_13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测试是否配置成功：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485" y="1419566"/>
            <a:ext cx="5181600" cy="2247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39070"/>
          <a:stretch/>
        </p:blipFill>
        <p:spPr>
          <a:xfrm>
            <a:off x="6589485" y="3795543"/>
            <a:ext cx="5062285" cy="1240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6423"/>
          <a:stretch/>
        </p:blipFill>
        <p:spPr>
          <a:xfrm>
            <a:off x="4198710" y="5138057"/>
            <a:ext cx="4781550" cy="1488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圆角矩形 4"/>
          <p:cNvSpPr/>
          <p:nvPr/>
        </p:nvSpPr>
        <p:spPr>
          <a:xfrm>
            <a:off x="4717143" y="5355771"/>
            <a:ext cx="261257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771570" y="5842113"/>
            <a:ext cx="1915886" cy="1900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741887" y="5842113"/>
            <a:ext cx="791028" cy="1900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3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新建基于</a:t>
            </a:r>
            <a:r>
              <a:rPr lang="en-US" altLang="zh-CN" dirty="0" smtClean="0"/>
              <a:t>Struts2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530578"/>
            <a:ext cx="10972800" cy="4411662"/>
          </a:xfrm>
        </p:spPr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Web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例如，命名为</a:t>
            </a:r>
            <a:r>
              <a:rPr lang="en-US" altLang="zh-CN" dirty="0" smtClean="0"/>
              <a:t>Hello)</a:t>
            </a:r>
          </a:p>
          <a:p>
            <a:r>
              <a:rPr lang="zh-CN" altLang="en-US" dirty="0" smtClean="0"/>
              <a:t>右键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工程名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ym typeface="Wingdings" panose="05000000000000000000" pitchFamily="2" charset="2"/>
              </a:rPr>
              <a:t>MyEclipseAdd</a:t>
            </a:r>
            <a:r>
              <a:rPr lang="en-US" altLang="zh-CN" dirty="0" smtClean="0">
                <a:sym typeface="Wingdings" panose="05000000000000000000" pitchFamily="2" charset="2"/>
              </a:rPr>
              <a:t> Struts Capabilities…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部署：在菜单栏中选中：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右击项目名，</a:t>
            </a:r>
            <a:r>
              <a:rPr lang="zh-CN" altLang="en-US" dirty="0" smtClean="0">
                <a:sym typeface="Wingdings" panose="05000000000000000000" pitchFamily="2" charset="2"/>
              </a:rPr>
              <a:t>选择</a:t>
            </a:r>
            <a:r>
              <a:rPr lang="en-US" altLang="zh-CN" dirty="0" err="1" smtClean="0">
                <a:sym typeface="Wingdings" panose="05000000000000000000" pitchFamily="2" charset="2"/>
              </a:rPr>
              <a:t>Properties</a:t>
            </a:r>
            <a:r>
              <a:rPr lang="en-US" altLang="zh-CN" dirty="0" err="1" smtClean="0">
                <a:sym typeface="Wingdings" panose="05000000000000000000" pitchFamily="2" charset="2"/>
              </a:rPr>
              <a:t>Myeclipseweb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修改访问路径即</a:t>
            </a:r>
            <a:r>
              <a:rPr lang="zh-CN" altLang="en-US" dirty="0" smtClean="0">
                <a:sym typeface="Wingdings" panose="05000000000000000000" pitchFamily="2" charset="2"/>
              </a:rPr>
              <a:t>可</a:t>
            </a:r>
            <a:r>
              <a:rPr lang="en-US" altLang="zh-CN" dirty="0" smtClean="0">
                <a:sym typeface="Wingdings" panose="05000000000000000000" pitchFamily="2" charset="2"/>
              </a:rPr>
              <a:t/>
            </a:r>
            <a:br>
              <a:rPr lang="en-US" altLang="zh-CN" dirty="0" smtClean="0">
                <a:sym typeface="Wingdings" panose="05000000000000000000" pitchFamily="2" charset="2"/>
              </a:rPr>
            </a:br>
            <a:r>
              <a:rPr lang="en-US" altLang="zh-CN" dirty="0" smtClean="0">
                <a:sym typeface="Wingdings" panose="05000000000000000000" pitchFamily="2" charset="2"/>
              </a:rPr>
              <a:t/>
            </a:r>
            <a:br>
              <a:rPr lang="en-US" altLang="zh-CN" dirty="0" smtClean="0">
                <a:sym typeface="Wingdings" panose="05000000000000000000" pitchFamily="2" charset="2"/>
              </a:rPr>
            </a:br>
            <a:r>
              <a:rPr lang="en-US" altLang="zh-CN" dirty="0" smtClean="0">
                <a:sym typeface="Wingdings" panose="05000000000000000000" pitchFamily="2" charset="2"/>
              </a:rPr>
              <a:t/>
            </a:r>
            <a:br>
              <a:rPr lang="en-US" altLang="zh-CN" dirty="0" smtClean="0">
                <a:sym typeface="Wingdings" panose="05000000000000000000" pitchFamily="2" charset="2"/>
              </a:rPr>
            </a:br>
            <a:r>
              <a:rPr lang="en-US" altLang="zh-CN" dirty="0" smtClean="0">
                <a:sym typeface="Wingdings" panose="05000000000000000000" pitchFamily="2" charset="2"/>
              </a:rPr>
              <a:t/>
            </a:r>
            <a:br>
              <a:rPr lang="en-US" altLang="zh-CN" dirty="0" smtClean="0">
                <a:sym typeface="Wingdings" panose="05000000000000000000" pitchFamily="2" charset="2"/>
              </a:rPr>
            </a:b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测试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442" y="2672443"/>
            <a:ext cx="1587003" cy="593272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210629" y="2801259"/>
            <a:ext cx="420915" cy="3628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22" y="3728526"/>
            <a:ext cx="7130061" cy="13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36051"/>
            <a:ext cx="10191751" cy="930275"/>
          </a:xfrm>
        </p:spPr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" y="1650906"/>
            <a:ext cx="7467600" cy="107721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form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"form1"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"form1"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method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"post"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action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6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Hello"</a:t>
            </a:r>
            <a:r>
              <a:rPr lang="en-US" altLang="zh-CN" sz="1600" i="1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i="1" dirty="0">
              <a:solidFill>
                <a:srgbClr val="00808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Hello: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"text"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"username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en-US" altLang="zh-CN" sz="16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"submit"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"submit"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登录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/&gt;&lt;/</a:t>
            </a:r>
            <a:r>
              <a:rPr lang="en-US" altLang="zh-CN" sz="1600" i="1" dirty="0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form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04800" y="126887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View(</a:t>
            </a:r>
            <a:r>
              <a:rPr lang="zh-CN" alt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视图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)：.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jsp</a:t>
            </a:r>
            <a:r>
              <a:rPr lang="zh-CN" alt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页面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04800" y="3345841"/>
            <a:ext cx="7467600" cy="2308324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struts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package </a:t>
            </a:r>
            <a:r>
              <a:rPr lang="en-US" altLang="zh-C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"default"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"struts-default"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2"/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action </a:t>
            </a:r>
            <a:r>
              <a:rPr lang="en-US" altLang="zh-C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"Hello"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com.Hello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3"/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result </a:t>
            </a:r>
            <a:r>
              <a:rPr lang="en-US" altLang="zh-C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successx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success.jsp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600" i="1" dirty="0">
                <a:solidFill>
                  <a:srgbClr val="3F7F7F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3"/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result </a:t>
            </a:r>
            <a:r>
              <a:rPr lang="en-US" altLang="zh-C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"error"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error.jsp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600" i="1" dirty="0">
                <a:solidFill>
                  <a:srgbClr val="3F7F7F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3"/>
            <a:r>
              <a:rPr lang="nl-NL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nl-NL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result </a:t>
            </a:r>
            <a:r>
              <a:rPr lang="nl-NL" altLang="zh-C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nl-NL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nl-NL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"login"</a:t>
            </a:r>
            <a:r>
              <a:rPr lang="nl-NL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nl-NL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/login.jsp</a:t>
            </a:r>
            <a:r>
              <a:rPr lang="nl-NL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nl-NL" altLang="zh-CN" sz="1600" i="1" dirty="0">
                <a:solidFill>
                  <a:srgbClr val="3F7F7F"/>
                </a:solidFill>
                <a:latin typeface="Courier New" panose="02070309020205020404" pitchFamily="49" charset="0"/>
              </a:rPr>
              <a:t>result</a:t>
            </a:r>
            <a:r>
              <a:rPr lang="nl-NL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2"/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action</a:t>
            </a:r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struts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04800" y="2901172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Controller(</a:t>
            </a:r>
            <a:r>
              <a:rPr lang="zh-CN" alt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控制器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): struts.xml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6972819" y="1252881"/>
            <a:ext cx="521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业务控制器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(Action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): com</a:t>
            </a:r>
            <a:r>
              <a:rPr lang="zh-CN" alt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包下的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Hello.java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7924800" y="1638206"/>
            <a:ext cx="3568700" cy="206210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/>
              <a:t>package com;</a:t>
            </a:r>
            <a:endParaRPr lang="en-US" altLang="zh-CN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Hello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private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getMsg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setMsg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){}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login(){}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execute(){}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4038600" y="1670230"/>
            <a:ext cx="1638300" cy="2601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781676" y="1681766"/>
            <a:ext cx="1698624" cy="248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05300" y="1949723"/>
            <a:ext cx="1285875" cy="241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635500" y="3867423"/>
            <a:ext cx="1285875" cy="241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959101" y="3848373"/>
            <a:ext cx="863599" cy="2600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4165600" y="863991"/>
            <a:ext cx="2492181" cy="415694"/>
          </a:xfrm>
          <a:prstGeom prst="wedgeRoundRectCallout">
            <a:avLst>
              <a:gd name="adj1" fmla="val 24296"/>
              <a:gd name="adj2" fmla="val 1402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action=“</a:t>
            </a:r>
            <a:r>
              <a:rPr lang="en-US" altLang="zh-CN" b="1" dirty="0" err="1" smtClean="0">
                <a:solidFill>
                  <a:schemeClr val="tx1"/>
                </a:solidFill>
              </a:rPr>
              <a:t>Hello.action</a:t>
            </a:r>
            <a:r>
              <a:rPr lang="en-US" altLang="zh-CN" b="1" dirty="0" smtClean="0">
                <a:solidFill>
                  <a:schemeClr val="tx1"/>
                </a:solidFill>
              </a:rPr>
              <a:t>”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20877" y="4109357"/>
            <a:ext cx="735238" cy="2594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0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1" y="122239"/>
            <a:ext cx="10496552" cy="930275"/>
          </a:xfrm>
        </p:spPr>
        <p:txBody>
          <a:bodyPr/>
          <a:lstStyle/>
          <a:p>
            <a:r>
              <a:rPr lang="en-US" altLang="zh-CN" dirty="0" smtClean="0"/>
              <a:t>View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2934790"/>
            <a:ext cx="11125199" cy="3162300"/>
          </a:xfrm>
        </p:spPr>
        <p:txBody>
          <a:bodyPr/>
          <a:lstStyle/>
          <a:p>
            <a:r>
              <a:rPr lang="en-US" altLang="zh-CN" sz="2800" dirty="0"/>
              <a:t>Form</a:t>
            </a:r>
            <a:r>
              <a:rPr lang="zh-CN" altLang="en-US" sz="2800" dirty="0"/>
              <a:t>中的</a:t>
            </a:r>
            <a:r>
              <a:rPr lang="en-US" altLang="zh-CN" sz="2800" dirty="0"/>
              <a:t>get</a:t>
            </a:r>
            <a:r>
              <a:rPr lang="zh-CN" altLang="en-US" sz="2800" dirty="0"/>
              <a:t>和</a:t>
            </a:r>
            <a:r>
              <a:rPr lang="en-US" altLang="zh-CN" sz="2800" dirty="0"/>
              <a:t>post</a:t>
            </a:r>
            <a:r>
              <a:rPr lang="zh-CN" altLang="en-US" sz="2800" dirty="0"/>
              <a:t>方法，在数据传输过程中分别对应了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协议中的</a:t>
            </a:r>
            <a:r>
              <a:rPr lang="en-US" altLang="zh-CN" sz="2800" dirty="0"/>
              <a:t>GET</a:t>
            </a:r>
            <a:r>
              <a:rPr lang="zh-CN" altLang="en-US" sz="2800" dirty="0"/>
              <a:t>和</a:t>
            </a:r>
            <a:r>
              <a:rPr lang="en-US" altLang="zh-CN" sz="2800" dirty="0"/>
              <a:t>POST</a:t>
            </a:r>
            <a:r>
              <a:rPr lang="zh-CN" altLang="en-US" sz="2800" dirty="0"/>
              <a:t>方法。二者主要区别如下：</a:t>
            </a:r>
          </a:p>
          <a:p>
            <a:pPr lvl="1"/>
            <a:r>
              <a:rPr lang="en-US" altLang="zh-CN" sz="2400" dirty="0" smtClean="0"/>
              <a:t>Get</a:t>
            </a:r>
            <a:r>
              <a:rPr lang="zh-CN" altLang="en-US" sz="2400" dirty="0"/>
              <a:t>是用来从服务器上获得数据，而</a:t>
            </a:r>
            <a:r>
              <a:rPr lang="en-US" altLang="zh-CN" sz="2400" dirty="0"/>
              <a:t>Post</a:t>
            </a:r>
            <a:r>
              <a:rPr lang="zh-CN" altLang="en-US" sz="2400" dirty="0"/>
              <a:t>是用来向服务器上传递数据。</a:t>
            </a:r>
          </a:p>
          <a:p>
            <a:pPr lvl="1"/>
            <a:r>
              <a:rPr lang="en-US" altLang="zh-CN" sz="2400" dirty="0" smtClean="0"/>
              <a:t>Get</a:t>
            </a:r>
            <a:r>
              <a:rPr lang="zh-CN" altLang="en-US" sz="2400" dirty="0"/>
              <a:t>将表单中数据的按照</a:t>
            </a:r>
            <a:r>
              <a:rPr lang="en-US" altLang="zh-CN" sz="2400" dirty="0"/>
              <a:t>variable=value</a:t>
            </a:r>
            <a:r>
              <a:rPr lang="zh-CN" altLang="en-US" sz="2400" dirty="0"/>
              <a:t>的形式，添加到</a:t>
            </a:r>
            <a:r>
              <a:rPr lang="en-US" altLang="zh-CN" sz="2400" dirty="0"/>
              <a:t>action</a:t>
            </a:r>
            <a:r>
              <a:rPr lang="zh-CN" altLang="en-US" sz="2400" dirty="0"/>
              <a:t>所指向的</a:t>
            </a:r>
            <a:r>
              <a:rPr lang="en-US" altLang="zh-CN" sz="2400" dirty="0"/>
              <a:t>URL</a:t>
            </a:r>
            <a:r>
              <a:rPr lang="zh-CN" altLang="en-US" sz="2400" dirty="0"/>
              <a:t>后面，并且两者使用“</a:t>
            </a:r>
            <a:r>
              <a:rPr lang="en-US" altLang="zh-CN" sz="2400" dirty="0"/>
              <a:t>?”</a:t>
            </a:r>
            <a:r>
              <a:rPr lang="zh-CN" altLang="en-US" sz="2400" dirty="0"/>
              <a:t>连接，而各个变量之间使用“</a:t>
            </a:r>
            <a:r>
              <a:rPr lang="en-US" altLang="zh-CN" sz="2400" dirty="0"/>
              <a:t>&amp;”</a:t>
            </a:r>
            <a:r>
              <a:rPr lang="zh-CN" altLang="en-US" sz="2400" dirty="0"/>
              <a:t>连接；</a:t>
            </a:r>
            <a:r>
              <a:rPr lang="en-US" altLang="zh-CN" sz="2400" dirty="0"/>
              <a:t>Post</a:t>
            </a:r>
            <a:r>
              <a:rPr lang="zh-CN" altLang="en-US" sz="2400" dirty="0"/>
              <a:t>是将表单中的数据放在</a:t>
            </a:r>
            <a:r>
              <a:rPr lang="en-US" altLang="zh-CN" sz="2400" dirty="0"/>
              <a:t>form</a:t>
            </a:r>
            <a:r>
              <a:rPr lang="zh-CN" altLang="en-US" sz="2400" dirty="0"/>
              <a:t>的数据体中，按照变量和值相对应的方式，传递到</a:t>
            </a:r>
            <a:r>
              <a:rPr lang="en-US" altLang="zh-CN" sz="2400" dirty="0"/>
              <a:t>action</a:t>
            </a:r>
            <a:r>
              <a:rPr lang="zh-CN" altLang="en-US" sz="2400" dirty="0"/>
              <a:t>所指向</a:t>
            </a:r>
            <a:r>
              <a:rPr lang="en-US" altLang="zh-CN" sz="2400" dirty="0"/>
              <a:t>URL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" y="1650906"/>
            <a:ext cx="7467600" cy="107721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form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"form1"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"form1"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method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"post"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action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6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Hello"</a:t>
            </a:r>
            <a:r>
              <a:rPr lang="en-US" altLang="zh-CN" sz="1600" i="1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i="1" dirty="0">
              <a:solidFill>
                <a:srgbClr val="00808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Hello: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"text"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"username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en-US" altLang="zh-CN" sz="16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"submit"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"submit"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登录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/&gt;&lt;/</a:t>
            </a:r>
            <a:r>
              <a:rPr lang="en-US" altLang="zh-CN" sz="1600" i="1" dirty="0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form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04800" y="126887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View(</a:t>
            </a:r>
            <a:r>
              <a:rPr lang="zh-CN" alt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视图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)：.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jsp</a:t>
            </a:r>
            <a:r>
              <a:rPr lang="zh-CN" alt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页面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4038600" y="1670230"/>
            <a:ext cx="1638300" cy="2601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781676" y="1681766"/>
            <a:ext cx="1698624" cy="248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05300" y="1949723"/>
            <a:ext cx="1285875" cy="241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5283201" y="905507"/>
            <a:ext cx="2598056" cy="415694"/>
          </a:xfrm>
          <a:prstGeom prst="wedgeRoundRectCallout">
            <a:avLst>
              <a:gd name="adj1" fmla="val -3726"/>
              <a:gd name="adj2" fmla="val 14023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action=“</a:t>
            </a:r>
            <a:r>
              <a:rPr lang="en-US" altLang="zh-CN" b="1" dirty="0" err="1">
                <a:solidFill>
                  <a:schemeClr val="tx1"/>
                </a:solidFill>
              </a:rPr>
              <a:t>Hello.action</a:t>
            </a:r>
            <a:r>
              <a:rPr lang="en-US" altLang="zh-CN" b="1" dirty="0">
                <a:solidFill>
                  <a:schemeClr val="tx1"/>
                </a:solidFill>
              </a:rPr>
              <a:t>”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2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391" y="130493"/>
            <a:ext cx="10496552" cy="791278"/>
          </a:xfrm>
        </p:spPr>
        <p:txBody>
          <a:bodyPr/>
          <a:lstStyle/>
          <a:p>
            <a:r>
              <a:rPr lang="zh-CN" altLang="en-US" dirty="0" smtClean="0"/>
              <a:t>在页面和控制器中指定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要调用的方法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1" y="4430111"/>
            <a:ext cx="7109853" cy="2095862"/>
          </a:xfrm>
        </p:spPr>
        <p:txBody>
          <a:bodyPr/>
          <a:lstStyle/>
          <a:p>
            <a:r>
              <a:rPr lang="zh-CN" altLang="en-US" sz="2400" dirty="0" smtClean="0"/>
              <a:t>默认情况下调用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com.Hello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execute()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r>
              <a:rPr lang="zh-CN" altLang="en-US" sz="2400" dirty="0" smtClean="0"/>
              <a:t>也可以在</a:t>
            </a:r>
            <a:r>
              <a:rPr lang="en-US" altLang="zh-CN" sz="2400" dirty="0" err="1" smtClean="0"/>
              <a:t>jsp</a:t>
            </a:r>
            <a:r>
              <a:rPr lang="zh-CN" altLang="en-US" sz="2400" dirty="0" smtClean="0"/>
              <a:t>页面中指定：</a:t>
            </a:r>
            <a:endParaRPr lang="en-US" altLang="zh-CN" sz="2400" dirty="0" smtClean="0"/>
          </a:p>
          <a:p>
            <a:r>
              <a:rPr lang="zh-CN" altLang="en-US" sz="2400" dirty="0" smtClean="0"/>
              <a:t>也可以在控制器中指定：</a:t>
            </a:r>
            <a:endParaRPr lang="en-US" altLang="zh-CN" sz="2400" dirty="0" smtClean="0"/>
          </a:p>
          <a:p>
            <a:r>
              <a:rPr lang="zh-CN" altLang="en-US" sz="2400" dirty="0"/>
              <a:t>在</a:t>
            </a:r>
            <a:r>
              <a:rPr lang="zh-CN" altLang="en-US" sz="2400" dirty="0" smtClean="0"/>
              <a:t>控制器使用通配符：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04801" y="1531505"/>
            <a:ext cx="7467600" cy="107721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form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"form1"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"form1"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method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"post"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action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6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Hello"</a:t>
            </a:r>
            <a:r>
              <a:rPr lang="en-US" altLang="zh-CN" sz="1600" i="1" dirty="0" smtClean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i="1" dirty="0">
              <a:solidFill>
                <a:srgbClr val="00808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Hello: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"text"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"username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en-US" altLang="zh-CN" sz="16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n-US" altLang="zh-C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"submit"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"submit"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登录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/&gt;&lt;/</a:t>
            </a:r>
            <a:r>
              <a:rPr lang="en-US" altLang="zh-CN" sz="1600" i="1" dirty="0">
                <a:solidFill>
                  <a:srgbClr val="3F7F7F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form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04801" y="1149473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View(</a:t>
            </a:r>
            <a:r>
              <a:rPr lang="zh-CN" altLang="en-US" b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视图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)：.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jsp</a:t>
            </a:r>
            <a:r>
              <a:rPr lang="zh-CN" alt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页面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04801" y="3226440"/>
            <a:ext cx="7467600" cy="830997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action </a:t>
            </a:r>
            <a:r>
              <a:rPr lang="en-US" altLang="zh-C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"Hello" </a:t>
            </a:r>
            <a:r>
              <a:rPr lang="en-US" altLang="zh-C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com.Hello</a:t>
            </a:r>
            <a:r>
              <a:rPr lang="en-US" altLang="zh-CN" sz="16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result </a:t>
            </a:r>
            <a:r>
              <a:rPr lang="en-US" altLang="zh-C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successx</a:t>
            </a:r>
            <a:r>
              <a:rPr lang="en-US" altLang="zh-C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success.jsp</a:t>
            </a:r>
            <a:r>
              <a:rPr lang="en-US" altLang="zh-C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600" i="1" dirty="0">
                <a:solidFill>
                  <a:srgbClr val="3F7F7F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sz="16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action</a:t>
            </a:r>
            <a:r>
              <a:rPr lang="en-US" altLang="zh-CN" sz="16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7" name="矩形 6"/>
          <p:cNvSpPr/>
          <p:nvPr/>
        </p:nvSpPr>
        <p:spPr>
          <a:xfrm>
            <a:off x="304801" y="2810799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Controller(</a:t>
            </a:r>
            <a:r>
              <a:rPr lang="zh-CN" alt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控制器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): struts.xml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7205863" y="1078267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业务控制器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(Action):com</a:t>
            </a:r>
            <a:r>
              <a:rPr lang="zh-CN" alt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包下的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Hello.java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7924801" y="1518805"/>
            <a:ext cx="3568700" cy="206210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/>
              <a:t>package com;</a:t>
            </a:r>
            <a:endParaRPr lang="en-US" altLang="zh-CN" sz="16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Hello 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private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CN" sz="16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getMsg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(){}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setMsg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){}</a:t>
            </a:r>
            <a:endParaRPr lang="en-US" altLang="zh-C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login(){}</a:t>
            </a:r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String execute(){}</a:t>
            </a:r>
          </a:p>
          <a:p>
            <a:r>
              <a:rPr lang="en-US" altLang="zh-CN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4038601" y="1550829"/>
            <a:ext cx="1638300" cy="2601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781677" y="1562365"/>
            <a:ext cx="1698624" cy="248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305301" y="1830322"/>
            <a:ext cx="1285875" cy="241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686857" y="3269099"/>
            <a:ext cx="1340023" cy="241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965881" y="3250049"/>
            <a:ext cx="863599" cy="2600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弧形箭头 8"/>
          <p:cNvSpPr/>
          <p:nvPr/>
        </p:nvSpPr>
        <p:spPr>
          <a:xfrm rot="1662830">
            <a:off x="5561520" y="1866322"/>
            <a:ext cx="573328" cy="18977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09241" y="5419344"/>
            <a:ext cx="810515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900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action </a:t>
            </a:r>
            <a:r>
              <a:rPr lang="en-US" altLang="zh-CN" sz="1900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name</a:t>
            </a:r>
            <a:r>
              <a:rPr lang="en-US" altLang="zh-CN" sz="19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9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“Hello" </a:t>
            </a:r>
            <a:r>
              <a:rPr lang="en-US" altLang="zh-CN" sz="1900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9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9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900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com.Hello</a:t>
            </a:r>
            <a:r>
              <a:rPr lang="en-US" altLang="zh-CN" sz="19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altLang="zh-CN" sz="1900" b="1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method</a:t>
            </a:r>
            <a:r>
              <a:rPr lang="en-US" altLang="zh-CN" sz="1900" b="1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900" b="1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"login"</a:t>
            </a:r>
            <a:r>
              <a:rPr lang="en-US" altLang="zh-CN" sz="1900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&gt;</a:t>
            </a:r>
            <a:endParaRPr lang="zh-CN" altLang="en-US" sz="1900" dirty="0"/>
          </a:p>
        </p:txBody>
      </p:sp>
      <p:sp>
        <p:nvSpPr>
          <p:cNvPr id="19" name="圆角矩形 18"/>
          <p:cNvSpPr/>
          <p:nvPr/>
        </p:nvSpPr>
        <p:spPr>
          <a:xfrm>
            <a:off x="9613860" y="5419344"/>
            <a:ext cx="2154008" cy="3085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972954" y="4987955"/>
            <a:ext cx="8153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form</a:t>
            </a:r>
            <a:r>
              <a:rPr lang="en-US" altLang="zh-CN" sz="1600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6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form1"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name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6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form1" </a:t>
            </a:r>
            <a:r>
              <a:rPr lang="en-US" altLang="zh-CN" sz="1600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method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"post" </a:t>
            </a:r>
            <a:r>
              <a:rPr lang="en-US" altLang="zh-CN" sz="1600" b="1" i="1" dirty="0" smtClean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action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b="1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600" b="1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Hello!login</a:t>
            </a:r>
            <a:r>
              <a:rPr lang="en-US" altLang="zh-CN" sz="1600" b="1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600" i="1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21" name="圆角矩形 20"/>
          <p:cNvSpPr/>
          <p:nvPr/>
        </p:nvSpPr>
        <p:spPr>
          <a:xfrm>
            <a:off x="9464344" y="5015542"/>
            <a:ext cx="2382609" cy="3109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90562" y="2677724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究竟调用了</a:t>
            </a:r>
            <a:r>
              <a: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Hello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的哪个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方法？</a:t>
            </a: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480301" y="1810998"/>
            <a:ext cx="2345870" cy="32045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73297" y="3477480"/>
            <a:ext cx="4602504" cy="1941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657149" y="4122869"/>
            <a:ext cx="3802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一个action对应着多个业务逻辑</a:t>
            </a:r>
          </a:p>
        </p:txBody>
      </p:sp>
      <p:sp>
        <p:nvSpPr>
          <p:cNvPr id="30" name="矩形 29"/>
          <p:cNvSpPr/>
          <p:nvPr/>
        </p:nvSpPr>
        <p:spPr>
          <a:xfrm>
            <a:off x="4009241" y="5908237"/>
            <a:ext cx="810515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dirty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900" dirty="0">
                <a:solidFill>
                  <a:srgbClr val="3F7F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action </a:t>
            </a:r>
            <a:r>
              <a:rPr lang="en-US" altLang="zh-CN" sz="1900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name</a:t>
            </a:r>
            <a:r>
              <a:rPr lang="en-US" altLang="zh-CN" sz="19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9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“Hello_*" </a:t>
            </a:r>
            <a:r>
              <a:rPr lang="en-US" altLang="zh-CN" sz="1900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900" i="1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9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900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com.Hello</a:t>
            </a:r>
            <a:r>
              <a:rPr lang="en-US" altLang="zh-CN" sz="1900" i="1" dirty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" </a:t>
            </a:r>
            <a:r>
              <a:rPr lang="en-US" altLang="zh-CN" sz="1900" b="1" i="1" dirty="0">
                <a:solidFill>
                  <a:srgbClr val="7F007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method</a:t>
            </a:r>
            <a:r>
              <a:rPr lang="en-US" altLang="zh-CN" sz="19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900" b="1" i="1" dirty="0" smtClean="0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“{1}"</a:t>
            </a:r>
            <a:r>
              <a:rPr lang="en-US" altLang="zh-CN" sz="1900" i="1" dirty="0" smtClean="0">
                <a:solidFill>
                  <a:srgbClr val="00808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&gt;</a:t>
            </a:r>
            <a:endParaRPr lang="zh-CN" altLang="en-US" sz="1900" dirty="0"/>
          </a:p>
        </p:txBody>
      </p:sp>
      <p:sp>
        <p:nvSpPr>
          <p:cNvPr id="31" name="圆角矩形 30"/>
          <p:cNvSpPr/>
          <p:nvPr/>
        </p:nvSpPr>
        <p:spPr>
          <a:xfrm>
            <a:off x="5162271" y="5957432"/>
            <a:ext cx="2154008" cy="3085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956800" y="5908237"/>
            <a:ext cx="1811068" cy="314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6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</a:t>
            </a:r>
            <a:r>
              <a:rPr lang="zh-CN" altLang="en-US" dirty="0" smtClean="0"/>
              <a:t>类的创建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357215"/>
            <a:ext cx="10972800" cy="1768930"/>
          </a:xfrm>
        </p:spPr>
        <p:txBody>
          <a:bodyPr/>
          <a:lstStyle/>
          <a:p>
            <a:r>
              <a:rPr lang="zh-CN" altLang="en-US" dirty="0" smtClean="0"/>
              <a:t>用普通的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类充当</a:t>
            </a:r>
            <a:r>
              <a:rPr lang="en-US" altLang="zh-CN" dirty="0" smtClean="0"/>
              <a:t>Action</a:t>
            </a:r>
          </a:p>
          <a:p>
            <a:r>
              <a:rPr lang="zh-CN" altLang="en-US" dirty="0" smtClean="0"/>
              <a:t>通过实现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接口创建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通过继承</a:t>
            </a:r>
            <a:r>
              <a:rPr lang="en-US" altLang="zh-CN" dirty="0" err="1" smtClean="0"/>
              <a:t>ActionSupport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2657" y="3267556"/>
            <a:ext cx="6804024" cy="286232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Hello </a:t>
            </a:r>
            <a:r>
              <a:rPr lang="en-US" altLang="zh-CN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ActionSupport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{</a:t>
            </a: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getMsg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  <a:r>
              <a:rPr lang="en-US" altLang="zh-CN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setMsg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  <a:r>
              <a:rPr lang="en-US" altLang="zh-CN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zh-CN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execute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msg</a:t>
            </a:r>
            <a:r>
              <a:rPr lang="en-US" altLang="zh-CN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.equals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en-US" altLang="zh-CN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urier New" panose="02070309020205020404" pitchFamily="49" charset="0"/>
              </a:rPr>
              <a:t>"error"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successx</a:t>
            </a:r>
            <a:r>
              <a:rPr lang="en-US" altLang="zh-CN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zh-CN" b="1" dirty="0" smtClean="0"/>
          </a:p>
          <a:p>
            <a:pPr marL="0" lvl="1"/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｝</a:t>
            </a:r>
            <a:endParaRPr lang="en-US" altLang="zh-CN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6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286" y="232229"/>
            <a:ext cx="10191751" cy="820285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action</a:t>
            </a:r>
            <a:r>
              <a:rPr lang="zh-CN" altLang="en-US" dirty="0"/>
              <a:t>直接访问某</a:t>
            </a:r>
            <a:r>
              <a:rPr lang="en-US" altLang="zh-CN" dirty="0" err="1"/>
              <a:t>jsp</a:t>
            </a:r>
            <a:r>
              <a:rPr lang="zh-CN" altLang="en-US" dirty="0"/>
              <a:t>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428" y="1187980"/>
            <a:ext cx="10972800" cy="1071411"/>
          </a:xfrm>
        </p:spPr>
        <p:txBody>
          <a:bodyPr/>
          <a:lstStyle/>
          <a:p>
            <a:r>
              <a:rPr lang="zh-CN" altLang="en-US" sz="2500" dirty="0" smtClean="0"/>
              <a:t>也可以通过</a:t>
            </a:r>
            <a:r>
              <a:rPr lang="en-US" altLang="zh-CN" sz="2500" dirty="0" smtClean="0"/>
              <a:t>action</a:t>
            </a:r>
            <a:r>
              <a:rPr lang="zh-CN" altLang="en-US" sz="2500" dirty="0" smtClean="0"/>
              <a:t>直接访问某</a:t>
            </a:r>
            <a:r>
              <a:rPr lang="en-US" altLang="zh-CN" sz="2500" dirty="0" err="1" smtClean="0"/>
              <a:t>jsp</a:t>
            </a:r>
            <a:r>
              <a:rPr lang="zh-CN" altLang="en-US" sz="2500" dirty="0" smtClean="0"/>
              <a:t>页面，需要在</a:t>
            </a:r>
            <a:r>
              <a:rPr lang="en-US" altLang="zh-CN" sz="2500" dirty="0" smtClean="0"/>
              <a:t>struts.xml</a:t>
            </a:r>
            <a:r>
              <a:rPr lang="zh-CN" altLang="en-US" sz="2500" dirty="0" smtClean="0"/>
              <a:t>进行如下设置：</a:t>
            </a:r>
            <a:endParaRPr lang="zh-CN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870858" y="1786465"/>
            <a:ext cx="10363198" cy="4801314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action </a:t>
            </a:r>
            <a:r>
              <a:rPr lang="en-US" altLang="zh-CN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"login" </a:t>
            </a:r>
            <a:r>
              <a:rPr lang="en-US" altLang="zh-CN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com.Hello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i="1" dirty="0">
                <a:solidFill>
                  <a:srgbClr val="7F007F"/>
                </a:solidFill>
                <a:latin typeface="Courier New" panose="02070309020205020404" pitchFamily="49" charset="0"/>
              </a:rPr>
              <a:t>method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"login"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result </a:t>
            </a:r>
            <a:r>
              <a:rPr lang="en-US" altLang="zh-CN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"login"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success.jsp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i="1" dirty="0">
                <a:solidFill>
                  <a:srgbClr val="3F7F7F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result </a:t>
            </a:r>
            <a:r>
              <a:rPr lang="en-US" altLang="zh-CN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"error"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error.jsp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i="1" dirty="0">
                <a:solidFill>
                  <a:srgbClr val="3F7F7F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action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altLang="zh-CN" dirty="0" smtClean="0">
              <a:latin typeface="Courier New" panose="02070309020205020404" pitchFamily="49" charset="0"/>
            </a:endParaRPr>
          </a:p>
          <a:p>
            <a:r>
              <a:rPr lang="en-US" altLang="zh-CN" b="1" i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通过</a:t>
            </a:r>
            <a:r>
              <a:rPr lang="en-US" altLang="zh-CN" b="1" i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i="1" dirty="0">
                <a:solidFill>
                  <a:srgbClr val="00B050"/>
                </a:solidFill>
                <a:latin typeface="Courier New" panose="02070309020205020404" pitchFamily="49" charset="0"/>
                <a:hlinkClick r:id="rId2"/>
              </a:rPr>
              <a:t>http://</a:t>
            </a:r>
            <a:r>
              <a:rPr lang="en-US" altLang="zh-CN" b="1" i="1" dirty="0" smtClean="0">
                <a:solidFill>
                  <a:srgbClr val="00B050"/>
                </a:solidFill>
                <a:latin typeface="Courier New" panose="02070309020205020404" pitchFamily="49" charset="0"/>
                <a:hlinkClick r:id="rId2"/>
              </a:rPr>
              <a:t>localhost:8080/chp2/view</a:t>
            </a:r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可以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直接访问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success.jsp</a:t>
            </a:r>
            <a:endParaRPr lang="en-US" altLang="zh-CN" b="1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相当于</a:t>
            </a:r>
            <a:r>
              <a:rPr lang="en-US" altLang="zh-CN" b="1" i="1" dirty="0">
                <a:solidFill>
                  <a:srgbClr val="00B050"/>
                </a:solidFill>
                <a:latin typeface="Courier New" panose="02070309020205020404" pitchFamily="49" charset="0"/>
                <a:hlinkClick r:id="rId3"/>
              </a:rPr>
              <a:t>http://</a:t>
            </a:r>
            <a:r>
              <a:rPr lang="en-US" altLang="zh-CN" b="1" i="1" dirty="0" smtClean="0">
                <a:solidFill>
                  <a:srgbClr val="00B050"/>
                </a:solidFill>
                <a:latin typeface="Courier New" panose="02070309020205020404" pitchFamily="49" charset="0"/>
                <a:hlinkClick r:id="rId3"/>
              </a:rPr>
              <a:t>localhost:8080/chp2/success.jsp</a:t>
            </a:r>
            <a:r>
              <a:rPr lang="en-US" altLang="zh-CN" b="1" i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, </a:t>
            </a:r>
            <a:r>
              <a:rPr lang="zh-CN" altLang="en-US" b="1" i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但是</a:t>
            </a:r>
            <a:r>
              <a:rPr lang="zh-CN" altLang="en-US" b="1" i="1" dirty="0">
                <a:solidFill>
                  <a:srgbClr val="00B050"/>
                </a:solidFill>
                <a:latin typeface="Courier New" panose="02070309020205020404" pitchFamily="49" charset="0"/>
              </a:rPr>
              <a:t>单纯这样</a:t>
            </a:r>
            <a:r>
              <a:rPr lang="zh-CN" altLang="en-US" b="1" i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做没有意义</a:t>
            </a: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action </a:t>
            </a:r>
            <a:r>
              <a:rPr lang="en-US" altLang="zh-CN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“view”</a:t>
            </a:r>
            <a:r>
              <a:rPr lang="en-US" altLang="zh-CN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success.jsp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action</a:t>
            </a:r>
            <a:r>
              <a:rPr lang="en-US" altLang="zh-CN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altLang="zh-CN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// </a:t>
            </a:r>
            <a:r>
              <a:rPr lang="zh-CN" altLang="en-US" b="1" dirty="0" smtClean="0">
                <a:solidFill>
                  <a:srgbClr val="FF0000"/>
                </a:solidFill>
              </a:rPr>
              <a:t>一般情况下，采用</a:t>
            </a:r>
            <a:r>
              <a:rPr lang="en-US" altLang="zh-CN" b="1" dirty="0" smtClean="0">
                <a:solidFill>
                  <a:srgbClr val="FF0000"/>
                </a:solidFill>
              </a:rPr>
              <a:t>action</a:t>
            </a:r>
            <a:r>
              <a:rPr lang="zh-CN" altLang="en-US" b="1" dirty="0" smtClean="0">
                <a:solidFill>
                  <a:srgbClr val="FF0000"/>
                </a:solidFill>
              </a:rPr>
              <a:t>的方式访问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jsp</a:t>
            </a:r>
            <a:r>
              <a:rPr lang="zh-CN" altLang="en-US" b="1" dirty="0" smtClean="0">
                <a:solidFill>
                  <a:srgbClr val="FF0000"/>
                </a:solidFill>
              </a:rPr>
              <a:t>页面时，都是期望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jsp</a:t>
            </a:r>
            <a:r>
              <a:rPr lang="zh-CN" altLang="en-US" b="1" dirty="0" smtClean="0">
                <a:solidFill>
                  <a:srgbClr val="FF0000"/>
                </a:solidFill>
              </a:rPr>
              <a:t>与某个</a:t>
            </a:r>
            <a:r>
              <a:rPr lang="en-US" altLang="zh-CN" b="1" dirty="0" smtClean="0">
                <a:solidFill>
                  <a:srgbClr val="FF0000"/>
                </a:solidFill>
              </a:rPr>
              <a:t>action</a:t>
            </a:r>
            <a:r>
              <a:rPr lang="zh-CN" altLang="en-US" b="1" dirty="0" smtClean="0">
                <a:solidFill>
                  <a:srgbClr val="FF0000"/>
                </a:solidFill>
              </a:rPr>
              <a:t>类交互，以处理某些业务逻辑，例如，从中获取数据。那么，如何在</a:t>
            </a:r>
            <a:r>
              <a:rPr lang="en-US" altLang="zh-CN" b="1" dirty="0" smtClean="0">
                <a:solidFill>
                  <a:srgbClr val="FF0000"/>
                </a:solidFill>
              </a:rPr>
              <a:t>JSP</a:t>
            </a:r>
            <a:r>
              <a:rPr lang="zh-CN" altLang="en-US" b="1" dirty="0" smtClean="0">
                <a:solidFill>
                  <a:srgbClr val="FF0000"/>
                </a:solidFill>
              </a:rPr>
              <a:t>页面中显示这些数据呢？通过</a:t>
            </a:r>
            <a:r>
              <a:rPr lang="en-US" altLang="zh-CN" b="1" dirty="0" smtClean="0">
                <a:solidFill>
                  <a:srgbClr val="FF0000"/>
                </a:solidFill>
              </a:rPr>
              <a:t>struts</a:t>
            </a:r>
            <a:r>
              <a:rPr lang="zh-CN" altLang="en-US" b="1" dirty="0" smtClean="0">
                <a:solidFill>
                  <a:srgbClr val="FF0000"/>
                </a:solidFill>
              </a:rPr>
              <a:t>标签可以做到这一点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action </a:t>
            </a:r>
            <a:r>
              <a:rPr lang="en-US" altLang="zh-CN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“view" </a:t>
            </a:r>
            <a:r>
              <a:rPr lang="en-US" altLang="zh-CN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com.Hello</a:t>
            </a:r>
            <a:r>
              <a:rPr lang="en-US" altLang="zh-CN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CN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success.jsp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result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action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446595"/>
      </p:ext>
    </p:extLst>
  </p:cSld>
  <p:clrMapOvr>
    <a:masterClrMapping/>
  </p:clrMapOvr>
</p:sld>
</file>

<file path=ppt/theme/theme1.xml><?xml version="1.0" encoding="utf-8"?>
<a:theme xmlns:a="http://schemas.openxmlformats.org/drawingml/2006/main" name="Dr. He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Dr. He" id="{4EC06251-9E7C-4BDF-A65F-BC3DD7427B6C}" vid="{DDC3A283-B5B7-4354-9A63-0832AA8963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Dr. He</Template>
  <TotalTime>1744</TotalTime>
  <Words>1040</Words>
  <Application>Microsoft Office PowerPoint</Application>
  <PresentationFormat>自定义</PresentationFormat>
  <Paragraphs>124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Dr. He</vt:lpstr>
      <vt:lpstr>Struts2 基础</vt:lpstr>
      <vt:lpstr>环境配置</vt:lpstr>
      <vt:lpstr>在MyEclipse中配置TomCat</vt:lpstr>
      <vt:lpstr>新建基于Struts2的Web Project</vt:lpstr>
      <vt:lpstr>MVC模型</vt:lpstr>
      <vt:lpstr>View中的post和get</vt:lpstr>
      <vt:lpstr>在页面和控制器中指定Action要调用的方法</vt:lpstr>
      <vt:lpstr>Action类的创建</vt:lpstr>
      <vt:lpstr>通过action直接访问某jsp页面</vt:lpstr>
      <vt:lpstr>中文乱码</vt:lpstr>
    </vt:vector>
  </TitlesOfParts>
  <Company>ZJUT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Mordecai</dc:creator>
  <cp:lastModifiedBy>Mordecai</cp:lastModifiedBy>
  <cp:revision>34</cp:revision>
  <dcterms:created xsi:type="dcterms:W3CDTF">2016-09-16T11:45:57Z</dcterms:created>
  <dcterms:modified xsi:type="dcterms:W3CDTF">2016-09-22T16:15:14Z</dcterms:modified>
</cp:coreProperties>
</file>