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0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2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31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7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3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2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9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3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 flipH="1">
            <a:off x="10896600" y="115889"/>
            <a:ext cx="8467" cy="973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122239"/>
            <a:ext cx="10191751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charset="-122"/>
              </a:defRPr>
            </a:lvl1pPr>
          </a:lstStyle>
          <a:p>
            <a:fld id="{358AB1D3-B2C8-4CC6-BC33-26A513ABC613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3201" y="6318250"/>
            <a:ext cx="39772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charset="-122"/>
              </a:defRPr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1089218" y="152401"/>
            <a:ext cx="768349" cy="900113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7708900" y="6453188"/>
            <a:ext cx="311816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1500" dirty="0" smtClean="0">
                <a:solidFill>
                  <a:schemeClr val="tx2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浙江工业大学 网络与多媒体研究所</a:t>
            </a:r>
          </a:p>
        </p:txBody>
      </p:sp>
    </p:spTree>
    <p:extLst>
      <p:ext uri="{BB962C8B-B14F-4D97-AF65-F5344CB8AC3E}">
        <p14:creationId xmlns:p14="http://schemas.microsoft.com/office/powerpoint/2010/main" val="37827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Struts2</a:t>
            </a:r>
            <a:r>
              <a:rPr lang="zh-CN" altLang="en-US" dirty="0" smtClean="0"/>
              <a:t>标签库及使用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李小薪</a:t>
            </a:r>
            <a:endParaRPr lang="en-US" altLang="zh-CN" dirty="0" smtClean="0"/>
          </a:p>
          <a:p>
            <a:r>
              <a:rPr lang="en-US" altLang="zh-CN" dirty="0" smtClean="0"/>
              <a:t>2016/09/17</a:t>
            </a:r>
            <a:r>
              <a:rPr lang="en-US" altLang="zh-CN" dirty="0"/>
              <a:t>, Sat., 00:34:27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5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Struts2</a:t>
            </a:r>
            <a:r>
              <a:rPr lang="zh-CN" altLang="en-US" dirty="0" smtClean="0"/>
              <a:t>标签库简介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0920"/>
            <a:ext cx="10972800" cy="4411662"/>
          </a:xfrm>
        </p:spPr>
        <p:txBody>
          <a:bodyPr/>
          <a:lstStyle/>
          <a:p>
            <a:r>
              <a:rPr lang="en-US" altLang="zh-CN" dirty="0"/>
              <a:t>Struts2</a:t>
            </a:r>
            <a:r>
              <a:rPr lang="zh-CN" altLang="en-US" dirty="0"/>
              <a:t>框架的标签库主要</a:t>
            </a:r>
            <a:r>
              <a:rPr lang="zh-CN" altLang="en-US" dirty="0" smtClean="0"/>
              <a:t>分为</a:t>
            </a:r>
            <a:r>
              <a:rPr lang="zh-CN" altLang="en-US" dirty="0"/>
              <a:t>三</a:t>
            </a:r>
            <a:r>
              <a:rPr lang="zh-CN" altLang="en-US" dirty="0" smtClean="0"/>
              <a:t>类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</a:t>
            </a:r>
            <a:r>
              <a:rPr lang="zh-CN" altLang="en-US" dirty="0"/>
              <a:t>界面标签（</a:t>
            </a:r>
            <a:r>
              <a:rPr lang="en-US" altLang="zh-CN" dirty="0"/>
              <a:t>UI</a:t>
            </a:r>
            <a:r>
              <a:rPr lang="zh-CN" altLang="en-US" dirty="0"/>
              <a:t>标签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zh-CN" altLang="en-US" dirty="0"/>
              <a:t>用户界面</a:t>
            </a:r>
            <a:r>
              <a:rPr lang="zh-CN" altLang="en-US" dirty="0" smtClean="0"/>
              <a:t>标签（非</a:t>
            </a:r>
            <a:r>
              <a:rPr lang="en-US" altLang="zh-CN" dirty="0" smtClean="0"/>
              <a:t>UI</a:t>
            </a:r>
            <a:r>
              <a:rPr lang="zh-CN" altLang="en-US" dirty="0"/>
              <a:t>标签）</a:t>
            </a:r>
            <a:endParaRPr lang="en-US" altLang="zh-CN" dirty="0"/>
          </a:p>
          <a:p>
            <a:pPr lvl="1"/>
            <a:r>
              <a:rPr lang="en-US" altLang="zh-CN" dirty="0" smtClean="0"/>
              <a:t>AJAX</a:t>
            </a:r>
            <a:r>
              <a:rPr lang="zh-CN" altLang="en-US" dirty="0" smtClean="0"/>
              <a:t>标签：</a:t>
            </a:r>
            <a:r>
              <a:rPr lang="en-US" altLang="zh-CN" dirty="0" smtClean="0"/>
              <a:t>Asynchronous </a:t>
            </a:r>
            <a:r>
              <a:rPr lang="en-US" altLang="zh-CN" dirty="0" err="1"/>
              <a:t>Javascript</a:t>
            </a:r>
            <a:r>
              <a:rPr lang="en-US" altLang="zh-CN" dirty="0"/>
              <a:t> And </a:t>
            </a:r>
            <a:r>
              <a:rPr lang="en-US" altLang="zh-CN" dirty="0" smtClean="0"/>
              <a:t>XML(</a:t>
            </a:r>
            <a:r>
              <a:rPr lang="zh-CN" altLang="en-US" dirty="0" smtClean="0"/>
              <a:t>异步</a:t>
            </a:r>
            <a:r>
              <a:rPr lang="en-US" altLang="zh-CN" dirty="0"/>
              <a:t>JavaScript</a:t>
            </a:r>
            <a:r>
              <a:rPr lang="zh-CN" altLang="en-US" dirty="0"/>
              <a:t>和</a:t>
            </a:r>
            <a:r>
              <a:rPr lang="en-US" altLang="zh-CN" dirty="0" smtClean="0"/>
              <a:t>XML)</a:t>
            </a:r>
            <a:endParaRPr lang="zh-CN" altLang="en-US" dirty="0"/>
          </a:p>
          <a:p>
            <a:r>
              <a:rPr lang="zh-CN" altLang="en-US" dirty="0"/>
              <a:t>要在</a:t>
            </a:r>
            <a:r>
              <a:rPr lang="en-US" altLang="zh-CN" dirty="0"/>
              <a:t>JSP</a:t>
            </a:r>
            <a:r>
              <a:rPr lang="zh-CN" altLang="en-US" dirty="0"/>
              <a:t>页面中引用</a:t>
            </a:r>
            <a:r>
              <a:rPr lang="en-US" altLang="zh-CN" dirty="0"/>
              <a:t>Struts2</a:t>
            </a:r>
            <a:r>
              <a:rPr lang="zh-CN" altLang="en-US" dirty="0"/>
              <a:t>标签库，需要使用</a:t>
            </a:r>
            <a:r>
              <a:rPr lang="en-US" altLang="zh-CN" dirty="0" err="1"/>
              <a:t>taglib</a:t>
            </a:r>
            <a:r>
              <a:rPr lang="zh-CN" altLang="en-US" dirty="0"/>
              <a:t>指令。在</a:t>
            </a:r>
            <a:r>
              <a:rPr lang="en-US" altLang="zh-CN" dirty="0"/>
              <a:t>JSP</a:t>
            </a:r>
            <a:r>
              <a:rPr lang="zh-CN" altLang="en-US" dirty="0"/>
              <a:t>代码的顶部加入以下的代码：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25425" y="4834268"/>
            <a:ext cx="9421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BF5F3F"/>
                </a:solidFill>
                <a:highlight>
                  <a:srgbClr val="E8F2FE"/>
                </a:highlight>
                <a:latin typeface="Courier New"/>
              </a:rPr>
              <a:t>&lt;%@ </a:t>
            </a:r>
            <a:r>
              <a:rPr lang="en-US" altLang="zh-CN" sz="2800" b="1" dirty="0" err="1">
                <a:solidFill>
                  <a:srgbClr val="3F7F7F"/>
                </a:solidFill>
                <a:highlight>
                  <a:srgbClr val="E8F2FE"/>
                </a:highlight>
                <a:latin typeface="Courier New"/>
              </a:rPr>
              <a:t>taglib</a:t>
            </a:r>
            <a:r>
              <a:rPr lang="en-US" altLang="zh-CN" sz="2800" b="1" dirty="0">
                <a:solidFill>
                  <a:srgbClr val="3F7F7F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sz="2800" b="1" dirty="0">
                <a:solidFill>
                  <a:srgbClr val="7F007F"/>
                </a:solidFill>
                <a:highlight>
                  <a:srgbClr val="E8F2FE"/>
                </a:highlight>
                <a:latin typeface="Courier New"/>
              </a:rPr>
              <a:t>prefix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=</a:t>
            </a:r>
            <a:r>
              <a:rPr lang="en-US" altLang="zh-CN" sz="2800" b="1" i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"s" </a:t>
            </a:r>
            <a:r>
              <a:rPr lang="en-US" altLang="zh-CN" sz="2800" b="1" i="1" dirty="0" err="1">
                <a:solidFill>
                  <a:srgbClr val="7F007F"/>
                </a:solidFill>
                <a:highlight>
                  <a:srgbClr val="E8F2FE"/>
                </a:highlight>
                <a:latin typeface="Courier New"/>
              </a:rPr>
              <a:t>uri</a:t>
            </a:r>
            <a:r>
              <a:rPr lang="en-US" altLang="zh-CN" sz="2800" b="1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=</a:t>
            </a:r>
            <a:r>
              <a:rPr lang="en-US" altLang="zh-CN" sz="2800" b="1" i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"/struts-tags" </a:t>
            </a:r>
            <a:r>
              <a:rPr lang="en-US" altLang="zh-CN" sz="2800" b="1" i="1" dirty="0">
                <a:solidFill>
                  <a:srgbClr val="BF5F3F"/>
                </a:solidFill>
                <a:highlight>
                  <a:srgbClr val="E8F2FE"/>
                </a:highlight>
                <a:latin typeface="Courier New"/>
              </a:rPr>
              <a:t>%&gt;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043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s:property</a:t>
            </a:r>
            <a:r>
              <a:rPr lang="en-US" altLang="zh-CN" dirty="0" smtClean="0"/>
              <a:t>/&gt;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30578"/>
            <a:ext cx="10972800" cy="4411662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s:property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标签可以获取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类中的属性的值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dirty="0" err="1" smtClean="0"/>
              <a:t>s:property</a:t>
            </a:r>
            <a:r>
              <a:rPr lang="en-US" altLang="zh-CN" dirty="0" smtClean="0"/>
              <a:t> </a:t>
            </a:r>
            <a:r>
              <a:rPr lang="en-US" altLang="zh-CN" dirty="0"/>
              <a:t>value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” /&gt;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s:property</a:t>
            </a:r>
            <a:r>
              <a:rPr lang="en-US" altLang="zh-CN" dirty="0"/>
              <a:t>&gt;</a:t>
            </a:r>
            <a:r>
              <a:rPr lang="zh-CN" altLang="en-US" dirty="0" smtClean="0"/>
              <a:t>标签的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属性实际上指向了</a:t>
            </a:r>
            <a:r>
              <a:rPr lang="en-US" altLang="zh-CN" dirty="0"/>
              <a:t>Action</a:t>
            </a:r>
            <a:r>
              <a:rPr lang="zh-CN" altLang="en-US" dirty="0"/>
              <a:t>类中</a:t>
            </a:r>
            <a:r>
              <a:rPr lang="zh-CN" altLang="en-US" dirty="0" smtClean="0"/>
              <a:t>的成员</a:t>
            </a:r>
            <a:r>
              <a:rPr lang="en-US" altLang="zh-CN" b="1" dirty="0" err="1" smtClean="0"/>
              <a:t>msg</a:t>
            </a:r>
            <a:r>
              <a:rPr lang="zh-CN" altLang="en-US" dirty="0" smtClean="0"/>
              <a:t>，</a:t>
            </a:r>
            <a:r>
              <a:rPr lang="zh-CN" altLang="en-US" dirty="0"/>
              <a:t>而非</a:t>
            </a:r>
            <a:r>
              <a:rPr lang="en-US" altLang="zh-CN" dirty="0"/>
              <a:t>”</a:t>
            </a:r>
            <a:r>
              <a:rPr lang="en-US" altLang="zh-CN" dirty="0" err="1"/>
              <a:t>msg</a:t>
            </a:r>
            <a:r>
              <a:rPr lang="en-US" altLang="zh-CN" dirty="0"/>
              <a:t>”</a:t>
            </a:r>
            <a:r>
              <a:rPr lang="zh-CN" altLang="en-US" dirty="0"/>
              <a:t>这个</a:t>
            </a:r>
            <a:r>
              <a:rPr lang="zh-CN" altLang="en-US" dirty="0" smtClean="0"/>
              <a:t>字符串。例如，假定</a:t>
            </a:r>
            <a:r>
              <a:rPr lang="en-US" altLang="zh-CN" dirty="0"/>
              <a:t>Action</a:t>
            </a:r>
            <a:r>
              <a:rPr lang="zh-CN" altLang="en-US" dirty="0" smtClean="0"/>
              <a:t>类中的数据成员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类型，当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=“Hello!”</a:t>
            </a:r>
            <a:r>
              <a:rPr lang="zh-CN" altLang="en-US" dirty="0" smtClean="0"/>
              <a:t>时，页面上将显示</a:t>
            </a:r>
            <a:r>
              <a:rPr lang="en-US" altLang="zh-CN" dirty="0" smtClean="0"/>
              <a:t>”</a:t>
            </a:r>
            <a:r>
              <a:rPr lang="en-US" altLang="zh-CN" dirty="0"/>
              <a:t> Hello!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字符串而非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实际上，</a:t>
            </a:r>
            <a:r>
              <a:rPr lang="en-US" altLang="zh-CN" dirty="0"/>
              <a:t>s:property</a:t>
            </a:r>
            <a:r>
              <a:rPr lang="zh-CN" altLang="en-US" dirty="0"/>
              <a:t>标签是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getMsg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方法来获取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的值的，如果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类中没有定义该方法，则无法</a:t>
            </a:r>
            <a:r>
              <a:rPr lang="zh-CN" altLang="en-US" dirty="0"/>
              <a:t>获取</a:t>
            </a:r>
            <a:r>
              <a:rPr lang="en-US" altLang="zh-CN" dirty="0" err="1"/>
              <a:t>msg</a:t>
            </a:r>
            <a:r>
              <a:rPr lang="zh-CN" altLang="en-US" dirty="0"/>
              <a:t>的</a:t>
            </a:r>
            <a:r>
              <a:rPr lang="zh-CN" altLang="en-US" dirty="0" smtClean="0"/>
              <a:t>值；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89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Struts2</a:t>
            </a:r>
            <a:r>
              <a:rPr lang="zh-CN" altLang="en-US" dirty="0" smtClean="0"/>
              <a:t>的表单标签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350962"/>
            <a:ext cx="10972800" cy="4808537"/>
          </a:xfrm>
        </p:spPr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s:form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s:form</a:t>
            </a:r>
            <a:r>
              <a:rPr lang="en-US" altLang="zh-CN" dirty="0" smtClean="0"/>
              <a:t> theme=“simple” namespace=“/logic” action=“</a:t>
            </a:r>
            <a:r>
              <a:rPr lang="en-US" altLang="zh-CN" dirty="0" err="1" smtClean="0"/>
              <a:t>add.action</a:t>
            </a:r>
            <a:r>
              <a:rPr lang="en-US" altLang="zh-CN" dirty="0" smtClean="0"/>
              <a:t>”&gt; 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s:form</a:t>
            </a:r>
            <a:r>
              <a:rPr lang="en-US" altLang="zh-CN" dirty="0" smtClean="0"/>
              <a:t> theme=“simple” action=“/logic/</a:t>
            </a:r>
            <a:r>
              <a:rPr lang="en-US" altLang="zh-CN" dirty="0" err="1" smtClean="0"/>
              <a:t>add.action</a:t>
            </a:r>
            <a:r>
              <a:rPr lang="en-US" altLang="zh-CN" dirty="0" smtClean="0"/>
              <a:t>”&gt;</a:t>
            </a:r>
          </a:p>
          <a:p>
            <a:r>
              <a:rPr lang="en-US" altLang="zh-CN" dirty="0" err="1" smtClean="0"/>
              <a:t>textfield</a:t>
            </a:r>
            <a:r>
              <a:rPr lang="zh-CN" altLang="en-US" dirty="0" smtClean="0"/>
              <a:t>标签与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s:textfield</a:t>
            </a:r>
            <a:r>
              <a:rPr lang="en-US" altLang="zh-CN" dirty="0" smtClean="0"/>
              <a:t> name=“username” label=“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”/&gt;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s:textfield</a:t>
            </a:r>
            <a:r>
              <a:rPr lang="en-US" altLang="zh-CN" dirty="0" smtClean="0"/>
              <a:t> name=“username” label=“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” </a:t>
            </a:r>
            <a:r>
              <a:rPr lang="en-US" altLang="zh-CN" dirty="0" err="1" smtClean="0"/>
              <a:t>readonly</a:t>
            </a:r>
            <a:r>
              <a:rPr lang="en-US" altLang="zh-CN" dirty="0" smtClean="0"/>
              <a:t>=“true”/&gt;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s:password</a:t>
            </a:r>
            <a:r>
              <a:rPr lang="en-US" altLang="zh-CN" dirty="0" smtClean="0"/>
              <a:t> name=“password” label=“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” </a:t>
            </a:r>
            <a:r>
              <a:rPr lang="en-US" altLang="zh-CN" dirty="0" err="1" smtClean="0"/>
              <a:t>maxlength</a:t>
            </a:r>
            <a:r>
              <a:rPr lang="en-US" altLang="zh-CN" dirty="0" smtClean="0"/>
              <a:t>=“30”/&gt;</a:t>
            </a:r>
          </a:p>
          <a:p>
            <a:r>
              <a:rPr lang="en-US" altLang="zh-CN" dirty="0" smtClean="0"/>
              <a:t>Submit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s:submit</a:t>
            </a:r>
            <a:r>
              <a:rPr lang="en-US" altLang="zh-CN" dirty="0" smtClean="0"/>
              <a:t> value=“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”/&gt;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9200" y="5961129"/>
            <a:ext cx="7286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highlight>
                  <a:srgbClr val="E8F2FE"/>
                </a:highlight>
                <a:latin typeface="Courier New"/>
              </a:rPr>
              <a:t>&lt;</a:t>
            </a:r>
            <a:r>
              <a:rPr lang="en-US" altLang="zh-CN" dirty="0">
                <a:solidFill>
                  <a:srgbClr val="3F7F7F"/>
                </a:solidFill>
                <a:highlight>
                  <a:srgbClr val="E8F2FE"/>
                </a:highlight>
                <a:latin typeface="Courier New"/>
              </a:rPr>
              <a:t>input </a:t>
            </a:r>
            <a:r>
              <a:rPr lang="en-US" altLang="zh-CN" dirty="0">
                <a:solidFill>
                  <a:srgbClr val="7F007F"/>
                </a:solidFill>
                <a:highlight>
                  <a:srgbClr val="E8F2FE"/>
                </a:highlight>
                <a:latin typeface="Courier New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"submit" </a:t>
            </a:r>
            <a:r>
              <a:rPr lang="en-US" altLang="zh-CN" i="1" dirty="0">
                <a:solidFill>
                  <a:srgbClr val="7F007F"/>
                </a:solidFill>
                <a:highlight>
                  <a:srgbClr val="E8F2FE"/>
                </a:highlight>
                <a:latin typeface="Courier New"/>
              </a:rPr>
              <a:t>name</a:t>
            </a:r>
            <a:r>
              <a:rPr lang="en-US" altLang="zh-CN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"submit" </a:t>
            </a:r>
            <a:r>
              <a:rPr lang="en-US" altLang="zh-CN" i="1" dirty="0">
                <a:solidFill>
                  <a:srgbClr val="7F007F"/>
                </a:solidFill>
                <a:highlight>
                  <a:srgbClr val="E8F2FE"/>
                </a:highlight>
                <a:latin typeface="Courier New"/>
              </a:rPr>
              <a:t>value</a:t>
            </a:r>
            <a:r>
              <a:rPr lang="en-US" altLang="zh-CN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登录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highlight>
                  <a:srgbClr val="E8F2FE"/>
                </a:highlight>
                <a:latin typeface="Courier New"/>
              </a:rPr>
              <a:t>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4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Struts2</a:t>
            </a:r>
            <a:r>
              <a:rPr lang="zh-CN" altLang="en-US" dirty="0"/>
              <a:t>的表单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52514"/>
            <a:ext cx="10972800" cy="5464400"/>
          </a:xfrm>
        </p:spPr>
        <p:txBody>
          <a:bodyPr/>
          <a:lstStyle/>
          <a:p>
            <a:r>
              <a:rPr lang="en-US" altLang="zh-CN" dirty="0" smtClean="0"/>
              <a:t>checkbox</a:t>
            </a:r>
            <a:r>
              <a:rPr lang="zh-CN" altLang="en-US" dirty="0" smtClean="0"/>
              <a:t>标签与</a:t>
            </a:r>
            <a:r>
              <a:rPr lang="zh-CN" altLang="en-US" dirty="0" smtClean="0">
                <a:solidFill>
                  <a:srgbClr val="FF0000"/>
                </a:solidFill>
              </a:rPr>
              <a:t>调试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checkboxlist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27265" y="1550591"/>
            <a:ext cx="1150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s:form</a:t>
            </a:r>
            <a:r>
              <a:rPr lang="en-US" altLang="zh-CN" sz="1600" dirty="0" smtClean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600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checkbox.action</a:t>
            </a:r>
            <a:r>
              <a:rPr lang="en-US" altLang="zh-CN" sz="16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 </a:t>
            </a:r>
            <a:r>
              <a:rPr lang="en-US" altLang="zh-CN" sz="1600" i="1" dirty="0" smtClean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theme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"simple"</a:t>
            </a:r>
            <a:r>
              <a:rPr lang="en-US" altLang="zh-CN" sz="1600" i="1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s:checkbox</a:t>
            </a:r>
            <a:r>
              <a:rPr lang="en-US" altLang="zh-CN" sz="16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label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阅读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"hobbies" </a:t>
            </a:r>
            <a:r>
              <a:rPr lang="en-US" altLang="zh-CN" sz="16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"true" </a:t>
            </a:r>
            <a:r>
              <a:rPr lang="en-US" altLang="zh-CN" sz="1600" b="1" i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fieldValue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600" i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阅读</a:t>
            </a:r>
            <a:r>
              <a:rPr lang="en-US" altLang="zh-CN" sz="1600" i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xx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600" i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阅读</a:t>
            </a:r>
            <a:r>
              <a:rPr lang="en-US" altLang="zh-CN" sz="16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600" i="1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s:checkbox</a:t>
            </a:r>
            <a:r>
              <a:rPr lang="en-US" altLang="zh-CN" sz="16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s:checkbox</a:t>
            </a:r>
            <a:r>
              <a:rPr lang="en-US" altLang="zh-CN" sz="16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label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篮球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6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"hobbies" </a:t>
            </a:r>
            <a:r>
              <a:rPr lang="en-US" altLang="zh-CN" sz="1600" i="1" dirty="0" err="1" smtClean="0">
                <a:solidFill>
                  <a:srgbClr val="7F007F"/>
                </a:solidFill>
                <a:latin typeface="Courier New" panose="02070309020205020404" pitchFamily="49" charset="0"/>
              </a:rPr>
              <a:t>fieldValue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篮球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篮球</a:t>
            </a:r>
            <a:r>
              <a:rPr lang="en-US" altLang="zh-CN" sz="16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600" i="1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s:checkbox</a:t>
            </a:r>
            <a:r>
              <a:rPr lang="en-US" altLang="zh-CN" sz="16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US" altLang="zh-CN" sz="16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s:submit</a:t>
            </a:r>
            <a:r>
              <a:rPr lang="en-US" altLang="zh-CN" sz="16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提交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6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s:form</a:t>
            </a:r>
            <a:r>
              <a:rPr lang="en-US" altLang="zh-CN" sz="1600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3833133" y="1856963"/>
            <a:ext cx="1765300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298701" y="1830366"/>
            <a:ext cx="2225724" cy="2424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673726" y="1828203"/>
            <a:ext cx="1495767" cy="255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3532" y="3372107"/>
            <a:ext cx="10856686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s:checkboxlist</a:t>
            </a:r>
            <a:r>
              <a:rPr lang="en-US" altLang="zh-CN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"a" </a:t>
            </a:r>
            <a:r>
              <a:rPr lang="en-US" altLang="zh-CN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label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请选择您喜欢的图书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i="1" dirty="0" err="1" smtClean="0">
                <a:solidFill>
                  <a:srgbClr val="7F007F"/>
                </a:solidFill>
                <a:latin typeface="Courier New" panose="02070309020205020404" pitchFamily="49" charset="0"/>
              </a:rPr>
              <a:t>labelposition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"top"</a:t>
            </a:r>
          </a:p>
          <a:p>
            <a:r>
              <a:rPr lang="en-US" altLang="zh-CN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"{'Struts2</a:t>
            </a:r>
            <a:r>
              <a:rPr lang="zh-CN" altLang="en-US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权威指南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 , '</a:t>
            </a:r>
            <a:r>
              <a:rPr lang="zh-CN" altLang="en-US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轻量级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J2EE</a:t>
            </a:r>
            <a:r>
              <a:rPr lang="zh-CN" altLang="en-US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企业应用实战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 , '</a:t>
            </a:r>
            <a:r>
              <a:rPr lang="zh-CN" altLang="en-US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基于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J2EEAjax</a:t>
            </a:r>
            <a:r>
              <a:rPr lang="zh-CN" altLang="en-US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宝典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'}" </a:t>
            </a:r>
            <a:r>
              <a:rPr lang="en-US" altLang="zh-CN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43532" y="4137764"/>
            <a:ext cx="10856686" cy="92333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s:checkboxlist</a:t>
            </a:r>
            <a:r>
              <a:rPr lang="en-US" altLang="zh-CN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"b" </a:t>
            </a:r>
            <a:r>
              <a:rPr lang="en-US" altLang="zh-CN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label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请选择您想选择出版日期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i="1" dirty="0" err="1" smtClean="0">
                <a:solidFill>
                  <a:srgbClr val="7F007F"/>
                </a:solidFill>
                <a:latin typeface="Courier New" panose="02070309020205020404" pitchFamily="49" charset="0"/>
              </a:rPr>
              <a:t>labelposition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"top"</a:t>
            </a:r>
          </a:p>
          <a:p>
            <a:r>
              <a:rPr lang="en-US" altLang="zh-CN" dirty="0" smtClean="0"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="#{'Struts2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权威指南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':'2007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','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轻量级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J2EE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企业应用实战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':'2007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','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基于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J2EE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Ajax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宝典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':'2007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'}" </a:t>
            </a:r>
            <a:r>
              <a:rPr lang="en-US" altLang="zh-CN" dirty="0" err="1" smtClean="0">
                <a:solidFill>
                  <a:srgbClr val="7F007F"/>
                </a:solidFill>
                <a:latin typeface="Courier New" panose="02070309020205020404" pitchFamily="49" charset="0"/>
              </a:rPr>
              <a:t>listKey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"key" </a:t>
            </a:r>
            <a:r>
              <a:rPr lang="en-US" altLang="zh-CN" i="1" dirty="0" err="1" smtClean="0">
                <a:solidFill>
                  <a:srgbClr val="7F007F"/>
                </a:solidFill>
                <a:latin typeface="Courier New" panose="02070309020205020404" pitchFamily="49" charset="0"/>
              </a:rPr>
              <a:t>listValue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"value" </a:t>
            </a:r>
            <a:r>
              <a:rPr lang="en-US" altLang="zh-CN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074966" y="3401135"/>
            <a:ext cx="1903185" cy="2743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43532" y="3675468"/>
            <a:ext cx="9362734" cy="3429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3532" y="5139282"/>
            <a:ext cx="10856686" cy="120032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s:checkboxlist</a:t>
            </a:r>
            <a:r>
              <a:rPr lang="en-US" altLang="zh-CN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"book" </a:t>
            </a:r>
            <a:r>
              <a:rPr lang="en-US" altLang="zh-CN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label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请选择您喜欢的图书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i="1" dirty="0" err="1" smtClean="0">
                <a:solidFill>
                  <a:srgbClr val="7F007F"/>
                </a:solidFill>
                <a:latin typeface="Courier New" panose="02070309020205020404" pitchFamily="49" charset="0"/>
              </a:rPr>
              <a:t>labelposition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"top"</a:t>
            </a:r>
          </a:p>
          <a:p>
            <a:r>
              <a:rPr lang="en-US" altLang="zh-CN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"#</a:t>
            </a:r>
            <a:r>
              <a:rPr lang="en-US" altLang="zh-CN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request.books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altLang="zh-CN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s:checkboxlist</a:t>
            </a:r>
            <a:r>
              <a:rPr lang="en-US" altLang="zh-CN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"book" </a:t>
            </a:r>
            <a:r>
              <a:rPr lang="en-US" altLang="zh-CN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label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请选择您喜欢的图书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2" </a:t>
            </a:r>
            <a:r>
              <a:rPr lang="en-US" altLang="zh-CN" i="1" dirty="0" err="1" smtClean="0">
                <a:solidFill>
                  <a:srgbClr val="7F007F"/>
                </a:solidFill>
                <a:latin typeface="Courier New" panose="02070309020205020404" pitchFamily="49" charset="0"/>
              </a:rPr>
              <a:t>labelposition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"top"</a:t>
            </a:r>
          </a:p>
          <a:p>
            <a:r>
              <a:rPr lang="en-US" altLang="zh-CN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"books" </a:t>
            </a:r>
            <a:r>
              <a:rPr lang="en-US" altLang="zh-CN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6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Struts2</a:t>
            </a:r>
            <a:r>
              <a:rPr lang="zh-CN" altLang="en-US" dirty="0"/>
              <a:t>的表单标签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doubleselect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(</a:t>
            </a:r>
            <a:r>
              <a:rPr lang="zh-CN" altLang="en-US" smtClean="0"/>
              <a:t>演示</a:t>
            </a:r>
            <a:r>
              <a:rPr lang="en-US" altLang="zh-CN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702351"/>
      </p:ext>
    </p:extLst>
  </p:cSld>
  <p:clrMapOvr>
    <a:masterClrMapping/>
  </p:clrMapOvr>
</p:sld>
</file>

<file path=ppt/theme/theme1.xml><?xml version="1.0" encoding="utf-8"?>
<a:theme xmlns:a="http://schemas.openxmlformats.org/drawingml/2006/main" name="Dr. He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r. He" id="{4EC06251-9E7C-4BDF-A65F-BC3DD7427B6C}" vid="{DDC3A283-B5B7-4354-9A63-0832AA8963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Dr. He</Template>
  <TotalTime>699</TotalTime>
  <Words>450</Words>
  <Application>Microsoft Office PowerPoint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华文楷体</vt:lpstr>
      <vt:lpstr>宋体</vt:lpstr>
      <vt:lpstr>Arial</vt:lpstr>
      <vt:lpstr>Courier New</vt:lpstr>
      <vt:lpstr>Wingdings</vt:lpstr>
      <vt:lpstr>Dr. He</vt:lpstr>
      <vt:lpstr>Struts2标签库及使用</vt:lpstr>
      <vt:lpstr>Struts2标签库简介</vt:lpstr>
      <vt:lpstr>&lt;s:property/&gt;标签</vt:lpstr>
      <vt:lpstr>Struts2的表单标签</vt:lpstr>
      <vt:lpstr>Struts2的表单标签(续)</vt:lpstr>
      <vt:lpstr>Struts2的表单标签(续)</vt:lpstr>
    </vt:vector>
  </TitlesOfParts>
  <Company>ZJUT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Mordecai</dc:creator>
  <cp:lastModifiedBy>Mordecai</cp:lastModifiedBy>
  <cp:revision>19</cp:revision>
  <dcterms:created xsi:type="dcterms:W3CDTF">2016-09-16T11:45:57Z</dcterms:created>
  <dcterms:modified xsi:type="dcterms:W3CDTF">2016-09-25T09:32:40Z</dcterms:modified>
</cp:coreProperties>
</file>