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4" r:id="rId4"/>
    <p:sldId id="263" r:id="rId5"/>
    <p:sldId id="275" r:id="rId6"/>
    <p:sldId id="276" r:id="rId7"/>
    <p:sldId id="278" r:id="rId8"/>
    <p:sldId id="279" r:id="rId9"/>
    <p:sldId id="277" r:id="rId10"/>
    <p:sldId id="272" r:id="rId11"/>
    <p:sldId id="271" r:id="rId12"/>
    <p:sldId id="280" r:id="rId13"/>
    <p:sldId id="281" r:id="rId14"/>
    <p:sldId id="282" r:id="rId15"/>
    <p:sldId id="261" r:id="rId16"/>
    <p:sldId id="264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100" d="100"/>
          <a:sy n="100" d="100"/>
        </p:scale>
        <p:origin x="-7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EEC1-C98B-464C-8107-DCE158F5B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9AA14-9B9A-9840-B025-1B62132F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FF72-6348-1A43-9E67-683007E9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1883-7E95-4444-929A-68B94035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CE75-76E1-D949-8AD1-1135B193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4584-E064-DC44-9698-9E99681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98DFB-CB2A-7D4D-B384-1C03BB39B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9440-1849-4D4D-8843-44648318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DDCA-6F94-4446-870A-F207F53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8A5C-8761-B74E-8164-EFEDBEA0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40162-9EB7-834F-A856-5A1C14117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BFC3A-B995-BF40-9CB1-A1C74B25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7ED5-0099-A14F-A8FF-8DFF0BA3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F2CF-5D80-AC45-A359-206A15D1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E49B-296E-114C-A5E9-B961922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8D18-9F2E-2549-8BCE-23D86427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F841-B84A-1249-BDDE-8B792285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440A-3200-2546-95BE-A92A54FB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05EB-CA63-1C46-8ABA-F053043B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3B38-FF01-3040-80FE-7E7F4362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7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EE9-3E4C-5345-A10B-27FF19A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CF12A-26FF-CB4F-B02B-8B2BF88E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6C3A-B509-8544-B832-E10FFA72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B79C-0EF9-3042-9E39-6B29FF72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20F4-9540-6346-94C0-0172D77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5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D3CD-671C-504F-98CD-E1759249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7C3F-39BB-3742-8E68-F29041EF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9989C-383A-4641-89C0-14FC569AC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0EFB-469D-B843-816F-371B9132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07621-FF6F-2946-B14F-8959FB95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9EDE0-544E-2F42-8E75-28E9BF7B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BFFE-8369-C141-A1E6-C49827D4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BB476-14ED-4F4A-95F9-6D9E796E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8E82B-9F4A-374A-9EA3-4AEA9C5EC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6F84E-1B1D-AD48-87AA-24644D7EA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5E441-7E4D-5543-B440-699C075AA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5765E-EABB-3E49-BF8B-0AEF5CB4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1AF0F-F769-904E-A871-9B05736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F30C1-9CC2-3A4B-B9B8-94D94F5F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7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543-EEFC-E945-868C-4A95E650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B0045-0D18-6C45-9026-056EB705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EDD66-E5A2-364A-BA93-F2873D68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26993-18AA-0B42-A065-1759018F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93DA7-77E2-0D45-B425-DF63CE2D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F956-69FA-814B-B4C8-2EA261C3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19A74-9631-5C41-8EB0-57E7F7D8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DF63-71E2-B340-A13D-6219FBFA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C6E9-B58A-E348-B215-2AE300FF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872B-53AD-ED47-9864-CE4FADBD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DC16B-1F40-8147-A216-444A7E50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39B53-D2CB-C048-9661-BF162ECD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2F8BE-A249-3548-A1E0-C55C774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D97-4B1D-1440-826C-4B86A2C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12FF8-DF63-3D44-8750-A205AB01F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0CF66-863D-4D44-99E5-698406C8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38AEB-AA95-5F49-AF81-6135B08E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9BBF2-AA57-664C-A32E-4B47B856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8CD47-F5B9-B34C-914B-DAF95956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8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4DC51-CEB5-0842-97E6-3327623E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DC793-0F35-9C45-A442-1CC1B6D01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41AE-F3DE-BB45-B3DE-8B99E87B2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22CAC-2A43-3A4D-9394-A25CD843E6D0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0D79-D04D-AF4F-9B2A-D7A8EBF90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0122-E2C8-AD46-82C9-6773149B8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19DF-4D44-4040-A137-94EE0DCB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31EC77-37C7-4543-AC08-26A95FF5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B93BBFAB-DB3D-864D-852A-9A10A20A633B}"/>
              </a:ext>
            </a:extLst>
          </p:cNvPr>
          <p:cNvSpPr/>
          <p:nvPr/>
        </p:nvSpPr>
        <p:spPr>
          <a:xfrm>
            <a:off x="5390111" y="1263396"/>
            <a:ext cx="5111201" cy="2565526"/>
          </a:xfrm>
          <a:prstGeom prst="cloudCallout">
            <a:avLst>
              <a:gd name="adj1" fmla="val 42509"/>
              <a:gd name="adj2" fmla="val 6703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Junit 5 actually has a feature that helps us to write all these tests!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31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</a:t>
            </a:r>
            <a:r>
              <a:rPr lang="en-US" sz="2200" dirty="0" err="1">
                <a:solidFill>
                  <a:srgbClr val="808000"/>
                </a:solidFill>
                <a:latin typeface="Monaco" pitchFamily="2" charset="77"/>
              </a:rPr>
              <a:t>ParameterizedTest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</a:t>
            </a:r>
            <a:r>
              <a:rPr lang="en-US" sz="2200" dirty="0" err="1">
                <a:solidFill>
                  <a:srgbClr val="808000"/>
                </a:solidFill>
                <a:latin typeface="Monaco" pitchFamily="2" charset="77"/>
              </a:rPr>
              <a:t>CsvSource</a:t>
            </a:r>
            <a:r>
              <a:rPr lang="en-US" sz="2200" dirty="0">
                <a:latin typeface="Monaco" pitchFamily="2" charset="77"/>
              </a:rPr>
              <a:t>({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"1,1,5,0”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"1,1,6,1"</a:t>
            </a:r>
            <a:r>
              <a:rPr lang="en-US" sz="2200" dirty="0">
                <a:latin typeface="Monaco" pitchFamily="2" charset="77"/>
              </a:rPr>
              <a:t>,</a:t>
            </a:r>
          </a:p>
          <a:p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"1,1,7,-1"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"1,1,8,-1" </a:t>
            </a:r>
            <a:r>
              <a:rPr lang="en-US" sz="2200" dirty="0">
                <a:latin typeface="Monaco" pitchFamily="2" charset="77"/>
              </a:rPr>
              <a:t>})</a:t>
            </a:r>
            <a:endParaRPr lang="en-US" sz="2200" b="1" dirty="0">
              <a:solidFill>
                <a:srgbClr val="808000"/>
              </a:solidFill>
              <a:latin typeface="Monaco" pitchFamily="2" charset="77"/>
            </a:endParaRPr>
          </a:p>
          <a:p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small,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big,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total,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expected)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(small, big, total);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(expected,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3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</a:t>
            </a:r>
            <a:r>
              <a:rPr lang="en-US" sz="2200" dirty="0" err="1">
                <a:solidFill>
                  <a:srgbClr val="808000"/>
                </a:solidFill>
                <a:latin typeface="Monaco" pitchFamily="2" charset="77"/>
              </a:rPr>
              <a:t>ParameterizedTest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</a:t>
            </a:r>
            <a:r>
              <a:rPr lang="en-US" sz="2200" dirty="0" err="1">
                <a:solidFill>
                  <a:srgbClr val="808000"/>
                </a:solidFill>
                <a:latin typeface="Monaco" pitchFamily="2" charset="77"/>
              </a:rPr>
              <a:t>CsvSource</a:t>
            </a:r>
            <a:r>
              <a:rPr lang="en-US" sz="2200" dirty="0">
                <a:latin typeface="Monaco" pitchFamily="2" charset="77"/>
              </a:rPr>
              <a:t>({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"1,1,5,0"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"1,1,6,1"</a:t>
            </a:r>
            <a:r>
              <a:rPr lang="en-US" sz="2200" dirty="0">
                <a:latin typeface="Monaco" pitchFamily="2" charset="77"/>
              </a:rPr>
              <a:t>, </a:t>
            </a:r>
          </a:p>
          <a:p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"1,1,7,-1"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"1,1,8,-1" </a:t>
            </a:r>
            <a:r>
              <a:rPr lang="en-US" sz="2200" dirty="0">
                <a:latin typeface="Monaco" pitchFamily="2" charset="77"/>
              </a:rPr>
              <a:t>})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small,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big,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total,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expected)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(small, big, total);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(expected,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868F6-21F6-8140-9DEB-8DE8641E63F5}"/>
              </a:ext>
            </a:extLst>
          </p:cNvPr>
          <p:cNvSpPr/>
          <p:nvPr/>
        </p:nvSpPr>
        <p:spPr>
          <a:xfrm>
            <a:off x="6562167" y="581168"/>
            <a:ext cx="1656183" cy="537949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554845-EABC-F24D-B256-BBCE1EDF3055}"/>
              </a:ext>
            </a:extLst>
          </p:cNvPr>
          <p:cNvCxnSpPr>
            <a:cxnSpLocks/>
          </p:cNvCxnSpPr>
          <p:nvPr/>
        </p:nvCxnSpPr>
        <p:spPr>
          <a:xfrm>
            <a:off x="7012985" y="1020170"/>
            <a:ext cx="2513152" cy="35294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DF754B-D8CF-1649-A958-FC9D2EE3BDBD}"/>
              </a:ext>
            </a:extLst>
          </p:cNvPr>
          <p:cNvCxnSpPr>
            <a:cxnSpLocks/>
          </p:cNvCxnSpPr>
          <p:nvPr/>
        </p:nvCxnSpPr>
        <p:spPr>
          <a:xfrm flipH="1">
            <a:off x="5114626" y="1020170"/>
            <a:ext cx="2088609" cy="65319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21F758-AF17-FC48-954A-B458CE5E4B3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19687" y="1119117"/>
            <a:ext cx="770572" cy="544396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5F9210-9B80-3243-B8B2-A060C6EB469C}"/>
              </a:ext>
            </a:extLst>
          </p:cNvPr>
          <p:cNvCxnSpPr>
            <a:cxnSpLocks/>
          </p:cNvCxnSpPr>
          <p:nvPr/>
        </p:nvCxnSpPr>
        <p:spPr>
          <a:xfrm>
            <a:off x="7910074" y="1020170"/>
            <a:ext cx="365794" cy="6895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0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@Test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Monaco" pitchFamily="2" charset="77"/>
              </a:rPr>
              <a:t>1, 1, 5</a:t>
            </a:r>
            <a:r>
              <a:rPr lang="en-US" sz="2200" dirty="0">
                <a:latin typeface="Monaco" pitchFamily="2" charset="77"/>
              </a:rPr>
              <a:t>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3000" dirty="0">
                <a:solidFill>
                  <a:srgbClr val="FF0000"/>
                </a:solidFill>
                <a:latin typeface="Monaco" pitchFamily="2" charset="77"/>
              </a:rPr>
              <a:t>0</a:t>
            </a:r>
            <a:r>
              <a:rPr lang="en-US" sz="2200" dirty="0">
                <a:latin typeface="Monaco" pitchFamily="2" charset="77"/>
              </a:rPr>
              <a:t>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7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</a:t>
            </a:r>
            <a:r>
              <a:rPr lang="en-US" sz="2200" dirty="0" err="1">
                <a:solidFill>
                  <a:srgbClr val="808000"/>
                </a:solidFill>
                <a:latin typeface="Monaco" pitchFamily="2" charset="77"/>
              </a:rPr>
              <a:t>ParameterizedTest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</a:t>
            </a:r>
            <a:r>
              <a:rPr lang="en-US" sz="2200" dirty="0" err="1">
                <a:solidFill>
                  <a:srgbClr val="808000"/>
                </a:solidFill>
                <a:latin typeface="Monaco" pitchFamily="2" charset="77"/>
              </a:rPr>
              <a:t>CsvSource</a:t>
            </a:r>
            <a:r>
              <a:rPr lang="en-US" sz="2200" dirty="0">
                <a:latin typeface="Monaco" pitchFamily="2" charset="77"/>
              </a:rPr>
              <a:t>({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"1,1,5,0"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"1,1,6,1"</a:t>
            </a:r>
            <a:r>
              <a:rPr lang="en-US" sz="2200" dirty="0">
                <a:latin typeface="Monaco" pitchFamily="2" charset="77"/>
              </a:rPr>
              <a:t>, </a:t>
            </a:r>
          </a:p>
          <a:p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"1,1,7,-1"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"1,1,8,-1" </a:t>
            </a:r>
            <a:r>
              <a:rPr lang="en-US" sz="2200" dirty="0">
                <a:latin typeface="Monaco" pitchFamily="2" charset="77"/>
              </a:rPr>
              <a:t>})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small,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big,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total,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expected)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(small, big, total);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(expected,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1BC618-1A11-0D4E-8165-93110201B383}"/>
              </a:ext>
            </a:extLst>
          </p:cNvPr>
          <p:cNvSpPr txBox="1"/>
          <p:nvPr/>
        </p:nvSpPr>
        <p:spPr>
          <a:xfrm>
            <a:off x="9770533" y="3964363"/>
            <a:ext cx="19462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FF0000"/>
                </a:solidFill>
              </a:rPr>
              <a:t>4 tests!</a:t>
            </a:r>
          </a:p>
        </p:txBody>
      </p:sp>
    </p:spTree>
    <p:extLst>
      <p:ext uri="{BB962C8B-B14F-4D97-AF65-F5344CB8AC3E}">
        <p14:creationId xmlns:p14="http://schemas.microsoft.com/office/powerpoint/2010/main" val="354687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FFFF58-CB0A-474C-8DBB-F563D3EF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83" y="2150533"/>
            <a:ext cx="5363724" cy="2580217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1778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61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6A1F12-84D5-CB49-9358-11E237DEE6BA}"/>
              </a:ext>
            </a:extLst>
          </p:cNvPr>
          <p:cNvSpPr/>
          <p:nvPr/>
        </p:nvSpPr>
        <p:spPr>
          <a:xfrm>
            <a:off x="5645423" y="1074698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45DDA79-5B1E-7B45-829E-398EFA806594}"/>
              </a:ext>
            </a:extLst>
          </p:cNvPr>
          <p:cNvSpPr/>
          <p:nvPr/>
        </p:nvSpPr>
        <p:spPr>
          <a:xfrm>
            <a:off x="5804449" y="1008437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C044-BA51-8E4F-B7FF-9CCB40F8435B}"/>
              </a:ext>
            </a:extLst>
          </p:cNvPr>
          <p:cNvSpPr txBox="1"/>
          <p:nvPr/>
        </p:nvSpPr>
        <p:spPr>
          <a:xfrm>
            <a:off x="6758606" y="1043110"/>
            <a:ext cx="519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Only big bars.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298FD-537D-D048-9AA8-216633DBDD6F}"/>
              </a:ext>
            </a:extLst>
          </p:cNvPr>
          <p:cNvSpPr txBox="1"/>
          <p:nvPr/>
        </p:nvSpPr>
        <p:spPr>
          <a:xfrm>
            <a:off x="6758606" y="1635168"/>
            <a:ext cx="40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5, big = 3, total = 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6F585-12D8-214D-BEE6-C30A4952EB1D}"/>
              </a:ext>
            </a:extLst>
          </p:cNvPr>
          <p:cNvSpPr txBox="1"/>
          <p:nvPr/>
        </p:nvSpPr>
        <p:spPr>
          <a:xfrm>
            <a:off x="5804449" y="3031802"/>
            <a:ext cx="55745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small = 5,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big = 0</a:t>
            </a:r>
            <a:r>
              <a:rPr lang="en-US" sz="3200" dirty="0">
                <a:solidFill>
                  <a:schemeClr val="bg1"/>
                </a:solidFill>
              </a:rPr>
              <a:t>, total = 10, = -1</a:t>
            </a:r>
          </a:p>
          <a:p>
            <a:r>
              <a:rPr lang="en-US" sz="3200" dirty="0">
                <a:solidFill>
                  <a:schemeClr val="bg1"/>
                </a:solidFill>
              </a:rPr>
              <a:t>small = 5,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big = 1</a:t>
            </a:r>
            <a:r>
              <a:rPr lang="en-US" sz="3200" dirty="0">
                <a:solidFill>
                  <a:schemeClr val="bg1"/>
                </a:solidFill>
              </a:rPr>
              <a:t>, total = 10, = 5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small = 5,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big = 2</a:t>
            </a:r>
            <a:r>
              <a:rPr lang="en-US" sz="3200" dirty="0">
                <a:solidFill>
                  <a:schemeClr val="bg1"/>
                </a:solidFill>
              </a:rPr>
              <a:t>, total = 10, = 0</a:t>
            </a:r>
          </a:p>
          <a:p>
            <a:r>
              <a:rPr lang="en-US" sz="3200" dirty="0">
                <a:solidFill>
                  <a:schemeClr val="bg1"/>
                </a:solidFill>
              </a:rPr>
              <a:t>small = 5,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big = 3</a:t>
            </a:r>
            <a:r>
              <a:rPr lang="en-US" sz="3200" dirty="0">
                <a:solidFill>
                  <a:schemeClr val="bg1"/>
                </a:solidFill>
              </a:rPr>
              <a:t>, total = 10, =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240E1A-12A7-984E-91F6-3751D06AD4C5}"/>
              </a:ext>
            </a:extLst>
          </p:cNvPr>
          <p:cNvCxnSpPr>
            <a:cxnSpLocks/>
          </p:cNvCxnSpPr>
          <p:nvPr/>
        </p:nvCxnSpPr>
        <p:spPr>
          <a:xfrm>
            <a:off x="5788419" y="4343401"/>
            <a:ext cx="5590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5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</a:t>
            </a:r>
            <a:r>
              <a:rPr lang="en-US" sz="2200" dirty="0" err="1">
                <a:solidFill>
                  <a:srgbClr val="808000"/>
                </a:solidFill>
                <a:latin typeface="Monaco" pitchFamily="2" charset="77"/>
              </a:rPr>
              <a:t>ParameterizedTest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</a:t>
            </a:r>
            <a:r>
              <a:rPr lang="en-US" sz="2200" dirty="0" err="1">
                <a:solidFill>
                  <a:srgbClr val="808000"/>
                </a:solidFill>
                <a:latin typeface="Monaco" pitchFamily="2" charset="77"/>
              </a:rPr>
              <a:t>CsvSource</a:t>
            </a:r>
            <a:r>
              <a:rPr lang="en-US" sz="2200" dirty="0">
                <a:latin typeface="Monaco" pitchFamily="2" charset="77"/>
              </a:rPr>
              <a:t>({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"4,0,10,-1"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"4,1,10,-1"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"5,2,10,0"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"5,3,10,0" </a:t>
            </a:r>
            <a:r>
              <a:rPr lang="en-US" sz="2200" dirty="0">
                <a:latin typeface="Monaco" pitchFamily="2" charset="77"/>
              </a:rPr>
              <a:t>})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onlyBigBars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small,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big,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total,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expected)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(small, big, total);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(expected,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9D0C2-BD7B-7F4F-81A3-27471BB0FC2D}"/>
              </a:ext>
            </a:extLst>
          </p:cNvPr>
          <p:cNvSpPr/>
          <p:nvPr/>
        </p:nvSpPr>
        <p:spPr>
          <a:xfrm>
            <a:off x="4334928" y="598102"/>
            <a:ext cx="7196672" cy="84123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EA68-A56C-904F-95D1-46F5A5C0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0" y="376767"/>
            <a:ext cx="4787900" cy="5969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1778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86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400" dirty="0" err="1">
                <a:latin typeface="Monaco" pitchFamily="2" charset="77"/>
              </a:rPr>
              <a:t>ChocolateBags</a:t>
            </a:r>
            <a:r>
              <a:rPr lang="en-US" sz="2400" dirty="0">
                <a:latin typeface="Monaco" pitchFamily="2" charset="77"/>
              </a:rPr>
              <a:t> {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public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>
                <a:latin typeface="Monaco" pitchFamily="2" charset="77"/>
              </a:rPr>
              <a:t>calculate(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>
                <a:latin typeface="Monaco" pitchFamily="2" charset="77"/>
              </a:rPr>
              <a:t>small, </a:t>
            </a:r>
          </a:p>
          <a:p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>
                <a:latin typeface="Monaco" pitchFamily="2" charset="77"/>
              </a:rPr>
              <a:t>big,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>
                <a:latin typeface="Monaco" pitchFamily="2" charset="77"/>
              </a:rPr>
              <a:t>total) {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maxBigBoxes</a:t>
            </a:r>
            <a:r>
              <a:rPr lang="en-US" sz="2400" dirty="0">
                <a:latin typeface="Monaco" pitchFamily="2" charset="77"/>
              </a:rPr>
              <a:t> = total /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5</a:t>
            </a:r>
            <a:r>
              <a:rPr lang="en-US" sz="2400" dirty="0">
                <a:latin typeface="Monaco" pitchFamily="2" charset="77"/>
              </a:rPr>
              <a:t>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bigBoxes</a:t>
            </a:r>
            <a:r>
              <a:rPr lang="en-US" sz="2400" dirty="0">
                <a:latin typeface="Monaco" pitchFamily="2" charset="77"/>
              </a:rPr>
              <a:t> = </a:t>
            </a:r>
            <a:r>
              <a:rPr lang="en-US" sz="2400" dirty="0" err="1">
                <a:latin typeface="Monaco" pitchFamily="2" charset="77"/>
              </a:rPr>
              <a:t>maxBigBoxes</a:t>
            </a:r>
            <a:r>
              <a:rPr lang="en-US" sz="2400" dirty="0">
                <a:latin typeface="Monaco" pitchFamily="2" charset="77"/>
              </a:rPr>
              <a:t> &lt; big ? </a:t>
            </a:r>
          </a:p>
          <a:p>
            <a:r>
              <a:rPr lang="en-US" sz="2400" dirty="0">
                <a:latin typeface="Monaco" pitchFamily="2" charset="77"/>
              </a:rPr>
              <a:t>    </a:t>
            </a:r>
            <a:r>
              <a:rPr lang="en-US" sz="2400" dirty="0" err="1">
                <a:latin typeface="Monaco" pitchFamily="2" charset="77"/>
              </a:rPr>
              <a:t>maxBigBoxes</a:t>
            </a:r>
            <a:r>
              <a:rPr lang="en-US" sz="2400" dirty="0">
                <a:latin typeface="Monaco" pitchFamily="2" charset="77"/>
              </a:rPr>
              <a:t> : big;</a:t>
            </a:r>
            <a:br>
              <a:rPr lang="en-US" sz="2400" dirty="0">
                <a:latin typeface="Monaco" pitchFamily="2" charset="77"/>
              </a:rPr>
            </a:b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    total -= (</a:t>
            </a:r>
            <a:r>
              <a:rPr lang="en-US" sz="2400" dirty="0" err="1">
                <a:latin typeface="Monaco" pitchFamily="2" charset="77"/>
              </a:rPr>
              <a:t>bigBoxes</a:t>
            </a:r>
            <a:r>
              <a:rPr lang="en-US" sz="2400" dirty="0">
                <a:latin typeface="Monaco" pitchFamily="2" charset="77"/>
              </a:rPr>
              <a:t> *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5</a:t>
            </a:r>
            <a:r>
              <a:rPr lang="en-US" sz="2400" dirty="0">
                <a:latin typeface="Monaco" pitchFamily="2" charset="77"/>
              </a:rPr>
              <a:t>);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if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Monaco" pitchFamily="2" charset="77"/>
              </a:rPr>
              <a:t>small &lt;= total</a:t>
            </a:r>
            <a:r>
              <a:rPr lang="en-US" sz="2400" dirty="0">
                <a:latin typeface="Monaco" pitchFamily="2" charset="77"/>
              </a:rPr>
              <a:t>)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return </a:t>
            </a:r>
            <a:r>
              <a:rPr lang="en-US" sz="2400" dirty="0">
                <a:latin typeface="Monaco" pitchFamily="2" charset="77"/>
              </a:rPr>
              <a:t>-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1</a:t>
            </a:r>
            <a:r>
              <a:rPr lang="en-US" sz="2400" dirty="0">
                <a:latin typeface="Monaco" pitchFamily="2" charset="77"/>
              </a:rPr>
              <a:t>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return </a:t>
            </a:r>
            <a:r>
              <a:rPr lang="en-US" sz="2400" dirty="0">
                <a:latin typeface="Monaco" pitchFamily="2" charset="77"/>
              </a:rPr>
              <a:t>total;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}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}</a:t>
            </a: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5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public class </a:t>
            </a:r>
            <a:r>
              <a:rPr lang="en-US" sz="2400" dirty="0" err="1">
                <a:latin typeface="Monaco" pitchFamily="2" charset="77"/>
              </a:rPr>
              <a:t>ChocolateBags</a:t>
            </a:r>
            <a:r>
              <a:rPr lang="en-US" sz="2400" dirty="0">
                <a:latin typeface="Monaco" pitchFamily="2" charset="77"/>
              </a:rPr>
              <a:t> {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public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>
                <a:latin typeface="Monaco" pitchFamily="2" charset="77"/>
              </a:rPr>
              <a:t>calculate(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>
                <a:latin typeface="Monaco" pitchFamily="2" charset="77"/>
              </a:rPr>
              <a:t>small, </a:t>
            </a:r>
          </a:p>
          <a:p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>
                <a:latin typeface="Monaco" pitchFamily="2" charset="77"/>
              </a:rPr>
              <a:t>big,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>
                <a:latin typeface="Monaco" pitchFamily="2" charset="77"/>
              </a:rPr>
              <a:t>total) {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maxBigBoxes</a:t>
            </a:r>
            <a:r>
              <a:rPr lang="en-US" sz="2400" dirty="0">
                <a:latin typeface="Monaco" pitchFamily="2" charset="77"/>
              </a:rPr>
              <a:t> = total /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5</a:t>
            </a:r>
            <a:r>
              <a:rPr lang="en-US" sz="2400" dirty="0">
                <a:latin typeface="Monaco" pitchFamily="2" charset="77"/>
              </a:rPr>
              <a:t>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bigBoxes</a:t>
            </a:r>
            <a:r>
              <a:rPr lang="en-US" sz="2400" dirty="0">
                <a:latin typeface="Monaco" pitchFamily="2" charset="77"/>
              </a:rPr>
              <a:t> = </a:t>
            </a:r>
            <a:r>
              <a:rPr lang="en-US" sz="2400" dirty="0" err="1">
                <a:latin typeface="Monaco" pitchFamily="2" charset="77"/>
              </a:rPr>
              <a:t>maxBigBoxes</a:t>
            </a:r>
            <a:r>
              <a:rPr lang="en-US" sz="2400" dirty="0">
                <a:latin typeface="Monaco" pitchFamily="2" charset="77"/>
              </a:rPr>
              <a:t> &lt; big ? </a:t>
            </a:r>
          </a:p>
          <a:p>
            <a:r>
              <a:rPr lang="en-US" sz="2400" dirty="0">
                <a:latin typeface="Monaco" pitchFamily="2" charset="77"/>
              </a:rPr>
              <a:t>    </a:t>
            </a:r>
            <a:r>
              <a:rPr lang="en-US" sz="2400" dirty="0" err="1">
                <a:latin typeface="Monaco" pitchFamily="2" charset="77"/>
              </a:rPr>
              <a:t>maxBigBoxes</a:t>
            </a:r>
            <a:r>
              <a:rPr lang="en-US" sz="2400" dirty="0">
                <a:latin typeface="Monaco" pitchFamily="2" charset="77"/>
              </a:rPr>
              <a:t> : big;</a:t>
            </a:r>
            <a:br>
              <a:rPr lang="en-US" sz="2400" dirty="0">
                <a:latin typeface="Monaco" pitchFamily="2" charset="77"/>
              </a:rPr>
            </a:b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    total -= (</a:t>
            </a:r>
            <a:r>
              <a:rPr lang="en-US" sz="2400" dirty="0" err="1">
                <a:latin typeface="Monaco" pitchFamily="2" charset="77"/>
              </a:rPr>
              <a:t>bigBoxes</a:t>
            </a:r>
            <a:r>
              <a:rPr lang="en-US" sz="2400" dirty="0">
                <a:latin typeface="Monaco" pitchFamily="2" charset="77"/>
              </a:rPr>
              <a:t> * 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5</a:t>
            </a:r>
            <a:r>
              <a:rPr lang="en-US" sz="2400" dirty="0">
                <a:latin typeface="Monaco" pitchFamily="2" charset="77"/>
              </a:rPr>
              <a:t>);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if</a:t>
            </a:r>
            <a:r>
              <a:rPr lang="en-US" sz="2400" dirty="0">
                <a:latin typeface="Monaco" pitchFamily="2" charset="77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Monaco" pitchFamily="2" charset="77"/>
              </a:rPr>
              <a:t>small &lt; total</a:t>
            </a:r>
            <a:r>
              <a:rPr lang="en-US" sz="2400" dirty="0">
                <a:latin typeface="Monaco" pitchFamily="2" charset="77"/>
              </a:rPr>
              <a:t>)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return </a:t>
            </a:r>
            <a:r>
              <a:rPr lang="en-US" sz="2400" dirty="0">
                <a:latin typeface="Monaco" pitchFamily="2" charset="77"/>
              </a:rPr>
              <a:t>-</a:t>
            </a:r>
            <a:r>
              <a:rPr lang="en-US" sz="2400" dirty="0">
                <a:solidFill>
                  <a:srgbClr val="0000FF"/>
                </a:solidFill>
                <a:latin typeface="Monaco" pitchFamily="2" charset="77"/>
              </a:rPr>
              <a:t>1</a:t>
            </a:r>
            <a:r>
              <a:rPr lang="en-US" sz="2400" dirty="0">
                <a:latin typeface="Monaco" pitchFamily="2" charset="77"/>
              </a:rPr>
              <a:t>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Monaco" pitchFamily="2" charset="77"/>
              </a:rPr>
              <a:t>return </a:t>
            </a:r>
            <a:r>
              <a:rPr lang="en-US" sz="2400" dirty="0">
                <a:latin typeface="Monaco" pitchFamily="2" charset="77"/>
              </a:rPr>
              <a:t>total;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 }</a:t>
            </a:r>
            <a:br>
              <a:rPr lang="en-US" sz="2400" dirty="0">
                <a:latin typeface="Monaco" pitchFamily="2" charset="77"/>
              </a:rPr>
            </a:br>
            <a:r>
              <a:rPr lang="en-US" sz="2400" dirty="0">
                <a:latin typeface="Monaco" pitchFamily="2" charset="77"/>
              </a:rPr>
              <a:t>}</a:t>
            </a:r>
            <a:endParaRPr lang="en-US" sz="24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6A1F12-84D5-CB49-9358-11E237DEE6BA}"/>
              </a:ext>
            </a:extLst>
          </p:cNvPr>
          <p:cNvSpPr/>
          <p:nvPr/>
        </p:nvSpPr>
        <p:spPr>
          <a:xfrm>
            <a:off x="5645423" y="1074698"/>
            <a:ext cx="702365" cy="7023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45DDA79-5B1E-7B45-829E-398EFA806594}"/>
              </a:ext>
            </a:extLst>
          </p:cNvPr>
          <p:cNvSpPr/>
          <p:nvPr/>
        </p:nvSpPr>
        <p:spPr>
          <a:xfrm>
            <a:off x="5804449" y="1008437"/>
            <a:ext cx="795131" cy="561498"/>
          </a:xfrm>
          <a:custGeom>
            <a:avLst/>
            <a:gdLst>
              <a:gd name="connsiteX0" fmla="*/ 0 w 795131"/>
              <a:gd name="connsiteY0" fmla="*/ 225287 h 561498"/>
              <a:gd name="connsiteX1" fmla="*/ 265044 w 795131"/>
              <a:gd name="connsiteY1" fmla="*/ 556591 h 561498"/>
              <a:gd name="connsiteX2" fmla="*/ 795131 w 795131"/>
              <a:gd name="connsiteY2" fmla="*/ 0 h 5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131" h="561498">
                <a:moveTo>
                  <a:pt x="0" y="225287"/>
                </a:moveTo>
                <a:cubicBezTo>
                  <a:pt x="66261" y="409713"/>
                  <a:pt x="132522" y="594139"/>
                  <a:pt x="265044" y="556591"/>
                </a:cubicBezTo>
                <a:cubicBezTo>
                  <a:pt x="397566" y="519043"/>
                  <a:pt x="596348" y="259521"/>
                  <a:pt x="795131" y="0"/>
                </a:cubicBezTo>
              </a:path>
            </a:pathLst>
          </a:cu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C044-BA51-8E4F-B7FF-9CCB40F8435B}"/>
              </a:ext>
            </a:extLst>
          </p:cNvPr>
          <p:cNvSpPr txBox="1"/>
          <p:nvPr/>
        </p:nvSpPr>
        <p:spPr>
          <a:xfrm>
            <a:off x="6758606" y="700199"/>
            <a:ext cx="5191656" cy="107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total is higher than the amount of small and big bars.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298FD-537D-D048-9AA8-216633DBDD6F}"/>
              </a:ext>
            </a:extLst>
          </p:cNvPr>
          <p:cNvSpPr txBox="1"/>
          <p:nvPr/>
        </p:nvSpPr>
        <p:spPr>
          <a:xfrm>
            <a:off x="6758606" y="1635168"/>
            <a:ext cx="4017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Ex: small = 1, big = 1, total = 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6F585-12D8-214D-BEE6-C30A4952EB1D}"/>
              </a:ext>
            </a:extLst>
          </p:cNvPr>
          <p:cNvSpPr txBox="1"/>
          <p:nvPr/>
        </p:nvSpPr>
        <p:spPr>
          <a:xfrm>
            <a:off x="5804449" y="3031802"/>
            <a:ext cx="53831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small = 1, big = 1,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= 5</a:t>
            </a:r>
            <a:r>
              <a:rPr lang="en-US" sz="3200" dirty="0">
                <a:solidFill>
                  <a:schemeClr val="bg1"/>
                </a:solidFill>
              </a:rPr>
              <a:t>, = 0</a:t>
            </a:r>
          </a:p>
          <a:p>
            <a:r>
              <a:rPr lang="en-US" sz="3200" dirty="0">
                <a:solidFill>
                  <a:schemeClr val="bg1"/>
                </a:solidFill>
              </a:rPr>
              <a:t>small = 1, big = 1,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= 6</a:t>
            </a:r>
            <a:r>
              <a:rPr lang="en-US" sz="3200" dirty="0">
                <a:solidFill>
                  <a:schemeClr val="bg1"/>
                </a:solidFill>
              </a:rPr>
              <a:t>, = 1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small = 1, big = 1,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= 7</a:t>
            </a:r>
            <a:r>
              <a:rPr lang="en-US" sz="3200" dirty="0">
                <a:solidFill>
                  <a:schemeClr val="bg1"/>
                </a:solidFill>
              </a:rPr>
              <a:t>, = -1</a:t>
            </a:r>
          </a:p>
          <a:p>
            <a:r>
              <a:rPr lang="en-US" sz="3200" dirty="0">
                <a:solidFill>
                  <a:schemeClr val="bg1"/>
                </a:solidFill>
              </a:rPr>
              <a:t>small = 1, big = 1,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= 8</a:t>
            </a:r>
            <a:r>
              <a:rPr lang="en-US" sz="3200" dirty="0">
                <a:solidFill>
                  <a:schemeClr val="bg1"/>
                </a:solidFill>
              </a:rPr>
              <a:t>, = -1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6F6AE8-046F-3A41-9BC4-C89773705117}"/>
              </a:ext>
            </a:extLst>
          </p:cNvPr>
          <p:cNvCxnSpPr>
            <a:cxnSpLocks/>
          </p:cNvCxnSpPr>
          <p:nvPr/>
        </p:nvCxnSpPr>
        <p:spPr>
          <a:xfrm>
            <a:off x="5597020" y="4300538"/>
            <a:ext cx="5590569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9E421F77-CC33-264D-A37D-57EE233FA29F}"/>
              </a:ext>
            </a:extLst>
          </p:cNvPr>
          <p:cNvSpPr/>
          <p:nvPr/>
        </p:nvSpPr>
        <p:spPr>
          <a:xfrm>
            <a:off x="4997447" y="3113531"/>
            <a:ext cx="703287" cy="4572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C3939E5-6302-CA4D-9365-FD14F16628EE}"/>
              </a:ext>
            </a:extLst>
          </p:cNvPr>
          <p:cNvSpPr/>
          <p:nvPr/>
        </p:nvSpPr>
        <p:spPr>
          <a:xfrm>
            <a:off x="4997447" y="3587659"/>
            <a:ext cx="703287" cy="4572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698C207-2D05-CC46-B5DF-3CFC4B59D6A9}"/>
              </a:ext>
            </a:extLst>
          </p:cNvPr>
          <p:cNvSpPr/>
          <p:nvPr/>
        </p:nvSpPr>
        <p:spPr>
          <a:xfrm>
            <a:off x="4997446" y="4587877"/>
            <a:ext cx="703287" cy="4572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9AFDA22-7257-6B41-BFDD-260F18663F53}"/>
              </a:ext>
            </a:extLst>
          </p:cNvPr>
          <p:cNvSpPr/>
          <p:nvPr/>
        </p:nvSpPr>
        <p:spPr>
          <a:xfrm>
            <a:off x="4997446" y="5129147"/>
            <a:ext cx="703287" cy="4572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8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AA77D-3B19-A042-A14E-B5120149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83" y="431800"/>
            <a:ext cx="4889500" cy="6096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1778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00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@Test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totalIsTooBig_boundary1() {}</a:t>
            </a:r>
          </a:p>
          <a:p>
            <a:endParaRPr lang="en-US" sz="2200" dirty="0">
              <a:latin typeface="Monaco" pitchFamily="2" charset="77"/>
            </a:endParaRPr>
          </a:p>
          <a:p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@Test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totalIsTooBig_boundary2() {}</a:t>
            </a:r>
          </a:p>
          <a:p>
            <a:endParaRPr lang="en-US" sz="2200" dirty="0">
              <a:latin typeface="Monaco" pitchFamily="2" charset="77"/>
            </a:endParaRPr>
          </a:p>
          <a:p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@Test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totalIsTooBig_boundary3() {}</a:t>
            </a:r>
          </a:p>
          <a:p>
            <a:endParaRPr lang="en-US" sz="2200" dirty="0">
              <a:latin typeface="Monaco" pitchFamily="2" charset="77"/>
            </a:endParaRPr>
          </a:p>
          <a:p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@Test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>
                <a:latin typeface="Monaco" pitchFamily="2" charset="77"/>
              </a:rPr>
              <a:t>totalIsTooBig_boundary4() {}</a:t>
            </a:r>
          </a:p>
          <a:p>
            <a:endParaRPr lang="en-US" sz="22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9858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solidFill>
                <a:srgbClr val="808000"/>
              </a:solidFill>
              <a:latin typeface="Monaco" pitchFamily="2" charset="77"/>
            </a:endParaRPr>
          </a:p>
          <a:p>
            <a:endParaRPr lang="en-US" sz="2200" dirty="0">
              <a:solidFill>
                <a:srgbClr val="808000"/>
              </a:solidFill>
              <a:latin typeface="Monaco" pitchFamily="2" charset="77"/>
            </a:endParaRP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() {</a:t>
            </a: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(??, ??, ??);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(??,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solidFill>
                <a:srgbClr val="808000"/>
              </a:solidFill>
              <a:latin typeface="Monaco" pitchFamily="2" charset="77"/>
            </a:endParaRPr>
          </a:p>
          <a:p>
            <a:endParaRPr lang="en-US" sz="2200" dirty="0">
              <a:solidFill>
                <a:srgbClr val="808000"/>
              </a:solidFill>
              <a:latin typeface="Monaco" pitchFamily="2" charset="77"/>
            </a:endParaRP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small,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big,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total,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expected)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(small, big, total);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(expected,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9F8B-03EC-3B4A-985A-73715E29BCDF}"/>
              </a:ext>
            </a:extLst>
          </p:cNvPr>
          <p:cNvSpPr/>
          <p:nvPr/>
        </p:nvSpPr>
        <p:spPr>
          <a:xfrm>
            <a:off x="4334927" y="1202267"/>
            <a:ext cx="7230540" cy="846666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284B3-419D-DE41-A9D8-EB34B4DBCAE2}"/>
              </a:ext>
            </a:extLst>
          </p:cNvPr>
          <p:cNvSpPr/>
          <p:nvPr/>
        </p:nvSpPr>
        <p:spPr>
          <a:xfrm>
            <a:off x="7569199" y="2573866"/>
            <a:ext cx="3081867" cy="55880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99316-FE65-5547-84A1-5A1793540AFD}"/>
              </a:ext>
            </a:extLst>
          </p:cNvPr>
          <p:cNvSpPr/>
          <p:nvPr/>
        </p:nvSpPr>
        <p:spPr>
          <a:xfrm>
            <a:off x="6874932" y="3268132"/>
            <a:ext cx="1540935" cy="558801"/>
          </a:xfrm>
          <a:prstGeom prst="rect">
            <a:avLst/>
          </a:prstGeom>
          <a:solidFill>
            <a:schemeClr val="accent4">
              <a:lumMod val="20000"/>
              <a:lumOff val="80000"/>
              <a:alpha val="38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            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"1,1,5,0”</a:t>
            </a:r>
            <a:endParaRPr lang="en-US" sz="2200" dirty="0">
              <a:latin typeface="Monaco" pitchFamily="2" charset="77"/>
            </a:endParaRP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small,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big,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total,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expected)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(small, big, total);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(expected,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7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            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</a:t>
            </a:r>
            <a:r>
              <a:rPr lang="en-US" sz="2200" b="1">
                <a:solidFill>
                  <a:srgbClr val="008000"/>
                </a:solidFill>
                <a:latin typeface="Monaco" pitchFamily="2" charset="77"/>
              </a:rPr>
              <a:t>1,1,5,0”</a:t>
            </a:r>
            <a:r>
              <a:rPr lang="en-US" sz="2200">
                <a:latin typeface="Monaco" pitchFamily="2" charset="77"/>
              </a:rPr>
              <a:t>, </a:t>
            </a:r>
            <a:r>
              <a:rPr lang="en-US" sz="2200" b="1">
                <a:solidFill>
                  <a:srgbClr val="008000"/>
                </a:solidFill>
                <a:latin typeface="Monaco" pitchFamily="2" charset="77"/>
              </a:rPr>
              <a:t>"1,1,6,1"</a:t>
            </a:r>
            <a:endParaRPr lang="en-US" sz="2200" dirty="0">
              <a:latin typeface="Monaco" pitchFamily="2" charset="77"/>
            </a:endParaRPr>
          </a:p>
          <a:p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small,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big,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total,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expected)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(small, big, total);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(expected,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3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           </a:t>
            </a:r>
            <a:r>
              <a:rPr lang="en-US" sz="2200" dirty="0">
                <a:latin typeface="Monaco" pitchFamily="2" charset="77"/>
              </a:rPr>
              <a:t>{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"1,1,5,0”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"1,1,6,1"</a:t>
            </a:r>
            <a:r>
              <a:rPr lang="en-US" sz="2200" dirty="0">
                <a:latin typeface="Monaco" pitchFamily="2" charset="77"/>
              </a:rPr>
              <a:t>,</a:t>
            </a:r>
          </a:p>
          <a:p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"1,1,7,-1"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"1,1,8,-1" </a:t>
            </a: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small,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big,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total,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expected)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(small, big, total);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(expected,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2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61C00-975B-5E47-8747-9F01B2697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3" t="13288" r="7778" b="13477"/>
          <a:stretch/>
        </p:blipFill>
        <p:spPr>
          <a:xfrm>
            <a:off x="4013201" y="0"/>
            <a:ext cx="81788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52E47-B63E-B343-8591-98E78088B1C0}"/>
              </a:ext>
            </a:extLst>
          </p:cNvPr>
          <p:cNvSpPr/>
          <p:nvPr/>
        </p:nvSpPr>
        <p:spPr>
          <a:xfrm>
            <a:off x="4334928" y="254000"/>
            <a:ext cx="7569204" cy="4622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329C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A3814-70DE-F245-BB08-F9E6238F9460}"/>
              </a:ext>
            </a:extLst>
          </p:cNvPr>
          <p:cNvSpPr/>
          <p:nvPr/>
        </p:nvSpPr>
        <p:spPr>
          <a:xfrm>
            <a:off x="4334928" y="304799"/>
            <a:ext cx="76030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solidFill>
                  <a:srgbClr val="808000"/>
                </a:solidFill>
                <a:latin typeface="Monaco" pitchFamily="2" charset="77"/>
              </a:rPr>
              <a:t>@</a:t>
            </a:r>
            <a:r>
              <a:rPr lang="en-US" sz="2200" dirty="0" err="1">
                <a:solidFill>
                  <a:srgbClr val="808000"/>
                </a:solidFill>
                <a:latin typeface="Monaco" pitchFamily="2" charset="77"/>
              </a:rPr>
              <a:t>CsvSource</a:t>
            </a:r>
            <a:r>
              <a:rPr lang="en-US" sz="2200" dirty="0">
                <a:latin typeface="Monaco" pitchFamily="2" charset="77"/>
              </a:rPr>
              <a:t>({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"1,1,5,0”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"1,1,6,1"</a:t>
            </a:r>
            <a:r>
              <a:rPr lang="en-US" sz="2200" dirty="0">
                <a:latin typeface="Monaco" pitchFamily="2" charset="77"/>
              </a:rPr>
              <a:t>,</a:t>
            </a:r>
          </a:p>
          <a:p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"1,1,7,-1"</a:t>
            </a:r>
            <a:r>
              <a:rPr lang="en-US" sz="2200" dirty="0">
                <a:latin typeface="Monaco" pitchFamily="2" charset="77"/>
              </a:rPr>
              <a:t>, </a:t>
            </a:r>
            <a:r>
              <a:rPr lang="en-US" sz="2200" b="1" dirty="0">
                <a:solidFill>
                  <a:srgbClr val="008000"/>
                </a:solidFill>
                <a:latin typeface="Monaco" pitchFamily="2" charset="77"/>
              </a:rPr>
              <a:t>"1,1,8,-1" </a:t>
            </a:r>
            <a:r>
              <a:rPr lang="en-US" sz="2200" dirty="0">
                <a:latin typeface="Monaco" pitchFamily="2" charset="77"/>
              </a:rPr>
              <a:t>})</a:t>
            </a:r>
            <a:br>
              <a:rPr lang="en-US" sz="2200" dirty="0">
                <a:latin typeface="Monaco" pitchFamily="2" charset="77"/>
              </a:rPr>
            </a:b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public void </a:t>
            </a:r>
            <a:r>
              <a:rPr lang="en-US" sz="2200" dirty="0" err="1">
                <a:latin typeface="Monaco" pitchFamily="2" charset="77"/>
              </a:rPr>
              <a:t>totalIsTooBig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small,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big,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total,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expected) {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 bags = 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new </a:t>
            </a:r>
            <a:r>
              <a:rPr lang="en-US" sz="2200" dirty="0" err="1">
                <a:latin typeface="Monaco" pitchFamily="2" charset="77"/>
              </a:rPr>
              <a:t>ChocolateBags</a:t>
            </a:r>
            <a:r>
              <a:rPr lang="en-US" sz="2200" dirty="0">
                <a:latin typeface="Monaco" pitchFamily="2" charset="77"/>
              </a:rPr>
              <a:t>();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  </a:t>
            </a:r>
            <a:r>
              <a:rPr lang="en-US" sz="2200" b="1" dirty="0" err="1">
                <a:solidFill>
                  <a:srgbClr val="000080"/>
                </a:solidFill>
                <a:latin typeface="Monaco" pitchFamily="2" charset="77"/>
              </a:rPr>
              <a:t>int</a:t>
            </a:r>
            <a:r>
              <a:rPr lang="en-US" sz="2200" b="1" dirty="0">
                <a:solidFill>
                  <a:srgbClr val="000080"/>
                </a:solidFill>
                <a:latin typeface="Monaco" pitchFamily="2" charset="77"/>
              </a:rPr>
              <a:t> </a:t>
            </a:r>
            <a:r>
              <a:rPr lang="en-US" sz="2200" dirty="0">
                <a:latin typeface="Monaco" pitchFamily="2" charset="77"/>
              </a:rPr>
              <a:t>result = 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bags.calculate</a:t>
            </a:r>
            <a:r>
              <a:rPr lang="en-US" sz="2200" dirty="0">
                <a:latin typeface="Monaco" pitchFamily="2" charset="77"/>
              </a:rPr>
              <a:t>(small, big, total); </a:t>
            </a:r>
          </a:p>
          <a:p>
            <a:endParaRPr lang="en-US" sz="2200" i="1" dirty="0">
              <a:latin typeface="Monaco" pitchFamily="2" charset="77"/>
            </a:endParaRPr>
          </a:p>
          <a:p>
            <a:r>
              <a:rPr lang="en-US" sz="2200" i="1" dirty="0">
                <a:latin typeface="Monaco" pitchFamily="2" charset="77"/>
              </a:rPr>
              <a:t>  </a:t>
            </a:r>
            <a:r>
              <a:rPr lang="en-US" sz="2200" i="1" dirty="0" err="1">
                <a:latin typeface="Monaco" pitchFamily="2" charset="77"/>
              </a:rPr>
              <a:t>assertEquals</a:t>
            </a:r>
            <a:r>
              <a:rPr lang="en-US" sz="2200" dirty="0">
                <a:latin typeface="Monaco" pitchFamily="2" charset="77"/>
              </a:rPr>
              <a:t>(expected, result);</a:t>
            </a:r>
            <a:br>
              <a:rPr lang="en-US" sz="2200" dirty="0">
                <a:latin typeface="Monaco" pitchFamily="2" charset="77"/>
              </a:rPr>
            </a:br>
            <a:r>
              <a:rPr lang="en-US" sz="2200" dirty="0">
                <a:latin typeface="Monaco" pitchFamily="2" charset="77"/>
              </a:rPr>
              <a:t>}</a:t>
            </a:r>
            <a:br>
              <a:rPr lang="en-US" sz="2200" dirty="0">
                <a:latin typeface="Monaco" pitchFamily="2" charset="77"/>
              </a:rPr>
            </a:br>
            <a:endParaRPr lang="en-US" sz="2200" dirty="0"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3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196</Words>
  <Application>Microsoft Macintosh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34</cp:revision>
  <dcterms:created xsi:type="dcterms:W3CDTF">2018-03-12T19:39:22Z</dcterms:created>
  <dcterms:modified xsi:type="dcterms:W3CDTF">2018-04-02T09:49:02Z</dcterms:modified>
</cp:coreProperties>
</file>