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3" r:id="rId2"/>
    <p:sldId id="297" r:id="rId3"/>
    <p:sldId id="272" r:id="rId4"/>
    <p:sldId id="307" r:id="rId5"/>
    <p:sldId id="308" r:id="rId6"/>
    <p:sldId id="319" r:id="rId7"/>
    <p:sldId id="299" r:id="rId8"/>
    <p:sldId id="309" r:id="rId9"/>
    <p:sldId id="310" r:id="rId10"/>
    <p:sldId id="311" r:id="rId11"/>
    <p:sldId id="322" r:id="rId12"/>
    <p:sldId id="312" r:id="rId13"/>
    <p:sldId id="313" r:id="rId14"/>
    <p:sldId id="316" r:id="rId15"/>
    <p:sldId id="317" r:id="rId16"/>
    <p:sldId id="318" r:id="rId17"/>
    <p:sldId id="314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6196084" y="1146411"/>
            <a:ext cx="3888820" cy="2566749"/>
          </a:xfrm>
          <a:prstGeom prst="wedgeRoundRectCallout">
            <a:avLst>
              <a:gd name="adj1" fmla="val 59570"/>
              <a:gd name="adj2" fmla="val 690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Given a list of numbers, I want to know the smallest and the largest numbers there!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15F54-F51D-8041-8DF6-6D30B4BD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5821" y="3588570"/>
            <a:ext cx="1619535" cy="30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4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DDEB3-4EB5-EC48-816B-E841FF94E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266" y="802955"/>
            <a:ext cx="4469656" cy="5425339"/>
          </a:xfrm>
        </p:spPr>
      </p:pic>
    </p:spTree>
    <p:extLst>
      <p:ext uri="{BB962C8B-B14F-4D97-AF65-F5344CB8AC3E}">
        <p14:creationId xmlns:p14="http://schemas.microsoft.com/office/powerpoint/2010/main" val="137225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200" dirty="0" err="1">
                <a:latin typeface="Monaco" pitchFamily="2" charset="77"/>
              </a:rPr>
              <a:t>NumFinderMain</a:t>
            </a:r>
            <a:r>
              <a:rPr lang="en-US" sz="2200" dirty="0">
                <a:latin typeface="Monaco" pitchFamily="2" charset="77"/>
              </a:rPr>
              <a:t> {</a:t>
            </a:r>
            <a:br>
              <a:rPr lang="en-US" sz="2200" dirty="0">
                <a:latin typeface="Monaco" pitchFamily="2" charset="77"/>
              </a:rPr>
            </a:b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static void </a:t>
            </a:r>
            <a:r>
              <a:rPr lang="en-US" sz="2200" dirty="0">
                <a:latin typeface="Monaco" pitchFamily="2" charset="77"/>
              </a:rPr>
              <a:t>main (String[] </a:t>
            </a:r>
            <a:r>
              <a:rPr lang="en-US" sz="2200" dirty="0" err="1">
                <a:latin typeface="Monaco" pitchFamily="2" charset="77"/>
              </a:rPr>
              <a:t>args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 </a:t>
            </a:r>
            <a:r>
              <a:rPr lang="en-US" sz="2200" dirty="0" err="1">
                <a:latin typeface="Monaco" pitchFamily="2" charset="77"/>
              </a:rPr>
              <a:t>nf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nf.find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[] {</a:t>
            </a:r>
            <a:r>
              <a:rPr lang="en-US" sz="2200" dirty="0">
                <a:solidFill>
                  <a:srgbClr val="0000FF"/>
                </a:solidFill>
                <a:latin typeface="Monaco" pitchFamily="2" charset="77"/>
              </a:rPr>
              <a:t>4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Monaco" pitchFamily="2" charset="77"/>
              </a:rPr>
              <a:t>25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Monaco" pitchFamily="2" charset="77"/>
              </a:rPr>
              <a:t>7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Monaco" pitchFamily="2" charset="77"/>
              </a:rPr>
              <a:t>9</a:t>
            </a:r>
            <a:r>
              <a:rPr lang="en-US" sz="2200" dirty="0">
                <a:latin typeface="Monaco" pitchFamily="2" charset="77"/>
              </a:rPr>
              <a:t>});</a:t>
            </a:r>
            <a:br>
              <a:rPr lang="en-US" sz="2200" i="1" dirty="0">
                <a:solidFill>
                  <a:srgbClr val="808080"/>
                </a:solidFill>
                <a:latin typeface="Monaco" pitchFamily="2" charset="77"/>
              </a:rPr>
            </a:br>
            <a:br>
              <a:rPr lang="en-US" sz="2200" i="1" dirty="0">
                <a:solidFill>
                  <a:srgbClr val="808080"/>
                </a:solidFill>
                <a:latin typeface="Monaco" pitchFamily="2" charset="77"/>
              </a:rPr>
            </a:br>
            <a:r>
              <a:rPr lang="en-US" sz="2200" i="1" dirty="0">
                <a:solidFill>
                  <a:srgbClr val="808080"/>
                </a:solidFill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System.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out</a:t>
            </a:r>
            <a:r>
              <a:rPr lang="en-US" sz="2200" dirty="0" err="1">
                <a:latin typeface="Monaco" pitchFamily="2" charset="77"/>
              </a:rPr>
              <a:t>.println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dirty="0" err="1">
                <a:latin typeface="Monaco" pitchFamily="2" charset="77"/>
              </a:rPr>
              <a:t>nf.getLargest</a:t>
            </a:r>
            <a:r>
              <a:rPr lang="en-US" sz="2200" dirty="0">
                <a:latin typeface="Monaco" pitchFamily="2" charset="77"/>
              </a:rPr>
              <a:t>());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System.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out</a:t>
            </a:r>
            <a:r>
              <a:rPr lang="en-US" sz="2200" dirty="0" err="1">
                <a:latin typeface="Monaco" pitchFamily="2" charset="77"/>
              </a:rPr>
              <a:t>.println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dirty="0" err="1">
                <a:latin typeface="Monaco" pitchFamily="2" charset="77"/>
              </a:rPr>
              <a:t>nf.getSmallest</a:t>
            </a:r>
            <a:r>
              <a:rPr lang="en-US" sz="2200" dirty="0">
                <a:latin typeface="Monaco" pitchFamily="2" charset="77"/>
              </a:rPr>
              <a:t>());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5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6196084" y="1146411"/>
            <a:ext cx="3888820" cy="2566749"/>
          </a:xfrm>
          <a:prstGeom prst="wedgeRoundRectCallout">
            <a:avLst>
              <a:gd name="adj1" fmla="val 59570"/>
              <a:gd name="adj2" fmla="val 690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If I pass </a:t>
            </a:r>
            <a:r>
              <a:rPr lang="en-US" sz="2800" b="1" dirty="0">
                <a:solidFill>
                  <a:schemeClr val="tx1"/>
                </a:solidFill>
              </a:rPr>
              <a:t>{ 4, 3, 2, 1 }</a:t>
            </a:r>
            <a:r>
              <a:rPr lang="en-US" sz="2800" dirty="0">
                <a:solidFill>
                  <a:schemeClr val="tx1"/>
                </a:solidFill>
              </a:rPr>
              <a:t>, the program gets crazy!!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15F54-F51D-8041-8DF6-6D30B4BD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5821" y="3588570"/>
            <a:ext cx="1619535" cy="30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-2147483648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B40AF-60E1-A041-9E5D-EF4BE2B4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94CA841-97B5-714A-BAF4-8D9933D71968}"/>
              </a:ext>
            </a:extLst>
          </p:cNvPr>
          <p:cNvSpPr/>
          <p:nvPr/>
        </p:nvSpPr>
        <p:spPr>
          <a:xfrm>
            <a:off x="7315200" y="2494674"/>
            <a:ext cx="2947125" cy="150222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My bad…. :/</a:t>
            </a:r>
          </a:p>
        </p:txBody>
      </p:sp>
    </p:spTree>
    <p:extLst>
      <p:ext uri="{BB962C8B-B14F-4D97-AF65-F5344CB8AC3E}">
        <p14:creationId xmlns:p14="http://schemas.microsoft.com/office/powerpoint/2010/main" val="330341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 {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smallest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MAX_VALUE</a:t>
            </a:r>
            <a:r>
              <a:rPr lang="en-US" sz="2200" dirty="0">
                <a:latin typeface="Monaco" pitchFamily="2" charset="77"/>
              </a:rPr>
              <a:t>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largest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MIN_VALUE</a:t>
            </a:r>
            <a:r>
              <a:rPr lang="en-US" sz="2200" dirty="0">
                <a:latin typeface="Monaco" pitchFamily="2" charset="77"/>
              </a:rPr>
              <a:t>;</a:t>
            </a: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find(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[]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for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n :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if</a:t>
            </a:r>
            <a:r>
              <a:rPr lang="en-US" sz="2200" dirty="0">
                <a:latin typeface="Monaco" pitchFamily="2" charset="77"/>
              </a:rPr>
              <a:t>(n &lt; smallest) smallest = n;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    else if</a:t>
            </a:r>
            <a:r>
              <a:rPr lang="en-US" sz="2200" dirty="0">
                <a:latin typeface="Monaco" pitchFamily="2" charset="77"/>
              </a:rPr>
              <a:t>(n &gt; largest) largest = n;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0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 {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smallest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MAX_VALUE</a:t>
            </a:r>
            <a:r>
              <a:rPr lang="en-US" sz="2200" dirty="0">
                <a:latin typeface="Monaco" pitchFamily="2" charset="77"/>
              </a:rPr>
              <a:t>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largest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MIN_VALUE</a:t>
            </a:r>
            <a:r>
              <a:rPr lang="en-US" sz="2200" dirty="0">
                <a:latin typeface="Monaco" pitchFamily="2" charset="77"/>
              </a:rPr>
              <a:t>;</a:t>
            </a: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find(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[]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for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n :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if</a:t>
            </a:r>
            <a:r>
              <a:rPr lang="en-US" sz="2200" dirty="0">
                <a:latin typeface="Monaco" pitchFamily="2" charset="77"/>
              </a:rPr>
              <a:t>(n &lt; smallest) smallest = n;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    else if</a:t>
            </a:r>
            <a:r>
              <a:rPr lang="en-US" sz="2200" dirty="0">
                <a:latin typeface="Monaco" pitchFamily="2" charset="77"/>
              </a:rPr>
              <a:t>(n &gt; largest) largest = n;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724EF9-1C31-3F4C-ACEF-44DBD214089F}"/>
              </a:ext>
            </a:extLst>
          </p:cNvPr>
          <p:cNvSpPr/>
          <p:nvPr/>
        </p:nvSpPr>
        <p:spPr>
          <a:xfrm>
            <a:off x="5295331" y="2565400"/>
            <a:ext cx="1473958" cy="518615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 {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smallest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MAX_VALUE</a:t>
            </a:r>
            <a:r>
              <a:rPr lang="en-US" sz="2200" dirty="0">
                <a:latin typeface="Monaco" pitchFamily="2" charset="77"/>
              </a:rPr>
              <a:t>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largest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MIN_VALUE</a:t>
            </a:r>
            <a:r>
              <a:rPr lang="en-US" sz="2200" dirty="0">
                <a:latin typeface="Monaco" pitchFamily="2" charset="77"/>
              </a:rPr>
              <a:t>;</a:t>
            </a: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find(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[]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for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n :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if</a:t>
            </a:r>
            <a:r>
              <a:rPr lang="en-US" sz="2200" dirty="0">
                <a:latin typeface="Monaco" pitchFamily="2" charset="77"/>
              </a:rPr>
              <a:t>(n &lt; smallest) smallest = n;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    if</a:t>
            </a:r>
            <a:r>
              <a:rPr lang="en-US" sz="2200" dirty="0">
                <a:latin typeface="Monaco" pitchFamily="2" charset="77"/>
              </a:rPr>
              <a:t>(n &gt; largest) largest = n;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3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Mistakes can happen…</a:t>
            </a:r>
          </a:p>
        </p:txBody>
      </p:sp>
    </p:spTree>
    <p:extLst>
      <p:ext uri="{BB962C8B-B14F-4D97-AF65-F5344CB8AC3E}">
        <p14:creationId xmlns:p14="http://schemas.microsoft.com/office/powerpoint/2010/main" val="39354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We should </a:t>
            </a:r>
            <a:r>
              <a:rPr lang="en-US" sz="3600" b="1" dirty="0">
                <a:solidFill>
                  <a:schemeClr val="tx1"/>
                </a:solidFill>
              </a:rPr>
              <a:t>rigorously</a:t>
            </a:r>
            <a:r>
              <a:rPr lang="en-US" sz="3600" dirty="0">
                <a:solidFill>
                  <a:schemeClr val="tx1"/>
                </a:solidFill>
              </a:rPr>
              <a:t> test our software!</a:t>
            </a:r>
          </a:p>
        </p:txBody>
      </p:sp>
    </p:spTree>
    <p:extLst>
      <p:ext uri="{BB962C8B-B14F-4D97-AF65-F5344CB8AC3E}">
        <p14:creationId xmlns:p14="http://schemas.microsoft.com/office/powerpoint/2010/main" val="109948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Yes, I can do it!!</a:t>
            </a:r>
          </a:p>
        </p:txBody>
      </p:sp>
    </p:spTree>
    <p:extLst>
      <p:ext uri="{BB962C8B-B14F-4D97-AF65-F5344CB8AC3E}">
        <p14:creationId xmlns:p14="http://schemas.microsoft.com/office/powerpoint/2010/main" val="339261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find(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[]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8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 {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smallest</a:t>
            </a:r>
            <a:r>
              <a:rPr lang="en-US" sz="2200" dirty="0">
                <a:latin typeface="Monaco" pitchFamily="2" charset="77"/>
              </a:rPr>
              <a:t>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largest</a:t>
            </a:r>
            <a:r>
              <a:rPr lang="en-US" sz="2200" dirty="0">
                <a:latin typeface="Monaco" pitchFamily="2" charset="77"/>
              </a:rPr>
              <a:t>;</a:t>
            </a: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find(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[]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for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n :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if</a:t>
            </a:r>
            <a:r>
              <a:rPr lang="en-US" sz="2200" dirty="0">
                <a:latin typeface="Monaco" pitchFamily="2" charset="77"/>
              </a:rPr>
              <a:t>(n &lt; smallest) smallest = n;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    else if</a:t>
            </a:r>
            <a:r>
              <a:rPr lang="en-US" sz="2200" dirty="0">
                <a:latin typeface="Monaco" pitchFamily="2" charset="77"/>
              </a:rPr>
              <a:t>(n &gt; largest) largest = n;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0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 {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smallest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MAX_VALUE</a:t>
            </a:r>
            <a:r>
              <a:rPr lang="en-US" sz="2200" dirty="0">
                <a:latin typeface="Monaco" pitchFamily="2" charset="77"/>
              </a:rPr>
              <a:t>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largest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MIN_VALUE</a:t>
            </a:r>
            <a:r>
              <a:rPr lang="en-US" sz="2200" dirty="0">
                <a:latin typeface="Monaco" pitchFamily="2" charset="77"/>
              </a:rPr>
              <a:t>;</a:t>
            </a: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find(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[]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for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n :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if</a:t>
            </a:r>
            <a:r>
              <a:rPr lang="en-US" sz="2200" dirty="0">
                <a:latin typeface="Monaco" pitchFamily="2" charset="77"/>
              </a:rPr>
              <a:t>(n &lt; smallest) smallest = n;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    else if</a:t>
            </a:r>
            <a:r>
              <a:rPr lang="en-US" sz="2200" dirty="0">
                <a:latin typeface="Monaco" pitchFamily="2" charset="77"/>
              </a:rPr>
              <a:t>(n &gt; largest) largest = n;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D6936-1348-B440-9C36-10E1036C45B3}"/>
              </a:ext>
            </a:extLst>
          </p:cNvPr>
          <p:cNvSpPr/>
          <p:nvPr/>
        </p:nvSpPr>
        <p:spPr>
          <a:xfrm>
            <a:off x="4727936" y="624368"/>
            <a:ext cx="7036433" cy="835941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 {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smallest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MAX_VALUE</a:t>
            </a:r>
            <a:r>
              <a:rPr lang="en-US" sz="2200" dirty="0">
                <a:latin typeface="Monaco" pitchFamily="2" charset="77"/>
              </a:rPr>
              <a:t>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private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b="1" dirty="0">
                <a:solidFill>
                  <a:srgbClr val="660E7A"/>
                </a:solidFill>
                <a:latin typeface="Monaco" pitchFamily="2" charset="77"/>
              </a:rPr>
              <a:t>largest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Integer.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MIN_VALUE</a:t>
            </a:r>
            <a:r>
              <a:rPr lang="en-US" sz="2200" dirty="0">
                <a:latin typeface="Monaco" pitchFamily="2" charset="77"/>
              </a:rPr>
              <a:t>;</a:t>
            </a: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find(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[]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for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n : </a:t>
            </a:r>
            <a:r>
              <a:rPr lang="en-US" sz="2200" dirty="0" err="1">
                <a:latin typeface="Monaco" pitchFamily="2" charset="77"/>
              </a:rPr>
              <a:t>nums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if</a:t>
            </a:r>
            <a:r>
              <a:rPr lang="en-US" sz="2200" dirty="0">
                <a:latin typeface="Monaco" pitchFamily="2" charset="77"/>
              </a:rPr>
              <a:t>(n &lt; smallest) smallest = n;</a:t>
            </a: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     else if</a:t>
            </a:r>
            <a:r>
              <a:rPr lang="en-US" sz="2200" dirty="0">
                <a:latin typeface="Monaco" pitchFamily="2" charset="77"/>
              </a:rPr>
              <a:t>(n &gt; largest) largest = n;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}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// getters for smallest and largest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8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I’m done!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Let me just do a small check…</a:t>
            </a:r>
          </a:p>
        </p:txBody>
      </p:sp>
    </p:spTree>
    <p:extLst>
      <p:ext uri="{BB962C8B-B14F-4D97-AF65-F5344CB8AC3E}">
        <p14:creationId xmlns:p14="http://schemas.microsoft.com/office/powerpoint/2010/main" val="57350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200" dirty="0" err="1">
                <a:latin typeface="Monaco" pitchFamily="2" charset="77"/>
              </a:rPr>
              <a:t>NumFinderMain</a:t>
            </a:r>
            <a:r>
              <a:rPr lang="en-US" sz="2200" dirty="0">
                <a:latin typeface="Monaco" pitchFamily="2" charset="77"/>
              </a:rPr>
              <a:t> {</a:t>
            </a:r>
            <a:br>
              <a:rPr lang="en-US" sz="2200" dirty="0">
                <a:latin typeface="Monaco" pitchFamily="2" charset="77"/>
              </a:rPr>
            </a:b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static void </a:t>
            </a:r>
            <a:r>
              <a:rPr lang="en-US" sz="2200" dirty="0">
                <a:latin typeface="Monaco" pitchFamily="2" charset="77"/>
              </a:rPr>
              <a:t>main (String[] </a:t>
            </a:r>
            <a:r>
              <a:rPr lang="en-US" sz="2200" dirty="0" err="1">
                <a:latin typeface="Monaco" pitchFamily="2" charset="77"/>
              </a:rPr>
              <a:t>args</a:t>
            </a:r>
            <a:r>
              <a:rPr lang="en-US" sz="2200" dirty="0">
                <a:latin typeface="Monaco" pitchFamily="2" charset="77"/>
              </a:rPr>
              <a:t>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 </a:t>
            </a:r>
            <a:r>
              <a:rPr lang="en-US" sz="2200" dirty="0" err="1">
                <a:latin typeface="Monaco" pitchFamily="2" charset="77"/>
              </a:rPr>
              <a:t>nf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NumFinder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nf.find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[] {</a:t>
            </a:r>
            <a:r>
              <a:rPr lang="en-US" sz="2200" dirty="0">
                <a:solidFill>
                  <a:srgbClr val="0000FF"/>
                </a:solidFill>
                <a:latin typeface="Monaco" pitchFamily="2" charset="77"/>
              </a:rPr>
              <a:t>4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Monaco" pitchFamily="2" charset="77"/>
              </a:rPr>
              <a:t>25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Monaco" pitchFamily="2" charset="77"/>
              </a:rPr>
              <a:t>7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Monaco" pitchFamily="2" charset="77"/>
              </a:rPr>
              <a:t>9</a:t>
            </a:r>
            <a:r>
              <a:rPr lang="en-US" sz="2200" dirty="0">
                <a:latin typeface="Monaco" pitchFamily="2" charset="77"/>
              </a:rPr>
              <a:t>});</a:t>
            </a:r>
            <a:br>
              <a:rPr lang="en-US" sz="2200" i="1" dirty="0">
                <a:solidFill>
                  <a:srgbClr val="808080"/>
                </a:solidFill>
                <a:latin typeface="Monaco" pitchFamily="2" charset="77"/>
              </a:rPr>
            </a:br>
            <a:br>
              <a:rPr lang="en-US" sz="2200" i="1" dirty="0">
                <a:solidFill>
                  <a:srgbClr val="808080"/>
                </a:solidFill>
                <a:latin typeface="Monaco" pitchFamily="2" charset="77"/>
              </a:rPr>
            </a:br>
            <a:r>
              <a:rPr lang="en-US" sz="2200" i="1" dirty="0">
                <a:solidFill>
                  <a:srgbClr val="808080"/>
                </a:solidFill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System.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out</a:t>
            </a:r>
            <a:r>
              <a:rPr lang="en-US" sz="2200" dirty="0" err="1">
                <a:latin typeface="Monaco" pitchFamily="2" charset="77"/>
              </a:rPr>
              <a:t>.println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dirty="0" err="1">
                <a:latin typeface="Monaco" pitchFamily="2" charset="77"/>
              </a:rPr>
              <a:t>nf.getLargest</a:t>
            </a:r>
            <a:r>
              <a:rPr lang="en-US" sz="2200" dirty="0">
                <a:latin typeface="Monaco" pitchFamily="2" charset="77"/>
              </a:rPr>
              <a:t>());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System.</a:t>
            </a:r>
            <a:r>
              <a:rPr lang="en-US" sz="2200" b="1" i="1" dirty="0" err="1">
                <a:solidFill>
                  <a:srgbClr val="660E7A"/>
                </a:solidFill>
                <a:latin typeface="Monaco" pitchFamily="2" charset="77"/>
              </a:rPr>
              <a:t>out</a:t>
            </a:r>
            <a:r>
              <a:rPr lang="en-US" sz="2200" dirty="0" err="1">
                <a:latin typeface="Monaco" pitchFamily="2" charset="77"/>
              </a:rPr>
              <a:t>.println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dirty="0" err="1">
                <a:latin typeface="Monaco" pitchFamily="2" charset="77"/>
              </a:rPr>
              <a:t>nf.getSmallest</a:t>
            </a:r>
            <a:r>
              <a:rPr lang="en-US" sz="2200" dirty="0">
                <a:latin typeface="Monaco" pitchFamily="2" charset="77"/>
              </a:rPr>
              <a:t>());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0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25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8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B40AF-60E1-A041-9E5D-EF4BE2B4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94CA841-97B5-714A-BAF4-8D9933D71968}"/>
              </a:ext>
            </a:extLst>
          </p:cNvPr>
          <p:cNvSpPr/>
          <p:nvPr/>
        </p:nvSpPr>
        <p:spPr>
          <a:xfrm>
            <a:off x="7315200" y="2494674"/>
            <a:ext cx="2947125" cy="150222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Yes, it works!</a:t>
            </a:r>
          </a:p>
        </p:txBody>
      </p:sp>
    </p:spTree>
    <p:extLst>
      <p:ext uri="{BB962C8B-B14F-4D97-AF65-F5344CB8AC3E}">
        <p14:creationId xmlns:p14="http://schemas.microsoft.com/office/powerpoint/2010/main" val="156188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174</Words>
  <Application>Microsoft Macintosh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Menlo</vt:lpstr>
      <vt:lpstr>Monaco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40</cp:revision>
  <dcterms:created xsi:type="dcterms:W3CDTF">2018-03-12T10:12:30Z</dcterms:created>
  <dcterms:modified xsi:type="dcterms:W3CDTF">2018-07-18T11:27:46Z</dcterms:modified>
</cp:coreProperties>
</file>