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8B3"/>
    <a:srgbClr val="7C92BF"/>
    <a:srgbClr val="EF7C89"/>
    <a:srgbClr val="FF4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29FC-BE09-6A49-9DBC-7D572139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A92E-B312-7B45-BBBD-3F6A2B5C5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2E35-AF75-CD46-B445-D2ACDC2F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97F9-8209-B642-8B2F-EDA0EAAD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5E9F-67BF-2541-98E6-887DF530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8330-A1BE-B14D-979F-630724A4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679EC-21C5-F547-8A88-2105A9C7D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A2EC-21FA-F94E-9453-B8FA2E96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8129-313F-DD4F-938C-477A672C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C0E5-F2AC-9B41-8622-C1336E0E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DD650-65B5-D54A-94E8-AED17D0BF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450B4-F96F-1A45-9C2E-9A4A010B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19D7-77B5-5041-AF60-06341D50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B0D1-3D65-F145-A38D-2968FAD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5E66-0C95-E047-AF9D-87A5CDF0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774B-4BC6-F14A-92F4-E882DCAA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E883-4A2C-D948-B474-6EF211BA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82123-80BA-AF43-BD81-58F704D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D3872-BFF0-8040-BB6F-F8AA9F26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B93B-4993-6440-A6FE-403D5033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8E64-0010-104C-9A16-5937743D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D3A7-FA65-A04D-8AFF-3ECE68C3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2613-386A-2144-8242-C3BDAD88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D1F1-4B73-204F-894F-83FE571C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4087-A6A5-0147-87F3-1932F1AA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0FBD-B141-0D42-AB93-4B415D30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8887-7CE0-574A-BA1B-E3C6EEF47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06A33-5FF6-564E-AEBB-EF83C50F2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4E77A-2478-EA4F-B65B-767E1813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83CEC-16A4-A34E-B9E3-8827F80A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4DDDC-3C4D-F94D-B445-314CC0C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43DA-9FF5-594F-AE5F-59F293CA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1E89-6E34-854A-910E-1BE51BA3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349F2-9422-A346-8912-69D16F75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65CCD-DAE5-6E4B-AB86-55619F926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93C37-6575-A747-BC80-33DA03A40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EEDE8-0EDE-0E44-BC8A-A116D1E2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4C44A-7AA7-844C-AA60-ABD16BF1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687EC-53B8-9F4F-ADAA-B9B940EA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96D7-9801-2A43-B087-E5B645A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C4316-483E-4D44-A92E-D4EA593D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45330-EAE1-9D4B-8D90-BFD0359D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71E75-2889-BA43-8BF2-E9FB481C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56CF0-614C-D548-AD30-777F8A7F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FC544-B12C-4A4E-BF32-11560AC9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EFAF9-FE3C-D84D-A85E-8BB1552B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0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574B-2B69-9845-8442-5EB52DBC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FEDE-CCC8-DA4E-B7AC-84A04E99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2AA4A-27E9-F641-A7DD-2B3A4923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94C51-4C84-8249-B128-B4C370A9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C9F1-518A-A146-B72E-3036C563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2AB5-7A07-D148-B37B-1ABE5CD9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48FB-BE4F-104B-9E44-DD753652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E9E0C-C20A-6940-9C59-15AED2FAE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A7D5B-9E93-DB49-A6D8-53968EAF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6B9FA-6E88-2741-917E-5B44E4E2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7C3E4-CAB4-BD47-BA62-804A1340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B21BF-54F6-7B43-8E9F-2CE9B0D9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88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EC4EC-EE73-CE48-969C-32411BD7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72E35-9515-8348-AECC-CF090BBA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AB3E-BA6E-AE4C-AEFD-36F09EBC9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40A0-0772-814B-81AF-F53ACE40FEAA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F114-C29C-FD4D-B5AB-438B6D237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5D62-FFAC-644A-9E86-C9CC936EC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30BAB-2966-2441-B7C1-8C26A18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7C97D3-6F2B-1244-A82D-38809217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32262" y="4346712"/>
            <a:ext cx="1223094" cy="2339009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799AD9E-B84B-1444-80DD-2F3C82F34E39}"/>
              </a:ext>
            </a:extLst>
          </p:cNvPr>
          <p:cNvSpPr/>
          <p:nvPr/>
        </p:nvSpPr>
        <p:spPr>
          <a:xfrm>
            <a:off x="4890052" y="808383"/>
            <a:ext cx="5552661" cy="3843130"/>
          </a:xfrm>
          <a:prstGeom prst="wedgeRoundRectCallout">
            <a:avLst>
              <a:gd name="adj1" fmla="val 51243"/>
              <a:gd name="adj2" fmla="val 593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 </a:t>
            </a:r>
            <a:r>
              <a:rPr lang="en-US" sz="3200" i="1" dirty="0">
                <a:solidFill>
                  <a:schemeClr val="tx1"/>
                </a:solidFill>
              </a:rPr>
              <a:t>leap year</a:t>
            </a:r>
            <a:r>
              <a:rPr lang="en-US" sz="3200" dirty="0">
                <a:solidFill>
                  <a:schemeClr val="tx1"/>
                </a:solidFill>
              </a:rPr>
              <a:t> is every year that is exactly divisible by four is a leap year, except for years that are exactly divisible by 100, but these centurial years are leap years if they are exactly divisible by 400.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2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C9406-4368-C54C-9FA2-D7841F77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F19362-983C-5F40-B27F-3CE280C3A34D}"/>
              </a:ext>
            </a:extLst>
          </p:cNvPr>
          <p:cNvSpPr/>
          <p:nvPr/>
        </p:nvSpPr>
        <p:spPr>
          <a:xfrm rot="20700000">
            <a:off x="7613677" y="344557"/>
            <a:ext cx="1550505" cy="147099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Leap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Year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FEBD2-03DC-274B-B801-6C0512E46060}"/>
              </a:ext>
            </a:extLst>
          </p:cNvPr>
          <p:cNvSpPr/>
          <p:nvPr/>
        </p:nvSpPr>
        <p:spPr>
          <a:xfrm rot="20700000">
            <a:off x="7309484" y="2659508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80FFC-EDC0-4745-91CC-EB25904C49DC}"/>
              </a:ext>
            </a:extLst>
          </p:cNvPr>
          <p:cNvSpPr/>
          <p:nvPr/>
        </p:nvSpPr>
        <p:spPr>
          <a:xfrm rot="20700000">
            <a:off x="7926950" y="2659506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C5944-5299-E44F-B320-BAC90D7A2512}"/>
              </a:ext>
            </a:extLst>
          </p:cNvPr>
          <p:cNvSpPr/>
          <p:nvPr/>
        </p:nvSpPr>
        <p:spPr>
          <a:xfrm rot="20700000">
            <a:off x="8534350" y="2648037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C5659-9FD1-AB4B-9A77-F6C726FE43DB}"/>
              </a:ext>
            </a:extLst>
          </p:cNvPr>
          <p:cNvSpPr/>
          <p:nvPr/>
        </p:nvSpPr>
        <p:spPr>
          <a:xfrm rot="20700000">
            <a:off x="9150513" y="2648039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6DACA-77E1-8A45-A6FE-36348F5E3F18}"/>
              </a:ext>
            </a:extLst>
          </p:cNvPr>
          <p:cNvSpPr/>
          <p:nvPr/>
        </p:nvSpPr>
        <p:spPr>
          <a:xfrm rot="20700000">
            <a:off x="7478045" y="3573718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DCA78B-3136-6E41-87EE-1E8340BEABE3}"/>
              </a:ext>
            </a:extLst>
          </p:cNvPr>
          <p:cNvSpPr/>
          <p:nvPr/>
        </p:nvSpPr>
        <p:spPr>
          <a:xfrm rot="20700000">
            <a:off x="8095511" y="3573716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417315-F09D-CA40-92D4-B741C37C3540}"/>
              </a:ext>
            </a:extLst>
          </p:cNvPr>
          <p:cNvSpPr/>
          <p:nvPr/>
        </p:nvSpPr>
        <p:spPr>
          <a:xfrm rot="20700000">
            <a:off x="8702911" y="3562247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2085D-06FC-C64C-9AA0-24EC4F08853B}"/>
              </a:ext>
            </a:extLst>
          </p:cNvPr>
          <p:cNvSpPr/>
          <p:nvPr/>
        </p:nvSpPr>
        <p:spPr>
          <a:xfrm rot="20700000">
            <a:off x="9319074" y="3562249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275D9-85D9-0344-AB72-95DDAB23D0B2}"/>
              </a:ext>
            </a:extLst>
          </p:cNvPr>
          <p:cNvSpPr/>
          <p:nvPr/>
        </p:nvSpPr>
        <p:spPr>
          <a:xfrm rot="20700000">
            <a:off x="7597286" y="4499395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66CBD-BAC8-3948-BB92-57DB61AFEF3F}"/>
              </a:ext>
            </a:extLst>
          </p:cNvPr>
          <p:cNvSpPr/>
          <p:nvPr/>
        </p:nvSpPr>
        <p:spPr>
          <a:xfrm rot="20700000">
            <a:off x="8214752" y="4499393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35605-CC22-3F41-89CB-E11472A9CBAA}"/>
              </a:ext>
            </a:extLst>
          </p:cNvPr>
          <p:cNvSpPr/>
          <p:nvPr/>
        </p:nvSpPr>
        <p:spPr>
          <a:xfrm rot="20700000">
            <a:off x="8822152" y="4487924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4E4C2D-057F-B94F-A594-30EA549D7F7A}"/>
              </a:ext>
            </a:extLst>
          </p:cNvPr>
          <p:cNvSpPr/>
          <p:nvPr/>
        </p:nvSpPr>
        <p:spPr>
          <a:xfrm rot="20700000">
            <a:off x="9438315" y="4487926"/>
            <a:ext cx="738938" cy="701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4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9E02DF-7947-A84F-A7BC-7F4AFCD510C0}"/>
              </a:ext>
            </a:extLst>
          </p:cNvPr>
          <p:cNvCxnSpPr>
            <a:cxnSpLocks/>
          </p:cNvCxnSpPr>
          <p:nvPr/>
        </p:nvCxnSpPr>
        <p:spPr>
          <a:xfrm>
            <a:off x="8569382" y="1861408"/>
            <a:ext cx="0" cy="5902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28B8F8-4314-1B48-A2FD-98ED2D63C331}"/>
              </a:ext>
            </a:extLst>
          </p:cNvPr>
          <p:cNvSpPr txBox="1"/>
          <p:nvPr/>
        </p:nvSpPr>
        <p:spPr>
          <a:xfrm>
            <a:off x="9967584" y="2584220"/>
            <a:ext cx="218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36576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C9406-4368-C54C-9FA2-D7841F77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2" name="Cloud Callout 1">
            <a:extLst>
              <a:ext uri="{FF2B5EF4-FFF2-40B4-BE49-F238E27FC236}">
                <a16:creationId xmlns:a16="http://schemas.microsoft.com/office/drawing/2014/main" id="{7E8A36EC-0AAA-A84A-B2C2-5F41F9DFB792}"/>
              </a:ext>
            </a:extLst>
          </p:cNvPr>
          <p:cNvSpPr/>
          <p:nvPr/>
        </p:nvSpPr>
        <p:spPr>
          <a:xfrm>
            <a:off x="5685182" y="410817"/>
            <a:ext cx="5241123" cy="2725874"/>
          </a:xfrm>
          <a:prstGeom prst="cloudCallout">
            <a:avLst>
              <a:gd name="adj1" fmla="val 39756"/>
              <a:gd name="adj2" fmla="val 76953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1) A leap year is divisible by four AND NOT divisible by 100.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00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C9406-4368-C54C-9FA2-D7841F77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2" name="Cloud Callout 1">
            <a:extLst>
              <a:ext uri="{FF2B5EF4-FFF2-40B4-BE49-F238E27FC236}">
                <a16:creationId xmlns:a16="http://schemas.microsoft.com/office/drawing/2014/main" id="{7E8A36EC-0AAA-A84A-B2C2-5F41F9DFB792}"/>
              </a:ext>
            </a:extLst>
          </p:cNvPr>
          <p:cNvSpPr/>
          <p:nvPr/>
        </p:nvSpPr>
        <p:spPr>
          <a:xfrm>
            <a:off x="5685182" y="410817"/>
            <a:ext cx="4962154" cy="2725874"/>
          </a:xfrm>
          <a:prstGeom prst="cloudCallout">
            <a:avLst>
              <a:gd name="adj1" fmla="val 45832"/>
              <a:gd name="adj2" fmla="val 75248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2) Centurial years are leap years if divisible by 400.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26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C9406-4368-C54C-9FA2-D7841F77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2" name="Cloud Callout 1">
            <a:extLst>
              <a:ext uri="{FF2B5EF4-FFF2-40B4-BE49-F238E27FC236}">
                <a16:creationId xmlns:a16="http://schemas.microsoft.com/office/drawing/2014/main" id="{7E8A36EC-0AAA-A84A-B2C2-5F41F9DFB792}"/>
              </a:ext>
            </a:extLst>
          </p:cNvPr>
          <p:cNvSpPr/>
          <p:nvPr/>
        </p:nvSpPr>
        <p:spPr>
          <a:xfrm>
            <a:off x="5685182" y="410817"/>
            <a:ext cx="5504594" cy="2967814"/>
          </a:xfrm>
          <a:prstGeom prst="cloudCallout">
            <a:avLst>
              <a:gd name="adj1" fmla="val 34256"/>
              <a:gd name="adj2" fmla="val 73600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Now, let me think about “negative cases” (years that are not leap years)</a:t>
            </a:r>
          </a:p>
        </p:txBody>
      </p:sp>
    </p:spTree>
    <p:extLst>
      <p:ext uri="{BB962C8B-B14F-4D97-AF65-F5344CB8AC3E}">
        <p14:creationId xmlns:p14="http://schemas.microsoft.com/office/powerpoint/2010/main" val="174690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837DDE-2183-6848-8BAD-FFE467CF94EF}"/>
              </a:ext>
            </a:extLst>
          </p:cNvPr>
          <p:cNvSpPr/>
          <p:nvPr/>
        </p:nvSpPr>
        <p:spPr>
          <a:xfrm>
            <a:off x="5645423" y="799296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D6714C7-2ACB-5042-B16F-040A5B9C4820}"/>
              </a:ext>
            </a:extLst>
          </p:cNvPr>
          <p:cNvSpPr/>
          <p:nvPr/>
        </p:nvSpPr>
        <p:spPr>
          <a:xfrm>
            <a:off x="5804449" y="733035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CA2F8-F0EF-8C42-BFCB-A5B314A553D8}"/>
              </a:ext>
            </a:extLst>
          </p:cNvPr>
          <p:cNvSpPr txBox="1"/>
          <p:nvPr/>
        </p:nvSpPr>
        <p:spPr>
          <a:xfrm>
            <a:off x="6758606" y="424797"/>
            <a:ext cx="342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not divisible by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DF7F2-8AE8-7A48-ADBD-5FEBA16042F1}"/>
              </a:ext>
            </a:extLst>
          </p:cNvPr>
          <p:cNvSpPr txBox="1"/>
          <p:nvPr/>
        </p:nvSpPr>
        <p:spPr>
          <a:xfrm>
            <a:off x="6758606" y="1359766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2016, 2020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1A7492-CC3C-CD4C-A613-42E3C59A68B4}"/>
              </a:ext>
            </a:extLst>
          </p:cNvPr>
          <p:cNvSpPr/>
          <p:nvPr/>
        </p:nvSpPr>
        <p:spPr>
          <a:xfrm>
            <a:off x="5645424" y="2368633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42FC48A-40C9-3B4C-A9B3-48C84E4D19D4}"/>
              </a:ext>
            </a:extLst>
          </p:cNvPr>
          <p:cNvSpPr/>
          <p:nvPr/>
        </p:nvSpPr>
        <p:spPr>
          <a:xfrm>
            <a:off x="5804450" y="2302372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9BF4B-8C1A-594F-B860-DBF1F8E88AD5}"/>
              </a:ext>
            </a:extLst>
          </p:cNvPr>
          <p:cNvSpPr txBox="1"/>
          <p:nvPr/>
        </p:nvSpPr>
        <p:spPr>
          <a:xfrm>
            <a:off x="6758607" y="2007386"/>
            <a:ext cx="53038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divisible by 100,</a:t>
            </a:r>
          </a:p>
          <a:p>
            <a:r>
              <a:rPr lang="en-US" sz="3200" dirty="0">
                <a:solidFill>
                  <a:schemeClr val="bg1"/>
                </a:solidFill>
              </a:rPr>
              <a:t>but also divisible by 400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358F7-433E-1B47-8805-D6F9137624D5}"/>
              </a:ext>
            </a:extLst>
          </p:cNvPr>
          <p:cNvSpPr txBox="1"/>
          <p:nvPr/>
        </p:nvSpPr>
        <p:spPr>
          <a:xfrm>
            <a:off x="6758607" y="295436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2000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17635FE-2BA4-D54A-8D11-5CF227A35739}"/>
              </a:ext>
            </a:extLst>
          </p:cNvPr>
          <p:cNvSpPr/>
          <p:nvPr/>
        </p:nvSpPr>
        <p:spPr>
          <a:xfrm>
            <a:off x="5645423" y="3890825"/>
            <a:ext cx="702365" cy="702365"/>
          </a:xfrm>
          <a:prstGeom prst="roundRect">
            <a:avLst/>
          </a:prstGeom>
          <a:solidFill>
            <a:srgbClr val="EF7C8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9CE24E4-CD1D-694E-BFA6-9DAC25E69EE4}"/>
              </a:ext>
            </a:extLst>
          </p:cNvPr>
          <p:cNvSpPr/>
          <p:nvPr/>
        </p:nvSpPr>
        <p:spPr>
          <a:xfrm>
            <a:off x="5804449" y="3824564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4BE36-738D-FE41-A5FC-279B23A5512F}"/>
              </a:ext>
            </a:extLst>
          </p:cNvPr>
          <p:cNvSpPr txBox="1"/>
          <p:nvPr/>
        </p:nvSpPr>
        <p:spPr>
          <a:xfrm>
            <a:off x="6758606" y="3737721"/>
            <a:ext cx="315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Not divisible by 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53C41A-FC7B-934E-9422-EB226207667B}"/>
              </a:ext>
            </a:extLst>
          </p:cNvPr>
          <p:cNvSpPr txBox="1"/>
          <p:nvPr/>
        </p:nvSpPr>
        <p:spPr>
          <a:xfrm>
            <a:off x="6758606" y="4333903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2015, 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AD86C-2EB2-AB48-9996-A657298D400B}"/>
              </a:ext>
            </a:extLst>
          </p:cNvPr>
          <p:cNvSpPr txBox="1"/>
          <p:nvPr/>
        </p:nvSpPr>
        <p:spPr>
          <a:xfrm>
            <a:off x="6758606" y="5050851"/>
            <a:ext cx="531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Divisible by 4, divisible by 100,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but not divisible by 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4700B-87E5-E74A-9EC0-466EF7BD61A7}"/>
              </a:ext>
            </a:extLst>
          </p:cNvPr>
          <p:cNvSpPr txBox="1"/>
          <p:nvPr/>
        </p:nvSpPr>
        <p:spPr>
          <a:xfrm>
            <a:off x="6758607" y="5986808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1500, 1900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E3D6F2-BF12-484D-9455-2229B17E26C3}"/>
              </a:ext>
            </a:extLst>
          </p:cNvPr>
          <p:cNvSpPr/>
          <p:nvPr/>
        </p:nvSpPr>
        <p:spPr>
          <a:xfrm>
            <a:off x="5645424" y="5403711"/>
            <a:ext cx="702365" cy="702365"/>
          </a:xfrm>
          <a:prstGeom prst="roundRect">
            <a:avLst/>
          </a:prstGeom>
          <a:solidFill>
            <a:srgbClr val="EF7C8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691F161-A5DA-1744-9635-78BA5764FE46}"/>
              </a:ext>
            </a:extLst>
          </p:cNvPr>
          <p:cNvSpPr/>
          <p:nvPr/>
        </p:nvSpPr>
        <p:spPr>
          <a:xfrm>
            <a:off x="5804450" y="5337450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20" grpId="0"/>
      <p:bldP spid="21" grpId="0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C9406-4368-C54C-9FA2-D7841F77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2" name="Cloud Callout 1">
            <a:extLst>
              <a:ext uri="{FF2B5EF4-FFF2-40B4-BE49-F238E27FC236}">
                <a16:creationId xmlns:a16="http://schemas.microsoft.com/office/drawing/2014/main" id="{7E8A36EC-0AAA-A84A-B2C2-5F41F9DFB792}"/>
              </a:ext>
            </a:extLst>
          </p:cNvPr>
          <p:cNvSpPr/>
          <p:nvPr/>
        </p:nvSpPr>
        <p:spPr>
          <a:xfrm>
            <a:off x="5685182" y="410817"/>
            <a:ext cx="5194628" cy="2725874"/>
          </a:xfrm>
          <a:prstGeom prst="cloudCallout">
            <a:avLst>
              <a:gd name="adj1" fmla="val 39082"/>
              <a:gd name="adj2" fmla="val 81502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These are the </a:t>
            </a:r>
            <a:r>
              <a:rPr lang="en-US" sz="3200" b="1" dirty="0">
                <a:solidFill>
                  <a:schemeClr val="tx1"/>
                </a:solidFill>
              </a:rPr>
              <a:t>partitions</a:t>
            </a:r>
            <a:r>
              <a:rPr lang="en-US" sz="3200" dirty="0">
                <a:solidFill>
                  <a:schemeClr val="tx1"/>
                </a:solidFill>
              </a:rPr>
              <a:t>! Let’s see if our program works as expected!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525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118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36</cp:revision>
  <dcterms:created xsi:type="dcterms:W3CDTF">2018-03-12T09:02:59Z</dcterms:created>
  <dcterms:modified xsi:type="dcterms:W3CDTF">2018-03-15T14:32:11Z</dcterms:modified>
</cp:coreProperties>
</file>