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60" r:id="rId4"/>
    <p:sldId id="267" r:id="rId5"/>
    <p:sldId id="268" r:id="rId6"/>
    <p:sldId id="261" r:id="rId7"/>
    <p:sldId id="263" r:id="rId8"/>
    <p:sldId id="270" r:id="rId9"/>
    <p:sldId id="269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CAA"/>
    <a:srgbClr val="748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B09-9669-A147-831C-6598A8C1C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AE06-A9BE-0943-AA57-EB29FD0E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574A-1032-6448-8FB2-0CF01EB8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BC92-190A-C247-BA4C-24D95818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7171-CF87-D340-A504-3D55E665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D15C-4410-984F-AA7F-4D17152A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8AD95-BDB4-A144-BF27-A99786C0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E1F5-1055-FC4B-A7BA-BDB988C0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0466-E21E-9241-968D-7D39EE5C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2671-6000-8645-92EA-74CF5713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06070-036A-FE40-9F35-4FD0CDE8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09A51-3CE4-8246-9B61-E11F3CF2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0CDB-66BA-B44D-B8F3-98D66A1A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560A-3BDF-6747-9A9F-9F809AD3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C3B5-A207-0D4D-BEB4-76FE3EAF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4CA9-B79D-F844-A23F-2DC96356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AE53-D675-1C4B-B4BE-2A717318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4895-7544-0B43-A0F8-DADE547C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8F5C-CD4A-6F44-91EF-A701104F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6EF1-E9CA-1148-ABF0-FA84C8D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2D41-A00F-E041-B602-4EE6C3D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6A38-77FA-6D4B-96D5-1ED88A9D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09D8-C6B7-0844-A83E-DA9788C6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B1A7-C1B1-EA49-94A6-B6B26AAE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0182-4453-8D49-B21B-CD5ECA5B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79B8-4F0B-AF4C-8244-4094D922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6D32-8B47-334E-B2CC-C4B21C2CA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442C3-6FF6-C545-A202-7532976E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3FDA6-EFD5-BC4B-9236-412ED299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5CF6-388C-B242-9D81-27F47F45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DE08-F5F7-644D-AECF-7069B75E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F3D-8DB4-AB47-A917-579B1597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50BC-E46E-F649-A587-8BF51D7B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F713B-2FEC-2A41-AD7D-79882B16F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ED04C-70E5-744D-9DB1-6EBB216B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FD2B-A79E-4245-8471-1C9450FAC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76D95-052A-1E44-BFB6-FC0574D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93035-B34D-1842-B71A-76A77501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6BEA9-C13E-814A-97F0-1E027861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3873-3EEF-DC43-9FC7-4DB05BF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4EA88-C6EF-A743-AF9A-69D2F2EE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F5733-0661-B747-8E6C-8897245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452EC-3E8B-6B45-8A18-7185BC5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5FFA2-00FD-C44D-8BE1-2B691AD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59D57-96CA-8048-A834-345A387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6308-509C-E348-A179-641327E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7B4A-5F6E-AB49-BF11-2815C57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DE1-8F46-8341-BB57-2E9CD050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F022-4FE4-C643-B67F-6B0CB7F1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D7C4C-CD0D-F649-8AF8-ABE7161D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D84C-5FE4-EA48-B13E-A4CED8EF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6BEE-ABED-0147-94D3-A4180DCC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0614-BF03-2D42-B39A-8E134700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37392-4A56-074D-B25F-9B0DF6829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107DD-9A5F-7B45-833C-29270669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DBE7-90A3-4F48-B8AE-02B8D70D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4D71C-16C4-6D40-89BB-02DE79B3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00E58-38F1-1D47-B09E-F247A59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0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D2AC9-E990-B146-928E-6E5BADFF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6513-FADF-984A-B4C2-4C50B470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CA8C-2D7E-E34A-808A-0645A125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BC14-DC39-D64A-8868-70A74F72D04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E579-8FEE-584F-A90B-F77C5ABD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B09A-1AD1-8047-A376-0153B693D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A81C-51CD-ED48-8C23-8F35D329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4800599" y="828675"/>
            <a:ext cx="5057775" cy="3036886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tx1"/>
                </a:solidFill>
              </a:rPr>
              <a:t>Let’s test all the cases!</a:t>
            </a:r>
          </a:p>
          <a:p>
            <a:pPr algn="ctr"/>
            <a:r>
              <a:rPr lang="en-US" sz="3800" dirty="0">
                <a:solidFill>
                  <a:schemeClr val="tx1"/>
                </a:solidFill>
              </a:rPr>
              <a:t>And, of course, let’s write automated tests.</a:t>
            </a:r>
          </a:p>
        </p:txBody>
      </p:sp>
    </p:spTree>
    <p:extLst>
      <p:ext uri="{BB962C8B-B14F-4D97-AF65-F5344CB8AC3E}">
        <p14:creationId xmlns:p14="http://schemas.microsoft.com/office/powerpoint/2010/main" val="368312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400" dirty="0" err="1">
                <a:latin typeface="Monaco" pitchFamily="2" charset="77"/>
              </a:rPr>
              <a:t>leapCenturialYears</a:t>
            </a:r>
            <a:r>
              <a:rPr lang="en-US" sz="2400" dirty="0">
                <a:latin typeface="Monaco" pitchFamily="2" charset="77"/>
              </a:rPr>
              <a:t>()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ly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();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2000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</a:rPr>
              <a:t>    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Assertions.</a:t>
            </a:r>
            <a:r>
              <a:rPr lang="en-US" sz="2400" i="1" dirty="0" err="1">
                <a:latin typeface="Monaco" pitchFamily="2" charset="77"/>
              </a:rPr>
              <a:t>assertTrue</a:t>
            </a:r>
            <a:r>
              <a:rPr lang="en-US" sz="2400" dirty="0">
                <a:latin typeface="Monaco" pitchFamily="2" charset="77"/>
              </a:rPr>
              <a:t>(leap);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400" dirty="0" err="1">
                <a:latin typeface="Monaco" pitchFamily="2" charset="77"/>
              </a:rPr>
              <a:t>nonLeapCenturialYears</a:t>
            </a:r>
            <a:r>
              <a:rPr lang="en-US" sz="2400" dirty="0">
                <a:latin typeface="Monaco" pitchFamily="2" charset="77"/>
              </a:rPr>
              <a:t>()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ly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();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1500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</a:rPr>
              <a:t>    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Assertions.</a:t>
            </a:r>
            <a:r>
              <a:rPr lang="en-US" sz="2400" i="1" dirty="0" err="1">
                <a:latin typeface="Monaco" pitchFamily="2" charset="77"/>
              </a:rPr>
              <a:t>assertFalse</a:t>
            </a:r>
            <a:r>
              <a:rPr lang="en-US" sz="2400" dirty="0">
                <a:latin typeface="Monaco" pitchFamily="2" charset="77"/>
              </a:rPr>
              <a:t>(leap);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0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400" dirty="0" err="1">
                <a:latin typeface="Monaco" pitchFamily="2" charset="77"/>
              </a:rPr>
              <a:t>nonLeapYears</a:t>
            </a:r>
            <a:r>
              <a:rPr lang="en-US" sz="2400" dirty="0">
                <a:latin typeface="Monaco" pitchFamily="2" charset="77"/>
              </a:rPr>
              <a:t>()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ly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();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sz="2400" dirty="0">
                <a:latin typeface="Monaco" pitchFamily="2" charset="77"/>
              </a:rPr>
              <a:t>   </a:t>
            </a:r>
          </a:p>
          <a:p>
            <a:r>
              <a:rPr lang="en-US" sz="2400" dirty="0">
                <a:latin typeface="Monaco" pitchFamily="2" charset="77"/>
              </a:rPr>
              <a:t>    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Assertions.</a:t>
            </a:r>
            <a:r>
              <a:rPr lang="en-US" sz="2400" i="1" dirty="0" err="1">
                <a:latin typeface="Monaco" pitchFamily="2" charset="77"/>
              </a:rPr>
              <a:t>assertFalse</a:t>
            </a:r>
            <a:r>
              <a:rPr lang="en-US" sz="2400" dirty="0">
                <a:latin typeface="Monaco" pitchFamily="2" charset="77"/>
              </a:rPr>
              <a:t>(leap);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5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EAB70-22AE-DF46-BD60-265575F6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66" y="3659716"/>
            <a:ext cx="5944843" cy="218228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203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F2E46-8C04-5A43-9EC3-D55819EB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67" y="945866"/>
            <a:ext cx="5939128" cy="215293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203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3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837DDE-2183-6848-8BAD-FFE467CF94EF}"/>
              </a:ext>
            </a:extLst>
          </p:cNvPr>
          <p:cNvSpPr/>
          <p:nvPr/>
        </p:nvSpPr>
        <p:spPr>
          <a:xfrm>
            <a:off x="5645423" y="799296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D6714C7-2ACB-5042-B16F-040A5B9C4820}"/>
              </a:ext>
            </a:extLst>
          </p:cNvPr>
          <p:cNvSpPr/>
          <p:nvPr/>
        </p:nvSpPr>
        <p:spPr>
          <a:xfrm>
            <a:off x="5804449" y="733035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CA2F8-F0EF-8C42-BFCB-A5B314A553D8}"/>
              </a:ext>
            </a:extLst>
          </p:cNvPr>
          <p:cNvSpPr txBox="1"/>
          <p:nvPr/>
        </p:nvSpPr>
        <p:spPr>
          <a:xfrm>
            <a:off x="6758606" y="424797"/>
            <a:ext cx="342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 divisible by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DF7F2-8AE8-7A48-ADBD-5FEBA16042F1}"/>
              </a:ext>
            </a:extLst>
          </p:cNvPr>
          <p:cNvSpPr txBox="1"/>
          <p:nvPr/>
        </p:nvSpPr>
        <p:spPr>
          <a:xfrm>
            <a:off x="6758606" y="1359766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2016, 2020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1A7492-CC3C-CD4C-A613-42E3C59A68B4}"/>
              </a:ext>
            </a:extLst>
          </p:cNvPr>
          <p:cNvSpPr/>
          <p:nvPr/>
        </p:nvSpPr>
        <p:spPr>
          <a:xfrm>
            <a:off x="5645424" y="2368633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2FC48A-40C9-3B4C-A9B3-48C84E4D19D4}"/>
              </a:ext>
            </a:extLst>
          </p:cNvPr>
          <p:cNvSpPr/>
          <p:nvPr/>
        </p:nvSpPr>
        <p:spPr>
          <a:xfrm>
            <a:off x="5804450" y="2302372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9BF4B-8C1A-594F-B860-DBF1F8E88AD5}"/>
              </a:ext>
            </a:extLst>
          </p:cNvPr>
          <p:cNvSpPr txBox="1"/>
          <p:nvPr/>
        </p:nvSpPr>
        <p:spPr>
          <a:xfrm>
            <a:off x="6758607" y="2007386"/>
            <a:ext cx="5303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also divisible by 400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358F7-433E-1B47-8805-D6F9137624D5}"/>
              </a:ext>
            </a:extLst>
          </p:cNvPr>
          <p:cNvSpPr txBox="1"/>
          <p:nvPr/>
        </p:nvSpPr>
        <p:spPr>
          <a:xfrm>
            <a:off x="6758607" y="295436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2000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7635FE-2BA4-D54A-8D11-5CF227A35739}"/>
              </a:ext>
            </a:extLst>
          </p:cNvPr>
          <p:cNvSpPr/>
          <p:nvPr/>
        </p:nvSpPr>
        <p:spPr>
          <a:xfrm>
            <a:off x="5645423" y="3890825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9CE24E4-CD1D-694E-BFA6-9DAC25E69EE4}"/>
              </a:ext>
            </a:extLst>
          </p:cNvPr>
          <p:cNvSpPr/>
          <p:nvPr/>
        </p:nvSpPr>
        <p:spPr>
          <a:xfrm>
            <a:off x="5804449" y="3824564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BE36-738D-FE41-A5FC-279B23A5512F}"/>
              </a:ext>
            </a:extLst>
          </p:cNvPr>
          <p:cNvSpPr txBox="1"/>
          <p:nvPr/>
        </p:nvSpPr>
        <p:spPr>
          <a:xfrm>
            <a:off x="6758606" y="3737721"/>
            <a:ext cx="315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 divisible by 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3C41A-FC7B-934E-9422-EB226207667B}"/>
              </a:ext>
            </a:extLst>
          </p:cNvPr>
          <p:cNvSpPr txBox="1"/>
          <p:nvPr/>
        </p:nvSpPr>
        <p:spPr>
          <a:xfrm>
            <a:off x="6758606" y="4333903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2015,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AD86C-2EB2-AB48-9996-A657298D400B}"/>
              </a:ext>
            </a:extLst>
          </p:cNvPr>
          <p:cNvSpPr txBox="1"/>
          <p:nvPr/>
        </p:nvSpPr>
        <p:spPr>
          <a:xfrm>
            <a:off x="6758606" y="5050851"/>
            <a:ext cx="531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not divisible by 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4700B-87E5-E74A-9EC0-466EF7BD61A7}"/>
              </a:ext>
            </a:extLst>
          </p:cNvPr>
          <p:cNvSpPr txBox="1"/>
          <p:nvPr/>
        </p:nvSpPr>
        <p:spPr>
          <a:xfrm>
            <a:off x="6758607" y="5986808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1500, 1900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E3D6F2-BF12-484D-9455-2229B17E26C3}"/>
              </a:ext>
            </a:extLst>
          </p:cNvPr>
          <p:cNvSpPr/>
          <p:nvPr/>
        </p:nvSpPr>
        <p:spPr>
          <a:xfrm>
            <a:off x="5645424" y="5403711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691F161-A5DA-1744-9635-78BA5764FE46}"/>
              </a:ext>
            </a:extLst>
          </p:cNvPr>
          <p:cNvSpPr/>
          <p:nvPr/>
        </p:nvSpPr>
        <p:spPr>
          <a:xfrm>
            <a:off x="5804450" y="533745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0E2AA-FE02-6747-9BE5-4E5830AF0C96}"/>
              </a:ext>
            </a:extLst>
          </p:cNvPr>
          <p:cNvSpPr txBox="1"/>
          <p:nvPr/>
        </p:nvSpPr>
        <p:spPr>
          <a:xfrm rot="19800000">
            <a:off x="4178786" y="2214232"/>
            <a:ext cx="8227702" cy="2062103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800" dirty="0"/>
              <a:t>Automated!</a:t>
            </a:r>
          </a:p>
        </p:txBody>
      </p:sp>
    </p:spTree>
    <p:extLst>
      <p:ext uri="{BB962C8B-B14F-4D97-AF65-F5344CB8AC3E}">
        <p14:creationId xmlns:p14="http://schemas.microsoft.com/office/powerpoint/2010/main" val="26100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837DDE-2183-6848-8BAD-FFE467CF94EF}"/>
              </a:ext>
            </a:extLst>
          </p:cNvPr>
          <p:cNvSpPr/>
          <p:nvPr/>
        </p:nvSpPr>
        <p:spPr>
          <a:xfrm>
            <a:off x="5645423" y="799296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D6714C7-2ACB-5042-B16F-040A5B9C4820}"/>
              </a:ext>
            </a:extLst>
          </p:cNvPr>
          <p:cNvSpPr/>
          <p:nvPr/>
        </p:nvSpPr>
        <p:spPr>
          <a:xfrm>
            <a:off x="5804449" y="733035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CA2F8-F0EF-8C42-BFCB-A5B314A553D8}"/>
              </a:ext>
            </a:extLst>
          </p:cNvPr>
          <p:cNvSpPr txBox="1"/>
          <p:nvPr/>
        </p:nvSpPr>
        <p:spPr>
          <a:xfrm>
            <a:off x="6758606" y="424797"/>
            <a:ext cx="342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 divisible by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DF7F2-8AE8-7A48-ADBD-5FEBA16042F1}"/>
              </a:ext>
            </a:extLst>
          </p:cNvPr>
          <p:cNvSpPr txBox="1"/>
          <p:nvPr/>
        </p:nvSpPr>
        <p:spPr>
          <a:xfrm>
            <a:off x="6758606" y="1359766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2016, 2020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1A7492-CC3C-CD4C-A613-42E3C59A68B4}"/>
              </a:ext>
            </a:extLst>
          </p:cNvPr>
          <p:cNvSpPr/>
          <p:nvPr/>
        </p:nvSpPr>
        <p:spPr>
          <a:xfrm>
            <a:off x="5645424" y="2368633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2FC48A-40C9-3B4C-A9B3-48C84E4D19D4}"/>
              </a:ext>
            </a:extLst>
          </p:cNvPr>
          <p:cNvSpPr/>
          <p:nvPr/>
        </p:nvSpPr>
        <p:spPr>
          <a:xfrm>
            <a:off x="5804450" y="2302372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9BF4B-8C1A-594F-B860-DBF1F8E88AD5}"/>
              </a:ext>
            </a:extLst>
          </p:cNvPr>
          <p:cNvSpPr txBox="1"/>
          <p:nvPr/>
        </p:nvSpPr>
        <p:spPr>
          <a:xfrm>
            <a:off x="6758607" y="2007386"/>
            <a:ext cx="5303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also divisible by 400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358F7-433E-1B47-8805-D6F9137624D5}"/>
              </a:ext>
            </a:extLst>
          </p:cNvPr>
          <p:cNvSpPr txBox="1"/>
          <p:nvPr/>
        </p:nvSpPr>
        <p:spPr>
          <a:xfrm>
            <a:off x="6758607" y="295436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2000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7635FE-2BA4-D54A-8D11-5CF227A35739}"/>
              </a:ext>
            </a:extLst>
          </p:cNvPr>
          <p:cNvSpPr/>
          <p:nvPr/>
        </p:nvSpPr>
        <p:spPr>
          <a:xfrm>
            <a:off x="5645423" y="3890825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9CE24E4-CD1D-694E-BFA6-9DAC25E69EE4}"/>
              </a:ext>
            </a:extLst>
          </p:cNvPr>
          <p:cNvSpPr/>
          <p:nvPr/>
        </p:nvSpPr>
        <p:spPr>
          <a:xfrm>
            <a:off x="5804449" y="3824564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BE36-738D-FE41-A5FC-279B23A5512F}"/>
              </a:ext>
            </a:extLst>
          </p:cNvPr>
          <p:cNvSpPr txBox="1"/>
          <p:nvPr/>
        </p:nvSpPr>
        <p:spPr>
          <a:xfrm>
            <a:off x="6758606" y="3737721"/>
            <a:ext cx="315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 divisible by 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3C41A-FC7B-934E-9422-EB226207667B}"/>
              </a:ext>
            </a:extLst>
          </p:cNvPr>
          <p:cNvSpPr txBox="1"/>
          <p:nvPr/>
        </p:nvSpPr>
        <p:spPr>
          <a:xfrm>
            <a:off x="6758606" y="4333903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2015,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AD86C-2EB2-AB48-9996-A657298D400B}"/>
              </a:ext>
            </a:extLst>
          </p:cNvPr>
          <p:cNvSpPr txBox="1"/>
          <p:nvPr/>
        </p:nvSpPr>
        <p:spPr>
          <a:xfrm>
            <a:off x="6758606" y="5050851"/>
            <a:ext cx="531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not divisible by 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4700B-87E5-E74A-9EC0-466EF7BD61A7}"/>
              </a:ext>
            </a:extLst>
          </p:cNvPr>
          <p:cNvSpPr txBox="1"/>
          <p:nvPr/>
        </p:nvSpPr>
        <p:spPr>
          <a:xfrm>
            <a:off x="6758607" y="5986808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1500, 1900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E3D6F2-BF12-484D-9455-2229B17E26C3}"/>
              </a:ext>
            </a:extLst>
          </p:cNvPr>
          <p:cNvSpPr/>
          <p:nvPr/>
        </p:nvSpPr>
        <p:spPr>
          <a:xfrm>
            <a:off x="5645424" y="5403711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691F161-A5DA-1744-9635-78BA5764FE46}"/>
              </a:ext>
            </a:extLst>
          </p:cNvPr>
          <p:cNvSpPr/>
          <p:nvPr/>
        </p:nvSpPr>
        <p:spPr>
          <a:xfrm>
            <a:off x="5804450" y="533745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20" grpId="0"/>
      <p:bldP spid="21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400" dirty="0" err="1">
                <a:latin typeface="Monaco" pitchFamily="2" charset="77"/>
              </a:rPr>
              <a:t>LeapYear</a:t>
            </a:r>
            <a:r>
              <a:rPr lang="en-US" sz="2400" dirty="0">
                <a:latin typeface="Monaco" pitchFamily="2" charset="77"/>
              </a:rPr>
              <a:t> {</a:t>
            </a:r>
            <a:br>
              <a:rPr lang="en-US" sz="2400" dirty="0">
                <a:latin typeface="Monaco" pitchFamily="2" charset="77"/>
              </a:rPr>
            </a:b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isLeapYear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year)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if </a:t>
            </a:r>
            <a:r>
              <a:rPr lang="en-US" sz="2400" dirty="0">
                <a:latin typeface="Monaco" pitchFamily="2" charset="77"/>
              </a:rPr>
              <a:t>(year %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400 </a:t>
            </a:r>
            <a:r>
              <a:rPr lang="en-US" sz="2400" dirty="0">
                <a:latin typeface="Monaco" pitchFamily="2" charset="77"/>
              </a:rPr>
              <a:t>==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0</a:t>
            </a:r>
            <a:r>
              <a:rPr lang="en-US" sz="2400" dirty="0">
                <a:latin typeface="Monaco" pitchFamily="2" charset="77"/>
              </a:rPr>
              <a:t>)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true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if </a:t>
            </a:r>
            <a:r>
              <a:rPr lang="en-US" sz="2400" dirty="0">
                <a:latin typeface="Monaco" pitchFamily="2" charset="77"/>
              </a:rPr>
              <a:t>(year %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100 </a:t>
            </a:r>
            <a:r>
              <a:rPr lang="en-US" sz="2400" dirty="0">
                <a:latin typeface="Monaco" pitchFamily="2" charset="77"/>
              </a:rPr>
              <a:t>==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0</a:t>
            </a:r>
            <a:r>
              <a:rPr lang="en-US" sz="2400" dirty="0">
                <a:latin typeface="Monaco" pitchFamily="2" charset="77"/>
              </a:rPr>
              <a:t>)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false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 return  </a:t>
            </a:r>
          </a:p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  </a:t>
            </a:r>
            <a:r>
              <a:rPr lang="en-US" sz="2400" dirty="0">
                <a:latin typeface="Monaco" pitchFamily="2" charset="77"/>
              </a:rPr>
              <a:t>(year %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4 </a:t>
            </a:r>
            <a:r>
              <a:rPr lang="en-US" sz="2400" dirty="0">
                <a:latin typeface="Monaco" pitchFamily="2" charset="77"/>
              </a:rPr>
              <a:t>==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0</a:t>
            </a:r>
            <a:r>
              <a:rPr lang="en-US" sz="2400" dirty="0">
                <a:latin typeface="Monaco" pitchFamily="2" charset="77"/>
              </a:rPr>
              <a:t>) ?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true </a:t>
            </a:r>
            <a:r>
              <a:rPr lang="en-US" sz="2400" dirty="0">
                <a:latin typeface="Monaco" pitchFamily="2" charset="77"/>
              </a:rPr>
              <a:t>: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false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}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3A79E-2DFD-4B42-B794-49F88DF1CDFC}"/>
              </a:ext>
            </a:extLst>
          </p:cNvPr>
          <p:cNvSpPr/>
          <p:nvPr/>
        </p:nvSpPr>
        <p:spPr>
          <a:xfrm>
            <a:off x="5808133" y="982133"/>
            <a:ext cx="5283200" cy="541867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public void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test01() {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Assertions.</a:t>
            </a:r>
            <a:r>
              <a:rPr lang="en-US" sz="2400" i="1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assertTrue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(leap);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BFEF5-D8FE-EB48-8DEC-A640337D388A}"/>
              </a:ext>
            </a:extLst>
          </p:cNvPr>
          <p:cNvSpPr/>
          <p:nvPr/>
        </p:nvSpPr>
        <p:spPr>
          <a:xfrm>
            <a:off x="4394203" y="304799"/>
            <a:ext cx="4190997" cy="880535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E6459-CF85-144B-9FCC-DE92DABC08F0}"/>
              </a:ext>
            </a:extLst>
          </p:cNvPr>
          <p:cNvSpPr/>
          <p:nvPr/>
        </p:nvSpPr>
        <p:spPr>
          <a:xfrm>
            <a:off x="5020736" y="1405468"/>
            <a:ext cx="5494864" cy="47413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F1DE-C6B7-9247-9FAA-40910913AF18}"/>
              </a:ext>
            </a:extLst>
          </p:cNvPr>
          <p:cNvSpPr/>
          <p:nvPr/>
        </p:nvSpPr>
        <p:spPr>
          <a:xfrm>
            <a:off x="7806266" y="2116669"/>
            <a:ext cx="3776133" cy="47413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10550-BB1D-334C-91FD-E5AC5844A98B}"/>
              </a:ext>
            </a:extLst>
          </p:cNvPr>
          <p:cNvSpPr/>
          <p:nvPr/>
        </p:nvSpPr>
        <p:spPr>
          <a:xfrm>
            <a:off x="5020736" y="2116669"/>
            <a:ext cx="2751665" cy="47413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1C234-FE17-9345-8310-E42041877F46}"/>
              </a:ext>
            </a:extLst>
          </p:cNvPr>
          <p:cNvSpPr/>
          <p:nvPr/>
        </p:nvSpPr>
        <p:spPr>
          <a:xfrm>
            <a:off x="5113868" y="2827870"/>
            <a:ext cx="5198532" cy="47413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05EA0-55CB-384C-94D2-7EE9E6CE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33" y="4089400"/>
            <a:ext cx="6425933" cy="145836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203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E481D-A967-F149-A4FD-47B17AA6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69" y="770467"/>
            <a:ext cx="6432697" cy="229446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203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CF0067-959A-9E43-A030-DA2406013CCE}"/>
              </a:ext>
            </a:extLst>
          </p:cNvPr>
          <p:cNvSpPr/>
          <p:nvPr/>
        </p:nvSpPr>
        <p:spPr>
          <a:xfrm>
            <a:off x="5859735" y="818181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16E01B-F449-6D46-82E1-E1B9381206C1}"/>
              </a:ext>
            </a:extLst>
          </p:cNvPr>
          <p:cNvSpPr/>
          <p:nvPr/>
        </p:nvSpPr>
        <p:spPr>
          <a:xfrm>
            <a:off x="6018761" y="75192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B1BB-EFF1-8A48-8046-FEC916A3304F}"/>
              </a:ext>
            </a:extLst>
          </p:cNvPr>
          <p:cNvSpPr txBox="1"/>
          <p:nvPr/>
        </p:nvSpPr>
        <p:spPr>
          <a:xfrm>
            <a:off x="6972918" y="600850"/>
            <a:ext cx="342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 divisible by 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3665-DF56-DF4C-AD8C-5A31DC7CB146}"/>
              </a:ext>
            </a:extLst>
          </p:cNvPr>
          <p:cNvSpPr txBox="1"/>
          <p:nvPr/>
        </p:nvSpPr>
        <p:spPr>
          <a:xfrm>
            <a:off x="5859735" y="2007306"/>
            <a:ext cx="19597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Examples: </a:t>
            </a:r>
          </a:p>
          <a:p>
            <a:r>
              <a:rPr lang="en-US" sz="3200" dirty="0">
                <a:solidFill>
                  <a:schemeClr val="bg1"/>
                </a:solidFill>
              </a:rPr>
              <a:t>2016</a:t>
            </a:r>
          </a:p>
          <a:p>
            <a:r>
              <a:rPr lang="en-US" sz="3200" dirty="0">
                <a:solidFill>
                  <a:schemeClr val="bg1"/>
                </a:solidFill>
              </a:rPr>
              <a:t>2020</a:t>
            </a:r>
          </a:p>
          <a:p>
            <a:r>
              <a:rPr lang="en-US" sz="3200" dirty="0">
                <a:solidFill>
                  <a:schemeClr val="bg1"/>
                </a:solidFill>
              </a:rPr>
              <a:t>2024</a:t>
            </a:r>
          </a:p>
          <a:p>
            <a:r>
              <a:rPr lang="en-US" sz="3200" dirty="0">
                <a:solidFill>
                  <a:schemeClr val="bg1"/>
                </a:solidFill>
              </a:rPr>
              <a:t>2028</a:t>
            </a:r>
          </a:p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48FE-4AC9-1341-ABA1-4DAA1CC5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10" name="Cloud Callout 9">
            <a:extLst>
              <a:ext uri="{FF2B5EF4-FFF2-40B4-BE49-F238E27FC236}">
                <a16:creationId xmlns:a16="http://schemas.microsoft.com/office/drawing/2014/main" id="{E1446402-7B43-C141-969F-21F187573317}"/>
              </a:ext>
            </a:extLst>
          </p:cNvPr>
          <p:cNvSpPr/>
          <p:nvPr/>
        </p:nvSpPr>
        <p:spPr>
          <a:xfrm>
            <a:off x="7343775" y="2371955"/>
            <a:ext cx="3786187" cy="1493606"/>
          </a:xfrm>
          <a:prstGeom prst="cloudCallout">
            <a:avLst>
              <a:gd name="adj1" fmla="val 29458"/>
              <a:gd name="adj2" fmla="val 8068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Which one should I choose?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CF0067-959A-9E43-A030-DA2406013CCE}"/>
              </a:ext>
            </a:extLst>
          </p:cNvPr>
          <p:cNvSpPr/>
          <p:nvPr/>
        </p:nvSpPr>
        <p:spPr>
          <a:xfrm>
            <a:off x="5859735" y="818181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16E01B-F449-6D46-82E1-E1B9381206C1}"/>
              </a:ext>
            </a:extLst>
          </p:cNvPr>
          <p:cNvSpPr/>
          <p:nvPr/>
        </p:nvSpPr>
        <p:spPr>
          <a:xfrm>
            <a:off x="6018761" y="75192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B1BB-EFF1-8A48-8046-FEC916A3304F}"/>
              </a:ext>
            </a:extLst>
          </p:cNvPr>
          <p:cNvSpPr txBox="1"/>
          <p:nvPr/>
        </p:nvSpPr>
        <p:spPr>
          <a:xfrm>
            <a:off x="6972918" y="600850"/>
            <a:ext cx="342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divisible by 4, </a:t>
            </a:r>
          </a:p>
          <a:p>
            <a:r>
              <a:rPr lang="en-US" sz="3200" dirty="0"/>
              <a:t>not divisible by 100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48FE-4AC9-1341-ABA1-4DAA1CC5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721560-3EE3-6545-A278-56E9E2452BC9}"/>
              </a:ext>
            </a:extLst>
          </p:cNvPr>
          <p:cNvSpPr/>
          <p:nvPr/>
        </p:nvSpPr>
        <p:spPr>
          <a:xfrm>
            <a:off x="6018761" y="2071688"/>
            <a:ext cx="4225169" cy="198811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Any! They all belong to the same </a:t>
            </a:r>
            <a:r>
              <a:rPr lang="en-US" sz="3200" b="1" dirty="0">
                <a:solidFill>
                  <a:schemeClr val="tx1"/>
                </a:solidFill>
              </a:rPr>
              <a:t>equivalence partitioning</a:t>
            </a:r>
            <a:r>
              <a:rPr lang="en-US" sz="32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54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public void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test01() {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Assertions.</a:t>
            </a:r>
            <a:r>
              <a:rPr lang="en-US" sz="2400" i="1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assertTrue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(leap);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52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@Test</a:t>
            </a:r>
            <a:br>
              <a:rPr lang="en-US" sz="2400" dirty="0">
                <a:solidFill>
                  <a:srgbClr val="80800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public void  </a:t>
            </a:r>
          </a:p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onaco" pitchFamily="2" charset="77"/>
              </a:rPr>
              <a:t>leapYearsThatAreNonCenturialYears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leap =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ly.isLeapYear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Assertions.</a:t>
            </a:r>
            <a:r>
              <a:rPr lang="en-US" sz="2400" i="1" dirty="0" err="1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assertTrue</a:t>
            </a:r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(leap);</a:t>
            </a:r>
            <a:b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6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182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33</cp:revision>
  <dcterms:created xsi:type="dcterms:W3CDTF">2018-03-12T10:37:52Z</dcterms:created>
  <dcterms:modified xsi:type="dcterms:W3CDTF">2018-04-07T15:42:30Z</dcterms:modified>
</cp:coreProperties>
</file>