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5" r:id="rId3"/>
    <p:sldId id="259" r:id="rId4"/>
    <p:sldId id="260" r:id="rId5"/>
    <p:sldId id="263" r:id="rId6"/>
    <p:sldId id="266"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86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43"/>
  </p:normalViewPr>
  <p:slideViewPr>
    <p:cSldViewPr snapToGrid="0" snapToObjects="1">
      <p:cViewPr varScale="1">
        <p:scale>
          <a:sx n="94" d="100"/>
          <a:sy n="94"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C736-8823-BA4F-9CEC-C3C535C4F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5C9870-CC39-BF44-AA02-AB5373F20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9CB624-557C-DB47-990C-E20D14227A72}"/>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5" name="Footer Placeholder 4">
            <a:extLst>
              <a:ext uri="{FF2B5EF4-FFF2-40B4-BE49-F238E27FC236}">
                <a16:creationId xmlns:a16="http://schemas.microsoft.com/office/drawing/2014/main" id="{70470364-7C3A-FA40-AB7D-EEACB7827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F91F6-6E05-254D-8CB4-8433D6075A18}"/>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82043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E02E-2090-6242-8BA9-907B71B92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ED0C96-CFEC-9C42-8EEA-7772622E4F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230D1-51B7-194D-83E9-5DD568F3160C}"/>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5" name="Footer Placeholder 4">
            <a:extLst>
              <a:ext uri="{FF2B5EF4-FFF2-40B4-BE49-F238E27FC236}">
                <a16:creationId xmlns:a16="http://schemas.microsoft.com/office/drawing/2014/main" id="{2584CF9F-F86C-954B-B264-3D0534DB7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06FA0-5285-2842-86F6-4748FDFD8F73}"/>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32737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5FF4B-16A1-1A44-A2CB-AD2A451CC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94CEF3-EE2D-1F48-B580-E8A917E24D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19A5B-4B27-9E4E-BB07-E3C50DB8FFF9}"/>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5" name="Footer Placeholder 4">
            <a:extLst>
              <a:ext uri="{FF2B5EF4-FFF2-40B4-BE49-F238E27FC236}">
                <a16:creationId xmlns:a16="http://schemas.microsoft.com/office/drawing/2014/main" id="{6910DA49-4085-AA43-B823-32A2A75F0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F612B-4010-714D-A803-760D03DC1786}"/>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313170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BDE4-7092-B14E-A3C2-629C6DB10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29E19-F4EC-6641-8A1B-ED37F2D689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BADAD-4865-A046-8427-102088BE173D}"/>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5" name="Footer Placeholder 4">
            <a:extLst>
              <a:ext uri="{FF2B5EF4-FFF2-40B4-BE49-F238E27FC236}">
                <a16:creationId xmlns:a16="http://schemas.microsoft.com/office/drawing/2014/main" id="{709ADCD4-779F-8A40-A3F0-8A9D90463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A0841-E689-5B4A-BFB6-9238DA18D37A}"/>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187005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8A65-BDD4-6848-AE97-A1A4A5771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F02114-A834-414F-B8F4-21B69340C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E1562C-32B9-C342-BAC4-A097B29AEC44}"/>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5" name="Footer Placeholder 4">
            <a:extLst>
              <a:ext uri="{FF2B5EF4-FFF2-40B4-BE49-F238E27FC236}">
                <a16:creationId xmlns:a16="http://schemas.microsoft.com/office/drawing/2014/main" id="{FDAB38F0-6C68-C04D-9CEC-A4AC847DF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E36D0-F176-9D49-9B35-82A158DF7538}"/>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390382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1C5C-CDD2-724D-88F5-F42C81F4B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0582F-5F91-7445-ACD8-F5253611F5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913E34-1224-F545-970C-1BC098591E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BC6056-F258-8443-8EA1-9F0C099EB33E}"/>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6" name="Footer Placeholder 5">
            <a:extLst>
              <a:ext uri="{FF2B5EF4-FFF2-40B4-BE49-F238E27FC236}">
                <a16:creationId xmlns:a16="http://schemas.microsoft.com/office/drawing/2014/main" id="{7CFF072C-0F60-7F48-8AD2-C7A0122A6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F0843-4BF5-B54B-9806-86445FD3E8CB}"/>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191003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9368-8974-AA4C-A29A-1B30E3FCB6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1647B3-4373-6945-8DDD-935D5E141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A289D1-3F8F-F648-80F8-80B3C93167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2B850B-7D44-B349-86FE-4FD5392EA5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EFCD94-486E-7B46-B97D-66B6AFF19A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44631F-6F48-3347-A976-1AB8BE5E08DC}"/>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8" name="Footer Placeholder 7">
            <a:extLst>
              <a:ext uri="{FF2B5EF4-FFF2-40B4-BE49-F238E27FC236}">
                <a16:creationId xmlns:a16="http://schemas.microsoft.com/office/drawing/2014/main" id="{00F573C7-03D1-AE4B-8056-41AAAF5B6B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0AF012-A183-6943-8807-C95605352B0B}"/>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57970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0DFB-53DF-DE46-BDD6-96578F0D82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27DECC-AD8B-254C-842D-16AE83C41187}"/>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4" name="Footer Placeholder 3">
            <a:extLst>
              <a:ext uri="{FF2B5EF4-FFF2-40B4-BE49-F238E27FC236}">
                <a16:creationId xmlns:a16="http://schemas.microsoft.com/office/drawing/2014/main" id="{BEAB8123-7789-1B41-8147-B07DDE73B2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D295FD-C767-6D47-ABF8-D81C3B0BE15A}"/>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293874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4E3BB-BAD7-9B44-83CA-F22C3A986D39}"/>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3" name="Footer Placeholder 2">
            <a:extLst>
              <a:ext uri="{FF2B5EF4-FFF2-40B4-BE49-F238E27FC236}">
                <a16:creationId xmlns:a16="http://schemas.microsoft.com/office/drawing/2014/main" id="{8C35F53B-A9C4-BE42-B028-BAF51E9E2B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8B89D-2AE8-024D-A6BE-D5719A264E2C}"/>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18222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225B-2A75-9B42-8AE8-DC430969C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B5C34-FBE6-274B-A6C0-D595C2268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0E1DE8-7DAC-9A44-B3A4-AEB47EA8B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E1A6A4-0688-3341-885D-4966F89A6928}"/>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6" name="Footer Placeholder 5">
            <a:extLst>
              <a:ext uri="{FF2B5EF4-FFF2-40B4-BE49-F238E27FC236}">
                <a16:creationId xmlns:a16="http://schemas.microsoft.com/office/drawing/2014/main" id="{624DB484-00FD-8D44-92BC-866BBAEC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1E6FB-EE4B-7B43-8965-FFC7F113BA80}"/>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391034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8439-57E1-2941-B15B-2F16DD862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14ACC3-673B-2047-9CC3-4D3C8672A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22D7F7-ABA1-D041-92F6-9219AD6EF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11DB68-23E1-A841-9762-1B1ED7C606E7}"/>
              </a:ext>
            </a:extLst>
          </p:cNvPr>
          <p:cNvSpPr>
            <a:spLocks noGrp="1"/>
          </p:cNvSpPr>
          <p:nvPr>
            <p:ph type="dt" sz="half" idx="10"/>
          </p:nvPr>
        </p:nvSpPr>
        <p:spPr/>
        <p:txBody>
          <a:bodyPr/>
          <a:lstStyle/>
          <a:p>
            <a:fld id="{9BA8CAD9-F573-7B4D-94D1-E97927BC54A3}" type="datetimeFigureOut">
              <a:rPr lang="en-US" smtClean="0"/>
              <a:t>4/2/18</a:t>
            </a:fld>
            <a:endParaRPr lang="en-US"/>
          </a:p>
        </p:txBody>
      </p:sp>
      <p:sp>
        <p:nvSpPr>
          <p:cNvPr id="6" name="Footer Placeholder 5">
            <a:extLst>
              <a:ext uri="{FF2B5EF4-FFF2-40B4-BE49-F238E27FC236}">
                <a16:creationId xmlns:a16="http://schemas.microsoft.com/office/drawing/2014/main" id="{CE119110-6794-1649-9147-31262C069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8F46F-4DEC-964C-9B92-FE6952C9C044}"/>
              </a:ext>
            </a:extLst>
          </p:cNvPr>
          <p:cNvSpPr>
            <a:spLocks noGrp="1"/>
          </p:cNvSpPr>
          <p:nvPr>
            <p:ph type="sldNum" sz="quarter" idx="12"/>
          </p:nvPr>
        </p:nvSpPr>
        <p:spPr/>
        <p:txBody>
          <a:bodyPr/>
          <a:lstStyle/>
          <a:p>
            <a:fld id="{55106210-DB0F-FE4D-B802-572C0702A781}" type="slidenum">
              <a:rPr lang="en-US" smtClean="0"/>
              <a:t>‹#›</a:t>
            </a:fld>
            <a:endParaRPr lang="en-US"/>
          </a:p>
        </p:txBody>
      </p:sp>
    </p:spTree>
    <p:extLst>
      <p:ext uri="{BB962C8B-B14F-4D97-AF65-F5344CB8AC3E}">
        <p14:creationId xmlns:p14="http://schemas.microsoft.com/office/powerpoint/2010/main" val="141065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286B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A2041-8481-EF4E-BEFB-643B7AE6E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C97F29-3AF4-0F45-B840-8E516B75E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7FD65-570C-9C49-B32D-3274C94B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8CAD9-F573-7B4D-94D1-E97927BC54A3}" type="datetimeFigureOut">
              <a:rPr lang="en-US" smtClean="0"/>
              <a:t>4/2/18</a:t>
            </a:fld>
            <a:endParaRPr lang="en-US"/>
          </a:p>
        </p:txBody>
      </p:sp>
      <p:sp>
        <p:nvSpPr>
          <p:cNvPr id="5" name="Footer Placeholder 4">
            <a:extLst>
              <a:ext uri="{FF2B5EF4-FFF2-40B4-BE49-F238E27FC236}">
                <a16:creationId xmlns:a16="http://schemas.microsoft.com/office/drawing/2014/main" id="{44B08360-9469-9B4E-B878-FADC7ABE6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6E244-F193-4F4F-8832-93F4E1438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06210-DB0F-FE4D-B802-572C0702A781}" type="slidenum">
              <a:rPr lang="en-US" smtClean="0"/>
              <a:t>‹#›</a:t>
            </a:fld>
            <a:endParaRPr lang="en-US"/>
          </a:p>
        </p:txBody>
      </p:sp>
    </p:spTree>
    <p:extLst>
      <p:ext uri="{BB962C8B-B14F-4D97-AF65-F5344CB8AC3E}">
        <p14:creationId xmlns:p14="http://schemas.microsoft.com/office/powerpoint/2010/main" val="4131162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7C97D3-6F2B-1244-A82D-38809217AB23}"/>
              </a:ext>
            </a:extLst>
          </p:cNvPr>
          <p:cNvPicPr>
            <a:picLocks noChangeAspect="1"/>
          </p:cNvPicPr>
          <p:nvPr/>
        </p:nvPicPr>
        <p:blipFill>
          <a:blip r:embed="rId2"/>
          <a:stretch>
            <a:fillRect/>
          </a:stretch>
        </p:blipFill>
        <p:spPr>
          <a:xfrm flipH="1">
            <a:off x="10632262" y="4346712"/>
            <a:ext cx="1223094" cy="2339009"/>
          </a:xfrm>
          <a:prstGeom prst="rect">
            <a:avLst/>
          </a:prstGeom>
        </p:spPr>
      </p:pic>
      <p:sp>
        <p:nvSpPr>
          <p:cNvPr id="7" name="Rounded Rectangular Callout 6">
            <a:extLst>
              <a:ext uri="{FF2B5EF4-FFF2-40B4-BE49-F238E27FC236}">
                <a16:creationId xmlns:a16="http://schemas.microsoft.com/office/drawing/2014/main" id="{5799AD9E-B84B-1444-80DD-2F3C82F34E39}"/>
              </a:ext>
            </a:extLst>
          </p:cNvPr>
          <p:cNvSpPr/>
          <p:nvPr/>
        </p:nvSpPr>
        <p:spPr>
          <a:xfrm>
            <a:off x="4890052" y="441434"/>
            <a:ext cx="5552661" cy="4210079"/>
          </a:xfrm>
          <a:prstGeom prst="wedgeRoundRectCallout">
            <a:avLst>
              <a:gd name="adj1" fmla="val 60506"/>
              <a:gd name="adj2" fmla="val 46501"/>
              <a:gd name="adj3" fmla="val 16667"/>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We build chocolate packages! A package should store a different number of kilos. There are small bars (1 kilo each) and big bars (5 kilos each). We should calculate the number of small bars to use, assuming we always use big bars before small bars. Return -1 if it can't be done.</a:t>
            </a:r>
          </a:p>
        </p:txBody>
      </p:sp>
      <p:pic>
        <p:nvPicPr>
          <p:cNvPr id="3" name="Picture 2">
            <a:extLst>
              <a:ext uri="{FF2B5EF4-FFF2-40B4-BE49-F238E27FC236}">
                <a16:creationId xmlns:a16="http://schemas.microsoft.com/office/drawing/2014/main" id="{2600C780-98DD-A447-824E-084A379A4A92}"/>
              </a:ext>
            </a:extLst>
          </p:cNvPr>
          <p:cNvPicPr>
            <a:picLocks noChangeAspect="1"/>
          </p:cNvPicPr>
          <p:nvPr/>
        </p:nvPicPr>
        <p:blipFill>
          <a:blip r:embed="rId3"/>
          <a:stretch>
            <a:fillRect/>
          </a:stretch>
        </p:blipFill>
        <p:spPr>
          <a:xfrm>
            <a:off x="10276218" y="4771697"/>
            <a:ext cx="869126" cy="477344"/>
          </a:xfrm>
          <a:prstGeom prst="rect">
            <a:avLst/>
          </a:prstGeom>
        </p:spPr>
      </p:pic>
    </p:spTree>
    <p:extLst>
      <p:ext uri="{BB962C8B-B14F-4D97-AF65-F5344CB8AC3E}">
        <p14:creationId xmlns:p14="http://schemas.microsoft.com/office/powerpoint/2010/main" val="254428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C61C00-975B-5E47-8747-9F01B2697679}"/>
              </a:ext>
            </a:extLst>
          </p:cNvPr>
          <p:cNvPicPr>
            <a:picLocks noChangeAspect="1"/>
          </p:cNvPicPr>
          <p:nvPr/>
        </p:nvPicPr>
        <p:blipFill rotWithShape="1">
          <a:blip r:embed="rId2"/>
          <a:srcRect l="7853" t="13288" r="7778" b="13477"/>
          <a:stretch/>
        </p:blipFill>
        <p:spPr>
          <a:xfrm>
            <a:off x="4013201" y="0"/>
            <a:ext cx="8178800" cy="6858000"/>
          </a:xfrm>
          <a:prstGeom prst="rect">
            <a:avLst/>
          </a:prstGeom>
        </p:spPr>
      </p:pic>
      <p:sp>
        <p:nvSpPr>
          <p:cNvPr id="7" name="Rectangle 6">
            <a:extLst>
              <a:ext uri="{FF2B5EF4-FFF2-40B4-BE49-F238E27FC236}">
                <a16:creationId xmlns:a16="http://schemas.microsoft.com/office/drawing/2014/main" id="{7EA52E47-B63E-B343-8591-98E78088B1C0}"/>
              </a:ext>
            </a:extLst>
          </p:cNvPr>
          <p:cNvSpPr/>
          <p:nvPr/>
        </p:nvSpPr>
        <p:spPr>
          <a:xfrm>
            <a:off x="4334928" y="254000"/>
            <a:ext cx="7569204" cy="4622800"/>
          </a:xfrm>
          <a:prstGeom prst="rect">
            <a:avLst/>
          </a:prstGeom>
          <a:solidFill>
            <a:schemeClr val="bg1">
              <a:lumMod val="95000"/>
            </a:schemeClr>
          </a:solidFill>
          <a:ln w="38100">
            <a:solidFill>
              <a:srgbClr val="329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8" name="Rectangle 7">
            <a:extLst>
              <a:ext uri="{FF2B5EF4-FFF2-40B4-BE49-F238E27FC236}">
                <a16:creationId xmlns:a16="http://schemas.microsoft.com/office/drawing/2014/main" id="{54DA3814-70DE-F245-BB08-F9E6238F9460}"/>
              </a:ext>
            </a:extLst>
          </p:cNvPr>
          <p:cNvSpPr/>
          <p:nvPr/>
        </p:nvSpPr>
        <p:spPr>
          <a:xfrm>
            <a:off x="4334928" y="304799"/>
            <a:ext cx="7603069" cy="4524315"/>
          </a:xfrm>
          <a:prstGeom prst="rect">
            <a:avLst/>
          </a:prstGeom>
        </p:spPr>
        <p:txBody>
          <a:bodyPr wrap="square">
            <a:spAutoFit/>
          </a:bodyPr>
          <a:lstStyle/>
          <a:p>
            <a:r>
              <a:rPr lang="en-US" sz="2400" b="1" dirty="0">
                <a:solidFill>
                  <a:srgbClr val="000080"/>
                </a:solidFill>
                <a:latin typeface="Monaco" pitchFamily="2" charset="77"/>
              </a:rPr>
              <a:t>public class </a:t>
            </a:r>
            <a:r>
              <a:rPr lang="en-US" sz="2400" dirty="0" err="1">
                <a:latin typeface="Monaco" pitchFamily="2" charset="77"/>
              </a:rPr>
              <a:t>ChocolateBags</a:t>
            </a:r>
            <a:r>
              <a:rPr lang="en-US" sz="2400" dirty="0">
                <a:latin typeface="Monaco" pitchFamily="2" charset="77"/>
              </a:rPr>
              <a:t> {</a:t>
            </a:r>
            <a:br>
              <a:rPr lang="en-US" sz="2400" dirty="0">
                <a:latin typeface="Monaco" pitchFamily="2" charset="77"/>
              </a:rPr>
            </a:br>
            <a:r>
              <a:rPr lang="en-US" sz="2400" dirty="0">
                <a:latin typeface="Monaco" pitchFamily="2" charset="77"/>
              </a:rPr>
              <a:t> </a:t>
            </a:r>
            <a:r>
              <a:rPr lang="en-US" sz="2400" b="1" dirty="0">
                <a:solidFill>
                  <a:srgbClr val="000080"/>
                </a:solidFill>
                <a:latin typeface="Monaco" pitchFamily="2" charset="77"/>
              </a:rPr>
              <a:t>public </a:t>
            </a:r>
            <a:r>
              <a:rPr lang="en-US" sz="2400" b="1" dirty="0" err="1">
                <a:solidFill>
                  <a:srgbClr val="000080"/>
                </a:solidFill>
                <a:latin typeface="Monaco" pitchFamily="2" charset="77"/>
              </a:rPr>
              <a:t>int</a:t>
            </a:r>
            <a:r>
              <a:rPr lang="en-US" sz="2400" b="1" dirty="0">
                <a:solidFill>
                  <a:srgbClr val="000080"/>
                </a:solidFill>
                <a:latin typeface="Monaco" pitchFamily="2" charset="77"/>
              </a:rPr>
              <a:t> </a:t>
            </a:r>
            <a:r>
              <a:rPr lang="en-US" sz="2400" dirty="0">
                <a:latin typeface="Monaco" pitchFamily="2" charset="77"/>
              </a:rPr>
              <a:t>calculate(</a:t>
            </a:r>
            <a:r>
              <a:rPr lang="en-US" sz="2400" b="1" dirty="0" err="1">
                <a:solidFill>
                  <a:srgbClr val="000080"/>
                </a:solidFill>
                <a:latin typeface="Monaco" pitchFamily="2" charset="77"/>
              </a:rPr>
              <a:t>int</a:t>
            </a:r>
            <a:r>
              <a:rPr lang="en-US" sz="2400" b="1" dirty="0">
                <a:solidFill>
                  <a:srgbClr val="000080"/>
                </a:solidFill>
                <a:latin typeface="Monaco" pitchFamily="2" charset="77"/>
              </a:rPr>
              <a:t> </a:t>
            </a:r>
            <a:r>
              <a:rPr lang="en-US" sz="2400" dirty="0">
                <a:latin typeface="Monaco" pitchFamily="2" charset="77"/>
              </a:rPr>
              <a:t>small, </a:t>
            </a:r>
          </a:p>
          <a:p>
            <a:r>
              <a:rPr lang="en-US" sz="2400" b="1" dirty="0">
                <a:solidFill>
                  <a:srgbClr val="000080"/>
                </a:solidFill>
                <a:latin typeface="Monaco" pitchFamily="2" charset="77"/>
              </a:rPr>
              <a:t>  </a:t>
            </a:r>
            <a:r>
              <a:rPr lang="en-US" sz="2400" b="1" dirty="0" err="1">
                <a:solidFill>
                  <a:srgbClr val="000080"/>
                </a:solidFill>
                <a:latin typeface="Monaco" pitchFamily="2" charset="77"/>
              </a:rPr>
              <a:t>int</a:t>
            </a:r>
            <a:r>
              <a:rPr lang="en-US" sz="2400" b="1" dirty="0">
                <a:solidFill>
                  <a:srgbClr val="000080"/>
                </a:solidFill>
                <a:latin typeface="Monaco" pitchFamily="2" charset="77"/>
              </a:rPr>
              <a:t> </a:t>
            </a:r>
            <a:r>
              <a:rPr lang="en-US" sz="2400" dirty="0">
                <a:latin typeface="Monaco" pitchFamily="2" charset="77"/>
              </a:rPr>
              <a:t>big, </a:t>
            </a:r>
            <a:r>
              <a:rPr lang="en-US" sz="2400" b="1" dirty="0" err="1">
                <a:solidFill>
                  <a:srgbClr val="000080"/>
                </a:solidFill>
                <a:latin typeface="Monaco" pitchFamily="2" charset="77"/>
              </a:rPr>
              <a:t>int</a:t>
            </a:r>
            <a:r>
              <a:rPr lang="en-US" sz="2400" b="1" dirty="0">
                <a:solidFill>
                  <a:srgbClr val="000080"/>
                </a:solidFill>
                <a:latin typeface="Monaco" pitchFamily="2" charset="77"/>
              </a:rPr>
              <a:t> </a:t>
            </a:r>
            <a:r>
              <a:rPr lang="en-US" sz="2400" dirty="0">
                <a:latin typeface="Monaco" pitchFamily="2" charset="77"/>
              </a:rPr>
              <a:t>total) {</a:t>
            </a:r>
            <a:br>
              <a:rPr lang="en-US" sz="2400" dirty="0">
                <a:latin typeface="Monaco" pitchFamily="2" charset="77"/>
              </a:rPr>
            </a:br>
            <a:r>
              <a:rPr lang="en-US" sz="2400" dirty="0">
                <a:latin typeface="Monaco" pitchFamily="2" charset="77"/>
              </a:rPr>
              <a:t>  </a:t>
            </a:r>
            <a:r>
              <a:rPr lang="en-US" sz="2400" b="1" dirty="0" err="1">
                <a:solidFill>
                  <a:srgbClr val="000080"/>
                </a:solidFill>
                <a:latin typeface="Monaco" pitchFamily="2" charset="77"/>
              </a:rPr>
              <a:t>int</a:t>
            </a:r>
            <a:r>
              <a:rPr lang="en-US" sz="2400" b="1" dirty="0">
                <a:solidFill>
                  <a:srgbClr val="000080"/>
                </a:solidFill>
                <a:latin typeface="Monaco" pitchFamily="2" charset="77"/>
              </a:rPr>
              <a:t> </a:t>
            </a:r>
            <a:r>
              <a:rPr lang="en-US" sz="2400" dirty="0" err="1">
                <a:latin typeface="Monaco" pitchFamily="2" charset="77"/>
              </a:rPr>
              <a:t>maxBigBoxes</a:t>
            </a:r>
            <a:r>
              <a:rPr lang="en-US" sz="2400" dirty="0">
                <a:latin typeface="Monaco" pitchFamily="2" charset="77"/>
              </a:rPr>
              <a:t> = total / </a:t>
            </a:r>
            <a:r>
              <a:rPr lang="en-US" sz="2400" dirty="0">
                <a:solidFill>
                  <a:srgbClr val="0000FF"/>
                </a:solidFill>
                <a:latin typeface="Monaco" pitchFamily="2" charset="77"/>
              </a:rPr>
              <a:t>5</a:t>
            </a:r>
            <a:r>
              <a:rPr lang="en-US" sz="2400" dirty="0">
                <a:latin typeface="Monaco" pitchFamily="2" charset="77"/>
              </a:rPr>
              <a:t>;</a:t>
            </a:r>
            <a:br>
              <a:rPr lang="en-US" sz="2400" dirty="0">
                <a:latin typeface="Monaco" pitchFamily="2" charset="77"/>
              </a:rPr>
            </a:br>
            <a:r>
              <a:rPr lang="en-US" sz="2400" dirty="0">
                <a:latin typeface="Monaco" pitchFamily="2" charset="77"/>
              </a:rPr>
              <a:t>  </a:t>
            </a:r>
            <a:r>
              <a:rPr lang="en-US" sz="2400" b="1" dirty="0" err="1">
                <a:solidFill>
                  <a:srgbClr val="000080"/>
                </a:solidFill>
                <a:latin typeface="Monaco" pitchFamily="2" charset="77"/>
              </a:rPr>
              <a:t>int</a:t>
            </a:r>
            <a:r>
              <a:rPr lang="en-US" sz="2400" b="1" dirty="0">
                <a:solidFill>
                  <a:srgbClr val="000080"/>
                </a:solidFill>
                <a:latin typeface="Monaco" pitchFamily="2" charset="77"/>
              </a:rPr>
              <a:t> </a:t>
            </a:r>
            <a:r>
              <a:rPr lang="en-US" sz="2400" dirty="0" err="1">
                <a:latin typeface="Monaco" pitchFamily="2" charset="77"/>
              </a:rPr>
              <a:t>bigBoxes</a:t>
            </a:r>
            <a:r>
              <a:rPr lang="en-US" sz="2400" dirty="0">
                <a:latin typeface="Monaco" pitchFamily="2" charset="77"/>
              </a:rPr>
              <a:t> = </a:t>
            </a:r>
            <a:r>
              <a:rPr lang="en-US" sz="2400" dirty="0" err="1">
                <a:latin typeface="Monaco" pitchFamily="2" charset="77"/>
              </a:rPr>
              <a:t>maxBigBoxes</a:t>
            </a:r>
            <a:r>
              <a:rPr lang="en-US" sz="2400" dirty="0">
                <a:latin typeface="Monaco" pitchFamily="2" charset="77"/>
              </a:rPr>
              <a:t> &lt; big ? </a:t>
            </a:r>
          </a:p>
          <a:p>
            <a:r>
              <a:rPr lang="en-US" sz="2400" dirty="0">
                <a:latin typeface="Monaco" pitchFamily="2" charset="77"/>
              </a:rPr>
              <a:t>    </a:t>
            </a:r>
            <a:r>
              <a:rPr lang="en-US" sz="2400" dirty="0" err="1">
                <a:latin typeface="Monaco" pitchFamily="2" charset="77"/>
              </a:rPr>
              <a:t>maxBigBoxes</a:t>
            </a:r>
            <a:r>
              <a:rPr lang="en-US" sz="2400" dirty="0">
                <a:latin typeface="Monaco" pitchFamily="2" charset="77"/>
              </a:rPr>
              <a:t> : big;</a:t>
            </a:r>
            <a:br>
              <a:rPr lang="en-US" sz="2400" dirty="0">
                <a:latin typeface="Monaco" pitchFamily="2" charset="77"/>
              </a:rPr>
            </a:br>
            <a:endParaRPr lang="en-US" sz="2400" dirty="0">
              <a:latin typeface="Monaco" pitchFamily="2" charset="77"/>
            </a:endParaRPr>
          </a:p>
          <a:p>
            <a:r>
              <a:rPr lang="en-US" sz="2400" dirty="0">
                <a:latin typeface="Monaco" pitchFamily="2" charset="77"/>
              </a:rPr>
              <a:t>    total -= (</a:t>
            </a:r>
            <a:r>
              <a:rPr lang="en-US" sz="2400" dirty="0" err="1">
                <a:latin typeface="Monaco" pitchFamily="2" charset="77"/>
              </a:rPr>
              <a:t>bigBoxes</a:t>
            </a:r>
            <a:r>
              <a:rPr lang="en-US" sz="2400" dirty="0">
                <a:latin typeface="Monaco" pitchFamily="2" charset="77"/>
              </a:rPr>
              <a:t> * </a:t>
            </a:r>
            <a:r>
              <a:rPr lang="en-US" sz="2400" dirty="0">
                <a:solidFill>
                  <a:srgbClr val="0000FF"/>
                </a:solidFill>
                <a:latin typeface="Monaco" pitchFamily="2" charset="77"/>
              </a:rPr>
              <a:t>5</a:t>
            </a:r>
            <a:r>
              <a:rPr lang="en-US" sz="2400" dirty="0">
                <a:latin typeface="Monaco" pitchFamily="2" charset="77"/>
              </a:rPr>
              <a:t>);</a:t>
            </a:r>
            <a:br>
              <a:rPr lang="en-US" sz="2400" dirty="0">
                <a:latin typeface="Monaco" pitchFamily="2" charset="77"/>
              </a:rPr>
            </a:br>
            <a:r>
              <a:rPr lang="en-US" sz="2400" dirty="0">
                <a:latin typeface="Monaco" pitchFamily="2" charset="77"/>
              </a:rPr>
              <a:t>    </a:t>
            </a:r>
            <a:r>
              <a:rPr lang="en-US" sz="2400" b="1" dirty="0">
                <a:solidFill>
                  <a:srgbClr val="000080"/>
                </a:solidFill>
                <a:latin typeface="Monaco" pitchFamily="2" charset="77"/>
              </a:rPr>
              <a:t>if</a:t>
            </a:r>
            <a:r>
              <a:rPr lang="en-US" sz="2400" dirty="0">
                <a:latin typeface="Monaco" pitchFamily="2" charset="77"/>
              </a:rPr>
              <a:t>(small &lt;= total) </a:t>
            </a:r>
            <a:r>
              <a:rPr lang="en-US" sz="2400" b="1" dirty="0">
                <a:solidFill>
                  <a:srgbClr val="000080"/>
                </a:solidFill>
                <a:latin typeface="Monaco" pitchFamily="2" charset="77"/>
              </a:rPr>
              <a:t>return </a:t>
            </a:r>
            <a:r>
              <a:rPr lang="en-US" sz="2400" dirty="0">
                <a:latin typeface="Monaco" pitchFamily="2" charset="77"/>
              </a:rPr>
              <a:t>-</a:t>
            </a:r>
            <a:r>
              <a:rPr lang="en-US" sz="2400" dirty="0">
                <a:solidFill>
                  <a:srgbClr val="0000FF"/>
                </a:solidFill>
                <a:latin typeface="Monaco" pitchFamily="2" charset="77"/>
              </a:rPr>
              <a:t>1</a:t>
            </a:r>
            <a:r>
              <a:rPr lang="en-US" sz="2400" dirty="0">
                <a:latin typeface="Monaco" pitchFamily="2" charset="77"/>
              </a:rPr>
              <a:t>;</a:t>
            </a:r>
            <a:br>
              <a:rPr lang="en-US" sz="2400" dirty="0">
                <a:latin typeface="Monaco" pitchFamily="2" charset="77"/>
              </a:rPr>
            </a:br>
            <a:r>
              <a:rPr lang="en-US" sz="2400" dirty="0">
                <a:latin typeface="Monaco" pitchFamily="2" charset="77"/>
              </a:rPr>
              <a:t>    </a:t>
            </a:r>
            <a:r>
              <a:rPr lang="en-US" sz="2400" b="1" dirty="0">
                <a:solidFill>
                  <a:srgbClr val="000080"/>
                </a:solidFill>
                <a:latin typeface="Monaco" pitchFamily="2" charset="77"/>
              </a:rPr>
              <a:t>return </a:t>
            </a:r>
            <a:r>
              <a:rPr lang="en-US" sz="2400" dirty="0">
                <a:latin typeface="Monaco" pitchFamily="2" charset="77"/>
              </a:rPr>
              <a:t>total;</a:t>
            </a:r>
            <a:br>
              <a:rPr lang="en-US" sz="2400" dirty="0">
                <a:latin typeface="Monaco" pitchFamily="2" charset="77"/>
              </a:rPr>
            </a:br>
            <a:r>
              <a:rPr lang="en-US" sz="2400" dirty="0">
                <a:latin typeface="Monaco" pitchFamily="2" charset="77"/>
              </a:rPr>
              <a:t> }</a:t>
            </a:r>
            <a:br>
              <a:rPr lang="en-US" sz="2400" dirty="0">
                <a:latin typeface="Monaco" pitchFamily="2" charset="77"/>
              </a:rPr>
            </a:br>
            <a:r>
              <a:rPr lang="en-US"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9CA3DFFA-A949-2547-883E-3E3E1C9BEFB3}"/>
              </a:ext>
            </a:extLst>
          </p:cNvPr>
          <p:cNvSpPr/>
          <p:nvPr/>
        </p:nvSpPr>
        <p:spPr>
          <a:xfrm>
            <a:off x="4758265" y="1439333"/>
            <a:ext cx="6299201" cy="1219200"/>
          </a:xfrm>
          <a:prstGeom prst="rect">
            <a:avLst/>
          </a:prstGeom>
          <a:solidFill>
            <a:schemeClr val="accent4">
              <a:lumMod val="20000"/>
              <a:lumOff val="80000"/>
              <a:alpha val="38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8DA91AD-2303-8B41-9A54-218DDCA595B5}"/>
              </a:ext>
            </a:extLst>
          </p:cNvPr>
          <p:cNvSpPr/>
          <p:nvPr/>
        </p:nvSpPr>
        <p:spPr>
          <a:xfrm>
            <a:off x="4758265" y="2861732"/>
            <a:ext cx="6299201" cy="1219200"/>
          </a:xfrm>
          <a:prstGeom prst="rect">
            <a:avLst/>
          </a:prstGeom>
          <a:solidFill>
            <a:schemeClr val="accent4">
              <a:lumMod val="20000"/>
              <a:lumOff val="80000"/>
              <a:alpha val="38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86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CC9406-4368-C54C-9FA2-D7841F77B340}"/>
              </a:ext>
            </a:extLst>
          </p:cNvPr>
          <p:cNvPicPr>
            <a:picLocks noChangeAspect="1"/>
          </p:cNvPicPr>
          <p:nvPr/>
        </p:nvPicPr>
        <p:blipFill>
          <a:blip r:embed="rId2"/>
          <a:stretch>
            <a:fillRect/>
          </a:stretch>
        </p:blipFill>
        <p:spPr>
          <a:xfrm>
            <a:off x="10084904" y="3865561"/>
            <a:ext cx="1781073" cy="2873171"/>
          </a:xfrm>
          <a:prstGeom prst="rect">
            <a:avLst/>
          </a:prstGeom>
        </p:spPr>
      </p:pic>
      <p:sp>
        <p:nvSpPr>
          <p:cNvPr id="2" name="Cloud Callout 1">
            <a:extLst>
              <a:ext uri="{FF2B5EF4-FFF2-40B4-BE49-F238E27FC236}">
                <a16:creationId xmlns:a16="http://schemas.microsoft.com/office/drawing/2014/main" id="{7E8A36EC-0AAA-A84A-B2C2-5F41F9DFB792}"/>
              </a:ext>
            </a:extLst>
          </p:cNvPr>
          <p:cNvSpPr/>
          <p:nvPr/>
        </p:nvSpPr>
        <p:spPr>
          <a:xfrm>
            <a:off x="5685182" y="410817"/>
            <a:ext cx="5050551" cy="2725874"/>
          </a:xfrm>
          <a:prstGeom prst="cloudCallout">
            <a:avLst>
              <a:gd name="adj1" fmla="val 41961"/>
              <a:gd name="adj2" fmla="val 79975"/>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Hmm, let me think about partitions…</a:t>
            </a:r>
            <a:endParaRPr lang="en-US" sz="3200" dirty="0"/>
          </a:p>
        </p:txBody>
      </p:sp>
    </p:spTree>
    <p:extLst>
      <p:ext uri="{BB962C8B-B14F-4D97-AF65-F5344CB8AC3E}">
        <p14:creationId xmlns:p14="http://schemas.microsoft.com/office/powerpoint/2010/main" val="72056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26A1F12-84D5-CB49-9358-11E237DEE6BA}"/>
              </a:ext>
            </a:extLst>
          </p:cNvPr>
          <p:cNvSpPr/>
          <p:nvPr/>
        </p:nvSpPr>
        <p:spPr>
          <a:xfrm>
            <a:off x="5645423" y="1074698"/>
            <a:ext cx="702365" cy="702365"/>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745DDA79-5B1E-7B45-829E-398EFA806594}"/>
              </a:ext>
            </a:extLst>
          </p:cNvPr>
          <p:cNvSpPr/>
          <p:nvPr/>
        </p:nvSpPr>
        <p:spPr>
          <a:xfrm>
            <a:off x="5804449" y="1008437"/>
            <a:ext cx="795131" cy="561498"/>
          </a:xfrm>
          <a:custGeom>
            <a:avLst/>
            <a:gdLst>
              <a:gd name="connsiteX0" fmla="*/ 0 w 795131"/>
              <a:gd name="connsiteY0" fmla="*/ 225287 h 561498"/>
              <a:gd name="connsiteX1" fmla="*/ 265044 w 795131"/>
              <a:gd name="connsiteY1" fmla="*/ 556591 h 561498"/>
              <a:gd name="connsiteX2" fmla="*/ 795131 w 795131"/>
              <a:gd name="connsiteY2" fmla="*/ 0 h 561498"/>
            </a:gdLst>
            <a:ahLst/>
            <a:cxnLst>
              <a:cxn ang="0">
                <a:pos x="connsiteX0" y="connsiteY0"/>
              </a:cxn>
              <a:cxn ang="0">
                <a:pos x="connsiteX1" y="connsiteY1"/>
              </a:cxn>
              <a:cxn ang="0">
                <a:pos x="connsiteX2" y="connsiteY2"/>
              </a:cxn>
            </a:cxnLst>
            <a:rect l="l" t="t" r="r" b="b"/>
            <a:pathLst>
              <a:path w="795131" h="561498">
                <a:moveTo>
                  <a:pt x="0" y="225287"/>
                </a:moveTo>
                <a:cubicBezTo>
                  <a:pt x="66261" y="409713"/>
                  <a:pt x="132522" y="594139"/>
                  <a:pt x="265044" y="556591"/>
                </a:cubicBezTo>
                <a:cubicBezTo>
                  <a:pt x="397566" y="519043"/>
                  <a:pt x="596348" y="259521"/>
                  <a:pt x="795131" y="0"/>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E4C044-BA51-8E4F-B7FF-9CCB40F8435B}"/>
              </a:ext>
            </a:extLst>
          </p:cNvPr>
          <p:cNvSpPr txBox="1"/>
          <p:nvPr/>
        </p:nvSpPr>
        <p:spPr>
          <a:xfrm>
            <a:off x="6758606" y="700199"/>
            <a:ext cx="5191656" cy="1076864"/>
          </a:xfrm>
          <a:prstGeom prst="rect">
            <a:avLst/>
          </a:prstGeom>
          <a:noFill/>
        </p:spPr>
        <p:txBody>
          <a:bodyPr wrap="square" rtlCol="0">
            <a:spAutoFit/>
          </a:bodyPr>
          <a:lstStyle/>
          <a:p>
            <a:r>
              <a:rPr lang="en-US" sz="3200" dirty="0">
                <a:solidFill>
                  <a:schemeClr val="bg1"/>
                </a:solidFill>
              </a:rPr>
              <a:t>The total is higher than the amount of small and big bars.</a:t>
            </a:r>
          </a:p>
        </p:txBody>
      </p:sp>
      <p:sp>
        <p:nvSpPr>
          <p:cNvPr id="7" name="TextBox 6">
            <a:extLst>
              <a:ext uri="{FF2B5EF4-FFF2-40B4-BE49-F238E27FC236}">
                <a16:creationId xmlns:a16="http://schemas.microsoft.com/office/drawing/2014/main" id="{619298FD-537D-D048-9AA8-216633DBDD6F}"/>
              </a:ext>
            </a:extLst>
          </p:cNvPr>
          <p:cNvSpPr txBox="1"/>
          <p:nvPr/>
        </p:nvSpPr>
        <p:spPr>
          <a:xfrm>
            <a:off x="6758606" y="1635168"/>
            <a:ext cx="4017062" cy="461665"/>
          </a:xfrm>
          <a:prstGeom prst="rect">
            <a:avLst/>
          </a:prstGeom>
          <a:noFill/>
        </p:spPr>
        <p:txBody>
          <a:bodyPr wrap="none" rtlCol="0">
            <a:spAutoFit/>
          </a:bodyPr>
          <a:lstStyle/>
          <a:p>
            <a:r>
              <a:rPr lang="en-US" sz="2400" dirty="0">
                <a:solidFill>
                  <a:schemeClr val="bg1"/>
                </a:solidFill>
              </a:rPr>
              <a:t>Ex: small = 1, big = 1, total = 10</a:t>
            </a:r>
          </a:p>
        </p:txBody>
      </p:sp>
      <p:sp>
        <p:nvSpPr>
          <p:cNvPr id="8" name="Rounded Rectangle 7">
            <a:extLst>
              <a:ext uri="{FF2B5EF4-FFF2-40B4-BE49-F238E27FC236}">
                <a16:creationId xmlns:a16="http://schemas.microsoft.com/office/drawing/2014/main" id="{898D4628-E8CA-8A41-9FC2-0A87A836DEE6}"/>
              </a:ext>
            </a:extLst>
          </p:cNvPr>
          <p:cNvSpPr/>
          <p:nvPr/>
        </p:nvSpPr>
        <p:spPr>
          <a:xfrm>
            <a:off x="5645423" y="2471332"/>
            <a:ext cx="702365" cy="702365"/>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55510A8D-4D40-E240-80AA-977253E317B1}"/>
              </a:ext>
            </a:extLst>
          </p:cNvPr>
          <p:cNvSpPr/>
          <p:nvPr/>
        </p:nvSpPr>
        <p:spPr>
          <a:xfrm>
            <a:off x="5804449" y="2405071"/>
            <a:ext cx="795131" cy="561498"/>
          </a:xfrm>
          <a:custGeom>
            <a:avLst/>
            <a:gdLst>
              <a:gd name="connsiteX0" fmla="*/ 0 w 795131"/>
              <a:gd name="connsiteY0" fmla="*/ 225287 h 561498"/>
              <a:gd name="connsiteX1" fmla="*/ 265044 w 795131"/>
              <a:gd name="connsiteY1" fmla="*/ 556591 h 561498"/>
              <a:gd name="connsiteX2" fmla="*/ 795131 w 795131"/>
              <a:gd name="connsiteY2" fmla="*/ 0 h 561498"/>
            </a:gdLst>
            <a:ahLst/>
            <a:cxnLst>
              <a:cxn ang="0">
                <a:pos x="connsiteX0" y="connsiteY0"/>
              </a:cxn>
              <a:cxn ang="0">
                <a:pos x="connsiteX1" y="connsiteY1"/>
              </a:cxn>
              <a:cxn ang="0">
                <a:pos x="connsiteX2" y="connsiteY2"/>
              </a:cxn>
            </a:cxnLst>
            <a:rect l="l" t="t" r="r" b="b"/>
            <a:pathLst>
              <a:path w="795131" h="561498">
                <a:moveTo>
                  <a:pt x="0" y="225287"/>
                </a:moveTo>
                <a:cubicBezTo>
                  <a:pt x="66261" y="409713"/>
                  <a:pt x="132522" y="594139"/>
                  <a:pt x="265044" y="556591"/>
                </a:cubicBezTo>
                <a:cubicBezTo>
                  <a:pt x="397566" y="519043"/>
                  <a:pt x="596348" y="259521"/>
                  <a:pt x="795131" y="0"/>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26C986-3BF2-2F48-8EAB-9088AC250B13}"/>
              </a:ext>
            </a:extLst>
          </p:cNvPr>
          <p:cNvSpPr txBox="1"/>
          <p:nvPr/>
        </p:nvSpPr>
        <p:spPr>
          <a:xfrm>
            <a:off x="6758606" y="2271930"/>
            <a:ext cx="5191656" cy="584775"/>
          </a:xfrm>
          <a:prstGeom prst="rect">
            <a:avLst/>
          </a:prstGeom>
          <a:noFill/>
        </p:spPr>
        <p:txBody>
          <a:bodyPr wrap="square" rtlCol="0">
            <a:spAutoFit/>
          </a:bodyPr>
          <a:lstStyle/>
          <a:p>
            <a:r>
              <a:rPr lang="en-US" sz="3200" dirty="0">
                <a:solidFill>
                  <a:schemeClr val="bg1"/>
                </a:solidFill>
              </a:rPr>
              <a:t>Only big bars.</a:t>
            </a:r>
          </a:p>
        </p:txBody>
      </p:sp>
      <p:sp>
        <p:nvSpPr>
          <p:cNvPr id="11" name="TextBox 10">
            <a:extLst>
              <a:ext uri="{FF2B5EF4-FFF2-40B4-BE49-F238E27FC236}">
                <a16:creationId xmlns:a16="http://schemas.microsoft.com/office/drawing/2014/main" id="{8BBC17C9-DCDF-F74E-91F2-33D48963BBC3}"/>
              </a:ext>
            </a:extLst>
          </p:cNvPr>
          <p:cNvSpPr txBox="1"/>
          <p:nvPr/>
        </p:nvSpPr>
        <p:spPr>
          <a:xfrm>
            <a:off x="6758606" y="2856705"/>
            <a:ext cx="4017062" cy="461665"/>
          </a:xfrm>
          <a:prstGeom prst="rect">
            <a:avLst/>
          </a:prstGeom>
          <a:noFill/>
        </p:spPr>
        <p:txBody>
          <a:bodyPr wrap="none" rtlCol="0">
            <a:spAutoFit/>
          </a:bodyPr>
          <a:lstStyle/>
          <a:p>
            <a:r>
              <a:rPr lang="en-US" sz="2400" dirty="0">
                <a:solidFill>
                  <a:schemeClr val="bg1"/>
                </a:solidFill>
              </a:rPr>
              <a:t>Ex: small = 5, big = 3, total = 10</a:t>
            </a:r>
          </a:p>
        </p:txBody>
      </p:sp>
      <p:sp>
        <p:nvSpPr>
          <p:cNvPr id="12" name="Rounded Rectangle 11">
            <a:extLst>
              <a:ext uri="{FF2B5EF4-FFF2-40B4-BE49-F238E27FC236}">
                <a16:creationId xmlns:a16="http://schemas.microsoft.com/office/drawing/2014/main" id="{F31C71BC-5716-A34C-857B-019CD1D729E2}"/>
              </a:ext>
            </a:extLst>
          </p:cNvPr>
          <p:cNvSpPr/>
          <p:nvPr/>
        </p:nvSpPr>
        <p:spPr>
          <a:xfrm>
            <a:off x="5645423" y="3693401"/>
            <a:ext cx="702365" cy="702365"/>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8BF8515E-B426-404E-97AB-2A0FAEF5371C}"/>
              </a:ext>
            </a:extLst>
          </p:cNvPr>
          <p:cNvSpPr/>
          <p:nvPr/>
        </p:nvSpPr>
        <p:spPr>
          <a:xfrm>
            <a:off x="5804449" y="3627140"/>
            <a:ext cx="795131" cy="561498"/>
          </a:xfrm>
          <a:custGeom>
            <a:avLst/>
            <a:gdLst>
              <a:gd name="connsiteX0" fmla="*/ 0 w 795131"/>
              <a:gd name="connsiteY0" fmla="*/ 225287 h 561498"/>
              <a:gd name="connsiteX1" fmla="*/ 265044 w 795131"/>
              <a:gd name="connsiteY1" fmla="*/ 556591 h 561498"/>
              <a:gd name="connsiteX2" fmla="*/ 795131 w 795131"/>
              <a:gd name="connsiteY2" fmla="*/ 0 h 561498"/>
            </a:gdLst>
            <a:ahLst/>
            <a:cxnLst>
              <a:cxn ang="0">
                <a:pos x="connsiteX0" y="connsiteY0"/>
              </a:cxn>
              <a:cxn ang="0">
                <a:pos x="connsiteX1" y="connsiteY1"/>
              </a:cxn>
              <a:cxn ang="0">
                <a:pos x="connsiteX2" y="connsiteY2"/>
              </a:cxn>
            </a:cxnLst>
            <a:rect l="l" t="t" r="r" b="b"/>
            <a:pathLst>
              <a:path w="795131" h="561498">
                <a:moveTo>
                  <a:pt x="0" y="225287"/>
                </a:moveTo>
                <a:cubicBezTo>
                  <a:pt x="66261" y="409713"/>
                  <a:pt x="132522" y="594139"/>
                  <a:pt x="265044" y="556591"/>
                </a:cubicBezTo>
                <a:cubicBezTo>
                  <a:pt x="397566" y="519043"/>
                  <a:pt x="596348" y="259521"/>
                  <a:pt x="795131" y="0"/>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DCA3B1-E296-D643-92C8-450407C224D8}"/>
              </a:ext>
            </a:extLst>
          </p:cNvPr>
          <p:cNvSpPr txBox="1"/>
          <p:nvPr/>
        </p:nvSpPr>
        <p:spPr>
          <a:xfrm>
            <a:off x="6758606" y="3493999"/>
            <a:ext cx="5191656" cy="584775"/>
          </a:xfrm>
          <a:prstGeom prst="rect">
            <a:avLst/>
          </a:prstGeom>
          <a:noFill/>
        </p:spPr>
        <p:txBody>
          <a:bodyPr wrap="square" rtlCol="0">
            <a:spAutoFit/>
          </a:bodyPr>
          <a:lstStyle/>
          <a:p>
            <a:r>
              <a:rPr lang="en-US" sz="3200" dirty="0">
                <a:solidFill>
                  <a:schemeClr val="bg1"/>
                </a:solidFill>
              </a:rPr>
              <a:t>Need for big and small bars.</a:t>
            </a:r>
          </a:p>
        </p:txBody>
      </p:sp>
      <p:sp>
        <p:nvSpPr>
          <p:cNvPr id="15" name="TextBox 14">
            <a:extLst>
              <a:ext uri="{FF2B5EF4-FFF2-40B4-BE49-F238E27FC236}">
                <a16:creationId xmlns:a16="http://schemas.microsoft.com/office/drawing/2014/main" id="{11F3F518-CA0D-C04A-BD5D-A64BE7E3A002}"/>
              </a:ext>
            </a:extLst>
          </p:cNvPr>
          <p:cNvSpPr txBox="1"/>
          <p:nvPr/>
        </p:nvSpPr>
        <p:spPr>
          <a:xfrm>
            <a:off x="6758606" y="4078774"/>
            <a:ext cx="4017062" cy="461665"/>
          </a:xfrm>
          <a:prstGeom prst="rect">
            <a:avLst/>
          </a:prstGeom>
          <a:noFill/>
        </p:spPr>
        <p:txBody>
          <a:bodyPr wrap="none" rtlCol="0">
            <a:spAutoFit/>
          </a:bodyPr>
          <a:lstStyle/>
          <a:p>
            <a:r>
              <a:rPr lang="en-US" sz="2400" dirty="0">
                <a:solidFill>
                  <a:schemeClr val="bg1"/>
                </a:solidFill>
              </a:rPr>
              <a:t>Ex: small = 5, big = 3, total = 17</a:t>
            </a:r>
          </a:p>
        </p:txBody>
      </p:sp>
      <p:sp>
        <p:nvSpPr>
          <p:cNvPr id="20" name="Rounded Rectangle 19">
            <a:extLst>
              <a:ext uri="{FF2B5EF4-FFF2-40B4-BE49-F238E27FC236}">
                <a16:creationId xmlns:a16="http://schemas.microsoft.com/office/drawing/2014/main" id="{B697A3F7-E01E-EE40-9CAB-15905F88E734}"/>
              </a:ext>
            </a:extLst>
          </p:cNvPr>
          <p:cNvSpPr/>
          <p:nvPr/>
        </p:nvSpPr>
        <p:spPr>
          <a:xfrm>
            <a:off x="5645423" y="4927956"/>
            <a:ext cx="702365" cy="702365"/>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7167B8F4-2CC8-4547-A178-D116A1FA0F05}"/>
              </a:ext>
            </a:extLst>
          </p:cNvPr>
          <p:cNvSpPr/>
          <p:nvPr/>
        </p:nvSpPr>
        <p:spPr>
          <a:xfrm>
            <a:off x="5804449" y="4861695"/>
            <a:ext cx="795131" cy="561498"/>
          </a:xfrm>
          <a:custGeom>
            <a:avLst/>
            <a:gdLst>
              <a:gd name="connsiteX0" fmla="*/ 0 w 795131"/>
              <a:gd name="connsiteY0" fmla="*/ 225287 h 561498"/>
              <a:gd name="connsiteX1" fmla="*/ 265044 w 795131"/>
              <a:gd name="connsiteY1" fmla="*/ 556591 h 561498"/>
              <a:gd name="connsiteX2" fmla="*/ 795131 w 795131"/>
              <a:gd name="connsiteY2" fmla="*/ 0 h 561498"/>
            </a:gdLst>
            <a:ahLst/>
            <a:cxnLst>
              <a:cxn ang="0">
                <a:pos x="connsiteX0" y="connsiteY0"/>
              </a:cxn>
              <a:cxn ang="0">
                <a:pos x="connsiteX1" y="connsiteY1"/>
              </a:cxn>
              <a:cxn ang="0">
                <a:pos x="connsiteX2" y="connsiteY2"/>
              </a:cxn>
            </a:cxnLst>
            <a:rect l="l" t="t" r="r" b="b"/>
            <a:pathLst>
              <a:path w="795131" h="561498">
                <a:moveTo>
                  <a:pt x="0" y="225287"/>
                </a:moveTo>
                <a:cubicBezTo>
                  <a:pt x="66261" y="409713"/>
                  <a:pt x="132522" y="594139"/>
                  <a:pt x="265044" y="556591"/>
                </a:cubicBezTo>
                <a:cubicBezTo>
                  <a:pt x="397566" y="519043"/>
                  <a:pt x="596348" y="259521"/>
                  <a:pt x="795131" y="0"/>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6AA5FD1-3F57-0F44-9C39-C5D925A59ECF}"/>
              </a:ext>
            </a:extLst>
          </p:cNvPr>
          <p:cNvSpPr txBox="1"/>
          <p:nvPr/>
        </p:nvSpPr>
        <p:spPr>
          <a:xfrm>
            <a:off x="6758606" y="4728554"/>
            <a:ext cx="5191656" cy="584775"/>
          </a:xfrm>
          <a:prstGeom prst="rect">
            <a:avLst/>
          </a:prstGeom>
          <a:noFill/>
        </p:spPr>
        <p:txBody>
          <a:bodyPr wrap="square" rtlCol="0">
            <a:spAutoFit/>
          </a:bodyPr>
          <a:lstStyle/>
          <a:p>
            <a:r>
              <a:rPr lang="en-US" sz="3200" dirty="0">
                <a:solidFill>
                  <a:schemeClr val="bg1"/>
                </a:solidFill>
              </a:rPr>
              <a:t>Only small bars.</a:t>
            </a:r>
          </a:p>
        </p:txBody>
      </p:sp>
      <p:sp>
        <p:nvSpPr>
          <p:cNvPr id="23" name="TextBox 22">
            <a:extLst>
              <a:ext uri="{FF2B5EF4-FFF2-40B4-BE49-F238E27FC236}">
                <a16:creationId xmlns:a16="http://schemas.microsoft.com/office/drawing/2014/main" id="{E0B3E1EF-9D63-9540-8188-8EEB9C355DA9}"/>
              </a:ext>
            </a:extLst>
          </p:cNvPr>
          <p:cNvSpPr txBox="1"/>
          <p:nvPr/>
        </p:nvSpPr>
        <p:spPr>
          <a:xfrm>
            <a:off x="6758606" y="5313329"/>
            <a:ext cx="3861570" cy="461665"/>
          </a:xfrm>
          <a:prstGeom prst="rect">
            <a:avLst/>
          </a:prstGeom>
          <a:noFill/>
        </p:spPr>
        <p:txBody>
          <a:bodyPr wrap="none" rtlCol="0">
            <a:spAutoFit/>
          </a:bodyPr>
          <a:lstStyle/>
          <a:p>
            <a:r>
              <a:rPr lang="en-US" sz="2400" dirty="0">
                <a:solidFill>
                  <a:schemeClr val="bg1"/>
                </a:solidFill>
              </a:rPr>
              <a:t>Ex: small = 4, big = 2, total = 3</a:t>
            </a:r>
          </a:p>
        </p:txBody>
      </p:sp>
    </p:spTree>
    <p:extLst>
      <p:ext uri="{BB962C8B-B14F-4D97-AF65-F5344CB8AC3E}">
        <p14:creationId xmlns:p14="http://schemas.microsoft.com/office/powerpoint/2010/main" val="189194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500"/>
                                        <p:tgtEl>
                                          <p:spTgt spid="8"/>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heckerboard(across)">
                                      <p:cBhvr>
                                        <p:cTn id="24" dur="500"/>
                                        <p:tgtEl>
                                          <p:spTgt spid="9"/>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heckerboard(across)">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heckerboard(across)">
                                      <p:cBhvr>
                                        <p:cTn id="35" dur="500"/>
                                        <p:tgtEl>
                                          <p:spTgt spid="12"/>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checkerboard(across)">
                                      <p:cBhvr>
                                        <p:cTn id="41" dur="500"/>
                                        <p:tgtEl>
                                          <p:spTgt spid="1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checkerboard(across)">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checkerboard(across)">
                                      <p:cBhvr>
                                        <p:cTn id="49" dur="500"/>
                                        <p:tgtEl>
                                          <p:spTgt spid="20"/>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heckerboard(across)">
                                      <p:cBhvr>
                                        <p:cTn id="52" dur="500"/>
                                        <p:tgtEl>
                                          <p:spTgt spid="21"/>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checkerboard(across)">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animBg="1"/>
      <p:bldP spid="10" grpId="0"/>
      <p:bldP spid="11" grpId="0"/>
      <p:bldP spid="12" grpId="0" animBg="1"/>
      <p:bldP spid="13" grpId="0" animBg="1"/>
      <p:bldP spid="14" grpId="0"/>
      <p:bldP spid="15" grpId="0"/>
      <p:bldP spid="20" grpId="0" animBg="1"/>
      <p:bldP spid="21" grpId="0" animBg="1"/>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C61C00-975B-5E47-8747-9F01B2697679}"/>
              </a:ext>
            </a:extLst>
          </p:cNvPr>
          <p:cNvPicPr>
            <a:picLocks noChangeAspect="1"/>
          </p:cNvPicPr>
          <p:nvPr/>
        </p:nvPicPr>
        <p:blipFill rotWithShape="1">
          <a:blip r:embed="rId2"/>
          <a:srcRect l="7853" t="13288" r="7778" b="13477"/>
          <a:stretch/>
        </p:blipFill>
        <p:spPr>
          <a:xfrm>
            <a:off x="4013201" y="0"/>
            <a:ext cx="8178800" cy="6858000"/>
          </a:xfrm>
          <a:prstGeom prst="rect">
            <a:avLst/>
          </a:prstGeom>
        </p:spPr>
      </p:pic>
      <p:sp>
        <p:nvSpPr>
          <p:cNvPr id="7" name="Rectangle 6">
            <a:extLst>
              <a:ext uri="{FF2B5EF4-FFF2-40B4-BE49-F238E27FC236}">
                <a16:creationId xmlns:a16="http://schemas.microsoft.com/office/drawing/2014/main" id="{7EA52E47-B63E-B343-8591-98E78088B1C0}"/>
              </a:ext>
            </a:extLst>
          </p:cNvPr>
          <p:cNvSpPr/>
          <p:nvPr/>
        </p:nvSpPr>
        <p:spPr>
          <a:xfrm>
            <a:off x="4334928" y="254000"/>
            <a:ext cx="7569204" cy="4622800"/>
          </a:xfrm>
          <a:prstGeom prst="rect">
            <a:avLst/>
          </a:prstGeom>
          <a:solidFill>
            <a:schemeClr val="bg1">
              <a:lumMod val="95000"/>
            </a:schemeClr>
          </a:solidFill>
          <a:ln w="38100">
            <a:solidFill>
              <a:srgbClr val="329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8" name="Rectangle 7">
            <a:extLst>
              <a:ext uri="{FF2B5EF4-FFF2-40B4-BE49-F238E27FC236}">
                <a16:creationId xmlns:a16="http://schemas.microsoft.com/office/drawing/2014/main" id="{54DA3814-70DE-F245-BB08-F9E6238F9460}"/>
              </a:ext>
            </a:extLst>
          </p:cNvPr>
          <p:cNvSpPr/>
          <p:nvPr/>
        </p:nvSpPr>
        <p:spPr>
          <a:xfrm>
            <a:off x="4334928" y="304799"/>
            <a:ext cx="7603069" cy="3416320"/>
          </a:xfrm>
          <a:prstGeom prst="rect">
            <a:avLst/>
          </a:prstGeom>
        </p:spPr>
        <p:txBody>
          <a:bodyPr wrap="square">
            <a:spAutoFit/>
          </a:bodyPr>
          <a:lstStyle/>
          <a:p>
            <a:r>
              <a:rPr lang="en-US" sz="2400" dirty="0">
                <a:solidFill>
                  <a:srgbClr val="808000"/>
                </a:solidFill>
                <a:latin typeface="Monaco" pitchFamily="2" charset="77"/>
              </a:rPr>
              <a:t>@Test</a:t>
            </a:r>
            <a:br>
              <a:rPr lang="en-US" sz="2400" dirty="0">
                <a:solidFill>
                  <a:srgbClr val="808000"/>
                </a:solidFill>
                <a:latin typeface="Monaco" pitchFamily="2" charset="77"/>
              </a:rPr>
            </a:br>
            <a:r>
              <a:rPr lang="en-US" sz="2400" b="1" dirty="0">
                <a:solidFill>
                  <a:srgbClr val="000080"/>
                </a:solidFill>
                <a:latin typeface="Monaco" pitchFamily="2" charset="77"/>
              </a:rPr>
              <a:t>public void </a:t>
            </a:r>
            <a:r>
              <a:rPr lang="en-US" sz="2400" dirty="0" err="1">
                <a:latin typeface="Monaco" pitchFamily="2" charset="77"/>
              </a:rPr>
              <a:t>totalIsTooBig</a:t>
            </a:r>
            <a:r>
              <a:rPr lang="en-US" sz="2400" dirty="0">
                <a:latin typeface="Monaco" pitchFamily="2" charset="77"/>
              </a:rPr>
              <a:t>() {</a:t>
            </a:r>
          </a:p>
          <a:p>
            <a:br>
              <a:rPr lang="en-US" sz="2400" dirty="0">
                <a:latin typeface="Monaco" pitchFamily="2" charset="77"/>
              </a:rPr>
            </a:br>
            <a:r>
              <a:rPr lang="en-US" sz="2400" dirty="0">
                <a:latin typeface="Monaco" pitchFamily="2" charset="77"/>
              </a:rPr>
              <a:t>    </a:t>
            </a:r>
            <a:r>
              <a:rPr lang="en-US" sz="2400" dirty="0" err="1">
                <a:latin typeface="Monaco" pitchFamily="2" charset="77"/>
              </a:rPr>
              <a:t>ChocolateBags</a:t>
            </a:r>
            <a:r>
              <a:rPr lang="en-US" sz="2400" dirty="0">
                <a:latin typeface="Monaco" pitchFamily="2" charset="77"/>
              </a:rPr>
              <a:t> bags = </a:t>
            </a:r>
            <a:r>
              <a:rPr lang="en-US" sz="2400" b="1" dirty="0">
                <a:solidFill>
                  <a:srgbClr val="000080"/>
                </a:solidFill>
                <a:latin typeface="Monaco" pitchFamily="2" charset="77"/>
              </a:rPr>
              <a:t>new </a:t>
            </a:r>
          </a:p>
          <a:p>
            <a:r>
              <a:rPr lang="en-US" sz="2400" b="1" dirty="0">
                <a:solidFill>
                  <a:srgbClr val="000080"/>
                </a:solidFill>
                <a:latin typeface="Monaco" pitchFamily="2" charset="77"/>
              </a:rPr>
              <a:t>      </a:t>
            </a:r>
            <a:r>
              <a:rPr lang="en-US" sz="2400" dirty="0" err="1">
                <a:latin typeface="Monaco" pitchFamily="2" charset="77"/>
              </a:rPr>
              <a:t>ChocolateBags</a:t>
            </a:r>
            <a:r>
              <a:rPr lang="en-US" sz="2400" dirty="0">
                <a:latin typeface="Monaco" pitchFamily="2" charset="77"/>
              </a:rPr>
              <a:t>();</a:t>
            </a:r>
          </a:p>
          <a:p>
            <a:br>
              <a:rPr lang="en-US" sz="2400" dirty="0">
                <a:latin typeface="Monaco" pitchFamily="2" charset="77"/>
              </a:rPr>
            </a:br>
            <a:r>
              <a:rPr lang="en-US" sz="2400" dirty="0">
                <a:latin typeface="Monaco" pitchFamily="2" charset="77"/>
              </a:rPr>
              <a:t>    </a:t>
            </a:r>
            <a:r>
              <a:rPr lang="en-US" sz="2400" b="1" dirty="0" err="1">
                <a:solidFill>
                  <a:srgbClr val="000080"/>
                </a:solidFill>
                <a:latin typeface="Monaco" pitchFamily="2" charset="77"/>
              </a:rPr>
              <a:t>int</a:t>
            </a:r>
            <a:r>
              <a:rPr lang="en-US" sz="2400" b="1" dirty="0">
                <a:solidFill>
                  <a:srgbClr val="000080"/>
                </a:solidFill>
                <a:latin typeface="Monaco" pitchFamily="2" charset="77"/>
              </a:rPr>
              <a:t> </a:t>
            </a:r>
            <a:r>
              <a:rPr lang="en-US" sz="2400" dirty="0">
                <a:latin typeface="Monaco" pitchFamily="2" charset="77"/>
              </a:rPr>
              <a:t>result = </a:t>
            </a:r>
            <a:r>
              <a:rPr lang="en-US" sz="2400" dirty="0" err="1">
                <a:latin typeface="Monaco" pitchFamily="2" charset="77"/>
              </a:rPr>
              <a:t>bags.calculate</a:t>
            </a:r>
            <a:r>
              <a:rPr lang="en-US" sz="2400" dirty="0">
                <a:latin typeface="Monaco" pitchFamily="2" charset="77"/>
              </a:rPr>
              <a:t>(</a:t>
            </a:r>
            <a:r>
              <a:rPr lang="en-US" sz="2400" dirty="0">
                <a:solidFill>
                  <a:srgbClr val="0000FF"/>
                </a:solidFill>
                <a:latin typeface="Monaco" pitchFamily="2" charset="77"/>
              </a:rPr>
              <a:t>1</a:t>
            </a:r>
            <a:r>
              <a:rPr lang="en-US" sz="2400" dirty="0">
                <a:latin typeface="Monaco" pitchFamily="2" charset="77"/>
              </a:rPr>
              <a:t>,</a:t>
            </a:r>
            <a:r>
              <a:rPr lang="en-US" sz="2400" dirty="0">
                <a:solidFill>
                  <a:srgbClr val="0000FF"/>
                </a:solidFill>
                <a:latin typeface="Monaco" pitchFamily="2" charset="77"/>
              </a:rPr>
              <a:t>1</a:t>
            </a:r>
            <a:r>
              <a:rPr lang="en-US" sz="2400" dirty="0">
                <a:latin typeface="Monaco" pitchFamily="2" charset="77"/>
              </a:rPr>
              <a:t>,</a:t>
            </a:r>
            <a:r>
              <a:rPr lang="en-US" sz="2400" dirty="0">
                <a:solidFill>
                  <a:srgbClr val="0000FF"/>
                </a:solidFill>
                <a:latin typeface="Monaco" pitchFamily="2" charset="77"/>
              </a:rPr>
              <a:t>10</a:t>
            </a:r>
            <a:r>
              <a:rPr lang="en-US" sz="2400" dirty="0">
                <a:latin typeface="Monaco" pitchFamily="2" charset="77"/>
              </a:rPr>
              <a:t>);</a:t>
            </a:r>
            <a:br>
              <a:rPr lang="en-US" sz="2400" dirty="0">
                <a:latin typeface="Monaco" pitchFamily="2" charset="77"/>
              </a:rPr>
            </a:br>
            <a:r>
              <a:rPr lang="en-US" sz="2400" dirty="0">
                <a:latin typeface="Monaco" pitchFamily="2" charset="77"/>
              </a:rPr>
              <a:t>    </a:t>
            </a:r>
            <a:r>
              <a:rPr lang="en-US" sz="2400" dirty="0" err="1">
                <a:latin typeface="Monaco" pitchFamily="2" charset="77"/>
              </a:rPr>
              <a:t>Assertions.</a:t>
            </a:r>
            <a:r>
              <a:rPr lang="en-US" sz="2400" i="1" dirty="0" err="1">
                <a:latin typeface="Monaco" pitchFamily="2" charset="77"/>
              </a:rPr>
              <a:t>assertEquals</a:t>
            </a:r>
            <a:r>
              <a:rPr lang="en-US" sz="2400" dirty="0">
                <a:latin typeface="Monaco" pitchFamily="2" charset="77"/>
              </a:rPr>
              <a:t>(-</a:t>
            </a:r>
            <a:r>
              <a:rPr lang="en-US" sz="2400" dirty="0">
                <a:solidFill>
                  <a:srgbClr val="0000FF"/>
                </a:solidFill>
                <a:latin typeface="Monaco" pitchFamily="2" charset="77"/>
              </a:rPr>
              <a:t>1</a:t>
            </a:r>
            <a:r>
              <a:rPr lang="en-US" sz="2400" dirty="0">
                <a:latin typeface="Monaco" pitchFamily="2" charset="77"/>
              </a:rPr>
              <a:t>, result);</a:t>
            </a:r>
            <a:br>
              <a:rPr lang="en-US" sz="2400" dirty="0">
                <a:latin typeface="Monaco" pitchFamily="2" charset="77"/>
              </a:rPr>
            </a:br>
            <a:r>
              <a:rPr lang="en-US"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20CA1784-AD54-3E4C-9946-72E021AC14DF}"/>
              </a:ext>
            </a:extLst>
          </p:cNvPr>
          <p:cNvSpPr/>
          <p:nvPr/>
        </p:nvSpPr>
        <p:spPr>
          <a:xfrm>
            <a:off x="6553199" y="558800"/>
            <a:ext cx="2810935" cy="592667"/>
          </a:xfrm>
          <a:prstGeom prst="rect">
            <a:avLst/>
          </a:prstGeom>
          <a:solidFill>
            <a:schemeClr val="accent4">
              <a:lumMod val="20000"/>
              <a:lumOff val="80000"/>
              <a:alpha val="38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A6201E-0190-464B-ACCA-FE97C745589C}"/>
              </a:ext>
            </a:extLst>
          </p:cNvPr>
          <p:cNvSpPr/>
          <p:nvPr/>
        </p:nvSpPr>
        <p:spPr>
          <a:xfrm>
            <a:off x="5147731" y="1405467"/>
            <a:ext cx="4487336" cy="846666"/>
          </a:xfrm>
          <a:prstGeom prst="rect">
            <a:avLst/>
          </a:prstGeom>
          <a:solidFill>
            <a:schemeClr val="accent4">
              <a:lumMod val="20000"/>
              <a:lumOff val="80000"/>
              <a:alpha val="38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FF3972-194B-9441-8814-7AE8B587A0DB}"/>
              </a:ext>
            </a:extLst>
          </p:cNvPr>
          <p:cNvSpPr/>
          <p:nvPr/>
        </p:nvSpPr>
        <p:spPr>
          <a:xfrm>
            <a:off x="7484532" y="2455334"/>
            <a:ext cx="4114801" cy="541868"/>
          </a:xfrm>
          <a:prstGeom prst="rect">
            <a:avLst/>
          </a:prstGeom>
          <a:solidFill>
            <a:schemeClr val="accent4">
              <a:lumMod val="20000"/>
              <a:lumOff val="80000"/>
              <a:alpha val="38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FBC112-6773-C84E-81FC-64F9D1327837}"/>
              </a:ext>
            </a:extLst>
          </p:cNvPr>
          <p:cNvSpPr/>
          <p:nvPr/>
        </p:nvSpPr>
        <p:spPr>
          <a:xfrm>
            <a:off x="7179733" y="2817292"/>
            <a:ext cx="4555067" cy="541868"/>
          </a:xfrm>
          <a:prstGeom prst="rect">
            <a:avLst/>
          </a:prstGeom>
          <a:solidFill>
            <a:schemeClr val="accent4">
              <a:lumMod val="20000"/>
              <a:lumOff val="80000"/>
              <a:alpha val="38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0" grpId="0" animBg="1"/>
      <p:bldP spid="10" grpId="1"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C61C00-975B-5E47-8747-9F01B2697679}"/>
              </a:ext>
            </a:extLst>
          </p:cNvPr>
          <p:cNvPicPr>
            <a:picLocks noChangeAspect="1"/>
          </p:cNvPicPr>
          <p:nvPr/>
        </p:nvPicPr>
        <p:blipFill rotWithShape="1">
          <a:blip r:embed="rId2"/>
          <a:srcRect l="7853" t="13288" r="7778" b="13477"/>
          <a:stretch/>
        </p:blipFill>
        <p:spPr>
          <a:xfrm>
            <a:off x="4013201" y="0"/>
            <a:ext cx="8178800" cy="6858000"/>
          </a:xfrm>
          <a:prstGeom prst="rect">
            <a:avLst/>
          </a:prstGeom>
        </p:spPr>
      </p:pic>
      <p:sp>
        <p:nvSpPr>
          <p:cNvPr id="7" name="Rectangle 6">
            <a:extLst>
              <a:ext uri="{FF2B5EF4-FFF2-40B4-BE49-F238E27FC236}">
                <a16:creationId xmlns:a16="http://schemas.microsoft.com/office/drawing/2014/main" id="{7EA52E47-B63E-B343-8591-98E78088B1C0}"/>
              </a:ext>
            </a:extLst>
          </p:cNvPr>
          <p:cNvSpPr/>
          <p:nvPr/>
        </p:nvSpPr>
        <p:spPr>
          <a:xfrm>
            <a:off x="4334928" y="254000"/>
            <a:ext cx="7569204" cy="4622800"/>
          </a:xfrm>
          <a:prstGeom prst="rect">
            <a:avLst/>
          </a:prstGeom>
          <a:solidFill>
            <a:schemeClr val="bg1">
              <a:lumMod val="95000"/>
            </a:schemeClr>
          </a:solidFill>
          <a:ln w="38100">
            <a:solidFill>
              <a:srgbClr val="329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8" name="Rectangle 7">
            <a:extLst>
              <a:ext uri="{FF2B5EF4-FFF2-40B4-BE49-F238E27FC236}">
                <a16:creationId xmlns:a16="http://schemas.microsoft.com/office/drawing/2014/main" id="{54DA3814-70DE-F245-BB08-F9E6238F9460}"/>
              </a:ext>
            </a:extLst>
          </p:cNvPr>
          <p:cNvSpPr/>
          <p:nvPr/>
        </p:nvSpPr>
        <p:spPr>
          <a:xfrm>
            <a:off x="4334928" y="304799"/>
            <a:ext cx="7603069" cy="3416320"/>
          </a:xfrm>
          <a:prstGeom prst="rect">
            <a:avLst/>
          </a:prstGeom>
        </p:spPr>
        <p:txBody>
          <a:bodyPr wrap="square">
            <a:spAutoFit/>
          </a:bodyPr>
          <a:lstStyle/>
          <a:p>
            <a:r>
              <a:rPr lang="en-US" sz="2400" dirty="0">
                <a:solidFill>
                  <a:srgbClr val="808000"/>
                </a:solidFill>
                <a:latin typeface="Monaco" pitchFamily="2" charset="77"/>
              </a:rPr>
              <a:t>@Test</a:t>
            </a:r>
            <a:br>
              <a:rPr lang="en-US" sz="2400" dirty="0">
                <a:solidFill>
                  <a:srgbClr val="808000"/>
                </a:solidFill>
                <a:latin typeface="Monaco" pitchFamily="2" charset="77"/>
              </a:rPr>
            </a:br>
            <a:r>
              <a:rPr lang="en-US" sz="2400" b="1" dirty="0">
                <a:solidFill>
                  <a:srgbClr val="000080"/>
                </a:solidFill>
                <a:latin typeface="Monaco" pitchFamily="2" charset="77"/>
              </a:rPr>
              <a:t>public void </a:t>
            </a:r>
            <a:r>
              <a:rPr lang="en-US" sz="2400" dirty="0" err="1">
                <a:latin typeface="Monaco" pitchFamily="2" charset="77"/>
              </a:rPr>
              <a:t>onlyBigBars</a:t>
            </a:r>
            <a:r>
              <a:rPr lang="en-US" sz="2400" dirty="0">
                <a:latin typeface="Monaco" pitchFamily="2" charset="77"/>
              </a:rPr>
              <a:t>() {</a:t>
            </a:r>
          </a:p>
          <a:p>
            <a:br>
              <a:rPr lang="en-US" sz="2400" dirty="0">
                <a:latin typeface="Monaco" pitchFamily="2" charset="77"/>
              </a:rPr>
            </a:br>
            <a:r>
              <a:rPr lang="en-US" sz="2400" dirty="0">
                <a:latin typeface="Monaco" pitchFamily="2" charset="77"/>
              </a:rPr>
              <a:t>    </a:t>
            </a:r>
            <a:r>
              <a:rPr lang="en-US" sz="2400" dirty="0" err="1">
                <a:latin typeface="Monaco" pitchFamily="2" charset="77"/>
              </a:rPr>
              <a:t>ChocolateBags</a:t>
            </a:r>
            <a:r>
              <a:rPr lang="en-US" sz="2400" dirty="0">
                <a:latin typeface="Monaco" pitchFamily="2" charset="77"/>
              </a:rPr>
              <a:t> bags = </a:t>
            </a:r>
            <a:r>
              <a:rPr lang="en-US" sz="2400" b="1" dirty="0">
                <a:solidFill>
                  <a:srgbClr val="000080"/>
                </a:solidFill>
                <a:latin typeface="Monaco" pitchFamily="2" charset="77"/>
              </a:rPr>
              <a:t>new </a:t>
            </a:r>
          </a:p>
          <a:p>
            <a:r>
              <a:rPr lang="en-US" sz="2400" b="1" dirty="0">
                <a:solidFill>
                  <a:srgbClr val="000080"/>
                </a:solidFill>
                <a:latin typeface="Monaco" pitchFamily="2" charset="77"/>
              </a:rPr>
              <a:t>      </a:t>
            </a:r>
            <a:r>
              <a:rPr lang="en-US" sz="2400" dirty="0" err="1">
                <a:latin typeface="Monaco" pitchFamily="2" charset="77"/>
              </a:rPr>
              <a:t>ChocolateBags</a:t>
            </a:r>
            <a:r>
              <a:rPr lang="en-US" sz="2400" dirty="0">
                <a:latin typeface="Monaco" pitchFamily="2" charset="77"/>
              </a:rPr>
              <a:t>();</a:t>
            </a:r>
          </a:p>
          <a:p>
            <a:br>
              <a:rPr lang="en-US" sz="2400" dirty="0">
                <a:latin typeface="Monaco" pitchFamily="2" charset="77"/>
              </a:rPr>
            </a:br>
            <a:r>
              <a:rPr lang="en-US" sz="2400" dirty="0">
                <a:latin typeface="Monaco" pitchFamily="2" charset="77"/>
              </a:rPr>
              <a:t>    </a:t>
            </a:r>
            <a:r>
              <a:rPr lang="en-US" sz="2400" b="1" dirty="0" err="1">
                <a:solidFill>
                  <a:srgbClr val="000080"/>
                </a:solidFill>
                <a:latin typeface="Monaco" pitchFamily="2" charset="77"/>
              </a:rPr>
              <a:t>int</a:t>
            </a:r>
            <a:r>
              <a:rPr lang="en-US" sz="2400" b="1" dirty="0">
                <a:solidFill>
                  <a:srgbClr val="000080"/>
                </a:solidFill>
                <a:latin typeface="Monaco" pitchFamily="2" charset="77"/>
              </a:rPr>
              <a:t> </a:t>
            </a:r>
            <a:r>
              <a:rPr lang="en-US" sz="2400" dirty="0">
                <a:latin typeface="Monaco" pitchFamily="2" charset="77"/>
              </a:rPr>
              <a:t>result = </a:t>
            </a:r>
            <a:r>
              <a:rPr lang="en-US" sz="2400" dirty="0" err="1">
                <a:latin typeface="Monaco" pitchFamily="2" charset="77"/>
              </a:rPr>
              <a:t>bags.calculate</a:t>
            </a:r>
            <a:r>
              <a:rPr lang="en-US" sz="2400" dirty="0">
                <a:latin typeface="Monaco" pitchFamily="2" charset="77"/>
              </a:rPr>
              <a:t>(</a:t>
            </a:r>
            <a:r>
              <a:rPr lang="en-US" sz="2400" dirty="0">
                <a:solidFill>
                  <a:srgbClr val="0000FF"/>
                </a:solidFill>
                <a:latin typeface="Monaco" pitchFamily="2" charset="77"/>
              </a:rPr>
              <a:t>5</a:t>
            </a:r>
            <a:r>
              <a:rPr lang="en-US" sz="2400" dirty="0">
                <a:latin typeface="Monaco" pitchFamily="2" charset="77"/>
              </a:rPr>
              <a:t>,</a:t>
            </a:r>
            <a:r>
              <a:rPr lang="en-US" sz="2400" dirty="0">
                <a:solidFill>
                  <a:srgbClr val="0000FF"/>
                </a:solidFill>
                <a:latin typeface="Monaco" pitchFamily="2" charset="77"/>
              </a:rPr>
              <a:t>3</a:t>
            </a:r>
            <a:r>
              <a:rPr lang="en-US" sz="2400" dirty="0">
                <a:latin typeface="Monaco" pitchFamily="2" charset="77"/>
              </a:rPr>
              <a:t>,</a:t>
            </a:r>
            <a:r>
              <a:rPr lang="en-US" sz="2400" dirty="0">
                <a:solidFill>
                  <a:srgbClr val="0000FF"/>
                </a:solidFill>
                <a:latin typeface="Monaco" pitchFamily="2" charset="77"/>
              </a:rPr>
              <a:t>10</a:t>
            </a:r>
            <a:r>
              <a:rPr lang="en-US" sz="2400" dirty="0">
                <a:latin typeface="Monaco" pitchFamily="2" charset="77"/>
              </a:rPr>
              <a:t>);</a:t>
            </a:r>
            <a:br>
              <a:rPr lang="en-US" sz="2400" dirty="0">
                <a:latin typeface="Monaco" pitchFamily="2" charset="77"/>
              </a:rPr>
            </a:br>
            <a:r>
              <a:rPr lang="en-US" sz="2400" dirty="0">
                <a:latin typeface="Monaco" pitchFamily="2" charset="77"/>
              </a:rPr>
              <a:t>    </a:t>
            </a:r>
            <a:r>
              <a:rPr lang="en-US" sz="2400" dirty="0" err="1">
                <a:latin typeface="Monaco" pitchFamily="2" charset="77"/>
              </a:rPr>
              <a:t>Assertions.</a:t>
            </a:r>
            <a:r>
              <a:rPr lang="en-US" sz="2400" i="1" dirty="0" err="1">
                <a:latin typeface="Monaco" pitchFamily="2" charset="77"/>
              </a:rPr>
              <a:t>assertEquals</a:t>
            </a:r>
            <a:r>
              <a:rPr lang="en-US" sz="2400" dirty="0">
                <a:latin typeface="Monaco" pitchFamily="2" charset="77"/>
              </a:rPr>
              <a:t>(</a:t>
            </a:r>
            <a:r>
              <a:rPr lang="en-US" sz="2400" dirty="0">
                <a:solidFill>
                  <a:srgbClr val="0000FF"/>
                </a:solidFill>
                <a:latin typeface="Monaco" pitchFamily="2" charset="77"/>
              </a:rPr>
              <a:t>0</a:t>
            </a:r>
            <a:r>
              <a:rPr lang="en-US" sz="2400" dirty="0">
                <a:latin typeface="Monaco" pitchFamily="2" charset="77"/>
              </a:rPr>
              <a:t>, result);</a:t>
            </a:r>
            <a:br>
              <a:rPr lang="en-US" sz="2400" dirty="0">
                <a:latin typeface="Monaco" pitchFamily="2" charset="77"/>
              </a:rPr>
            </a:br>
            <a:r>
              <a:rPr lang="en-US"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31204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26A1F12-84D5-CB49-9358-11E237DEE6BA}"/>
              </a:ext>
            </a:extLst>
          </p:cNvPr>
          <p:cNvSpPr/>
          <p:nvPr/>
        </p:nvSpPr>
        <p:spPr>
          <a:xfrm>
            <a:off x="5645423" y="1074698"/>
            <a:ext cx="702365" cy="702365"/>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745DDA79-5B1E-7B45-829E-398EFA806594}"/>
              </a:ext>
            </a:extLst>
          </p:cNvPr>
          <p:cNvSpPr/>
          <p:nvPr/>
        </p:nvSpPr>
        <p:spPr>
          <a:xfrm>
            <a:off x="5804449" y="1008437"/>
            <a:ext cx="795131" cy="561498"/>
          </a:xfrm>
          <a:custGeom>
            <a:avLst/>
            <a:gdLst>
              <a:gd name="connsiteX0" fmla="*/ 0 w 795131"/>
              <a:gd name="connsiteY0" fmla="*/ 225287 h 561498"/>
              <a:gd name="connsiteX1" fmla="*/ 265044 w 795131"/>
              <a:gd name="connsiteY1" fmla="*/ 556591 h 561498"/>
              <a:gd name="connsiteX2" fmla="*/ 795131 w 795131"/>
              <a:gd name="connsiteY2" fmla="*/ 0 h 561498"/>
            </a:gdLst>
            <a:ahLst/>
            <a:cxnLst>
              <a:cxn ang="0">
                <a:pos x="connsiteX0" y="connsiteY0"/>
              </a:cxn>
              <a:cxn ang="0">
                <a:pos x="connsiteX1" y="connsiteY1"/>
              </a:cxn>
              <a:cxn ang="0">
                <a:pos x="connsiteX2" y="connsiteY2"/>
              </a:cxn>
            </a:cxnLst>
            <a:rect l="l" t="t" r="r" b="b"/>
            <a:pathLst>
              <a:path w="795131" h="561498">
                <a:moveTo>
                  <a:pt x="0" y="225287"/>
                </a:moveTo>
                <a:cubicBezTo>
                  <a:pt x="66261" y="409713"/>
                  <a:pt x="132522" y="594139"/>
                  <a:pt x="265044" y="556591"/>
                </a:cubicBezTo>
                <a:cubicBezTo>
                  <a:pt x="397566" y="519043"/>
                  <a:pt x="596348" y="259521"/>
                  <a:pt x="795131" y="0"/>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E4C044-BA51-8E4F-B7FF-9CCB40F8435B}"/>
              </a:ext>
            </a:extLst>
          </p:cNvPr>
          <p:cNvSpPr txBox="1"/>
          <p:nvPr/>
        </p:nvSpPr>
        <p:spPr>
          <a:xfrm>
            <a:off x="6758606" y="700199"/>
            <a:ext cx="5191656" cy="1076864"/>
          </a:xfrm>
          <a:prstGeom prst="rect">
            <a:avLst/>
          </a:prstGeom>
          <a:noFill/>
        </p:spPr>
        <p:txBody>
          <a:bodyPr wrap="square" rtlCol="0">
            <a:spAutoFit/>
          </a:bodyPr>
          <a:lstStyle/>
          <a:p>
            <a:r>
              <a:rPr lang="en-US" sz="3200" dirty="0">
                <a:solidFill>
                  <a:schemeClr val="bg1"/>
                </a:solidFill>
              </a:rPr>
              <a:t>The total is higher than the amount of small and big bars.</a:t>
            </a:r>
          </a:p>
        </p:txBody>
      </p:sp>
      <p:sp>
        <p:nvSpPr>
          <p:cNvPr id="7" name="TextBox 6">
            <a:extLst>
              <a:ext uri="{FF2B5EF4-FFF2-40B4-BE49-F238E27FC236}">
                <a16:creationId xmlns:a16="http://schemas.microsoft.com/office/drawing/2014/main" id="{619298FD-537D-D048-9AA8-216633DBDD6F}"/>
              </a:ext>
            </a:extLst>
          </p:cNvPr>
          <p:cNvSpPr txBox="1"/>
          <p:nvPr/>
        </p:nvSpPr>
        <p:spPr>
          <a:xfrm>
            <a:off x="6758606" y="1635168"/>
            <a:ext cx="4017062" cy="461665"/>
          </a:xfrm>
          <a:prstGeom prst="rect">
            <a:avLst/>
          </a:prstGeom>
          <a:noFill/>
        </p:spPr>
        <p:txBody>
          <a:bodyPr wrap="none" rtlCol="0">
            <a:spAutoFit/>
          </a:bodyPr>
          <a:lstStyle/>
          <a:p>
            <a:r>
              <a:rPr lang="en-US" sz="2400" dirty="0">
                <a:solidFill>
                  <a:schemeClr val="bg1"/>
                </a:solidFill>
              </a:rPr>
              <a:t>Ex: small = 1, big = 1, total = 10</a:t>
            </a:r>
          </a:p>
        </p:txBody>
      </p:sp>
      <p:sp>
        <p:nvSpPr>
          <p:cNvPr id="8" name="Rounded Rectangle 7">
            <a:extLst>
              <a:ext uri="{FF2B5EF4-FFF2-40B4-BE49-F238E27FC236}">
                <a16:creationId xmlns:a16="http://schemas.microsoft.com/office/drawing/2014/main" id="{898D4628-E8CA-8A41-9FC2-0A87A836DEE6}"/>
              </a:ext>
            </a:extLst>
          </p:cNvPr>
          <p:cNvSpPr/>
          <p:nvPr/>
        </p:nvSpPr>
        <p:spPr>
          <a:xfrm>
            <a:off x="5645423" y="2471332"/>
            <a:ext cx="702365" cy="702365"/>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55510A8D-4D40-E240-80AA-977253E317B1}"/>
              </a:ext>
            </a:extLst>
          </p:cNvPr>
          <p:cNvSpPr/>
          <p:nvPr/>
        </p:nvSpPr>
        <p:spPr>
          <a:xfrm>
            <a:off x="5804449" y="2405071"/>
            <a:ext cx="795131" cy="561498"/>
          </a:xfrm>
          <a:custGeom>
            <a:avLst/>
            <a:gdLst>
              <a:gd name="connsiteX0" fmla="*/ 0 w 795131"/>
              <a:gd name="connsiteY0" fmla="*/ 225287 h 561498"/>
              <a:gd name="connsiteX1" fmla="*/ 265044 w 795131"/>
              <a:gd name="connsiteY1" fmla="*/ 556591 h 561498"/>
              <a:gd name="connsiteX2" fmla="*/ 795131 w 795131"/>
              <a:gd name="connsiteY2" fmla="*/ 0 h 561498"/>
            </a:gdLst>
            <a:ahLst/>
            <a:cxnLst>
              <a:cxn ang="0">
                <a:pos x="connsiteX0" y="connsiteY0"/>
              </a:cxn>
              <a:cxn ang="0">
                <a:pos x="connsiteX1" y="connsiteY1"/>
              </a:cxn>
              <a:cxn ang="0">
                <a:pos x="connsiteX2" y="connsiteY2"/>
              </a:cxn>
            </a:cxnLst>
            <a:rect l="l" t="t" r="r" b="b"/>
            <a:pathLst>
              <a:path w="795131" h="561498">
                <a:moveTo>
                  <a:pt x="0" y="225287"/>
                </a:moveTo>
                <a:cubicBezTo>
                  <a:pt x="66261" y="409713"/>
                  <a:pt x="132522" y="594139"/>
                  <a:pt x="265044" y="556591"/>
                </a:cubicBezTo>
                <a:cubicBezTo>
                  <a:pt x="397566" y="519043"/>
                  <a:pt x="596348" y="259521"/>
                  <a:pt x="795131" y="0"/>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26C986-3BF2-2F48-8EAB-9088AC250B13}"/>
              </a:ext>
            </a:extLst>
          </p:cNvPr>
          <p:cNvSpPr txBox="1"/>
          <p:nvPr/>
        </p:nvSpPr>
        <p:spPr>
          <a:xfrm>
            <a:off x="6758606" y="2271930"/>
            <a:ext cx="5191656" cy="584775"/>
          </a:xfrm>
          <a:prstGeom prst="rect">
            <a:avLst/>
          </a:prstGeom>
          <a:noFill/>
        </p:spPr>
        <p:txBody>
          <a:bodyPr wrap="square" rtlCol="0">
            <a:spAutoFit/>
          </a:bodyPr>
          <a:lstStyle/>
          <a:p>
            <a:r>
              <a:rPr lang="en-US" sz="3200" dirty="0">
                <a:solidFill>
                  <a:schemeClr val="bg1"/>
                </a:solidFill>
              </a:rPr>
              <a:t>Only big bars.</a:t>
            </a:r>
          </a:p>
        </p:txBody>
      </p:sp>
      <p:sp>
        <p:nvSpPr>
          <p:cNvPr id="11" name="TextBox 10">
            <a:extLst>
              <a:ext uri="{FF2B5EF4-FFF2-40B4-BE49-F238E27FC236}">
                <a16:creationId xmlns:a16="http://schemas.microsoft.com/office/drawing/2014/main" id="{8BBC17C9-DCDF-F74E-91F2-33D48963BBC3}"/>
              </a:ext>
            </a:extLst>
          </p:cNvPr>
          <p:cNvSpPr txBox="1"/>
          <p:nvPr/>
        </p:nvSpPr>
        <p:spPr>
          <a:xfrm>
            <a:off x="6758606" y="2856705"/>
            <a:ext cx="4017062" cy="461665"/>
          </a:xfrm>
          <a:prstGeom prst="rect">
            <a:avLst/>
          </a:prstGeom>
          <a:noFill/>
        </p:spPr>
        <p:txBody>
          <a:bodyPr wrap="none" rtlCol="0">
            <a:spAutoFit/>
          </a:bodyPr>
          <a:lstStyle/>
          <a:p>
            <a:r>
              <a:rPr lang="en-US" sz="2400" dirty="0">
                <a:solidFill>
                  <a:schemeClr val="bg1"/>
                </a:solidFill>
              </a:rPr>
              <a:t>Ex: small = 5, big = 3, total = 10</a:t>
            </a:r>
          </a:p>
        </p:txBody>
      </p:sp>
      <p:sp>
        <p:nvSpPr>
          <p:cNvPr id="14" name="TextBox 13">
            <a:extLst>
              <a:ext uri="{FF2B5EF4-FFF2-40B4-BE49-F238E27FC236}">
                <a16:creationId xmlns:a16="http://schemas.microsoft.com/office/drawing/2014/main" id="{0CDCA3B1-E296-D643-92C8-450407C224D8}"/>
              </a:ext>
            </a:extLst>
          </p:cNvPr>
          <p:cNvSpPr txBox="1"/>
          <p:nvPr/>
        </p:nvSpPr>
        <p:spPr>
          <a:xfrm>
            <a:off x="6758606" y="3493999"/>
            <a:ext cx="5191656" cy="584775"/>
          </a:xfrm>
          <a:prstGeom prst="rect">
            <a:avLst/>
          </a:prstGeom>
          <a:noFill/>
        </p:spPr>
        <p:txBody>
          <a:bodyPr wrap="square" rtlCol="0">
            <a:spAutoFit/>
          </a:bodyPr>
          <a:lstStyle/>
          <a:p>
            <a:r>
              <a:rPr lang="en-US" sz="3200" dirty="0">
                <a:solidFill>
                  <a:schemeClr val="bg1"/>
                </a:solidFill>
              </a:rPr>
              <a:t>Need for big and small bars.</a:t>
            </a:r>
          </a:p>
        </p:txBody>
      </p:sp>
      <p:sp>
        <p:nvSpPr>
          <p:cNvPr id="15" name="TextBox 14">
            <a:extLst>
              <a:ext uri="{FF2B5EF4-FFF2-40B4-BE49-F238E27FC236}">
                <a16:creationId xmlns:a16="http://schemas.microsoft.com/office/drawing/2014/main" id="{11F3F518-CA0D-C04A-BD5D-A64BE7E3A002}"/>
              </a:ext>
            </a:extLst>
          </p:cNvPr>
          <p:cNvSpPr txBox="1"/>
          <p:nvPr/>
        </p:nvSpPr>
        <p:spPr>
          <a:xfrm>
            <a:off x="6758606" y="4078774"/>
            <a:ext cx="4017062" cy="461665"/>
          </a:xfrm>
          <a:prstGeom prst="rect">
            <a:avLst/>
          </a:prstGeom>
          <a:noFill/>
        </p:spPr>
        <p:txBody>
          <a:bodyPr wrap="none" rtlCol="0">
            <a:spAutoFit/>
          </a:bodyPr>
          <a:lstStyle/>
          <a:p>
            <a:r>
              <a:rPr lang="en-US" sz="2400" dirty="0">
                <a:solidFill>
                  <a:schemeClr val="bg1"/>
                </a:solidFill>
              </a:rPr>
              <a:t>Ex: small = 5, big = 3, total = 17</a:t>
            </a:r>
          </a:p>
        </p:txBody>
      </p:sp>
      <p:sp>
        <p:nvSpPr>
          <p:cNvPr id="22" name="TextBox 21">
            <a:extLst>
              <a:ext uri="{FF2B5EF4-FFF2-40B4-BE49-F238E27FC236}">
                <a16:creationId xmlns:a16="http://schemas.microsoft.com/office/drawing/2014/main" id="{26AA5FD1-3F57-0F44-9C39-C5D925A59ECF}"/>
              </a:ext>
            </a:extLst>
          </p:cNvPr>
          <p:cNvSpPr txBox="1"/>
          <p:nvPr/>
        </p:nvSpPr>
        <p:spPr>
          <a:xfrm>
            <a:off x="6758606" y="4728554"/>
            <a:ext cx="5191656" cy="584775"/>
          </a:xfrm>
          <a:prstGeom prst="rect">
            <a:avLst/>
          </a:prstGeom>
          <a:noFill/>
        </p:spPr>
        <p:txBody>
          <a:bodyPr wrap="square" rtlCol="0">
            <a:spAutoFit/>
          </a:bodyPr>
          <a:lstStyle/>
          <a:p>
            <a:r>
              <a:rPr lang="en-US" sz="3200" dirty="0">
                <a:solidFill>
                  <a:schemeClr val="bg1"/>
                </a:solidFill>
              </a:rPr>
              <a:t>Only small bars.</a:t>
            </a:r>
          </a:p>
        </p:txBody>
      </p:sp>
      <p:sp>
        <p:nvSpPr>
          <p:cNvPr id="23" name="TextBox 22">
            <a:extLst>
              <a:ext uri="{FF2B5EF4-FFF2-40B4-BE49-F238E27FC236}">
                <a16:creationId xmlns:a16="http://schemas.microsoft.com/office/drawing/2014/main" id="{E0B3E1EF-9D63-9540-8188-8EEB9C355DA9}"/>
              </a:ext>
            </a:extLst>
          </p:cNvPr>
          <p:cNvSpPr txBox="1"/>
          <p:nvPr/>
        </p:nvSpPr>
        <p:spPr>
          <a:xfrm>
            <a:off x="6758606" y="5313329"/>
            <a:ext cx="3861570" cy="461665"/>
          </a:xfrm>
          <a:prstGeom prst="rect">
            <a:avLst/>
          </a:prstGeom>
          <a:noFill/>
        </p:spPr>
        <p:txBody>
          <a:bodyPr wrap="none" rtlCol="0">
            <a:spAutoFit/>
          </a:bodyPr>
          <a:lstStyle/>
          <a:p>
            <a:r>
              <a:rPr lang="en-US" sz="2400" dirty="0">
                <a:solidFill>
                  <a:schemeClr val="bg1"/>
                </a:solidFill>
              </a:rPr>
              <a:t>Ex: small = 4, big = 2, total = 3</a:t>
            </a:r>
          </a:p>
        </p:txBody>
      </p:sp>
    </p:spTree>
    <p:extLst>
      <p:ext uri="{BB962C8B-B14F-4D97-AF65-F5344CB8AC3E}">
        <p14:creationId xmlns:p14="http://schemas.microsoft.com/office/powerpoint/2010/main" val="933353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238</Words>
  <Application>Microsoft Macintosh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Menlo</vt:lpstr>
      <vt:lpstr>Monaco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Mauricio Aniche</dc:creator>
  <cp:lastModifiedBy>Mauricio Aniche</cp:lastModifiedBy>
  <cp:revision>21</cp:revision>
  <dcterms:created xsi:type="dcterms:W3CDTF">2018-03-12T13:37:44Z</dcterms:created>
  <dcterms:modified xsi:type="dcterms:W3CDTF">2018-04-02T09:35:40Z</dcterms:modified>
</cp:coreProperties>
</file>