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70" r:id="rId4"/>
    <p:sldId id="271" r:id="rId5"/>
    <p:sldId id="272" r:id="rId6"/>
    <p:sldId id="273" r:id="rId7"/>
    <p:sldId id="274" r:id="rId8"/>
    <p:sldId id="275" r:id="rId9"/>
    <p:sldId id="284" r:id="rId10"/>
    <p:sldId id="285" r:id="rId11"/>
    <p:sldId id="277" r:id="rId12"/>
    <p:sldId id="278" r:id="rId13"/>
    <p:sldId id="279" r:id="rId14"/>
    <p:sldId id="280" r:id="rId15"/>
    <p:sldId id="281" r:id="rId16"/>
    <p:sldId id="283" r:id="rId17"/>
    <p:sldId id="282" r:id="rId18"/>
    <p:sldId id="276" r:id="rId19"/>
  </p:sldIdLst>
  <p:sldSz cx="12192000" cy="6858000"/>
  <p:notesSz cx="6858000" cy="9144000"/>
  <p:defaultTextStyle>
    <a:defPPr>
      <a:defRPr lang="zh-CN"/>
    </a:defPPr>
    <a:lvl1pPr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2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200" b="1" kern="1200">
        <a:solidFill>
          <a:schemeClr val="tx1"/>
        </a:solidFill>
        <a:latin typeface="Times New Roman" panose="02020603050405020304" pitchFamily="18" charset="0"/>
        <a:ea typeface="宋体" panose="02010600030101010101" pitchFamily="2" charset="-122"/>
        <a:cs typeface="+mn-cs"/>
      </a:defRPr>
    </a:lvl9pPr>
  </p:defaultTextStyle>
  <p:extLst>
    <p:ext uri="{521415D9-36F7-43E2-AB2F-B90AF26B5E84}">
      <p14:sectionLst xmlns:p14="http://schemas.microsoft.com/office/powerpoint/2010/main">
        <p14:section name="默认节" id="{F9CAA3B1-BC23-434C-A8D4-0FEDD9551C1E}">
          <p14:sldIdLst>
            <p14:sldId id="256"/>
            <p14:sldId id="286"/>
            <p14:sldId id="270"/>
            <p14:sldId id="271"/>
            <p14:sldId id="272"/>
            <p14:sldId id="273"/>
            <p14:sldId id="274"/>
            <p14:sldId id="275"/>
            <p14:sldId id="284"/>
            <p14:sldId id="285"/>
            <p14:sldId id="277"/>
            <p14:sldId id="278"/>
            <p14:sldId id="279"/>
            <p14:sldId id="280"/>
            <p14:sldId id="281"/>
            <p14:sldId id="283"/>
            <p14:sldId id="282"/>
            <p14:sldId id="276"/>
          </p14:sldIdLst>
        </p14:section>
        <p14:section name="Exercises" id="{203736B8-AA6A-465D-8760-65FD77C9EE6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5F4FD237-7FB3-49CB-A05B-B3BEEB437711}"/>
              </a:ext>
            </a:extLst>
          </p:cNvPr>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grpSp>
        <p:nvGrpSpPr>
          <p:cNvPr id="5" name="Group 8">
            <a:extLst>
              <a:ext uri="{FF2B5EF4-FFF2-40B4-BE49-F238E27FC236}">
                <a16:creationId xmlns:a16="http://schemas.microsoft.com/office/drawing/2014/main" id="{C73D6999-2898-4390-BDDC-EEEBE027D945}"/>
              </a:ext>
            </a:extLst>
          </p:cNvPr>
          <p:cNvGrpSpPr>
            <a:grpSpLocks/>
          </p:cNvGrpSpPr>
          <p:nvPr/>
        </p:nvGrpSpPr>
        <p:grpSpPr bwMode="auto">
          <a:xfrm>
            <a:off x="9990667" y="2992438"/>
            <a:ext cx="1784351" cy="2189162"/>
            <a:chOff x="4704" y="1885"/>
            <a:chExt cx="843" cy="1379"/>
          </a:xfrm>
        </p:grpSpPr>
        <p:sp>
          <p:nvSpPr>
            <p:cNvPr id="6" name="Oval 9">
              <a:extLst>
                <a:ext uri="{FF2B5EF4-FFF2-40B4-BE49-F238E27FC236}">
                  <a16:creationId xmlns:a16="http://schemas.microsoft.com/office/drawing/2014/main" id="{2C83BB9D-3396-4633-AD01-72C09D3B16A8}"/>
                </a:ext>
              </a:extLst>
            </p:cNvPr>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7" name="Oval 10">
              <a:extLst>
                <a:ext uri="{FF2B5EF4-FFF2-40B4-BE49-F238E27FC236}">
                  <a16:creationId xmlns:a16="http://schemas.microsoft.com/office/drawing/2014/main" id="{4B3563CA-B423-4335-B7C5-D51B6A14C264}"/>
                </a:ext>
              </a:extLst>
            </p:cNvPr>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8" name="Oval 11">
              <a:extLst>
                <a:ext uri="{FF2B5EF4-FFF2-40B4-BE49-F238E27FC236}">
                  <a16:creationId xmlns:a16="http://schemas.microsoft.com/office/drawing/2014/main" id="{82D3A537-7C4B-47A3-8364-C60A2CD0DC66}"/>
                </a:ext>
              </a:extLst>
            </p:cNvPr>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9" name="Oval 12">
              <a:extLst>
                <a:ext uri="{FF2B5EF4-FFF2-40B4-BE49-F238E27FC236}">
                  <a16:creationId xmlns:a16="http://schemas.microsoft.com/office/drawing/2014/main" id="{38D7E873-B452-4510-8652-2280CA527737}"/>
                </a:ext>
              </a:extLst>
            </p:cNvPr>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 name="Oval 13">
              <a:extLst>
                <a:ext uri="{FF2B5EF4-FFF2-40B4-BE49-F238E27FC236}">
                  <a16:creationId xmlns:a16="http://schemas.microsoft.com/office/drawing/2014/main" id="{A05D7085-DC17-49E1-A547-2DAD74E8FB3C}"/>
                </a:ext>
              </a:extLst>
            </p:cNvPr>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1" name="Oval 14">
              <a:extLst>
                <a:ext uri="{FF2B5EF4-FFF2-40B4-BE49-F238E27FC236}">
                  <a16:creationId xmlns:a16="http://schemas.microsoft.com/office/drawing/2014/main" id="{7991D1BF-3C68-49BC-8E49-3EC0DD19B20E}"/>
                </a:ext>
              </a:extLst>
            </p:cNvPr>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2" name="Oval 15">
              <a:extLst>
                <a:ext uri="{FF2B5EF4-FFF2-40B4-BE49-F238E27FC236}">
                  <a16:creationId xmlns:a16="http://schemas.microsoft.com/office/drawing/2014/main" id="{68439021-AD7C-4823-8BF1-02BBC8311660}"/>
                </a:ext>
              </a:extLst>
            </p:cNvPr>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3" name="Oval 16">
              <a:extLst>
                <a:ext uri="{FF2B5EF4-FFF2-40B4-BE49-F238E27FC236}">
                  <a16:creationId xmlns:a16="http://schemas.microsoft.com/office/drawing/2014/main" id="{EA47A0AC-7AA1-457A-8EF8-6AA37BC8D779}"/>
                </a:ext>
              </a:extLst>
            </p:cNvPr>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4" name="Oval 17">
              <a:extLst>
                <a:ext uri="{FF2B5EF4-FFF2-40B4-BE49-F238E27FC236}">
                  <a16:creationId xmlns:a16="http://schemas.microsoft.com/office/drawing/2014/main" id="{C28B55DE-7017-40A8-8A51-8A8D3CBC3299}"/>
                </a:ext>
              </a:extLst>
            </p:cNvPr>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5" name="Oval 18">
              <a:extLst>
                <a:ext uri="{FF2B5EF4-FFF2-40B4-BE49-F238E27FC236}">
                  <a16:creationId xmlns:a16="http://schemas.microsoft.com/office/drawing/2014/main" id="{21DC7D67-32B0-4008-8E77-B98BA3D61E69}"/>
                </a:ext>
              </a:extLst>
            </p:cNvPr>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6" name="Oval 19">
              <a:extLst>
                <a:ext uri="{FF2B5EF4-FFF2-40B4-BE49-F238E27FC236}">
                  <a16:creationId xmlns:a16="http://schemas.microsoft.com/office/drawing/2014/main" id="{6E27A52C-1EBA-450D-8528-4515CD7DA45D}"/>
                </a:ext>
              </a:extLst>
            </p:cNvPr>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7" name="Oval 20">
              <a:extLst>
                <a:ext uri="{FF2B5EF4-FFF2-40B4-BE49-F238E27FC236}">
                  <a16:creationId xmlns:a16="http://schemas.microsoft.com/office/drawing/2014/main" id="{6011E3B8-0495-49FA-BB7B-B2A054F02AE8}"/>
                </a:ext>
              </a:extLst>
            </p:cNvPr>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8" name="Oval 21">
              <a:extLst>
                <a:ext uri="{FF2B5EF4-FFF2-40B4-BE49-F238E27FC236}">
                  <a16:creationId xmlns:a16="http://schemas.microsoft.com/office/drawing/2014/main" id="{5425A22E-5D54-40EE-8090-169B70D98C80}"/>
                </a:ext>
              </a:extLst>
            </p:cNvPr>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9" name="Oval 22">
              <a:extLst>
                <a:ext uri="{FF2B5EF4-FFF2-40B4-BE49-F238E27FC236}">
                  <a16:creationId xmlns:a16="http://schemas.microsoft.com/office/drawing/2014/main" id="{34A0DB3D-4FBF-4B3C-92CE-A87B4B267A52}"/>
                </a:ext>
              </a:extLst>
            </p:cNvPr>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0" name="Oval 23">
              <a:extLst>
                <a:ext uri="{FF2B5EF4-FFF2-40B4-BE49-F238E27FC236}">
                  <a16:creationId xmlns:a16="http://schemas.microsoft.com/office/drawing/2014/main" id="{C6EE3B1D-9584-4AEA-9325-C64A54F45988}"/>
                </a:ext>
              </a:extLst>
            </p:cNvPr>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1" name="Oval 24">
              <a:extLst>
                <a:ext uri="{FF2B5EF4-FFF2-40B4-BE49-F238E27FC236}">
                  <a16:creationId xmlns:a16="http://schemas.microsoft.com/office/drawing/2014/main" id="{D17E7D8F-9BFD-4E35-A234-ABB5422E0040}"/>
                </a:ext>
              </a:extLst>
            </p:cNvPr>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2" name="Oval 25">
              <a:extLst>
                <a:ext uri="{FF2B5EF4-FFF2-40B4-BE49-F238E27FC236}">
                  <a16:creationId xmlns:a16="http://schemas.microsoft.com/office/drawing/2014/main" id="{069D6B32-6624-45CB-A59B-A9BA10CC7296}"/>
                </a:ext>
              </a:extLst>
            </p:cNvPr>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3" name="Oval 26">
              <a:extLst>
                <a:ext uri="{FF2B5EF4-FFF2-40B4-BE49-F238E27FC236}">
                  <a16:creationId xmlns:a16="http://schemas.microsoft.com/office/drawing/2014/main" id="{E7D5EC46-B0D1-421A-87C2-625D36E40DC6}"/>
                </a:ext>
              </a:extLst>
            </p:cNvPr>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4" name="Oval 27">
              <a:extLst>
                <a:ext uri="{FF2B5EF4-FFF2-40B4-BE49-F238E27FC236}">
                  <a16:creationId xmlns:a16="http://schemas.microsoft.com/office/drawing/2014/main" id="{DE792332-B551-4781-A5C9-AF8F159FFC24}"/>
                </a:ext>
              </a:extLst>
            </p:cNvPr>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5" name="Oval 28">
              <a:extLst>
                <a:ext uri="{FF2B5EF4-FFF2-40B4-BE49-F238E27FC236}">
                  <a16:creationId xmlns:a16="http://schemas.microsoft.com/office/drawing/2014/main" id="{6E6AE17A-4DEA-4A26-884C-773E170611EF}"/>
                </a:ext>
              </a:extLst>
            </p:cNvPr>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6" name="Oval 29">
              <a:extLst>
                <a:ext uri="{FF2B5EF4-FFF2-40B4-BE49-F238E27FC236}">
                  <a16:creationId xmlns:a16="http://schemas.microsoft.com/office/drawing/2014/main" id="{35916E57-9CA1-4682-8DF0-B30A1FB9240E}"/>
                </a:ext>
              </a:extLst>
            </p:cNvPr>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7" name="Oval 30">
              <a:extLst>
                <a:ext uri="{FF2B5EF4-FFF2-40B4-BE49-F238E27FC236}">
                  <a16:creationId xmlns:a16="http://schemas.microsoft.com/office/drawing/2014/main" id="{533A959E-626B-4DA6-AEA5-624B89926981}"/>
                </a:ext>
              </a:extLst>
            </p:cNvPr>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8" name="Oval 31">
              <a:extLst>
                <a:ext uri="{FF2B5EF4-FFF2-40B4-BE49-F238E27FC236}">
                  <a16:creationId xmlns:a16="http://schemas.microsoft.com/office/drawing/2014/main" id="{A1D2F422-9443-45AE-A68B-D590DBB86BB3}"/>
                </a:ext>
              </a:extLst>
            </p:cNvPr>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29" name="Oval 32">
              <a:extLst>
                <a:ext uri="{FF2B5EF4-FFF2-40B4-BE49-F238E27FC236}">
                  <a16:creationId xmlns:a16="http://schemas.microsoft.com/office/drawing/2014/main" id="{2BEF3432-3CA1-4B2B-A80F-F0A027327F51}"/>
                </a:ext>
              </a:extLst>
            </p:cNvPr>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0" name="Oval 33">
              <a:extLst>
                <a:ext uri="{FF2B5EF4-FFF2-40B4-BE49-F238E27FC236}">
                  <a16:creationId xmlns:a16="http://schemas.microsoft.com/office/drawing/2014/main" id="{784C378D-B38D-46A4-A35F-FEE7A4C1F269}"/>
                </a:ext>
              </a:extLst>
            </p:cNvPr>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1" name="Oval 34">
              <a:extLst>
                <a:ext uri="{FF2B5EF4-FFF2-40B4-BE49-F238E27FC236}">
                  <a16:creationId xmlns:a16="http://schemas.microsoft.com/office/drawing/2014/main" id="{FAF73304-C5F7-4CBE-85E4-469AFE2BFB27}"/>
                </a:ext>
              </a:extLst>
            </p:cNvPr>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2" name="Oval 35">
              <a:extLst>
                <a:ext uri="{FF2B5EF4-FFF2-40B4-BE49-F238E27FC236}">
                  <a16:creationId xmlns:a16="http://schemas.microsoft.com/office/drawing/2014/main" id="{96BC6A5D-74D3-4363-B823-E8410DD79137}"/>
                </a:ext>
              </a:extLst>
            </p:cNvPr>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3" name="Oval 36">
              <a:extLst>
                <a:ext uri="{FF2B5EF4-FFF2-40B4-BE49-F238E27FC236}">
                  <a16:creationId xmlns:a16="http://schemas.microsoft.com/office/drawing/2014/main" id="{E5D8DA44-D3C6-44A7-855E-C687403A3AD9}"/>
                </a:ext>
              </a:extLst>
            </p:cNvPr>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4" name="Oval 37">
              <a:extLst>
                <a:ext uri="{FF2B5EF4-FFF2-40B4-BE49-F238E27FC236}">
                  <a16:creationId xmlns:a16="http://schemas.microsoft.com/office/drawing/2014/main" id="{475BA03A-20DF-4008-9653-EB6D77B99F13}"/>
                </a:ext>
              </a:extLst>
            </p:cNvPr>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5" name="Oval 38">
              <a:extLst>
                <a:ext uri="{FF2B5EF4-FFF2-40B4-BE49-F238E27FC236}">
                  <a16:creationId xmlns:a16="http://schemas.microsoft.com/office/drawing/2014/main" id="{687863C2-DEF2-4CCA-89B4-568912390CC5}"/>
                </a:ext>
              </a:extLst>
            </p:cNvPr>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36" name="Oval 39">
              <a:extLst>
                <a:ext uri="{FF2B5EF4-FFF2-40B4-BE49-F238E27FC236}">
                  <a16:creationId xmlns:a16="http://schemas.microsoft.com/office/drawing/2014/main" id="{EF3471A6-C351-47DC-BB34-B573EC716CFD}"/>
                </a:ext>
              </a:extLst>
            </p:cNvPr>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37" name="Line 40">
            <a:extLst>
              <a:ext uri="{FF2B5EF4-FFF2-40B4-BE49-F238E27FC236}">
                <a16:creationId xmlns:a16="http://schemas.microsoft.com/office/drawing/2014/main" id="{2A9412E6-73DF-48A8-A48F-BA3D0F6BE538}"/>
              </a:ext>
            </a:extLst>
          </p:cNvPr>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84995" name="Rectangle 3"/>
          <p:cNvSpPr>
            <a:spLocks noGrp="1" noChangeArrowheads="1"/>
          </p:cNvSpPr>
          <p:nvPr>
            <p:ph type="ctrTitle"/>
          </p:nvPr>
        </p:nvSpPr>
        <p:spPr>
          <a:xfrm>
            <a:off x="421217" y="466725"/>
            <a:ext cx="9042400" cy="2133600"/>
          </a:xfrm>
        </p:spPr>
        <p:txBody>
          <a:bodyPr/>
          <a:lstStyle>
            <a:lvl1pPr algn="r">
              <a:defRPr sz="4800"/>
            </a:lvl1pPr>
          </a:lstStyle>
          <a:p>
            <a:r>
              <a:rPr lang="zh-CN" altLang="en-US"/>
              <a:t>单击此处编辑母版标题样式</a:t>
            </a:r>
            <a:endParaRPr lang="en-US" altLang="zh-CN"/>
          </a:p>
        </p:txBody>
      </p:sp>
      <p:sp>
        <p:nvSpPr>
          <p:cNvPr id="8499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zh-CN" altLang="en-US"/>
              <a:t>单击此处编辑母版副标题样式</a:t>
            </a:r>
            <a:endParaRPr lang="en-US" altLang="zh-CN"/>
          </a:p>
        </p:txBody>
      </p:sp>
      <p:sp>
        <p:nvSpPr>
          <p:cNvPr id="38" name="Rectangle 5">
            <a:extLst>
              <a:ext uri="{FF2B5EF4-FFF2-40B4-BE49-F238E27FC236}">
                <a16:creationId xmlns:a16="http://schemas.microsoft.com/office/drawing/2014/main" id="{D2B2C400-22B0-4619-8D7C-5D90F6EA3A01}"/>
              </a:ext>
            </a:extLst>
          </p:cNvPr>
          <p:cNvSpPr>
            <a:spLocks noGrp="1" noChangeArrowheads="1"/>
          </p:cNvSpPr>
          <p:nvPr>
            <p:ph type="dt" sz="half" idx="10"/>
          </p:nvPr>
        </p:nvSpPr>
        <p:spPr/>
        <p:txBody>
          <a:bodyPr/>
          <a:lstStyle>
            <a:lvl1pPr>
              <a:defRPr/>
            </a:lvl1pPr>
          </a:lstStyle>
          <a:p>
            <a:fld id="{1F6AFFF1-73BC-474B-9B74-714E66F6B952}" type="datetimeFigureOut">
              <a:rPr lang="zh-CN" altLang="en-US" smtClean="0"/>
              <a:t>2021/3/31</a:t>
            </a:fld>
            <a:endParaRPr lang="zh-CN" altLang="en-US"/>
          </a:p>
        </p:txBody>
      </p:sp>
      <p:sp>
        <p:nvSpPr>
          <p:cNvPr id="39" name="Rectangle 6">
            <a:extLst>
              <a:ext uri="{FF2B5EF4-FFF2-40B4-BE49-F238E27FC236}">
                <a16:creationId xmlns:a16="http://schemas.microsoft.com/office/drawing/2014/main" id="{4FF0A249-12DD-4521-A195-5CC547C4649A}"/>
              </a:ext>
            </a:extLst>
          </p:cNvPr>
          <p:cNvSpPr>
            <a:spLocks noGrp="1" noChangeArrowheads="1"/>
          </p:cNvSpPr>
          <p:nvPr>
            <p:ph type="ftr" sz="quarter" idx="11"/>
          </p:nvPr>
        </p:nvSpPr>
        <p:spPr/>
        <p:txBody>
          <a:bodyPr/>
          <a:lstStyle>
            <a:lvl1pPr>
              <a:defRPr/>
            </a:lvl1pPr>
          </a:lstStyle>
          <a:p>
            <a:endParaRPr lang="zh-CN" altLang="en-US"/>
          </a:p>
        </p:txBody>
      </p:sp>
      <p:sp>
        <p:nvSpPr>
          <p:cNvPr id="40" name="Rectangle 7">
            <a:extLst>
              <a:ext uri="{FF2B5EF4-FFF2-40B4-BE49-F238E27FC236}">
                <a16:creationId xmlns:a16="http://schemas.microsoft.com/office/drawing/2014/main" id="{D83A8115-1575-48D8-BCAE-8D8B05C9BA50}"/>
              </a:ext>
            </a:extLst>
          </p:cNvPr>
          <p:cNvSpPr>
            <a:spLocks noGrp="1" noChangeArrowheads="1"/>
          </p:cNvSpPr>
          <p:nvPr>
            <p:ph type="sldNum" sz="quarter" idx="12"/>
          </p:nvPr>
        </p:nvSpPr>
        <p:spPr/>
        <p:txBody>
          <a:bodyPr/>
          <a:lstStyle>
            <a:lvl1pPr>
              <a:defRPr smtClean="0">
                <a:ea typeface="宋体" panose="02010600030101010101" pitchFamily="2" charset="-122"/>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4537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6D5C5931-2898-4C9B-9046-17EBF674EAD5}"/>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5" name="Rectangle 6">
            <a:extLst>
              <a:ext uri="{FF2B5EF4-FFF2-40B4-BE49-F238E27FC236}">
                <a16:creationId xmlns:a16="http://schemas.microsoft.com/office/drawing/2014/main" id="{3A2A9DFF-3871-47E0-A98B-15686F55328A}"/>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C8026F8-F731-4192-BB33-BB6C971B58B3}"/>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76928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0"/>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0"/>
            <a:ext cx="8026400" cy="6008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1C9EABB6-5BCB-410B-8DA8-4002104A4FBE}"/>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5" name="Rectangle 6">
            <a:extLst>
              <a:ext uri="{FF2B5EF4-FFF2-40B4-BE49-F238E27FC236}">
                <a16:creationId xmlns:a16="http://schemas.microsoft.com/office/drawing/2014/main" id="{7DCE0DCB-F638-40EA-9EF4-3C50C6377E91}"/>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1BC001DD-75D9-4250-8ED7-CF8524D29B3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853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5">
            <a:extLst>
              <a:ext uri="{FF2B5EF4-FFF2-40B4-BE49-F238E27FC236}">
                <a16:creationId xmlns:a16="http://schemas.microsoft.com/office/drawing/2014/main" id="{A4F41BDE-50D4-4A56-8BED-D377BC35E6AA}"/>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5" name="Rectangle 6">
            <a:extLst>
              <a:ext uri="{FF2B5EF4-FFF2-40B4-BE49-F238E27FC236}">
                <a16:creationId xmlns:a16="http://schemas.microsoft.com/office/drawing/2014/main" id="{90662C43-5B7B-4982-97BE-0F125590C194}"/>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B91635EE-D3E0-4435-A997-30F28488AD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67091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E188473-C0AD-46B4-B31E-3D7455E9E4F1}"/>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5" name="Rectangle 6">
            <a:extLst>
              <a:ext uri="{FF2B5EF4-FFF2-40B4-BE49-F238E27FC236}">
                <a16:creationId xmlns:a16="http://schemas.microsoft.com/office/drawing/2014/main" id="{913D38DF-36D7-4173-ADED-A6C740AC60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7">
            <a:extLst>
              <a:ext uri="{FF2B5EF4-FFF2-40B4-BE49-F238E27FC236}">
                <a16:creationId xmlns:a16="http://schemas.microsoft.com/office/drawing/2014/main" id="{53E6FA37-A1A4-4F16-A004-C5C907B72C7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4629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5">
            <a:extLst>
              <a:ext uri="{FF2B5EF4-FFF2-40B4-BE49-F238E27FC236}">
                <a16:creationId xmlns:a16="http://schemas.microsoft.com/office/drawing/2014/main" id="{160D79B5-6848-4A11-BCA5-57BCB32A2B3C}"/>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6" name="Rectangle 6">
            <a:extLst>
              <a:ext uri="{FF2B5EF4-FFF2-40B4-BE49-F238E27FC236}">
                <a16:creationId xmlns:a16="http://schemas.microsoft.com/office/drawing/2014/main" id="{E241CA13-3B0F-425A-8AD9-8F81D227D9B8}"/>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40A98080-35B8-4C9D-B713-A44CE2D5B88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398166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5">
            <a:extLst>
              <a:ext uri="{FF2B5EF4-FFF2-40B4-BE49-F238E27FC236}">
                <a16:creationId xmlns:a16="http://schemas.microsoft.com/office/drawing/2014/main" id="{4DF237ED-6FBA-4EEF-A0B7-E2C49EEC5250}"/>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8" name="Rectangle 6">
            <a:extLst>
              <a:ext uri="{FF2B5EF4-FFF2-40B4-BE49-F238E27FC236}">
                <a16:creationId xmlns:a16="http://schemas.microsoft.com/office/drawing/2014/main" id="{C8208AF5-A867-447D-AB7B-20AC07388CDA}"/>
              </a:ext>
            </a:extLst>
          </p:cNvPr>
          <p:cNvSpPr>
            <a:spLocks noGrp="1" noChangeArrowheads="1"/>
          </p:cNvSpPr>
          <p:nvPr>
            <p:ph type="ftr" sz="quarter" idx="11"/>
          </p:nvPr>
        </p:nvSpPr>
        <p:spPr>
          <a:ln/>
        </p:spPr>
        <p:txBody>
          <a:bodyPr/>
          <a:lstStyle>
            <a:lvl1pPr>
              <a:defRPr/>
            </a:lvl1pPr>
          </a:lstStyle>
          <a:p>
            <a:endParaRPr lang="zh-CN" altLang="en-US"/>
          </a:p>
        </p:txBody>
      </p:sp>
      <p:sp>
        <p:nvSpPr>
          <p:cNvPr id="9" name="Rectangle 7">
            <a:extLst>
              <a:ext uri="{FF2B5EF4-FFF2-40B4-BE49-F238E27FC236}">
                <a16:creationId xmlns:a16="http://schemas.microsoft.com/office/drawing/2014/main" id="{52D3B797-773C-437D-9878-641FD56036AD}"/>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221167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E9573D2-BBD6-41DF-BCEC-5F0840F11871}"/>
              </a:ext>
            </a:extLst>
          </p:cNvPr>
          <p:cNvSpPr>
            <a:spLocks noGrp="1" noChangeArrowheads="1"/>
          </p:cNvSpPr>
          <p:nvPr>
            <p:ph type="dt" sz="half" idx="10"/>
          </p:nvPr>
        </p:nvSpPr>
        <p:spPr>
          <a:xfrm>
            <a:off x="478367" y="6453188"/>
            <a:ext cx="2844800" cy="252412"/>
          </a:xfrm>
        </p:spPr>
        <p:txBody>
          <a:bodyPr/>
          <a:lstStyle>
            <a:lvl1pPr>
              <a:defRPr/>
            </a:lvl1pPr>
          </a:lstStyle>
          <a:p>
            <a:fld id="{1F6AFFF1-73BC-474B-9B74-714E66F6B952}" type="datetimeFigureOut">
              <a:rPr lang="zh-CN" altLang="en-US" smtClean="0"/>
              <a:t>2021/3/31</a:t>
            </a:fld>
            <a:endParaRPr lang="zh-CN" altLang="en-US"/>
          </a:p>
        </p:txBody>
      </p:sp>
      <p:sp>
        <p:nvSpPr>
          <p:cNvPr id="4" name="Rectangle 6">
            <a:extLst>
              <a:ext uri="{FF2B5EF4-FFF2-40B4-BE49-F238E27FC236}">
                <a16:creationId xmlns:a16="http://schemas.microsoft.com/office/drawing/2014/main" id="{119061A4-A781-4275-A1ED-77EDFFDF79A9}"/>
              </a:ext>
            </a:extLst>
          </p:cNvPr>
          <p:cNvSpPr>
            <a:spLocks noGrp="1" noChangeArrowheads="1"/>
          </p:cNvSpPr>
          <p:nvPr>
            <p:ph type="ftr" sz="quarter" idx="11"/>
          </p:nvPr>
        </p:nvSpPr>
        <p:spPr/>
        <p:txBody>
          <a:bodyPr/>
          <a:lstStyle>
            <a:lvl1pPr>
              <a:defRPr/>
            </a:lvl1pPr>
          </a:lstStyle>
          <a:p>
            <a:endParaRPr lang="zh-CN" altLang="en-US"/>
          </a:p>
        </p:txBody>
      </p:sp>
      <p:sp>
        <p:nvSpPr>
          <p:cNvPr id="5" name="Rectangle 7">
            <a:extLst>
              <a:ext uri="{FF2B5EF4-FFF2-40B4-BE49-F238E27FC236}">
                <a16:creationId xmlns:a16="http://schemas.microsoft.com/office/drawing/2014/main" id="{EBA3E5A3-7CC1-47E3-965E-3606FE2A555F}"/>
              </a:ext>
            </a:extLst>
          </p:cNvPr>
          <p:cNvSpPr>
            <a:spLocks noGrp="1" noChangeArrowheads="1"/>
          </p:cNvSpPr>
          <p:nvPr>
            <p:ph type="sldNum" sz="quarter" idx="12"/>
          </p:nvPr>
        </p:nvSpPr>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46778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440A10-02E1-46DA-9C3A-C1665856FD06}"/>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3" name="Rectangle 6">
            <a:extLst>
              <a:ext uri="{FF2B5EF4-FFF2-40B4-BE49-F238E27FC236}">
                <a16:creationId xmlns:a16="http://schemas.microsoft.com/office/drawing/2014/main" id="{0EB3731C-744A-44E3-80A7-137D24DCB3B3}"/>
              </a:ext>
            </a:extLst>
          </p:cNvPr>
          <p:cNvSpPr>
            <a:spLocks noGrp="1" noChangeArrowheads="1"/>
          </p:cNvSpPr>
          <p:nvPr>
            <p:ph type="ftr" sz="quarter" idx="11"/>
          </p:nvPr>
        </p:nvSpPr>
        <p:spPr>
          <a:ln/>
        </p:spPr>
        <p:txBody>
          <a:bodyPr/>
          <a:lstStyle>
            <a:lvl1pPr>
              <a:defRPr/>
            </a:lvl1pPr>
          </a:lstStyle>
          <a:p>
            <a:endParaRPr lang="zh-CN" altLang="en-US"/>
          </a:p>
        </p:txBody>
      </p:sp>
      <p:sp>
        <p:nvSpPr>
          <p:cNvPr id="4" name="Rectangle 7">
            <a:extLst>
              <a:ext uri="{FF2B5EF4-FFF2-40B4-BE49-F238E27FC236}">
                <a16:creationId xmlns:a16="http://schemas.microsoft.com/office/drawing/2014/main" id="{21540942-5D84-4F9B-886B-36E8990E2A29}"/>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554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DF1F493-44BF-4384-96FB-C0A28095A9DD}"/>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6" name="Rectangle 6">
            <a:extLst>
              <a:ext uri="{FF2B5EF4-FFF2-40B4-BE49-F238E27FC236}">
                <a16:creationId xmlns:a16="http://schemas.microsoft.com/office/drawing/2014/main" id="{B92C6B56-5ACD-48A4-B604-C9FB5C653AAB}"/>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76B4C3-7542-4592-B723-D54D6861DE00}"/>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164469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353B942-1FBB-48B7-8754-898977CBD30F}"/>
              </a:ext>
            </a:extLst>
          </p:cNvPr>
          <p:cNvSpPr>
            <a:spLocks noGrp="1" noChangeArrowheads="1"/>
          </p:cNvSpPr>
          <p:nvPr>
            <p:ph type="dt" sz="half" idx="10"/>
          </p:nvPr>
        </p:nvSpPr>
        <p:spPr>
          <a:ln/>
        </p:spPr>
        <p:txBody>
          <a:bodyPr/>
          <a:lstStyle>
            <a:lvl1pPr>
              <a:defRPr/>
            </a:lvl1pPr>
          </a:lstStyle>
          <a:p>
            <a:fld id="{1F6AFFF1-73BC-474B-9B74-714E66F6B952}" type="datetimeFigureOut">
              <a:rPr lang="zh-CN" altLang="en-US" smtClean="0"/>
              <a:t>2021/3/31</a:t>
            </a:fld>
            <a:endParaRPr lang="zh-CN" altLang="en-US"/>
          </a:p>
        </p:txBody>
      </p:sp>
      <p:sp>
        <p:nvSpPr>
          <p:cNvPr id="6" name="Rectangle 6">
            <a:extLst>
              <a:ext uri="{FF2B5EF4-FFF2-40B4-BE49-F238E27FC236}">
                <a16:creationId xmlns:a16="http://schemas.microsoft.com/office/drawing/2014/main" id="{111A0602-8A7B-4AA5-B0F5-D1592BA8289E}"/>
              </a:ext>
            </a:extLst>
          </p:cNvPr>
          <p:cNvSpPr>
            <a:spLocks noGrp="1" noChangeArrowheads="1"/>
          </p:cNvSpPr>
          <p:nvPr>
            <p:ph type="ftr" sz="quarter" idx="11"/>
          </p:nvPr>
        </p:nvSpPr>
        <p:spPr>
          <a:ln/>
        </p:spPr>
        <p:txBody>
          <a:bodyPr/>
          <a:lstStyle>
            <a:lvl1pPr>
              <a:defRPr/>
            </a:lvl1pPr>
          </a:lstStyle>
          <a:p>
            <a:endParaRPr lang="zh-CN" altLang="en-US"/>
          </a:p>
        </p:txBody>
      </p:sp>
      <p:sp>
        <p:nvSpPr>
          <p:cNvPr id="7" name="Rectangle 7">
            <a:extLst>
              <a:ext uri="{FF2B5EF4-FFF2-40B4-BE49-F238E27FC236}">
                <a16:creationId xmlns:a16="http://schemas.microsoft.com/office/drawing/2014/main" id="{2A548D9A-DE55-43A7-B292-FEB2BEFF9545}"/>
              </a:ext>
            </a:extLst>
          </p:cNvPr>
          <p:cNvSpPr>
            <a:spLocks noGrp="1" noChangeArrowheads="1"/>
          </p:cNvSpPr>
          <p:nvPr>
            <p:ph type="sldNum" sz="quarter" idx="12"/>
          </p:nvPr>
        </p:nvSpPr>
        <p:spPr>
          <a:ln/>
        </p:spPr>
        <p:txBody>
          <a:bodyPr/>
          <a:lstStyle>
            <a:lvl1pPr>
              <a:defRPr/>
            </a:lvl1pPr>
          </a:lstStyle>
          <a:p>
            <a:fld id="{84CDBFC4-633A-420C-92E6-244A86C072F7}" type="slidenum">
              <a:rPr lang="zh-CN" altLang="en-US" smtClean="0"/>
              <a:t>‹#›</a:t>
            </a:fld>
            <a:endParaRPr lang="zh-CN" altLang="en-US"/>
          </a:p>
        </p:txBody>
      </p:sp>
    </p:spTree>
    <p:extLst>
      <p:ext uri="{BB962C8B-B14F-4D97-AF65-F5344CB8AC3E}">
        <p14:creationId xmlns:p14="http://schemas.microsoft.com/office/powerpoint/2010/main" val="417728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2795737-1D61-4016-AA47-8CB71D833FF3}"/>
              </a:ext>
            </a:extLst>
          </p:cNvPr>
          <p:cNvSpPr>
            <a:spLocks noChangeShapeType="1"/>
          </p:cNvSpPr>
          <p:nvPr/>
        </p:nvSpPr>
        <p:spPr bwMode="auto">
          <a:xfrm flipH="1">
            <a:off x="10896600" y="115889"/>
            <a:ext cx="8467" cy="973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027" name="Rectangle 3">
            <a:extLst>
              <a:ext uri="{FF2B5EF4-FFF2-40B4-BE49-F238E27FC236}">
                <a16:creationId xmlns:a16="http://schemas.microsoft.com/office/drawing/2014/main" id="{223CEEB3-2FD9-4C38-AC90-277C60B38F06}"/>
              </a:ext>
            </a:extLst>
          </p:cNvPr>
          <p:cNvSpPr>
            <a:spLocks noGrp="1" noChangeArrowheads="1"/>
          </p:cNvSpPr>
          <p:nvPr>
            <p:ph type="title"/>
          </p:nvPr>
        </p:nvSpPr>
        <p:spPr bwMode="auto">
          <a:xfrm>
            <a:off x="609601" y="122239"/>
            <a:ext cx="10191751"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4">
            <a:extLst>
              <a:ext uri="{FF2B5EF4-FFF2-40B4-BE49-F238E27FC236}">
                <a16:creationId xmlns:a16="http://schemas.microsoft.com/office/drawing/2014/main" id="{252FF7D7-B821-4318-B514-007E87BB3F65}"/>
              </a:ext>
            </a:extLst>
          </p:cNvPr>
          <p:cNvSpPr>
            <a:spLocks noGrp="1" noChangeArrowheads="1"/>
          </p:cNvSpPr>
          <p:nvPr>
            <p:ph type="body" idx="1"/>
          </p:nvPr>
        </p:nvSpPr>
        <p:spPr bwMode="auto">
          <a:xfrm>
            <a:off x="609600" y="1719263"/>
            <a:ext cx="109728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83973" name="Rectangle 5">
            <a:extLst>
              <a:ext uri="{FF2B5EF4-FFF2-40B4-BE49-F238E27FC236}">
                <a16:creationId xmlns:a16="http://schemas.microsoft.com/office/drawing/2014/main" id="{954EF44D-3263-40EC-B147-2D2FE23E1234}"/>
              </a:ext>
            </a:extLst>
          </p:cNvPr>
          <p:cNvSpPr>
            <a:spLocks noGrp="1" noChangeArrowheads="1"/>
          </p:cNvSpPr>
          <p:nvPr>
            <p:ph type="dt" sz="half" idx="2"/>
          </p:nvPr>
        </p:nvSpPr>
        <p:spPr bwMode="auto">
          <a:xfrm>
            <a:off x="609600" y="6453188"/>
            <a:ext cx="284480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楷体" panose="02010609060101010101" pitchFamily="49" charset="-122"/>
                <a:ea typeface="楷体" panose="02010609060101010101" pitchFamily="49" charset="-122"/>
              </a:defRPr>
            </a:lvl1pPr>
          </a:lstStyle>
          <a:p>
            <a:fld id="{1F6AFFF1-73BC-474B-9B74-714E66F6B952}" type="datetimeFigureOut">
              <a:rPr lang="zh-CN" altLang="en-US" smtClean="0"/>
              <a:t>2021/3/31</a:t>
            </a:fld>
            <a:endParaRPr lang="zh-CN" altLang="en-US"/>
          </a:p>
        </p:txBody>
      </p:sp>
      <p:sp>
        <p:nvSpPr>
          <p:cNvPr id="83974" name="Rectangle 6">
            <a:extLst>
              <a:ext uri="{FF2B5EF4-FFF2-40B4-BE49-F238E27FC236}">
                <a16:creationId xmlns:a16="http://schemas.microsoft.com/office/drawing/2014/main" id="{D4FAA277-434C-44E6-8E73-F12FF0E9005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zh-CN" altLang="en-US"/>
          </a:p>
        </p:txBody>
      </p:sp>
      <p:sp>
        <p:nvSpPr>
          <p:cNvPr id="83975" name="Rectangle 7">
            <a:extLst>
              <a:ext uri="{FF2B5EF4-FFF2-40B4-BE49-F238E27FC236}">
                <a16:creationId xmlns:a16="http://schemas.microsoft.com/office/drawing/2014/main" id="{B7B29AAC-7111-4E32-8A80-02EBE507521D}"/>
              </a:ext>
            </a:extLst>
          </p:cNvPr>
          <p:cNvSpPr>
            <a:spLocks noGrp="1" noChangeArrowheads="1"/>
          </p:cNvSpPr>
          <p:nvPr>
            <p:ph type="sldNum" sz="quarter" idx="4"/>
          </p:nvPr>
        </p:nvSpPr>
        <p:spPr bwMode="auto">
          <a:xfrm>
            <a:off x="7823201" y="6237288"/>
            <a:ext cx="397721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84CDBFC4-633A-420C-92E6-244A86C072F7}" type="slidenum">
              <a:rPr lang="zh-CN" altLang="en-US" smtClean="0"/>
              <a:t>‹#›</a:t>
            </a:fld>
            <a:endParaRPr lang="zh-CN" altLang="en-US"/>
          </a:p>
        </p:txBody>
      </p:sp>
      <p:grpSp>
        <p:nvGrpSpPr>
          <p:cNvPr id="1032" name="Group 8">
            <a:extLst>
              <a:ext uri="{FF2B5EF4-FFF2-40B4-BE49-F238E27FC236}">
                <a16:creationId xmlns:a16="http://schemas.microsoft.com/office/drawing/2014/main" id="{23DFBE2D-B952-457F-BE40-1FFBCA2E110A}"/>
              </a:ext>
            </a:extLst>
          </p:cNvPr>
          <p:cNvGrpSpPr>
            <a:grpSpLocks/>
          </p:cNvGrpSpPr>
          <p:nvPr/>
        </p:nvGrpSpPr>
        <p:grpSpPr bwMode="auto">
          <a:xfrm>
            <a:off x="11089218" y="152401"/>
            <a:ext cx="768349" cy="900113"/>
            <a:chOff x="5136" y="960"/>
            <a:chExt cx="528" cy="864"/>
          </a:xfrm>
        </p:grpSpPr>
        <p:sp>
          <p:nvSpPr>
            <p:cNvPr id="1034" name="Oval 9">
              <a:extLst>
                <a:ext uri="{FF2B5EF4-FFF2-40B4-BE49-F238E27FC236}">
                  <a16:creationId xmlns:a16="http://schemas.microsoft.com/office/drawing/2014/main" id="{4FD1CDD7-CCF3-42C1-846B-47BE6E3854CC}"/>
                </a:ext>
              </a:extLst>
            </p:cNvPr>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5" name="Oval 10">
              <a:extLst>
                <a:ext uri="{FF2B5EF4-FFF2-40B4-BE49-F238E27FC236}">
                  <a16:creationId xmlns:a16="http://schemas.microsoft.com/office/drawing/2014/main" id="{B03293F4-C326-45A5-9688-9821076AAD9C}"/>
                </a:ext>
              </a:extLst>
            </p:cNvPr>
            <p:cNvSpPr>
              <a:spLocks noChangeArrowheads="1"/>
            </p:cNvSpPr>
            <p:nvPr/>
          </p:nvSpPr>
          <p:spPr bwMode="auto">
            <a:xfrm>
              <a:off x="5248"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6" name="Oval 11">
              <a:extLst>
                <a:ext uri="{FF2B5EF4-FFF2-40B4-BE49-F238E27FC236}">
                  <a16:creationId xmlns:a16="http://schemas.microsoft.com/office/drawing/2014/main" id="{F8F05941-9ED6-4F0A-884B-6CCD6E513B99}"/>
                </a:ext>
              </a:extLst>
            </p:cNvPr>
            <p:cNvSpPr>
              <a:spLocks noChangeArrowheads="1"/>
            </p:cNvSpPr>
            <p:nvPr/>
          </p:nvSpPr>
          <p:spPr bwMode="auto">
            <a:xfrm>
              <a:off x="5360"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7" name="Oval 12">
              <a:extLst>
                <a:ext uri="{FF2B5EF4-FFF2-40B4-BE49-F238E27FC236}">
                  <a16:creationId xmlns:a16="http://schemas.microsoft.com/office/drawing/2014/main" id="{BE73D052-CAFD-462F-9DA0-1F147F4C71EC}"/>
                </a:ext>
              </a:extLst>
            </p:cNvPr>
            <p:cNvSpPr>
              <a:spLocks noChangeArrowheads="1"/>
            </p:cNvSpPr>
            <p:nvPr/>
          </p:nvSpPr>
          <p:spPr bwMode="auto">
            <a:xfrm>
              <a:off x="5136"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8" name="Oval 13">
              <a:extLst>
                <a:ext uri="{FF2B5EF4-FFF2-40B4-BE49-F238E27FC236}">
                  <a16:creationId xmlns:a16="http://schemas.microsoft.com/office/drawing/2014/main" id="{2800809C-17AD-4DC1-A491-515AD4CCA8DC}"/>
                </a:ext>
              </a:extLst>
            </p:cNvPr>
            <p:cNvSpPr>
              <a:spLocks noChangeArrowheads="1"/>
            </p:cNvSpPr>
            <p:nvPr/>
          </p:nvSpPr>
          <p:spPr bwMode="auto">
            <a:xfrm>
              <a:off x="5248"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39" name="Oval 14">
              <a:extLst>
                <a:ext uri="{FF2B5EF4-FFF2-40B4-BE49-F238E27FC236}">
                  <a16:creationId xmlns:a16="http://schemas.microsoft.com/office/drawing/2014/main" id="{11922930-43DF-4DD5-963F-076B5E496D62}"/>
                </a:ext>
              </a:extLst>
            </p:cNvPr>
            <p:cNvSpPr>
              <a:spLocks noChangeArrowheads="1"/>
            </p:cNvSpPr>
            <p:nvPr/>
          </p:nvSpPr>
          <p:spPr bwMode="auto">
            <a:xfrm>
              <a:off x="5360" y="1072"/>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0" name="Oval 15">
              <a:extLst>
                <a:ext uri="{FF2B5EF4-FFF2-40B4-BE49-F238E27FC236}">
                  <a16:creationId xmlns:a16="http://schemas.microsoft.com/office/drawing/2014/main" id="{5905A171-A74E-45BB-96C0-E5F4602ADA7B}"/>
                </a:ext>
              </a:extLst>
            </p:cNvPr>
            <p:cNvSpPr>
              <a:spLocks noChangeArrowheads="1"/>
            </p:cNvSpPr>
            <p:nvPr/>
          </p:nvSpPr>
          <p:spPr bwMode="auto">
            <a:xfrm>
              <a:off x="5472" y="1072"/>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1" name="Oval 16">
              <a:extLst>
                <a:ext uri="{FF2B5EF4-FFF2-40B4-BE49-F238E27FC236}">
                  <a16:creationId xmlns:a16="http://schemas.microsoft.com/office/drawing/2014/main" id="{87B60AB2-9C71-49C1-9026-4E09B9BCC89E}"/>
                </a:ext>
              </a:extLst>
            </p:cNvPr>
            <p:cNvSpPr>
              <a:spLocks noChangeArrowheads="1"/>
            </p:cNvSpPr>
            <p:nvPr/>
          </p:nvSpPr>
          <p:spPr bwMode="auto">
            <a:xfrm>
              <a:off x="5136"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2" name="Oval 17">
              <a:extLst>
                <a:ext uri="{FF2B5EF4-FFF2-40B4-BE49-F238E27FC236}">
                  <a16:creationId xmlns:a16="http://schemas.microsoft.com/office/drawing/2014/main" id="{7D223CBD-A983-4FE8-9CA4-808F5AB2E061}"/>
                </a:ext>
              </a:extLst>
            </p:cNvPr>
            <p:cNvSpPr>
              <a:spLocks noChangeArrowheads="1"/>
            </p:cNvSpPr>
            <p:nvPr/>
          </p:nvSpPr>
          <p:spPr bwMode="auto">
            <a:xfrm>
              <a:off x="5248" y="1184"/>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3" name="Oval 18">
              <a:extLst>
                <a:ext uri="{FF2B5EF4-FFF2-40B4-BE49-F238E27FC236}">
                  <a16:creationId xmlns:a16="http://schemas.microsoft.com/office/drawing/2014/main" id="{3A763DEA-7C7C-4ADE-9DA5-92839EDFFB74}"/>
                </a:ext>
              </a:extLst>
            </p:cNvPr>
            <p:cNvSpPr>
              <a:spLocks noChangeArrowheads="1"/>
            </p:cNvSpPr>
            <p:nvPr/>
          </p:nvSpPr>
          <p:spPr bwMode="auto">
            <a:xfrm>
              <a:off x="5360"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4" name="Oval 19">
              <a:extLst>
                <a:ext uri="{FF2B5EF4-FFF2-40B4-BE49-F238E27FC236}">
                  <a16:creationId xmlns:a16="http://schemas.microsoft.com/office/drawing/2014/main" id="{FF09242F-A064-4573-80BE-0D00793C7659}"/>
                </a:ext>
              </a:extLst>
            </p:cNvPr>
            <p:cNvSpPr>
              <a:spLocks noChangeArrowheads="1"/>
            </p:cNvSpPr>
            <p:nvPr/>
          </p:nvSpPr>
          <p:spPr bwMode="auto">
            <a:xfrm>
              <a:off x="5472" y="1184"/>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5" name="Oval 20">
              <a:extLst>
                <a:ext uri="{FF2B5EF4-FFF2-40B4-BE49-F238E27FC236}">
                  <a16:creationId xmlns:a16="http://schemas.microsoft.com/office/drawing/2014/main" id="{F41933F6-6AF2-4524-91AC-3A071605823B}"/>
                </a:ext>
              </a:extLst>
            </p:cNvPr>
            <p:cNvSpPr>
              <a:spLocks noChangeArrowheads="1"/>
            </p:cNvSpPr>
            <p:nvPr/>
          </p:nvSpPr>
          <p:spPr bwMode="auto">
            <a:xfrm>
              <a:off x="5584" y="1184"/>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6" name="Oval 21">
              <a:extLst>
                <a:ext uri="{FF2B5EF4-FFF2-40B4-BE49-F238E27FC236}">
                  <a16:creationId xmlns:a16="http://schemas.microsoft.com/office/drawing/2014/main" id="{E7AE4C22-BF94-457F-88FC-C0CB2712D495}"/>
                </a:ext>
              </a:extLst>
            </p:cNvPr>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7" name="Oval 22">
              <a:extLst>
                <a:ext uri="{FF2B5EF4-FFF2-40B4-BE49-F238E27FC236}">
                  <a16:creationId xmlns:a16="http://schemas.microsoft.com/office/drawing/2014/main" id="{77484DC2-FB70-4627-BBC5-A8D709419B1C}"/>
                </a:ext>
              </a:extLst>
            </p:cNvPr>
            <p:cNvSpPr>
              <a:spLocks noChangeArrowheads="1"/>
            </p:cNvSpPr>
            <p:nvPr/>
          </p:nvSpPr>
          <p:spPr bwMode="auto">
            <a:xfrm>
              <a:off x="5248"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8" name="Oval 23">
              <a:extLst>
                <a:ext uri="{FF2B5EF4-FFF2-40B4-BE49-F238E27FC236}">
                  <a16:creationId xmlns:a16="http://schemas.microsoft.com/office/drawing/2014/main" id="{3EA559C8-81FD-4EC0-BE5C-54CC4C7BCB65}"/>
                </a:ext>
              </a:extLst>
            </p:cNvPr>
            <p:cNvSpPr>
              <a:spLocks noChangeArrowheads="1"/>
            </p:cNvSpPr>
            <p:nvPr/>
          </p:nvSpPr>
          <p:spPr bwMode="auto">
            <a:xfrm>
              <a:off x="5360" y="1296"/>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49" name="Oval 24">
              <a:extLst>
                <a:ext uri="{FF2B5EF4-FFF2-40B4-BE49-F238E27FC236}">
                  <a16:creationId xmlns:a16="http://schemas.microsoft.com/office/drawing/2014/main" id="{AD8A35C9-2E6E-4CDA-ADDC-5BAFF593B36E}"/>
                </a:ext>
              </a:extLst>
            </p:cNvPr>
            <p:cNvSpPr>
              <a:spLocks noChangeArrowheads="1"/>
            </p:cNvSpPr>
            <p:nvPr/>
          </p:nvSpPr>
          <p:spPr bwMode="auto">
            <a:xfrm>
              <a:off x="5472" y="1296"/>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0" name="Oval 25">
              <a:extLst>
                <a:ext uri="{FF2B5EF4-FFF2-40B4-BE49-F238E27FC236}">
                  <a16:creationId xmlns:a16="http://schemas.microsoft.com/office/drawing/2014/main" id="{6850BB46-155B-4891-ABCE-96C88C7634F9}"/>
                </a:ext>
              </a:extLst>
            </p:cNvPr>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1" name="Oval 26">
              <a:extLst>
                <a:ext uri="{FF2B5EF4-FFF2-40B4-BE49-F238E27FC236}">
                  <a16:creationId xmlns:a16="http://schemas.microsoft.com/office/drawing/2014/main" id="{B74D8B8D-5751-460E-9028-B9363AEA3F08}"/>
                </a:ext>
              </a:extLst>
            </p:cNvPr>
            <p:cNvSpPr>
              <a:spLocks noChangeArrowheads="1"/>
            </p:cNvSpPr>
            <p:nvPr/>
          </p:nvSpPr>
          <p:spPr bwMode="auto">
            <a:xfrm>
              <a:off x="5248"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2" name="Oval 27">
              <a:extLst>
                <a:ext uri="{FF2B5EF4-FFF2-40B4-BE49-F238E27FC236}">
                  <a16:creationId xmlns:a16="http://schemas.microsoft.com/office/drawing/2014/main" id="{DE00BEEB-42B3-4801-8579-427990ACA21C}"/>
                </a:ext>
              </a:extLst>
            </p:cNvPr>
            <p:cNvSpPr>
              <a:spLocks noChangeArrowheads="1"/>
            </p:cNvSpPr>
            <p:nvPr/>
          </p:nvSpPr>
          <p:spPr bwMode="auto">
            <a:xfrm>
              <a:off x="5360"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3" name="Oval 28">
              <a:extLst>
                <a:ext uri="{FF2B5EF4-FFF2-40B4-BE49-F238E27FC236}">
                  <a16:creationId xmlns:a16="http://schemas.microsoft.com/office/drawing/2014/main" id="{35FD3D33-23D2-403F-93FE-23ED0BBBD65A}"/>
                </a:ext>
              </a:extLst>
            </p:cNvPr>
            <p:cNvSpPr>
              <a:spLocks noChangeArrowheads="1"/>
            </p:cNvSpPr>
            <p:nvPr/>
          </p:nvSpPr>
          <p:spPr bwMode="auto">
            <a:xfrm>
              <a:off x="5472" y="1408"/>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4" name="Oval 29">
              <a:extLst>
                <a:ext uri="{FF2B5EF4-FFF2-40B4-BE49-F238E27FC236}">
                  <a16:creationId xmlns:a16="http://schemas.microsoft.com/office/drawing/2014/main" id="{938A34F9-1DB9-461A-823D-B614DB609B74}"/>
                </a:ext>
              </a:extLst>
            </p:cNvPr>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5" name="Oval 30">
              <a:extLst>
                <a:ext uri="{FF2B5EF4-FFF2-40B4-BE49-F238E27FC236}">
                  <a16:creationId xmlns:a16="http://schemas.microsoft.com/office/drawing/2014/main" id="{1BECFDFD-1C4C-4662-BD76-62D63D05993B}"/>
                </a:ext>
              </a:extLst>
            </p:cNvPr>
            <p:cNvSpPr>
              <a:spLocks noChangeArrowheads="1"/>
            </p:cNvSpPr>
            <p:nvPr/>
          </p:nvSpPr>
          <p:spPr bwMode="auto">
            <a:xfrm>
              <a:off x="5136" y="1520"/>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6" name="Oval 31">
              <a:extLst>
                <a:ext uri="{FF2B5EF4-FFF2-40B4-BE49-F238E27FC236}">
                  <a16:creationId xmlns:a16="http://schemas.microsoft.com/office/drawing/2014/main" id="{FBB042A2-7948-445C-A703-AFAB317DFF65}"/>
                </a:ext>
              </a:extLst>
            </p:cNvPr>
            <p:cNvSpPr>
              <a:spLocks noChangeArrowheads="1"/>
            </p:cNvSpPr>
            <p:nvPr/>
          </p:nvSpPr>
          <p:spPr bwMode="auto">
            <a:xfrm>
              <a:off x="5248"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7" name="Oval 32">
              <a:extLst>
                <a:ext uri="{FF2B5EF4-FFF2-40B4-BE49-F238E27FC236}">
                  <a16:creationId xmlns:a16="http://schemas.microsoft.com/office/drawing/2014/main" id="{1CD72982-8617-4108-810C-91E41EFA9450}"/>
                </a:ext>
              </a:extLst>
            </p:cNvPr>
            <p:cNvSpPr>
              <a:spLocks noChangeArrowheads="1"/>
            </p:cNvSpPr>
            <p:nvPr/>
          </p:nvSpPr>
          <p:spPr bwMode="auto">
            <a:xfrm>
              <a:off x="5360" y="1520"/>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8" name="Oval 33">
              <a:extLst>
                <a:ext uri="{FF2B5EF4-FFF2-40B4-BE49-F238E27FC236}">
                  <a16:creationId xmlns:a16="http://schemas.microsoft.com/office/drawing/2014/main" id="{200C64CB-B3BD-4223-BC1F-4CF4311A3070}"/>
                </a:ext>
              </a:extLst>
            </p:cNvPr>
            <p:cNvSpPr>
              <a:spLocks noChangeArrowheads="1"/>
            </p:cNvSpPr>
            <p:nvPr/>
          </p:nvSpPr>
          <p:spPr bwMode="auto">
            <a:xfrm>
              <a:off x="5472" y="1520"/>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59" name="Oval 34">
              <a:extLst>
                <a:ext uri="{FF2B5EF4-FFF2-40B4-BE49-F238E27FC236}">
                  <a16:creationId xmlns:a16="http://schemas.microsoft.com/office/drawing/2014/main" id="{4A9F61D8-7CDD-4A5D-9806-903ACE50678C}"/>
                </a:ext>
              </a:extLst>
            </p:cNvPr>
            <p:cNvSpPr>
              <a:spLocks noChangeArrowheads="1"/>
            </p:cNvSpPr>
            <p:nvPr/>
          </p:nvSpPr>
          <p:spPr bwMode="auto">
            <a:xfrm>
              <a:off x="5136"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0" name="Oval 35">
              <a:extLst>
                <a:ext uri="{FF2B5EF4-FFF2-40B4-BE49-F238E27FC236}">
                  <a16:creationId xmlns:a16="http://schemas.microsoft.com/office/drawing/2014/main" id="{CAD2B43E-9021-4EB5-8823-9FA5EEBC86F7}"/>
                </a:ext>
              </a:extLst>
            </p:cNvPr>
            <p:cNvSpPr>
              <a:spLocks noChangeArrowheads="1"/>
            </p:cNvSpPr>
            <p:nvPr/>
          </p:nvSpPr>
          <p:spPr bwMode="auto">
            <a:xfrm>
              <a:off x="5248" y="1632"/>
              <a:ext cx="80"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1" name="Oval 36">
              <a:extLst>
                <a:ext uri="{FF2B5EF4-FFF2-40B4-BE49-F238E27FC236}">
                  <a16:creationId xmlns:a16="http://schemas.microsoft.com/office/drawing/2014/main" id="{9899A1A9-7F1C-4FBB-A549-F5378B9A78FA}"/>
                </a:ext>
              </a:extLst>
            </p:cNvPr>
            <p:cNvSpPr>
              <a:spLocks noChangeArrowheads="1"/>
            </p:cNvSpPr>
            <p:nvPr/>
          </p:nvSpPr>
          <p:spPr bwMode="auto">
            <a:xfrm>
              <a:off x="5360"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2" name="Oval 37">
              <a:extLst>
                <a:ext uri="{FF2B5EF4-FFF2-40B4-BE49-F238E27FC236}">
                  <a16:creationId xmlns:a16="http://schemas.microsoft.com/office/drawing/2014/main" id="{0CCD6357-7983-435C-9267-643BFB4DEC0B}"/>
                </a:ext>
              </a:extLst>
            </p:cNvPr>
            <p:cNvSpPr>
              <a:spLocks noChangeArrowheads="1"/>
            </p:cNvSpPr>
            <p:nvPr/>
          </p:nvSpPr>
          <p:spPr bwMode="auto">
            <a:xfrm>
              <a:off x="5472" y="1632"/>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3" name="Oval 38">
              <a:extLst>
                <a:ext uri="{FF2B5EF4-FFF2-40B4-BE49-F238E27FC236}">
                  <a16:creationId xmlns:a16="http://schemas.microsoft.com/office/drawing/2014/main" id="{757DC526-EFAA-4BA1-BEAF-FCEF2C8ECC52}"/>
                </a:ext>
              </a:extLst>
            </p:cNvPr>
            <p:cNvSpPr>
              <a:spLocks noChangeArrowheads="1"/>
            </p:cNvSpPr>
            <p:nvPr/>
          </p:nvSpPr>
          <p:spPr bwMode="auto">
            <a:xfrm>
              <a:off x="5248"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sp>
          <p:nvSpPr>
            <p:cNvPr id="1064" name="Oval 39">
              <a:extLst>
                <a:ext uri="{FF2B5EF4-FFF2-40B4-BE49-F238E27FC236}">
                  <a16:creationId xmlns:a16="http://schemas.microsoft.com/office/drawing/2014/main" id="{6D42876D-2E27-4A4F-A644-908AE2E8D6A9}"/>
                </a:ext>
              </a:extLst>
            </p:cNvPr>
            <p:cNvSpPr>
              <a:spLocks noChangeArrowheads="1"/>
            </p:cNvSpPr>
            <p:nvPr/>
          </p:nvSpPr>
          <p:spPr bwMode="auto">
            <a:xfrm>
              <a:off x="5472" y="1744"/>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2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2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2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2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200"/>
            </a:p>
          </p:txBody>
        </p:sp>
      </p:grpSp>
      <p:sp>
        <p:nvSpPr>
          <p:cNvPr id="40" name="Text Box 12">
            <a:extLst>
              <a:ext uri="{FF2B5EF4-FFF2-40B4-BE49-F238E27FC236}">
                <a16:creationId xmlns:a16="http://schemas.microsoft.com/office/drawing/2014/main" id="{89122FF1-3C8F-4086-8C34-AC1ACA47DBE6}"/>
              </a:ext>
            </a:extLst>
          </p:cNvPr>
          <p:cNvSpPr txBox="1">
            <a:spLocks noChangeArrowheads="1"/>
          </p:cNvSpPr>
          <p:nvPr/>
        </p:nvSpPr>
        <p:spPr bwMode="auto">
          <a:xfrm>
            <a:off x="7708900" y="6453188"/>
            <a:ext cx="331052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200" b="1">
                <a:solidFill>
                  <a:schemeClr val="tx1"/>
                </a:solidFill>
                <a:latin typeface="Times New Roman" pitchFamily="18" charset="0"/>
                <a:ea typeface="仿宋_GB2312" pitchFamily="49" charset="-122"/>
              </a:defRPr>
            </a:lvl1pPr>
            <a:lvl2pPr marL="742950" indent="-285750" eaLnBrk="0" hangingPunct="0">
              <a:defRPr sz="2200" b="1">
                <a:solidFill>
                  <a:schemeClr val="tx1"/>
                </a:solidFill>
                <a:latin typeface="Times New Roman" pitchFamily="18" charset="0"/>
                <a:ea typeface="仿宋_GB2312" pitchFamily="49" charset="-122"/>
              </a:defRPr>
            </a:lvl2pPr>
            <a:lvl3pPr marL="1143000" indent="-228600" eaLnBrk="0" hangingPunct="0">
              <a:defRPr sz="2200" b="1">
                <a:solidFill>
                  <a:schemeClr val="tx1"/>
                </a:solidFill>
                <a:latin typeface="Times New Roman" pitchFamily="18" charset="0"/>
                <a:ea typeface="仿宋_GB2312" pitchFamily="49" charset="-122"/>
              </a:defRPr>
            </a:lvl3pPr>
            <a:lvl4pPr marL="1600200" indent="-228600" eaLnBrk="0" hangingPunct="0">
              <a:defRPr sz="2200" b="1">
                <a:solidFill>
                  <a:schemeClr val="tx1"/>
                </a:solidFill>
                <a:latin typeface="Times New Roman" pitchFamily="18" charset="0"/>
                <a:ea typeface="仿宋_GB2312" pitchFamily="49" charset="-122"/>
              </a:defRPr>
            </a:lvl4pPr>
            <a:lvl5pPr marL="2057400" indent="-228600" eaLnBrk="0" hangingPunct="0">
              <a:defRPr sz="2200" b="1">
                <a:solidFill>
                  <a:schemeClr val="tx1"/>
                </a:solidFill>
                <a:latin typeface="Times New Roman" pitchFamily="18" charset="0"/>
                <a:ea typeface="仿宋_GB2312" pitchFamily="49" charset="-122"/>
              </a:defRPr>
            </a:lvl5pPr>
            <a:lvl6pPr marL="25146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6pPr>
            <a:lvl7pPr marL="29718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7pPr>
            <a:lvl8pPr marL="34290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8pPr>
            <a:lvl9pPr marL="3886200" indent="-228600" eaLnBrk="0" fontAlgn="base" hangingPunct="0">
              <a:spcBef>
                <a:spcPct val="0"/>
              </a:spcBef>
              <a:spcAft>
                <a:spcPct val="0"/>
              </a:spcAft>
              <a:defRPr sz="2200" b="1">
                <a:solidFill>
                  <a:schemeClr val="tx1"/>
                </a:solidFill>
                <a:latin typeface="Times New Roman" pitchFamily="18" charset="0"/>
                <a:ea typeface="仿宋_GB2312" pitchFamily="49" charset="-122"/>
              </a:defRPr>
            </a:lvl9pPr>
          </a:lstStyle>
          <a:p>
            <a:pPr eaLnBrk="1" hangingPunct="1">
              <a:defRPr/>
            </a:pPr>
            <a:r>
              <a:rPr lang="zh-CN" altLang="en-US" sz="1500" dirty="0">
                <a:solidFill>
                  <a:schemeClr val="tx2">
                    <a:lumMod val="50000"/>
                  </a:schemeClr>
                </a:solidFill>
                <a:latin typeface="华文楷体" pitchFamily="2" charset="-122"/>
                <a:ea typeface="华文楷体" pitchFamily="2" charset="-122"/>
              </a:rPr>
              <a:t>浙江工业大学 计算机科学与技术学院</a:t>
            </a:r>
          </a:p>
        </p:txBody>
      </p:sp>
    </p:spTree>
    <p:extLst>
      <p:ext uri="{BB962C8B-B14F-4D97-AF65-F5344CB8AC3E}">
        <p14:creationId xmlns:p14="http://schemas.microsoft.com/office/powerpoint/2010/main" val="259574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cholat.com/mordek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youtu.be/fFksNXJJfi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oxNEUYqEvz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youtu.be/rPcMJg62wM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youtu.be/uP_SpXtHxoQ"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496A3-8A96-4B3F-9E0E-4F60B5A02D4D}"/>
              </a:ext>
            </a:extLst>
          </p:cNvPr>
          <p:cNvSpPr>
            <a:spLocks noGrp="1"/>
          </p:cNvSpPr>
          <p:nvPr>
            <p:ph type="ctrTitle"/>
          </p:nvPr>
        </p:nvSpPr>
        <p:spPr/>
        <p:txBody>
          <a:bodyPr/>
          <a:lstStyle/>
          <a:p>
            <a:r>
              <a:rPr lang="en-US" altLang="zh-CN" dirty="0"/>
              <a:t>Boundary Testing</a:t>
            </a:r>
            <a:endParaRPr lang="zh-CN" altLang="en-US" dirty="0"/>
          </a:p>
        </p:txBody>
      </p:sp>
      <p:sp>
        <p:nvSpPr>
          <p:cNvPr id="3" name="副标题 2">
            <a:extLst>
              <a:ext uri="{FF2B5EF4-FFF2-40B4-BE49-F238E27FC236}">
                <a16:creationId xmlns:a16="http://schemas.microsoft.com/office/drawing/2014/main" id="{DFF35EF9-D0AC-40FD-8A8F-CF4F6BD2B73A}"/>
              </a:ext>
            </a:extLst>
          </p:cNvPr>
          <p:cNvSpPr>
            <a:spLocks noGrp="1"/>
          </p:cNvSpPr>
          <p:nvPr>
            <p:ph type="subTitle" idx="1"/>
          </p:nvPr>
        </p:nvSpPr>
        <p:spPr/>
        <p:txBody>
          <a:bodyPr/>
          <a:lstStyle/>
          <a:p>
            <a:r>
              <a:rPr lang="en-US" altLang="zh-CN" dirty="0">
                <a:hlinkClick r:id="rId2"/>
              </a:rPr>
              <a:t>Xiao-Xin Li</a:t>
            </a:r>
            <a:endParaRPr lang="en-US" altLang="zh-CN" dirty="0"/>
          </a:p>
          <a:p>
            <a:r>
              <a:rPr lang="en-US" altLang="zh-CN" dirty="0"/>
              <a:t>Zhejiang University of Technology</a:t>
            </a:r>
          </a:p>
          <a:p>
            <a:endParaRPr lang="zh-CN" altLang="en-US" dirty="0"/>
          </a:p>
        </p:txBody>
      </p:sp>
    </p:spTree>
    <p:extLst>
      <p:ext uri="{BB962C8B-B14F-4D97-AF65-F5344CB8AC3E}">
        <p14:creationId xmlns:p14="http://schemas.microsoft.com/office/powerpoint/2010/main" val="238357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63724-FB4A-4B7C-87EC-2AB785AAA067}"/>
              </a:ext>
            </a:extLst>
          </p:cNvPr>
          <p:cNvSpPr>
            <a:spLocks noGrp="1"/>
          </p:cNvSpPr>
          <p:nvPr>
            <p:ph type="title"/>
          </p:nvPr>
        </p:nvSpPr>
        <p:spPr>
          <a:xfrm>
            <a:off x="609601" y="122239"/>
            <a:ext cx="10191751" cy="1242104"/>
          </a:xfrm>
        </p:spPr>
        <p:txBody>
          <a:bodyPr/>
          <a:lstStyle/>
          <a:p>
            <a:r>
              <a:rPr lang="en-US" altLang="zh-CN" dirty="0"/>
              <a:t>Automating boundary testing with JUnit (via parameterized tests)</a:t>
            </a:r>
            <a:endParaRPr lang="zh-CN" altLang="en-US" dirty="0"/>
          </a:p>
        </p:txBody>
      </p:sp>
      <p:sp>
        <p:nvSpPr>
          <p:cNvPr id="3" name="内容占位符 2">
            <a:extLst>
              <a:ext uri="{FF2B5EF4-FFF2-40B4-BE49-F238E27FC236}">
                <a16:creationId xmlns:a16="http://schemas.microsoft.com/office/drawing/2014/main" id="{61CDC870-D74A-4649-AB5B-0BD0C185ED5A}"/>
              </a:ext>
            </a:extLst>
          </p:cNvPr>
          <p:cNvSpPr>
            <a:spLocks noGrp="1"/>
          </p:cNvSpPr>
          <p:nvPr>
            <p:ph idx="1"/>
          </p:nvPr>
        </p:nvSpPr>
        <p:spPr>
          <a:xfrm>
            <a:off x="609600" y="3004457"/>
            <a:ext cx="10972800" cy="3126468"/>
          </a:xfrm>
        </p:spPr>
        <p:txBody>
          <a:bodyPr/>
          <a:lstStyle/>
          <a:p>
            <a:endParaRPr lang="zh-CN" altLang="en-US" dirty="0"/>
          </a:p>
        </p:txBody>
      </p:sp>
      <p:sp>
        <p:nvSpPr>
          <p:cNvPr id="4" name="文本框 3">
            <a:extLst>
              <a:ext uri="{FF2B5EF4-FFF2-40B4-BE49-F238E27FC236}">
                <a16:creationId xmlns:a16="http://schemas.microsoft.com/office/drawing/2014/main" id="{C94C412C-136D-4720-BACD-A757DF0C1E26}"/>
              </a:ext>
            </a:extLst>
          </p:cNvPr>
          <p:cNvSpPr txBox="1"/>
          <p:nvPr/>
        </p:nvSpPr>
        <p:spPr>
          <a:xfrm>
            <a:off x="2540000" y="1538069"/>
            <a:ext cx="6096000" cy="430887"/>
          </a:xfrm>
          <a:prstGeom prst="rect">
            <a:avLst/>
          </a:prstGeom>
          <a:noFill/>
        </p:spPr>
        <p:txBody>
          <a:bodyPr wrap="square">
            <a:spAutoFit/>
          </a:bodyPr>
          <a:lstStyle/>
          <a:p>
            <a:pPr marL="342900" indent="-342900">
              <a:buFont typeface="Wingdings" panose="05000000000000000000" pitchFamily="2" charset="2"/>
              <a:buChar char="ü"/>
            </a:pPr>
            <a:r>
              <a:rPr lang="en-US" altLang="zh-CN" b="1" i="0" dirty="0">
                <a:solidFill>
                  <a:srgbClr val="333333"/>
                </a:solidFill>
                <a:effectLst/>
                <a:latin typeface="Helvetica Neue"/>
              </a:rPr>
              <a:t>Video: </a:t>
            </a:r>
            <a:r>
              <a:rPr lang="en-US" altLang="zh-CN" b="1" i="0" dirty="0">
                <a:solidFill>
                  <a:srgbClr val="333333"/>
                </a:solidFill>
                <a:effectLst/>
                <a:latin typeface="Helvetica Neue"/>
                <a:hlinkClick r:id="rId2"/>
              </a:rPr>
              <a:t>https://youtu.be/fFksNXJJfiE</a:t>
            </a:r>
            <a:endParaRPr lang="zh-CN" altLang="en-US" dirty="0"/>
          </a:p>
        </p:txBody>
      </p:sp>
    </p:spTree>
    <p:extLst>
      <p:ext uri="{BB962C8B-B14F-4D97-AF65-F5344CB8AC3E}">
        <p14:creationId xmlns:p14="http://schemas.microsoft.com/office/powerpoint/2010/main" val="269778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D3295-988E-4EBC-8710-D52723108ACE}"/>
              </a:ext>
            </a:extLst>
          </p:cNvPr>
          <p:cNvSpPr>
            <a:spLocks noGrp="1"/>
          </p:cNvSpPr>
          <p:nvPr>
            <p:ph type="title"/>
          </p:nvPr>
        </p:nvSpPr>
        <p:spPr/>
        <p:txBody>
          <a:bodyPr/>
          <a:lstStyle/>
          <a:p>
            <a:r>
              <a:rPr lang="en-US" altLang="zh-CN" dirty="0"/>
              <a:t>The CORRECT way: </a:t>
            </a:r>
            <a:r>
              <a:rPr lang="en-US" altLang="zh-CN" b="1" i="0" dirty="0">
                <a:solidFill>
                  <a:srgbClr val="333333"/>
                </a:solidFill>
                <a:effectLst/>
                <a:latin typeface="Helvetica Neue"/>
              </a:rPr>
              <a:t>Conformance</a:t>
            </a:r>
            <a:endParaRPr lang="zh-CN" altLang="en-US" dirty="0"/>
          </a:p>
        </p:txBody>
      </p:sp>
      <p:sp>
        <p:nvSpPr>
          <p:cNvPr id="3" name="内容占位符 2">
            <a:extLst>
              <a:ext uri="{FF2B5EF4-FFF2-40B4-BE49-F238E27FC236}">
                <a16:creationId xmlns:a16="http://schemas.microsoft.com/office/drawing/2014/main" id="{DD676F84-E47B-4A73-878E-9C5B61B3C0B8}"/>
              </a:ext>
            </a:extLst>
          </p:cNvPr>
          <p:cNvSpPr>
            <a:spLocks noGrp="1"/>
          </p:cNvSpPr>
          <p:nvPr>
            <p:ph idx="1"/>
          </p:nvPr>
        </p:nvSpPr>
        <p:spPr/>
        <p:txBody>
          <a:bodyPr/>
          <a:lstStyle/>
          <a:p>
            <a:r>
              <a:rPr lang="en-US" altLang="zh-CN" b="1" i="0" dirty="0">
                <a:solidFill>
                  <a:srgbClr val="333333"/>
                </a:solidFill>
                <a:effectLst/>
                <a:latin typeface="Helvetica Neue"/>
              </a:rPr>
              <a:t>Conformance:</a:t>
            </a:r>
          </a:p>
          <a:p>
            <a:pPr algn="l">
              <a:buFont typeface="Arial" panose="020B0604020202020204" pitchFamily="34" charset="0"/>
              <a:buChar char="•"/>
            </a:pPr>
            <a:r>
              <a:rPr lang="en-US" altLang="zh-CN" b="0" i="0" dirty="0">
                <a:solidFill>
                  <a:srgbClr val="333333"/>
                </a:solidFill>
                <a:effectLst/>
                <a:latin typeface="Helvetica Neue"/>
              </a:rPr>
              <a:t>Many data elements must conform to a specific format. Example: e-mail addresses (always </a:t>
            </a:r>
            <a:r>
              <a:rPr lang="en-US" altLang="zh-CN" b="0" i="0" dirty="0" err="1">
                <a:solidFill>
                  <a:srgbClr val="333333"/>
                </a:solidFill>
                <a:effectLst/>
                <a:latin typeface="Helvetica Neue"/>
              </a:rPr>
              <a:t>name@domain</a:t>
            </a:r>
            <a:r>
              <a:rPr lang="en-US" altLang="zh-CN" b="0" i="0" dirty="0">
                <a:solidFill>
                  <a:srgbClr val="333333"/>
                </a:solidFill>
                <a:effectLst/>
                <a:latin typeface="Helvetica Neue"/>
              </a:rPr>
              <a:t>). If you expect an e-mail address, and you do not receive one, your software might crash.</a:t>
            </a:r>
          </a:p>
          <a:p>
            <a:pPr algn="l">
              <a:buFont typeface="Arial" panose="020B0604020202020204" pitchFamily="34" charset="0"/>
              <a:buChar char="•"/>
            </a:pPr>
            <a:r>
              <a:rPr lang="en-US" altLang="zh-CN" b="0" i="0" dirty="0">
                <a:solidFill>
                  <a:srgbClr val="333333"/>
                </a:solidFill>
                <a:effectLst/>
                <a:latin typeface="Helvetica Neue"/>
              </a:rPr>
              <a:t>Required action: Test what happens when your input is not in conformance with what is expected.</a:t>
            </a:r>
          </a:p>
          <a:p>
            <a:endParaRPr lang="zh-CN" altLang="en-US" dirty="0"/>
          </a:p>
        </p:txBody>
      </p:sp>
      <p:sp>
        <p:nvSpPr>
          <p:cNvPr id="5" name="文本框 4">
            <a:extLst>
              <a:ext uri="{FF2B5EF4-FFF2-40B4-BE49-F238E27FC236}">
                <a16:creationId xmlns:a16="http://schemas.microsoft.com/office/drawing/2014/main" id="{20A2137D-89C5-4090-9D98-9D526D409078}"/>
              </a:ext>
            </a:extLst>
          </p:cNvPr>
          <p:cNvSpPr txBox="1"/>
          <p:nvPr/>
        </p:nvSpPr>
        <p:spPr>
          <a:xfrm>
            <a:off x="2438400" y="1170445"/>
            <a:ext cx="6096000" cy="430887"/>
          </a:xfrm>
          <a:prstGeom prst="rect">
            <a:avLst/>
          </a:prstGeom>
          <a:noFill/>
        </p:spPr>
        <p:txBody>
          <a:bodyPr wrap="square">
            <a:spAutoFit/>
          </a:bodyPr>
          <a:lstStyle/>
          <a:p>
            <a:pPr marL="342900" indent="-342900">
              <a:buFont typeface="Wingdings" panose="05000000000000000000" pitchFamily="2" charset="2"/>
              <a:buChar char="ü"/>
            </a:pPr>
            <a:r>
              <a:rPr lang="en-US" altLang="zh-CN" b="1" i="0" dirty="0">
                <a:solidFill>
                  <a:srgbClr val="333333"/>
                </a:solidFill>
                <a:effectLst/>
                <a:latin typeface="Helvetica Neue"/>
              </a:rPr>
              <a:t>Video: </a:t>
            </a:r>
            <a:r>
              <a:rPr lang="en-US" altLang="zh-CN" b="1" i="0" dirty="0">
                <a:solidFill>
                  <a:srgbClr val="333333"/>
                </a:solidFill>
                <a:effectLst/>
                <a:latin typeface="Helvetica Neue"/>
                <a:hlinkClick r:id="rId2"/>
              </a:rPr>
              <a:t>https://youtu.be/oxNEUYqEvzM</a:t>
            </a:r>
            <a:r>
              <a:rPr lang="en-US" altLang="zh-CN" b="1" i="0" dirty="0">
                <a:solidFill>
                  <a:srgbClr val="333333"/>
                </a:solidFill>
                <a:effectLst/>
                <a:latin typeface="Helvetica Neue"/>
              </a:rPr>
              <a:t> </a:t>
            </a:r>
            <a:endParaRPr lang="zh-CN" altLang="en-US" dirty="0"/>
          </a:p>
        </p:txBody>
      </p:sp>
    </p:spTree>
    <p:extLst>
      <p:ext uri="{BB962C8B-B14F-4D97-AF65-F5344CB8AC3E}">
        <p14:creationId xmlns:p14="http://schemas.microsoft.com/office/powerpoint/2010/main" val="157096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213B5-5DF0-4DD9-B693-60934E9CB707}"/>
              </a:ext>
            </a:extLst>
          </p:cNvPr>
          <p:cNvSpPr>
            <a:spLocks noGrp="1"/>
          </p:cNvSpPr>
          <p:nvPr>
            <p:ph type="title"/>
          </p:nvPr>
        </p:nvSpPr>
        <p:spPr/>
        <p:txBody>
          <a:bodyPr/>
          <a:lstStyle/>
          <a:p>
            <a:r>
              <a:rPr lang="en-US" altLang="zh-CN" dirty="0"/>
              <a:t>The CORRECT way: </a:t>
            </a:r>
            <a:r>
              <a:rPr lang="en-US" altLang="zh-CN" b="1" i="0" dirty="0">
                <a:solidFill>
                  <a:srgbClr val="333333"/>
                </a:solidFill>
                <a:effectLst/>
                <a:latin typeface="Helvetica Neue"/>
              </a:rPr>
              <a:t>Ordering</a:t>
            </a:r>
            <a:endParaRPr lang="zh-CN" altLang="en-US" dirty="0"/>
          </a:p>
        </p:txBody>
      </p:sp>
      <p:sp>
        <p:nvSpPr>
          <p:cNvPr id="3" name="内容占位符 2">
            <a:extLst>
              <a:ext uri="{FF2B5EF4-FFF2-40B4-BE49-F238E27FC236}">
                <a16:creationId xmlns:a16="http://schemas.microsoft.com/office/drawing/2014/main" id="{17E14076-C820-4C32-ADFF-37E1C406D03F}"/>
              </a:ext>
            </a:extLst>
          </p:cNvPr>
          <p:cNvSpPr>
            <a:spLocks noGrp="1"/>
          </p:cNvSpPr>
          <p:nvPr>
            <p:ph idx="1"/>
          </p:nvPr>
        </p:nvSpPr>
        <p:spPr/>
        <p:txBody>
          <a:bodyPr/>
          <a:lstStyle/>
          <a:p>
            <a:pPr algn="l"/>
            <a:r>
              <a:rPr lang="en-US" altLang="zh-CN" b="1" i="0" dirty="0">
                <a:solidFill>
                  <a:srgbClr val="333333"/>
                </a:solidFill>
                <a:effectLst/>
                <a:latin typeface="Helvetica Neue"/>
              </a:rPr>
              <a:t>Ordering:</a:t>
            </a:r>
            <a:endParaRPr lang="en-US" altLang="zh-CN" b="0" i="0" dirty="0">
              <a:solidFill>
                <a:srgbClr val="333333"/>
              </a:solidFill>
              <a:effectLst/>
              <a:latin typeface="Helvetica Neue"/>
            </a:endParaRPr>
          </a:p>
          <a:p>
            <a:pPr algn="l">
              <a:buFont typeface="Arial" panose="020B0604020202020204" pitchFamily="34" charset="0"/>
              <a:buChar char="•"/>
            </a:pPr>
            <a:r>
              <a:rPr lang="en-US" altLang="zh-CN" b="0" i="0" dirty="0">
                <a:solidFill>
                  <a:srgbClr val="333333"/>
                </a:solidFill>
                <a:effectLst/>
                <a:latin typeface="Helvetica Neue"/>
              </a:rPr>
              <a:t>Some inputs might come in a specific order. Imagine a system that receives different products to be inserted in a basket. The order of the data might influence the output. What happens if the list is ordered? Unordered?</a:t>
            </a:r>
          </a:p>
          <a:p>
            <a:pPr algn="l">
              <a:buFont typeface="Arial" panose="020B0604020202020204" pitchFamily="34" charset="0"/>
              <a:buChar char="•"/>
            </a:pPr>
            <a:r>
              <a:rPr lang="en-US" altLang="zh-CN" b="0" i="0" dirty="0">
                <a:solidFill>
                  <a:srgbClr val="333333"/>
                </a:solidFill>
                <a:effectLst/>
                <a:latin typeface="Helvetica Neue"/>
              </a:rPr>
              <a:t>Required action: Make sure our program works even if the data comes in an unordered manner (or return an elegant failure to user, avoiding the crash).</a:t>
            </a:r>
          </a:p>
          <a:p>
            <a:endParaRPr lang="zh-CN" altLang="en-US" dirty="0"/>
          </a:p>
        </p:txBody>
      </p:sp>
    </p:spTree>
    <p:extLst>
      <p:ext uri="{BB962C8B-B14F-4D97-AF65-F5344CB8AC3E}">
        <p14:creationId xmlns:p14="http://schemas.microsoft.com/office/powerpoint/2010/main" val="201603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BF5F7-79FB-4D24-9E60-533DECA07FAF}"/>
              </a:ext>
            </a:extLst>
          </p:cNvPr>
          <p:cNvSpPr>
            <a:spLocks noGrp="1"/>
          </p:cNvSpPr>
          <p:nvPr>
            <p:ph type="title"/>
          </p:nvPr>
        </p:nvSpPr>
        <p:spPr/>
        <p:txBody>
          <a:bodyPr/>
          <a:lstStyle/>
          <a:p>
            <a:r>
              <a:rPr lang="en-US" altLang="zh-CN" dirty="0"/>
              <a:t>The CORRECT way: </a:t>
            </a:r>
            <a:r>
              <a:rPr lang="en-US" altLang="zh-CN" b="1" i="0" dirty="0">
                <a:solidFill>
                  <a:srgbClr val="333333"/>
                </a:solidFill>
                <a:effectLst/>
                <a:latin typeface="Helvetica Neue"/>
              </a:rPr>
              <a:t>Range</a:t>
            </a:r>
            <a:endParaRPr lang="zh-CN" altLang="en-US" dirty="0"/>
          </a:p>
        </p:txBody>
      </p:sp>
      <p:sp>
        <p:nvSpPr>
          <p:cNvPr id="3" name="内容占位符 2">
            <a:extLst>
              <a:ext uri="{FF2B5EF4-FFF2-40B4-BE49-F238E27FC236}">
                <a16:creationId xmlns:a16="http://schemas.microsoft.com/office/drawing/2014/main" id="{F07EED33-FB94-436C-B51C-74BFACEAEE1D}"/>
              </a:ext>
            </a:extLst>
          </p:cNvPr>
          <p:cNvSpPr>
            <a:spLocks noGrp="1"/>
          </p:cNvSpPr>
          <p:nvPr>
            <p:ph idx="1"/>
          </p:nvPr>
        </p:nvSpPr>
        <p:spPr/>
        <p:txBody>
          <a:bodyPr/>
          <a:lstStyle/>
          <a:p>
            <a:pPr algn="l"/>
            <a:r>
              <a:rPr lang="en-US" altLang="zh-CN" b="1" i="0" dirty="0">
                <a:solidFill>
                  <a:srgbClr val="333333"/>
                </a:solidFill>
                <a:effectLst/>
                <a:latin typeface="Helvetica Neue"/>
              </a:rPr>
              <a:t>Range:</a:t>
            </a:r>
            <a:endParaRPr lang="en-US" altLang="zh-CN" b="0" i="0" dirty="0">
              <a:solidFill>
                <a:srgbClr val="333333"/>
              </a:solidFill>
              <a:effectLst/>
              <a:latin typeface="Helvetica Neue"/>
            </a:endParaRPr>
          </a:p>
          <a:p>
            <a:pPr algn="l">
              <a:buFont typeface="Arial" panose="020B0604020202020204" pitchFamily="34" charset="0"/>
              <a:buChar char="•"/>
            </a:pPr>
            <a:r>
              <a:rPr lang="en-US" altLang="zh-CN" b="0" i="0" dirty="0">
                <a:solidFill>
                  <a:srgbClr val="333333"/>
                </a:solidFill>
                <a:effectLst/>
                <a:latin typeface="Helvetica Neue"/>
              </a:rPr>
              <a:t>Inputs should usually be within a certain range. Example: Age should always be greater than 0 and smaller than 125.</a:t>
            </a:r>
          </a:p>
          <a:p>
            <a:pPr algn="l">
              <a:buFont typeface="Arial" panose="020B0604020202020204" pitchFamily="34" charset="0"/>
              <a:buChar char="•"/>
            </a:pPr>
            <a:r>
              <a:rPr lang="en-US" altLang="zh-CN" b="0" i="0" dirty="0">
                <a:solidFill>
                  <a:srgbClr val="333333"/>
                </a:solidFill>
                <a:effectLst/>
                <a:latin typeface="Helvetica Neue"/>
              </a:rPr>
              <a:t>Required action: Test what happens when we provide inputs that are outside of the expected range.</a:t>
            </a:r>
          </a:p>
        </p:txBody>
      </p:sp>
    </p:spTree>
    <p:extLst>
      <p:ext uri="{BB962C8B-B14F-4D97-AF65-F5344CB8AC3E}">
        <p14:creationId xmlns:p14="http://schemas.microsoft.com/office/powerpoint/2010/main" val="735987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DE785-4837-43DC-B92C-D9572877FE6E}"/>
              </a:ext>
            </a:extLst>
          </p:cNvPr>
          <p:cNvSpPr>
            <a:spLocks noGrp="1"/>
          </p:cNvSpPr>
          <p:nvPr>
            <p:ph type="title"/>
          </p:nvPr>
        </p:nvSpPr>
        <p:spPr/>
        <p:txBody>
          <a:bodyPr/>
          <a:lstStyle/>
          <a:p>
            <a:r>
              <a:rPr lang="en-US" altLang="zh-CN" dirty="0"/>
              <a:t>The CORRECT way: </a:t>
            </a:r>
            <a:r>
              <a:rPr lang="en-US" altLang="zh-CN" b="1" i="0" dirty="0">
                <a:solidFill>
                  <a:srgbClr val="333333"/>
                </a:solidFill>
                <a:effectLst/>
                <a:latin typeface="Helvetica Neue"/>
              </a:rPr>
              <a:t>Reference</a:t>
            </a:r>
            <a:endParaRPr lang="zh-CN" altLang="en-US" dirty="0"/>
          </a:p>
        </p:txBody>
      </p:sp>
      <p:sp>
        <p:nvSpPr>
          <p:cNvPr id="3" name="内容占位符 2">
            <a:extLst>
              <a:ext uri="{FF2B5EF4-FFF2-40B4-BE49-F238E27FC236}">
                <a16:creationId xmlns:a16="http://schemas.microsoft.com/office/drawing/2014/main" id="{BB3D1C2C-DA71-4D75-BC40-2C544EF13EE7}"/>
              </a:ext>
            </a:extLst>
          </p:cNvPr>
          <p:cNvSpPr>
            <a:spLocks noGrp="1"/>
          </p:cNvSpPr>
          <p:nvPr>
            <p:ph idx="1"/>
          </p:nvPr>
        </p:nvSpPr>
        <p:spPr>
          <a:xfrm>
            <a:off x="609600" y="1175657"/>
            <a:ext cx="10972800" cy="4955268"/>
          </a:xfrm>
        </p:spPr>
        <p:txBody>
          <a:bodyPr/>
          <a:lstStyle/>
          <a:p>
            <a:pPr algn="l"/>
            <a:r>
              <a:rPr lang="en-US" altLang="zh-CN" b="1" i="0" dirty="0">
                <a:solidFill>
                  <a:srgbClr val="333333"/>
                </a:solidFill>
                <a:effectLst/>
                <a:latin typeface="Helvetica Neue"/>
              </a:rPr>
              <a:t>Reference:</a:t>
            </a:r>
            <a:endParaRPr lang="en-US" altLang="zh-CN" b="0" i="0" dirty="0">
              <a:solidFill>
                <a:srgbClr val="333333"/>
              </a:solidFill>
              <a:effectLst/>
              <a:latin typeface="Helvetica Neue"/>
            </a:endParaRPr>
          </a:p>
          <a:p>
            <a:pPr algn="l">
              <a:buFont typeface="Arial" panose="020B0604020202020204" pitchFamily="34" charset="0"/>
              <a:buChar char="•"/>
            </a:pPr>
            <a:r>
              <a:rPr lang="en-US" altLang="zh-CN" b="0" i="0" dirty="0">
                <a:solidFill>
                  <a:srgbClr val="333333"/>
                </a:solidFill>
                <a:effectLst/>
                <a:latin typeface="Helvetica Neue"/>
              </a:rPr>
              <a:t>In OOP systems, objects refer to other objects. Sometimes the relationships between the objects are extensive and there may be external dependencies. What happens if these dependencies do not behave as expected?</a:t>
            </a:r>
          </a:p>
          <a:p>
            <a:pPr algn="l">
              <a:buFont typeface="Arial" panose="020B0604020202020204" pitchFamily="34" charset="0"/>
              <a:buChar char="•"/>
            </a:pPr>
            <a:r>
              <a:rPr lang="en-US" altLang="zh-CN" b="0" i="0" dirty="0">
                <a:solidFill>
                  <a:srgbClr val="333333"/>
                </a:solidFill>
                <a:effectLst/>
                <a:latin typeface="Helvetica Neue"/>
              </a:rPr>
              <a:t>Required action: When testing a method, consider:</a:t>
            </a:r>
          </a:p>
          <a:p>
            <a:pPr marL="742950" lvl="1" indent="-285750" algn="l">
              <a:buFont typeface="Arial" panose="020B0604020202020204" pitchFamily="34" charset="0"/>
              <a:buChar char="•"/>
            </a:pPr>
            <a:r>
              <a:rPr lang="en-US" altLang="zh-CN" b="0" i="0" dirty="0">
                <a:solidFill>
                  <a:srgbClr val="333333"/>
                </a:solidFill>
                <a:effectLst/>
                <a:latin typeface="Helvetica Neue"/>
              </a:rPr>
              <a:t>What it references outside its scope</a:t>
            </a:r>
          </a:p>
          <a:p>
            <a:pPr marL="742950" lvl="1" indent="-285750" algn="l">
              <a:buFont typeface="Arial" panose="020B0604020202020204" pitchFamily="34" charset="0"/>
              <a:buChar char="•"/>
            </a:pPr>
            <a:r>
              <a:rPr lang="en-US" altLang="zh-CN" b="0" i="0" dirty="0">
                <a:solidFill>
                  <a:srgbClr val="333333"/>
                </a:solidFill>
                <a:effectLst/>
                <a:latin typeface="Helvetica Neue"/>
              </a:rPr>
              <a:t>What external dependencies it has</a:t>
            </a:r>
          </a:p>
          <a:p>
            <a:pPr marL="742950" lvl="1" indent="-285750" algn="l">
              <a:buFont typeface="Arial" panose="020B0604020202020204" pitchFamily="34" charset="0"/>
              <a:buChar char="•"/>
            </a:pPr>
            <a:r>
              <a:rPr lang="en-US" altLang="zh-CN" b="0" i="0" dirty="0">
                <a:solidFill>
                  <a:srgbClr val="333333"/>
                </a:solidFill>
                <a:effectLst/>
                <a:latin typeface="Helvetica Neue"/>
              </a:rPr>
              <a:t>Whether it depends on the object being in a certain state</a:t>
            </a:r>
          </a:p>
          <a:p>
            <a:pPr marL="742950" lvl="1" indent="-285750" algn="l">
              <a:buFont typeface="Arial" panose="020B0604020202020204" pitchFamily="34" charset="0"/>
              <a:buChar char="•"/>
            </a:pPr>
            <a:r>
              <a:rPr lang="en-US" altLang="zh-CN" b="0" i="0" dirty="0">
                <a:solidFill>
                  <a:srgbClr val="333333"/>
                </a:solidFill>
                <a:effectLst/>
                <a:latin typeface="Helvetica Neue"/>
              </a:rPr>
              <a:t>Any other conditions that must exist</a:t>
            </a:r>
          </a:p>
          <a:p>
            <a:endParaRPr lang="zh-CN" altLang="en-US" dirty="0"/>
          </a:p>
        </p:txBody>
      </p:sp>
    </p:spTree>
    <p:extLst>
      <p:ext uri="{BB962C8B-B14F-4D97-AF65-F5344CB8AC3E}">
        <p14:creationId xmlns:p14="http://schemas.microsoft.com/office/powerpoint/2010/main" val="243514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A56D5-023C-4136-BAB7-F9C865575FC6}"/>
              </a:ext>
            </a:extLst>
          </p:cNvPr>
          <p:cNvSpPr>
            <a:spLocks noGrp="1"/>
          </p:cNvSpPr>
          <p:nvPr>
            <p:ph type="title"/>
          </p:nvPr>
        </p:nvSpPr>
        <p:spPr/>
        <p:txBody>
          <a:bodyPr/>
          <a:lstStyle/>
          <a:p>
            <a:r>
              <a:rPr lang="en-US" altLang="zh-CN" dirty="0"/>
              <a:t>The CORRECT way: </a:t>
            </a:r>
            <a:r>
              <a:rPr lang="en-US" altLang="zh-CN" b="1" i="0" dirty="0">
                <a:solidFill>
                  <a:srgbClr val="333333"/>
                </a:solidFill>
                <a:effectLst/>
                <a:latin typeface="Helvetica Neue"/>
              </a:rPr>
              <a:t>Cardinality</a:t>
            </a:r>
            <a:endParaRPr lang="zh-CN" altLang="en-US" dirty="0"/>
          </a:p>
        </p:txBody>
      </p:sp>
      <p:sp>
        <p:nvSpPr>
          <p:cNvPr id="3" name="内容占位符 2">
            <a:extLst>
              <a:ext uri="{FF2B5EF4-FFF2-40B4-BE49-F238E27FC236}">
                <a16:creationId xmlns:a16="http://schemas.microsoft.com/office/drawing/2014/main" id="{986F5191-E73B-4B56-BE26-2CAA8EC849AF}"/>
              </a:ext>
            </a:extLst>
          </p:cNvPr>
          <p:cNvSpPr>
            <a:spLocks noGrp="1"/>
          </p:cNvSpPr>
          <p:nvPr>
            <p:ph idx="1"/>
          </p:nvPr>
        </p:nvSpPr>
        <p:spPr/>
        <p:txBody>
          <a:bodyPr/>
          <a:lstStyle/>
          <a:p>
            <a:pPr algn="l"/>
            <a:r>
              <a:rPr lang="en-US" altLang="zh-CN" b="1" i="0" dirty="0">
                <a:solidFill>
                  <a:srgbClr val="333333"/>
                </a:solidFill>
                <a:effectLst/>
                <a:latin typeface="Helvetica Neue"/>
              </a:rPr>
              <a:t>Cardinality:</a:t>
            </a:r>
            <a:endParaRPr lang="en-US" altLang="zh-CN" b="0" i="0" dirty="0">
              <a:solidFill>
                <a:srgbClr val="333333"/>
              </a:solidFill>
              <a:effectLst/>
              <a:latin typeface="Helvetica Neue"/>
            </a:endParaRPr>
          </a:p>
          <a:p>
            <a:pPr algn="l">
              <a:buFont typeface="Arial" panose="020B0604020202020204" pitchFamily="34" charset="0"/>
              <a:buChar char="•"/>
            </a:pPr>
            <a:r>
              <a:rPr lang="en-US" altLang="zh-CN" b="0" i="0" dirty="0">
                <a:solidFill>
                  <a:srgbClr val="333333"/>
                </a:solidFill>
                <a:effectLst/>
                <a:latin typeface="Helvetica Neue"/>
              </a:rPr>
              <a:t>In simple words, our loop performed one step less (or more) than it should.</a:t>
            </a:r>
          </a:p>
          <a:p>
            <a:pPr algn="l">
              <a:buFont typeface="Arial" panose="020B0604020202020204" pitchFamily="34" charset="0"/>
              <a:buChar char="•"/>
            </a:pPr>
            <a:r>
              <a:rPr lang="en-US" altLang="zh-CN" b="0" i="0" dirty="0">
                <a:solidFill>
                  <a:srgbClr val="333333"/>
                </a:solidFill>
                <a:effectLst/>
                <a:latin typeface="Helvetica Neue"/>
              </a:rPr>
              <a:t>Required action: Test loops in different situations, such as when it actually performs zero iterations, one iterations, or many. (Loops are further discussed in the structural testing chapter).</a:t>
            </a:r>
          </a:p>
          <a:p>
            <a:endParaRPr lang="zh-CN" altLang="en-US" dirty="0"/>
          </a:p>
        </p:txBody>
      </p:sp>
    </p:spTree>
    <p:extLst>
      <p:ext uri="{BB962C8B-B14F-4D97-AF65-F5344CB8AC3E}">
        <p14:creationId xmlns:p14="http://schemas.microsoft.com/office/powerpoint/2010/main" val="334309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AD67C-81C8-474B-8E40-6691CD5F7ADE}"/>
              </a:ext>
            </a:extLst>
          </p:cNvPr>
          <p:cNvSpPr>
            <a:spLocks noGrp="1"/>
          </p:cNvSpPr>
          <p:nvPr>
            <p:ph type="title"/>
          </p:nvPr>
        </p:nvSpPr>
        <p:spPr/>
        <p:txBody>
          <a:bodyPr/>
          <a:lstStyle/>
          <a:p>
            <a:r>
              <a:rPr lang="en-US" altLang="zh-CN" dirty="0"/>
              <a:t>The CORRECT way: </a:t>
            </a:r>
            <a:r>
              <a:rPr lang="en-US" altLang="zh-CN" b="1" i="0" dirty="0">
                <a:solidFill>
                  <a:srgbClr val="333333"/>
                </a:solidFill>
                <a:effectLst/>
                <a:latin typeface="Helvetica Neue"/>
              </a:rPr>
              <a:t>Time</a:t>
            </a:r>
            <a:endParaRPr lang="zh-CN" altLang="en-US" dirty="0"/>
          </a:p>
        </p:txBody>
      </p:sp>
      <p:sp>
        <p:nvSpPr>
          <p:cNvPr id="3" name="内容占位符 2">
            <a:extLst>
              <a:ext uri="{FF2B5EF4-FFF2-40B4-BE49-F238E27FC236}">
                <a16:creationId xmlns:a16="http://schemas.microsoft.com/office/drawing/2014/main" id="{25B65938-134A-476A-88D9-7A8F14BA9B7E}"/>
              </a:ext>
            </a:extLst>
          </p:cNvPr>
          <p:cNvSpPr>
            <a:spLocks noGrp="1"/>
          </p:cNvSpPr>
          <p:nvPr>
            <p:ph idx="1"/>
          </p:nvPr>
        </p:nvSpPr>
        <p:spPr/>
        <p:txBody>
          <a:bodyPr/>
          <a:lstStyle/>
          <a:p>
            <a:pPr algn="l"/>
            <a:r>
              <a:rPr lang="en-US" altLang="zh-CN" b="1" i="0" dirty="0">
                <a:solidFill>
                  <a:srgbClr val="333333"/>
                </a:solidFill>
                <a:effectLst/>
                <a:latin typeface="Helvetica Neue"/>
              </a:rPr>
              <a:t>Time</a:t>
            </a:r>
            <a:endParaRPr lang="en-US" altLang="zh-CN" b="0" i="0" dirty="0">
              <a:solidFill>
                <a:srgbClr val="333333"/>
              </a:solidFill>
              <a:effectLst/>
              <a:latin typeface="Helvetica Neue"/>
            </a:endParaRPr>
          </a:p>
          <a:p>
            <a:pPr algn="l">
              <a:buFont typeface="Arial" panose="020B0604020202020204" pitchFamily="34" charset="0"/>
              <a:buChar char="•"/>
            </a:pPr>
            <a:r>
              <a:rPr lang="en-US" altLang="zh-CN" b="0" i="0" dirty="0">
                <a:solidFill>
                  <a:srgbClr val="333333"/>
                </a:solidFill>
                <a:effectLst/>
                <a:latin typeface="Helvetica Neue"/>
              </a:rPr>
              <a:t>Systems rely on dates and times. What happens if the system receives inputs that are not ordered in regards to date and time?</a:t>
            </a:r>
          </a:p>
          <a:p>
            <a:pPr algn="l">
              <a:buFont typeface="Arial" panose="020B0604020202020204" pitchFamily="34" charset="0"/>
              <a:buChar char="•"/>
            </a:pPr>
            <a:r>
              <a:rPr lang="en-US" altLang="zh-CN" b="0" i="0" dirty="0">
                <a:solidFill>
                  <a:srgbClr val="333333"/>
                </a:solidFill>
                <a:effectLst/>
                <a:latin typeface="Helvetica Neue"/>
              </a:rPr>
              <a:t>Timeouts: Does the system handle timeouts well?</a:t>
            </a:r>
          </a:p>
          <a:p>
            <a:pPr algn="l">
              <a:buFont typeface="Arial" panose="020B0604020202020204" pitchFamily="34" charset="0"/>
              <a:buChar char="•"/>
            </a:pPr>
            <a:r>
              <a:rPr lang="en-US" altLang="zh-CN" b="0" i="0" dirty="0">
                <a:solidFill>
                  <a:srgbClr val="333333"/>
                </a:solidFill>
                <a:effectLst/>
                <a:latin typeface="Helvetica Neue"/>
              </a:rPr>
              <a:t>Concurrency: Does the system handle concurrency well?</a:t>
            </a:r>
          </a:p>
          <a:p>
            <a:endParaRPr lang="zh-CN" altLang="en-US" dirty="0"/>
          </a:p>
        </p:txBody>
      </p:sp>
    </p:spTree>
    <p:extLst>
      <p:ext uri="{BB962C8B-B14F-4D97-AF65-F5344CB8AC3E}">
        <p14:creationId xmlns:p14="http://schemas.microsoft.com/office/powerpoint/2010/main" val="14271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A56D5-023C-4136-BAB7-F9C865575FC6}"/>
              </a:ext>
            </a:extLst>
          </p:cNvPr>
          <p:cNvSpPr>
            <a:spLocks noGrp="1"/>
          </p:cNvSpPr>
          <p:nvPr>
            <p:ph type="title"/>
          </p:nvPr>
        </p:nvSpPr>
        <p:spPr/>
        <p:txBody>
          <a:bodyPr/>
          <a:lstStyle/>
          <a:p>
            <a:r>
              <a:rPr lang="en-US" altLang="zh-CN" dirty="0"/>
              <a:t>The CORRECT way: </a:t>
            </a:r>
            <a:r>
              <a:rPr lang="en-US" altLang="zh-CN" b="1" i="0" dirty="0">
                <a:solidFill>
                  <a:srgbClr val="333333"/>
                </a:solidFill>
                <a:effectLst/>
                <a:latin typeface="Helvetica Neue"/>
              </a:rPr>
              <a:t>Existence</a:t>
            </a:r>
            <a:endParaRPr lang="zh-CN" altLang="en-US" dirty="0"/>
          </a:p>
        </p:txBody>
      </p:sp>
      <p:sp>
        <p:nvSpPr>
          <p:cNvPr id="3" name="内容占位符 2">
            <a:extLst>
              <a:ext uri="{FF2B5EF4-FFF2-40B4-BE49-F238E27FC236}">
                <a16:creationId xmlns:a16="http://schemas.microsoft.com/office/drawing/2014/main" id="{986F5191-E73B-4B56-BE26-2CAA8EC849AF}"/>
              </a:ext>
            </a:extLst>
          </p:cNvPr>
          <p:cNvSpPr>
            <a:spLocks noGrp="1"/>
          </p:cNvSpPr>
          <p:nvPr>
            <p:ph idx="1"/>
          </p:nvPr>
        </p:nvSpPr>
        <p:spPr/>
        <p:txBody>
          <a:bodyPr/>
          <a:lstStyle/>
          <a:p>
            <a:pPr algn="l"/>
            <a:r>
              <a:rPr lang="en-US" altLang="zh-CN" b="1" i="0" dirty="0">
                <a:solidFill>
                  <a:srgbClr val="333333"/>
                </a:solidFill>
                <a:effectLst/>
                <a:latin typeface="Helvetica Neue"/>
              </a:rPr>
              <a:t>Existence:</a:t>
            </a:r>
            <a:endParaRPr lang="en-US" altLang="zh-CN" b="0" i="0" dirty="0">
              <a:solidFill>
                <a:srgbClr val="333333"/>
              </a:solidFill>
              <a:effectLst/>
              <a:latin typeface="Helvetica Neue"/>
            </a:endParaRPr>
          </a:p>
          <a:p>
            <a:pPr algn="l">
              <a:buFont typeface="Arial" panose="020B0604020202020204" pitchFamily="34" charset="0"/>
              <a:buChar char="•"/>
            </a:pPr>
            <a:r>
              <a:rPr lang="en-US" altLang="zh-CN" b="0" i="0" dirty="0">
                <a:solidFill>
                  <a:srgbClr val="333333"/>
                </a:solidFill>
                <a:effectLst/>
                <a:latin typeface="Helvetica Neue"/>
              </a:rPr>
              <a:t>Does "something" really exist? What if it does not? Imagine you query a database, and your database returns an empty result. Will our software behave correctly?</a:t>
            </a:r>
          </a:p>
          <a:p>
            <a:pPr algn="l">
              <a:buFont typeface="Arial" panose="020B0604020202020204" pitchFamily="34" charset="0"/>
              <a:buChar char="•"/>
            </a:pPr>
            <a:r>
              <a:rPr lang="en-US" altLang="zh-CN" b="0" i="0" dirty="0">
                <a:solidFill>
                  <a:srgbClr val="333333"/>
                </a:solidFill>
                <a:effectLst/>
                <a:latin typeface="Helvetica Neue"/>
              </a:rPr>
              <a:t>Required action: Does the system behave correctly when something that is expected to exist, does not?</a:t>
            </a:r>
          </a:p>
          <a:p>
            <a:endParaRPr lang="zh-CN" altLang="en-US" dirty="0"/>
          </a:p>
        </p:txBody>
      </p:sp>
    </p:spTree>
    <p:extLst>
      <p:ext uri="{BB962C8B-B14F-4D97-AF65-F5344CB8AC3E}">
        <p14:creationId xmlns:p14="http://schemas.microsoft.com/office/powerpoint/2010/main" val="416606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690EC-768D-4DD7-B9C7-3158F90FFD3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23E5B34-C65E-4CF9-AED5-18046693EB72}"/>
              </a:ext>
            </a:extLst>
          </p:cNvPr>
          <p:cNvSpPr>
            <a:spLocks noGrp="1"/>
          </p:cNvSpPr>
          <p:nvPr>
            <p:ph idx="1"/>
          </p:nvPr>
        </p:nvSpPr>
        <p:spPr>
          <a:xfrm>
            <a:off x="609600" y="1341891"/>
            <a:ext cx="10972800" cy="4797651"/>
          </a:xfrm>
        </p:spPr>
        <p:txBody>
          <a:bodyPr/>
          <a:lstStyle/>
          <a:p>
            <a:pPr algn="l"/>
            <a:r>
              <a:rPr lang="en-US" altLang="zh-CN" sz="2800" b="1" i="0" dirty="0">
                <a:solidFill>
                  <a:srgbClr val="333333"/>
                </a:solidFill>
                <a:effectLst/>
                <a:latin typeface="Helvetica Neue"/>
              </a:rPr>
              <a:t>Exercise 7.</a:t>
            </a:r>
            <a:r>
              <a:rPr lang="en-US" altLang="zh-CN" sz="2800" b="0" i="0" dirty="0">
                <a:solidFill>
                  <a:srgbClr val="333333"/>
                </a:solidFill>
                <a:effectLst/>
                <a:latin typeface="Helvetica Neue"/>
              </a:rPr>
              <a:t> Which one of the following statements about the </a:t>
            </a:r>
            <a:r>
              <a:rPr lang="en-US" altLang="zh-CN" sz="2800" b="1" i="0" dirty="0">
                <a:solidFill>
                  <a:srgbClr val="333333"/>
                </a:solidFill>
                <a:effectLst/>
                <a:latin typeface="Helvetica Neue"/>
              </a:rPr>
              <a:t>CORRECT</a:t>
            </a:r>
            <a:r>
              <a:rPr lang="en-US" altLang="zh-CN" sz="2800" b="0" i="0" dirty="0">
                <a:solidFill>
                  <a:srgbClr val="333333"/>
                </a:solidFill>
                <a:effectLst/>
                <a:latin typeface="Helvetica Neue"/>
              </a:rPr>
              <a:t> principles is </a:t>
            </a:r>
            <a:r>
              <a:rPr lang="en-US" altLang="zh-CN" sz="2800" b="1" i="0" dirty="0">
                <a:solidFill>
                  <a:srgbClr val="333333"/>
                </a:solidFill>
                <a:effectLst/>
                <a:latin typeface="Helvetica Neue"/>
              </a:rPr>
              <a:t>true</a:t>
            </a:r>
            <a:r>
              <a:rPr lang="en-US" altLang="zh-CN" sz="2800" b="0" i="0" dirty="0">
                <a:solidFill>
                  <a:srgbClr val="333333"/>
                </a:solidFill>
                <a:effectLst/>
                <a:latin typeface="Helvetica Neue"/>
              </a:rPr>
              <a:t>?</a:t>
            </a:r>
          </a:p>
          <a:p>
            <a:pPr algn="l">
              <a:buFont typeface="+mj-lt"/>
              <a:buAutoNum type="arabicPeriod"/>
            </a:pPr>
            <a:r>
              <a:rPr lang="en-US" altLang="zh-CN" sz="2800" b="0" i="0" dirty="0">
                <a:solidFill>
                  <a:srgbClr val="333333"/>
                </a:solidFill>
                <a:effectLst/>
                <a:latin typeface="Helvetica Neue"/>
              </a:rPr>
              <a:t>We assume that external dependencies are already on the right state for the test (REFERENCE).</a:t>
            </a:r>
          </a:p>
          <a:p>
            <a:pPr algn="l">
              <a:buFont typeface="+mj-lt"/>
              <a:buAutoNum type="arabicPeriod"/>
            </a:pPr>
            <a:r>
              <a:rPr lang="en-US" altLang="zh-CN" sz="2800" b="0" i="0" dirty="0">
                <a:solidFill>
                  <a:srgbClr val="333333"/>
                </a:solidFill>
                <a:effectLst/>
                <a:latin typeface="Helvetica Neue"/>
              </a:rPr>
              <a:t>We test different methods from the same class in an isolated way in order to avoid order issues (TIME).</a:t>
            </a:r>
          </a:p>
          <a:p>
            <a:pPr algn="l">
              <a:buFont typeface="+mj-lt"/>
              <a:buAutoNum type="arabicPeriod"/>
            </a:pPr>
            <a:r>
              <a:rPr lang="en-US" altLang="zh-CN" sz="2800" b="0" i="0" dirty="0">
                <a:solidFill>
                  <a:srgbClr val="333333"/>
                </a:solidFill>
                <a:effectLst/>
                <a:latin typeface="Helvetica Neue"/>
              </a:rPr>
              <a:t>Whenever we encounter a loop, we always test whether the program works for 0, 1, and 10 iterations (CARDINALITY).</a:t>
            </a:r>
          </a:p>
          <a:p>
            <a:pPr algn="l">
              <a:buFont typeface="+mj-lt"/>
              <a:buAutoNum type="arabicPeriod"/>
            </a:pPr>
            <a:r>
              <a:rPr lang="en-US" altLang="zh-CN" sz="2800" b="0" i="0" dirty="0">
                <a:solidFill>
                  <a:srgbClr val="333333"/>
                </a:solidFill>
                <a:effectLst/>
                <a:latin typeface="Helvetica Neue"/>
              </a:rPr>
              <a:t>We always test the behavior of our program when any expected data does not exist (EXISTENCE).</a:t>
            </a:r>
          </a:p>
        </p:txBody>
      </p:sp>
    </p:spTree>
    <p:extLst>
      <p:ext uri="{BB962C8B-B14F-4D97-AF65-F5344CB8AC3E}">
        <p14:creationId xmlns:p14="http://schemas.microsoft.com/office/powerpoint/2010/main" val="58297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ADC33-99EE-4F69-A429-599F4D30DD67}"/>
              </a:ext>
            </a:extLst>
          </p:cNvPr>
          <p:cNvSpPr>
            <a:spLocks noGrp="1"/>
          </p:cNvSpPr>
          <p:nvPr>
            <p:ph type="title"/>
          </p:nvPr>
        </p:nvSpPr>
        <p:spPr/>
        <p:txBody>
          <a:bodyPr/>
          <a:lstStyle/>
          <a:p>
            <a:r>
              <a:rPr lang="en-US" altLang="zh-CN" dirty="0"/>
              <a:t>Boundary Analysis:</a:t>
            </a:r>
            <a:r>
              <a:rPr lang="zh-CN" altLang="en-US" dirty="0"/>
              <a:t> </a:t>
            </a:r>
            <a:r>
              <a:rPr lang="en-US" altLang="zh-CN" dirty="0"/>
              <a:t>Introduction</a:t>
            </a:r>
            <a:endParaRPr lang="zh-CN" altLang="en-US" dirty="0"/>
          </a:p>
        </p:txBody>
      </p:sp>
      <p:sp>
        <p:nvSpPr>
          <p:cNvPr id="3" name="内容占位符 2">
            <a:extLst>
              <a:ext uri="{FF2B5EF4-FFF2-40B4-BE49-F238E27FC236}">
                <a16:creationId xmlns:a16="http://schemas.microsoft.com/office/drawing/2014/main" id="{4EC3FFCE-ADAA-498B-9DA4-71C113CD34DF}"/>
              </a:ext>
            </a:extLst>
          </p:cNvPr>
          <p:cNvSpPr>
            <a:spLocks noGrp="1"/>
          </p:cNvSpPr>
          <p:nvPr>
            <p:ph idx="1"/>
          </p:nvPr>
        </p:nvSpPr>
        <p:spPr>
          <a:xfrm>
            <a:off x="609600" y="1915886"/>
            <a:ext cx="10972800" cy="4470399"/>
          </a:xfrm>
        </p:spPr>
        <p:txBody>
          <a:bodyPr/>
          <a:lstStyle/>
          <a:p>
            <a:pPr algn="l"/>
            <a:r>
              <a:rPr lang="en-US" altLang="zh-CN" sz="2800" b="1" i="0" dirty="0">
                <a:solidFill>
                  <a:srgbClr val="858585"/>
                </a:solidFill>
                <a:effectLst/>
                <a:latin typeface="Helvetica Neue"/>
              </a:rPr>
              <a:t>Requirement: Calculating the number of points of a player</a:t>
            </a:r>
            <a:endParaRPr lang="en-US" altLang="zh-CN" sz="2800" b="0" i="0" dirty="0">
              <a:solidFill>
                <a:srgbClr val="858585"/>
              </a:solidFill>
              <a:effectLst/>
              <a:latin typeface="Helvetica Neue"/>
            </a:endParaRPr>
          </a:p>
          <a:p>
            <a:pPr algn="l"/>
            <a:r>
              <a:rPr lang="en-US" altLang="zh-CN" sz="2800" b="0" i="0" dirty="0">
                <a:solidFill>
                  <a:srgbClr val="858585"/>
                </a:solidFill>
                <a:effectLst/>
                <a:latin typeface="Helvetica Neue"/>
              </a:rPr>
              <a:t>Given the score of a player and the number of remaining lives of the player, the program does the following:</a:t>
            </a:r>
          </a:p>
          <a:p>
            <a:pPr algn="l">
              <a:buFont typeface="Arial" panose="020B0604020202020204" pitchFamily="34" charset="0"/>
              <a:buChar char="•"/>
            </a:pPr>
            <a:r>
              <a:rPr lang="en-US" altLang="zh-CN" sz="2800" b="0" i="0" dirty="0">
                <a:solidFill>
                  <a:srgbClr val="858585"/>
                </a:solidFill>
                <a:effectLst/>
                <a:latin typeface="Helvetica Neue"/>
              </a:rPr>
              <a:t>If the player's score is below 50, then it always adds 50 points on top of the current points.</a:t>
            </a:r>
          </a:p>
          <a:p>
            <a:pPr algn="l">
              <a:buFont typeface="Arial" panose="020B0604020202020204" pitchFamily="34" charset="0"/>
              <a:buChar char="•"/>
            </a:pPr>
            <a:r>
              <a:rPr lang="en-US" altLang="zh-CN" sz="2800" b="0" i="0" dirty="0">
                <a:solidFill>
                  <a:srgbClr val="858585"/>
                </a:solidFill>
                <a:effectLst/>
                <a:latin typeface="Helvetica Neue"/>
              </a:rPr>
              <a:t>If the player's score is greater than or equals to 50, then:</a:t>
            </a:r>
          </a:p>
          <a:p>
            <a:pPr marL="742950" lvl="1" indent="-285750" algn="l">
              <a:buFont typeface="Arial" panose="020B0604020202020204" pitchFamily="34" charset="0"/>
              <a:buChar char="•"/>
            </a:pPr>
            <a:r>
              <a:rPr lang="en-US" altLang="zh-CN" sz="2400" b="0" i="0" dirty="0">
                <a:solidFill>
                  <a:srgbClr val="858585"/>
                </a:solidFill>
                <a:effectLst/>
                <a:latin typeface="Helvetica Neue"/>
              </a:rPr>
              <a:t>if the number of remaining lives is greater than or equal to 3, it triples the score of the player.</a:t>
            </a:r>
          </a:p>
          <a:p>
            <a:pPr marL="742950" lvl="1" indent="-285750" algn="l">
              <a:buFont typeface="Arial" panose="020B0604020202020204" pitchFamily="34" charset="0"/>
              <a:buChar char="•"/>
            </a:pPr>
            <a:r>
              <a:rPr lang="en-US" altLang="zh-CN" sz="2400" b="0" i="0" dirty="0">
                <a:solidFill>
                  <a:srgbClr val="858585"/>
                </a:solidFill>
                <a:effectLst/>
                <a:latin typeface="Helvetica Neue"/>
              </a:rPr>
              <a:t>otherwise, it adds 30 points on top of the current points.</a:t>
            </a:r>
          </a:p>
          <a:p>
            <a:endParaRPr lang="zh-CN" altLang="en-US" sz="2800" dirty="0"/>
          </a:p>
        </p:txBody>
      </p:sp>
      <p:sp>
        <p:nvSpPr>
          <p:cNvPr id="4" name="文本框 3">
            <a:extLst>
              <a:ext uri="{FF2B5EF4-FFF2-40B4-BE49-F238E27FC236}">
                <a16:creationId xmlns:a16="http://schemas.microsoft.com/office/drawing/2014/main" id="{EFC05D6F-1109-44D0-A4ED-27B666635292}"/>
              </a:ext>
            </a:extLst>
          </p:cNvPr>
          <p:cNvSpPr txBox="1"/>
          <p:nvPr/>
        </p:nvSpPr>
        <p:spPr>
          <a:xfrm>
            <a:off x="2293258" y="1344616"/>
            <a:ext cx="6096000" cy="430887"/>
          </a:xfrm>
          <a:prstGeom prst="rect">
            <a:avLst/>
          </a:prstGeom>
          <a:noFill/>
        </p:spPr>
        <p:txBody>
          <a:bodyPr wrap="square">
            <a:spAutoFit/>
          </a:bodyPr>
          <a:lstStyle/>
          <a:p>
            <a:pPr marL="342900" indent="-342900">
              <a:buFont typeface="Wingdings" panose="05000000000000000000" pitchFamily="2" charset="2"/>
              <a:buChar char="ü"/>
            </a:pPr>
            <a:r>
              <a:rPr lang="en-US" altLang="zh-CN" b="1" i="0" dirty="0">
                <a:solidFill>
                  <a:srgbClr val="333333"/>
                </a:solidFill>
                <a:effectLst/>
                <a:latin typeface="Helvetica Neue"/>
              </a:rPr>
              <a:t>Video: </a:t>
            </a:r>
            <a:r>
              <a:rPr lang="en-US" altLang="zh-CN" b="1" i="0" dirty="0">
                <a:solidFill>
                  <a:srgbClr val="333333"/>
                </a:solidFill>
                <a:effectLst/>
                <a:latin typeface="Helvetica Neue"/>
                <a:hlinkClick r:id="rId2"/>
              </a:rPr>
              <a:t>https://youtu.be/rPcMJg62wM4</a:t>
            </a:r>
            <a:endParaRPr lang="zh-CN" altLang="en-US" dirty="0"/>
          </a:p>
        </p:txBody>
      </p:sp>
    </p:spTree>
    <p:extLst>
      <p:ext uri="{BB962C8B-B14F-4D97-AF65-F5344CB8AC3E}">
        <p14:creationId xmlns:p14="http://schemas.microsoft.com/office/powerpoint/2010/main" val="98630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A0858-D8AA-43A4-BB2F-844A2C43EEA1}"/>
              </a:ext>
            </a:extLst>
          </p:cNvPr>
          <p:cNvSpPr>
            <a:spLocks noGrp="1"/>
          </p:cNvSpPr>
          <p:nvPr>
            <p:ph type="title"/>
          </p:nvPr>
        </p:nvSpPr>
        <p:spPr/>
        <p:txBody>
          <a:bodyPr/>
          <a:lstStyle/>
          <a:p>
            <a:r>
              <a:rPr lang="en-US" altLang="zh-CN" dirty="0"/>
              <a:t>On and off points</a:t>
            </a:r>
            <a:endParaRPr lang="zh-CN" altLang="en-US" dirty="0"/>
          </a:p>
        </p:txBody>
      </p:sp>
      <p:sp>
        <p:nvSpPr>
          <p:cNvPr id="3" name="内容占位符 2">
            <a:extLst>
              <a:ext uri="{FF2B5EF4-FFF2-40B4-BE49-F238E27FC236}">
                <a16:creationId xmlns:a16="http://schemas.microsoft.com/office/drawing/2014/main" id="{91365747-7AB8-43DE-A209-185058780A24}"/>
              </a:ext>
            </a:extLst>
          </p:cNvPr>
          <p:cNvSpPr>
            <a:spLocks noGrp="1"/>
          </p:cNvSpPr>
          <p:nvPr>
            <p:ph idx="1"/>
          </p:nvPr>
        </p:nvSpPr>
        <p:spPr>
          <a:xfrm>
            <a:off x="609600" y="1719263"/>
            <a:ext cx="10313096" cy="4411662"/>
          </a:xfrm>
        </p:spPr>
        <p:txBody>
          <a:bodyPr/>
          <a:lstStyle/>
          <a:p>
            <a:pPr algn="l">
              <a:buFont typeface="Arial" panose="020B0604020202020204" pitchFamily="34" charset="0"/>
              <a:buChar char="•"/>
            </a:pPr>
            <a:r>
              <a:rPr lang="en-US" altLang="zh-CN" sz="2400" b="1" i="0" dirty="0">
                <a:solidFill>
                  <a:srgbClr val="333333"/>
                </a:solidFill>
                <a:effectLst/>
                <a:latin typeface="Helvetica Neue"/>
              </a:rPr>
              <a:t>On-point:</a:t>
            </a:r>
            <a:r>
              <a:rPr lang="en-US" altLang="zh-CN" sz="2400" b="0" i="0" dirty="0">
                <a:solidFill>
                  <a:srgbClr val="333333"/>
                </a:solidFill>
                <a:effectLst/>
                <a:latin typeface="Helvetica Neue"/>
              </a:rPr>
              <a:t> The on-point is the value that is exactly on the boundary. This is the value we see in the condition itself.</a:t>
            </a:r>
          </a:p>
          <a:p>
            <a:pPr algn="l">
              <a:buFont typeface="Arial" panose="020B0604020202020204" pitchFamily="34" charset="0"/>
              <a:buChar char="•"/>
            </a:pPr>
            <a:r>
              <a:rPr lang="en-US" altLang="zh-CN" sz="2400" b="1" i="0" dirty="0">
                <a:solidFill>
                  <a:srgbClr val="333333"/>
                </a:solidFill>
                <a:effectLst/>
                <a:latin typeface="Helvetica Neue"/>
              </a:rPr>
              <a:t>Off-point</a:t>
            </a:r>
            <a:r>
              <a:rPr lang="en-US" altLang="zh-CN" sz="2400" b="0" i="0" dirty="0">
                <a:solidFill>
                  <a:srgbClr val="333333"/>
                </a:solidFill>
                <a:effectLst/>
                <a:latin typeface="Helvetica Neue"/>
              </a:rPr>
              <a:t>: The off-point is the value that is closest to the boundary and that flips the condition. If the on-point makes the condition true, the off point makes it false and vice versa. Note that when dealing with equalities or inequalities (e.g. </a:t>
            </a:r>
            <a:r>
              <a:rPr lang="en-US" altLang="zh-CN" sz="2400" b="0" i="0" dirty="0">
                <a:solidFill>
                  <a:srgbClr val="333333"/>
                </a:solidFill>
                <a:effectLst/>
                <a:latin typeface="KaTeX_Main"/>
              </a:rPr>
              <a:t>x = 6</a:t>
            </a:r>
            <a:r>
              <a:rPr lang="en-US" altLang="zh-CN" sz="2400" b="0" i="0" dirty="0">
                <a:solidFill>
                  <a:srgbClr val="333333"/>
                </a:solidFill>
                <a:effectLst/>
                <a:latin typeface="Helvetica Neue"/>
              </a:rPr>
              <a:t> or </a:t>
            </a:r>
            <a:r>
              <a:rPr lang="en-US" altLang="zh-CN" sz="2400" b="0" i="1" dirty="0">
                <a:solidFill>
                  <a:srgbClr val="333333"/>
                </a:solidFill>
                <a:effectLst/>
                <a:latin typeface="KaTeX_Math"/>
              </a:rPr>
              <a:t>x </a:t>
            </a:r>
            <a:r>
              <a:rPr lang="en-US" altLang="zh-CN" sz="2400" b="0" i="0" dirty="0">
                <a:solidFill>
                  <a:srgbClr val="333333"/>
                </a:solidFill>
                <a:effectLst/>
                <a:latin typeface="KaTeX_Main"/>
              </a:rPr>
              <a:t>≠ 6</a:t>
            </a:r>
            <a:r>
              <a:rPr lang="en-US" altLang="zh-CN" sz="2400" b="0" i="0" dirty="0">
                <a:solidFill>
                  <a:srgbClr val="333333"/>
                </a:solidFill>
                <a:effectLst/>
                <a:latin typeface="Helvetica Neue"/>
              </a:rPr>
              <a:t>), there are two off-points; one in each direction.</a:t>
            </a:r>
          </a:p>
          <a:p>
            <a:pPr algn="l">
              <a:buFont typeface="Arial" panose="020B0604020202020204" pitchFamily="34" charset="0"/>
              <a:buChar char="•"/>
            </a:pPr>
            <a:r>
              <a:rPr lang="en-US" altLang="zh-CN" sz="2400" b="1" i="0" dirty="0">
                <a:solidFill>
                  <a:srgbClr val="333333"/>
                </a:solidFill>
                <a:effectLst/>
                <a:latin typeface="Helvetica Neue"/>
              </a:rPr>
              <a:t>In-points</a:t>
            </a:r>
            <a:r>
              <a:rPr lang="en-US" altLang="zh-CN" sz="2400" b="0" i="0" dirty="0">
                <a:solidFill>
                  <a:srgbClr val="333333"/>
                </a:solidFill>
                <a:effectLst/>
                <a:latin typeface="Helvetica Neue"/>
              </a:rPr>
              <a:t>: In-points are all the values that make the condition true.</a:t>
            </a:r>
          </a:p>
          <a:p>
            <a:pPr algn="l">
              <a:buFont typeface="Arial" panose="020B0604020202020204" pitchFamily="34" charset="0"/>
              <a:buChar char="•"/>
            </a:pPr>
            <a:r>
              <a:rPr lang="en-US" altLang="zh-CN" sz="2400" b="1" i="0" dirty="0">
                <a:solidFill>
                  <a:srgbClr val="333333"/>
                </a:solidFill>
                <a:effectLst/>
                <a:latin typeface="Helvetica Neue"/>
              </a:rPr>
              <a:t>Out-points</a:t>
            </a:r>
            <a:r>
              <a:rPr lang="en-US" altLang="zh-CN" sz="2400" b="0" i="0" dirty="0">
                <a:solidFill>
                  <a:srgbClr val="333333"/>
                </a:solidFill>
                <a:effectLst/>
                <a:latin typeface="Helvetica Neue"/>
              </a:rPr>
              <a:t>: Out-points are all the values that make the condition false.</a:t>
            </a:r>
          </a:p>
        </p:txBody>
      </p:sp>
    </p:spTree>
    <p:extLst>
      <p:ext uri="{BB962C8B-B14F-4D97-AF65-F5344CB8AC3E}">
        <p14:creationId xmlns:p14="http://schemas.microsoft.com/office/powerpoint/2010/main" val="383515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808AE-45D3-4E71-9C99-B83AE0E5F60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6BC3797-7F88-40DB-9301-4304CD7A5BC1}"/>
              </a:ext>
            </a:extLst>
          </p:cNvPr>
          <p:cNvSpPr>
            <a:spLocks noGrp="1"/>
          </p:cNvSpPr>
          <p:nvPr>
            <p:ph idx="1"/>
          </p:nvPr>
        </p:nvSpPr>
        <p:spPr>
          <a:xfrm>
            <a:off x="609600" y="5557963"/>
            <a:ext cx="10972800" cy="572961"/>
          </a:xfrm>
        </p:spPr>
        <p:txBody>
          <a:bodyPr/>
          <a:lstStyle/>
          <a:p>
            <a:endParaRPr lang="zh-CN" altLang="en-US" dirty="0"/>
          </a:p>
        </p:txBody>
      </p:sp>
      <p:pic>
        <p:nvPicPr>
          <p:cNvPr id="5" name="图片 4">
            <a:extLst>
              <a:ext uri="{FF2B5EF4-FFF2-40B4-BE49-F238E27FC236}">
                <a16:creationId xmlns:a16="http://schemas.microsoft.com/office/drawing/2014/main" id="{01D3E608-FCBB-4324-8818-415D1C19C69C}"/>
              </a:ext>
            </a:extLst>
          </p:cNvPr>
          <p:cNvPicPr>
            <a:picLocks noChangeAspect="1"/>
          </p:cNvPicPr>
          <p:nvPr/>
        </p:nvPicPr>
        <p:blipFill>
          <a:blip r:embed="rId2"/>
          <a:stretch>
            <a:fillRect/>
          </a:stretch>
        </p:blipFill>
        <p:spPr>
          <a:xfrm>
            <a:off x="609599" y="1462150"/>
            <a:ext cx="4715159" cy="2796815"/>
          </a:xfrm>
          <a:prstGeom prst="rect">
            <a:avLst/>
          </a:prstGeom>
        </p:spPr>
      </p:pic>
      <p:pic>
        <p:nvPicPr>
          <p:cNvPr id="7" name="图片 6">
            <a:extLst>
              <a:ext uri="{FF2B5EF4-FFF2-40B4-BE49-F238E27FC236}">
                <a16:creationId xmlns:a16="http://schemas.microsoft.com/office/drawing/2014/main" id="{CBBB14DF-DDF2-45D7-9BE5-762F24DE1F3F}"/>
              </a:ext>
            </a:extLst>
          </p:cNvPr>
          <p:cNvPicPr>
            <a:picLocks noChangeAspect="1"/>
          </p:cNvPicPr>
          <p:nvPr/>
        </p:nvPicPr>
        <p:blipFill>
          <a:blip r:embed="rId3"/>
          <a:stretch>
            <a:fillRect/>
          </a:stretch>
        </p:blipFill>
        <p:spPr>
          <a:xfrm>
            <a:off x="5804052" y="1452624"/>
            <a:ext cx="4725592" cy="2818751"/>
          </a:xfrm>
          <a:prstGeom prst="rect">
            <a:avLst/>
          </a:prstGeom>
        </p:spPr>
      </p:pic>
    </p:spTree>
    <p:extLst>
      <p:ext uri="{BB962C8B-B14F-4D97-AF65-F5344CB8AC3E}">
        <p14:creationId xmlns:p14="http://schemas.microsoft.com/office/powerpoint/2010/main" val="71801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D21B0-88BA-433C-AD7A-CB712481670E}"/>
              </a:ext>
            </a:extLst>
          </p:cNvPr>
          <p:cNvSpPr>
            <a:spLocks noGrp="1"/>
          </p:cNvSpPr>
          <p:nvPr>
            <p:ph type="title"/>
          </p:nvPr>
        </p:nvSpPr>
        <p:spPr/>
        <p:txBody>
          <a:bodyPr/>
          <a:lstStyle/>
          <a:p>
            <a:r>
              <a:rPr lang="en-US" altLang="zh-CN" b="1" i="0" dirty="0">
                <a:solidFill>
                  <a:srgbClr val="333333"/>
                </a:solidFill>
                <a:effectLst/>
                <a:latin typeface="Helvetica Neue"/>
              </a:rPr>
              <a:t>Exercise 1.</a:t>
            </a:r>
            <a:r>
              <a:rPr lang="en-US" altLang="zh-CN" b="0" i="0" dirty="0">
                <a:solidFill>
                  <a:srgbClr val="333333"/>
                </a:solidFill>
                <a:effectLst/>
                <a:latin typeface="Helvetica Neue"/>
              </a:rPr>
              <a:t> </a:t>
            </a:r>
            <a:endParaRPr lang="zh-CN" altLang="en-US" dirty="0"/>
          </a:p>
        </p:txBody>
      </p:sp>
      <p:sp>
        <p:nvSpPr>
          <p:cNvPr id="3" name="内容占位符 2">
            <a:extLst>
              <a:ext uri="{FF2B5EF4-FFF2-40B4-BE49-F238E27FC236}">
                <a16:creationId xmlns:a16="http://schemas.microsoft.com/office/drawing/2014/main" id="{2996A4FA-AD8E-456C-A4A4-204E58BB5D68}"/>
              </a:ext>
            </a:extLst>
          </p:cNvPr>
          <p:cNvSpPr>
            <a:spLocks noGrp="1"/>
          </p:cNvSpPr>
          <p:nvPr>
            <p:ph idx="1"/>
          </p:nvPr>
        </p:nvSpPr>
        <p:spPr>
          <a:xfrm>
            <a:off x="609601" y="1087438"/>
            <a:ext cx="10972800" cy="529431"/>
          </a:xfrm>
        </p:spPr>
        <p:txBody>
          <a:bodyPr/>
          <a:lstStyle/>
          <a:p>
            <a:r>
              <a:rPr lang="en-US" altLang="zh-CN" b="0" i="0" dirty="0">
                <a:solidFill>
                  <a:srgbClr val="333333"/>
                </a:solidFill>
                <a:effectLst/>
                <a:latin typeface="Helvetica Neue"/>
              </a:rPr>
              <a:t>We have the following method.</a:t>
            </a:r>
            <a:endParaRPr lang="zh-CN" altLang="en-US" dirty="0"/>
          </a:p>
        </p:txBody>
      </p:sp>
      <p:sp>
        <p:nvSpPr>
          <p:cNvPr id="6" name="Rectangle 3">
            <a:extLst>
              <a:ext uri="{FF2B5EF4-FFF2-40B4-BE49-F238E27FC236}">
                <a16:creationId xmlns:a16="http://schemas.microsoft.com/office/drawing/2014/main" id="{A2E3E27D-F10F-4DBB-A4A5-E7ED4C8C3F9A}"/>
              </a:ext>
            </a:extLst>
          </p:cNvPr>
          <p:cNvSpPr>
            <a:spLocks noChangeArrowheads="1"/>
          </p:cNvSpPr>
          <p:nvPr/>
        </p:nvSpPr>
        <p:spPr bwMode="auto">
          <a:xfrm>
            <a:off x="920750" y="1809748"/>
            <a:ext cx="6877050"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a:t>
            </a:r>
            <a:r>
              <a:rPr kumimoji="0" lang="zh-CN" altLang="zh-CN" sz="16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sameEnds</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string) {</a:t>
            </a:r>
            <a:b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length = string.length()</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int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half = length / </a:t>
            </a:r>
            <a:r>
              <a:rPr kumimoji="0" lang="zh-CN" altLang="zh-CN"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left = </a:t>
            </a:r>
            <a:r>
              <a:rPr kumimoji="0" lang="zh-CN" altLang="zh-CN" sz="16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 right = </a:t>
            </a:r>
            <a:r>
              <a:rPr kumimoji="0" lang="zh-CN" altLang="zh-CN" sz="16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int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size = </a:t>
            </a:r>
            <a:r>
              <a:rPr kumimoji="0" lang="zh-CN" altLang="zh-CN"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 = </a:t>
            </a:r>
            <a:r>
              <a:rPr kumimoji="0" lang="zh-CN" altLang="zh-CN"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 &lt; half</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 {</a:t>
            </a:r>
            <a:b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left += string.charAt(i)</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right = string.charAt(length - </a:t>
            </a:r>
            <a:r>
              <a:rPr kumimoji="0" lang="zh-CN" altLang="zh-CN"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i) + right</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if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(left.equals(right))</a:t>
            </a:r>
            <a:b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size = left.length()</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return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string.substring(</a:t>
            </a:r>
            <a:r>
              <a:rPr kumimoji="0" lang="zh-CN" altLang="zh-CN" sz="16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size)</a:t>
            </a:r>
            <a: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zh-CN" altLang="zh-CN"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zh-CN" altLang="zh-CN"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6B8F200E-8A60-41DA-B30F-CB8BBB8E3E95}"/>
              </a:ext>
            </a:extLst>
          </p:cNvPr>
          <p:cNvSpPr txBox="1"/>
          <p:nvPr/>
        </p:nvSpPr>
        <p:spPr>
          <a:xfrm>
            <a:off x="7937500" y="1897855"/>
            <a:ext cx="3556000" cy="2800767"/>
          </a:xfrm>
          <a:prstGeom prst="rect">
            <a:avLst/>
          </a:prstGeom>
          <a:noFill/>
        </p:spPr>
        <p:txBody>
          <a:bodyPr wrap="square">
            <a:spAutoFit/>
          </a:bodyPr>
          <a:lstStyle/>
          <a:p>
            <a:r>
              <a:rPr lang="en-US" altLang="zh-CN" dirty="0"/>
              <a:t>Perform boundary analysis on the condition in the for-loop: </a:t>
            </a:r>
            <a:r>
              <a:rPr lang="en-US" altLang="zh-CN" dirty="0" err="1"/>
              <a:t>i</a:t>
            </a:r>
            <a:r>
              <a:rPr lang="en-US" altLang="zh-CN" dirty="0"/>
              <a:t> &lt; half, i.e. what are the on- and off-point and the in- and out-points? You can give the points in terms of the variables used in the method.</a:t>
            </a:r>
            <a:endParaRPr lang="zh-CN" altLang="en-US" dirty="0"/>
          </a:p>
        </p:txBody>
      </p:sp>
    </p:spTree>
    <p:extLst>
      <p:ext uri="{BB962C8B-B14F-4D97-AF65-F5344CB8AC3E}">
        <p14:creationId xmlns:p14="http://schemas.microsoft.com/office/powerpoint/2010/main" val="69416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3BAF3-894B-4316-B6C4-4C1F3F06759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2C92536-C460-494F-BCCA-B59C7AB83D29}"/>
              </a:ext>
            </a:extLst>
          </p:cNvPr>
          <p:cNvSpPr>
            <a:spLocks noGrp="1"/>
          </p:cNvSpPr>
          <p:nvPr>
            <p:ph idx="1"/>
          </p:nvPr>
        </p:nvSpPr>
        <p:spPr/>
        <p:txBody>
          <a:bodyPr/>
          <a:lstStyle/>
          <a:p>
            <a:r>
              <a:rPr lang="en-US" altLang="zh-CN" b="1" dirty="0"/>
              <a:t>Exercise 2. </a:t>
            </a:r>
            <a:r>
              <a:rPr lang="en-US" altLang="zh-CN" dirty="0"/>
              <a:t>Perform boundary analysis on the following equality: x == 10. What are the on- and off-points?</a:t>
            </a:r>
          </a:p>
          <a:p>
            <a:r>
              <a:rPr lang="en-US" altLang="zh-CN" b="1" dirty="0"/>
              <a:t>Exercise 3. </a:t>
            </a:r>
            <a:r>
              <a:rPr lang="en-US" altLang="zh-CN" dirty="0"/>
              <a:t>A game has the following condition: </a:t>
            </a:r>
            <a:r>
              <a:rPr lang="en-US" altLang="zh-CN" dirty="0" err="1"/>
              <a:t>numberOfPoints</a:t>
            </a:r>
            <a:r>
              <a:rPr lang="en-US" altLang="zh-CN" dirty="0"/>
              <a:t> &lt;= 570. Perform boundary analysis on the condition. What are the on- and off-point of the condition? Also give an example for both an in-point and an out-point.</a:t>
            </a:r>
            <a:endParaRPr lang="zh-CN" altLang="en-US" dirty="0"/>
          </a:p>
        </p:txBody>
      </p:sp>
    </p:spTree>
    <p:extLst>
      <p:ext uri="{BB962C8B-B14F-4D97-AF65-F5344CB8AC3E}">
        <p14:creationId xmlns:p14="http://schemas.microsoft.com/office/powerpoint/2010/main" val="360917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CA60C-A0F1-479A-BA49-79EE562A03AE}"/>
              </a:ext>
            </a:extLst>
          </p:cNvPr>
          <p:cNvSpPr>
            <a:spLocks noGrp="1"/>
          </p:cNvSpPr>
          <p:nvPr>
            <p:ph type="title"/>
          </p:nvPr>
        </p:nvSpPr>
        <p:spPr/>
        <p:txBody>
          <a:bodyPr/>
          <a:lstStyle/>
          <a:p>
            <a:endParaRPr lang="zh-CN" altLang="en-US"/>
          </a:p>
        </p:txBody>
      </p:sp>
      <p:sp>
        <p:nvSpPr>
          <p:cNvPr id="4" name="Rectangle 1">
            <a:extLst>
              <a:ext uri="{FF2B5EF4-FFF2-40B4-BE49-F238E27FC236}">
                <a16:creationId xmlns:a16="http://schemas.microsoft.com/office/drawing/2014/main" id="{9EF2ABC3-02B0-4FE4-9ABA-A175D6174192}"/>
              </a:ext>
            </a:extLst>
          </p:cNvPr>
          <p:cNvSpPr>
            <a:spLocks noGrp="1" noChangeArrowheads="1"/>
          </p:cNvSpPr>
          <p:nvPr>
            <p:ph idx="1"/>
          </p:nvPr>
        </p:nvSpPr>
        <p:spPr bwMode="auto">
          <a:xfrm>
            <a:off x="609602" y="1437643"/>
            <a:ext cx="10943770" cy="3460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3489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333333"/>
                </a:solidFill>
                <a:effectLst/>
                <a:latin typeface="Arial" panose="020B0604020202020204" pitchFamily="34" charset="0"/>
                <a:ea typeface="Helvetica Neue"/>
              </a:rPr>
              <a:t>Exercise 4.</a:t>
            </a:r>
            <a:r>
              <a:rPr kumimoji="0" lang="zh-CN" altLang="zh-CN" sz="2400" b="0" i="0" u="none" strike="noStrike" cap="none" normalizeH="0" baseline="0" dirty="0">
                <a:ln>
                  <a:noFill/>
                </a:ln>
                <a:solidFill>
                  <a:srgbClr val="333333"/>
                </a:solidFill>
                <a:effectLst/>
                <a:latin typeface="Arial" panose="020B0604020202020204" pitchFamily="34" charset="0"/>
                <a:ea typeface="Helvetica Neue"/>
              </a:rPr>
              <a:t> Regarding </a:t>
            </a:r>
            <a:r>
              <a:rPr kumimoji="0" lang="zh-CN" altLang="zh-CN" sz="2400" b="1" i="0" u="none" strike="noStrike" cap="none" normalizeH="0" baseline="0" dirty="0">
                <a:ln>
                  <a:noFill/>
                </a:ln>
                <a:solidFill>
                  <a:srgbClr val="333333"/>
                </a:solidFill>
                <a:effectLst/>
                <a:latin typeface="Arial" panose="020B0604020202020204" pitchFamily="34" charset="0"/>
                <a:ea typeface="Helvetica Neue"/>
              </a:rPr>
              <a:t>boundary analysis of inequalities</a:t>
            </a:r>
            <a:r>
              <a:rPr kumimoji="0" lang="zh-CN" altLang="zh-CN" sz="2400" b="0" i="0" u="none" strike="noStrike" cap="none" normalizeH="0" baseline="0" dirty="0">
                <a:ln>
                  <a:noFill/>
                </a:ln>
                <a:solidFill>
                  <a:srgbClr val="333333"/>
                </a:solidFill>
                <a:effectLst/>
                <a:latin typeface="Arial" panose="020B0604020202020204" pitchFamily="34" charset="0"/>
                <a:ea typeface="Helvetica Neue"/>
              </a:rPr>
              <a:t> (e.g., </a:t>
            </a:r>
            <a:r>
              <a:rPr kumimoji="0" lang="en-US" altLang="zh-CN" sz="2400" b="0" i="0" u="none" strike="noStrike" cap="none" normalizeH="0" baseline="0" dirty="0">
                <a:ln>
                  <a:noFill/>
                </a:ln>
                <a:solidFill>
                  <a:srgbClr val="333333"/>
                </a:solidFill>
                <a:effectLst/>
                <a:latin typeface="Arial" panose="020B0604020202020204" pitchFamily="34" charset="0"/>
                <a:ea typeface="Helvetica Neue"/>
              </a:rPr>
              <a:t> a &lt; 10 </a:t>
            </a:r>
            <a:r>
              <a:rPr kumimoji="0" lang="zh-CN" altLang="zh-CN" sz="2400" b="0" i="0" u="none" strike="noStrike" cap="none" normalizeH="0" baseline="0" dirty="0">
                <a:ln>
                  <a:noFill/>
                </a:ln>
                <a:solidFill>
                  <a:srgbClr val="333333"/>
                </a:solidFill>
                <a:effectLst/>
                <a:ea typeface="Helvetica Neue"/>
              </a:rPr>
              <a:t>), which of the following statements</a:t>
            </a:r>
            <a:r>
              <a:rPr kumimoji="0" lang="zh-CN" altLang="zh-CN" sz="2400" b="0" i="0" u="none" strike="noStrike" cap="none" normalizeH="0" baseline="0" dirty="0">
                <a:ln>
                  <a:noFill/>
                </a:ln>
                <a:solidFill>
                  <a:srgbClr val="333333"/>
                </a:solidFill>
                <a:effectLst/>
                <a:latin typeface="Arial" panose="020B0604020202020204" pitchFamily="34" charset="0"/>
                <a:ea typeface="Helvetica Neue"/>
              </a:rPr>
              <a:t> </a:t>
            </a:r>
            <a:r>
              <a:rPr kumimoji="0" lang="zh-CN" altLang="zh-CN" sz="2400" b="1" i="0" u="none" strike="noStrike" cap="none" normalizeH="0" baseline="0" dirty="0">
                <a:ln>
                  <a:noFill/>
                </a:ln>
                <a:solidFill>
                  <a:srgbClr val="333333"/>
                </a:solidFill>
                <a:effectLst/>
                <a:latin typeface="Arial" panose="020B0604020202020204" pitchFamily="34" charset="0"/>
                <a:ea typeface="Helvetica Neue"/>
              </a:rPr>
              <a:t>is true</a:t>
            </a:r>
            <a:r>
              <a:rPr kumimoji="0" lang="zh-CN" altLang="zh-CN" sz="2400" b="0" i="0" u="none" strike="noStrike" cap="none" normalizeH="0" baseline="0" dirty="0">
                <a:ln>
                  <a:noFill/>
                </a:ln>
                <a:solidFill>
                  <a:srgbClr val="333333"/>
                </a:solidFill>
                <a:effectLst/>
                <a:latin typeface="Arial" panose="020B0604020202020204" pitchFamily="34" charset="0"/>
                <a:ea typeface="Helvetica Neue"/>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400" b="0" i="0" u="none" strike="noStrike" cap="none" normalizeH="0" baseline="0" dirty="0">
                <a:ln>
                  <a:noFill/>
                </a:ln>
                <a:solidFill>
                  <a:srgbClr val="333333"/>
                </a:solidFill>
                <a:effectLst/>
                <a:latin typeface="Arial" panose="020B0604020202020204" pitchFamily="34" charset="0"/>
                <a:ea typeface="Helvetica Neue"/>
              </a:rPr>
              <a:t>There can only be a single on-point which always makes the condition true.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400" b="0" i="0" u="none" strike="noStrike" cap="none" normalizeH="0" baseline="0" dirty="0">
                <a:ln>
                  <a:noFill/>
                </a:ln>
                <a:solidFill>
                  <a:srgbClr val="333333"/>
                </a:solidFill>
                <a:effectLst/>
                <a:latin typeface="Arial" panose="020B0604020202020204" pitchFamily="34" charset="0"/>
                <a:ea typeface="Helvetica Neue"/>
              </a:rPr>
              <a:t>There can be multiple on-points for a given condition which may or may not make the condition true.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400" b="0" i="0" u="none" strike="noStrike" cap="none" normalizeH="0" baseline="0" dirty="0">
                <a:ln>
                  <a:noFill/>
                </a:ln>
                <a:solidFill>
                  <a:srgbClr val="333333"/>
                </a:solidFill>
                <a:effectLst/>
                <a:latin typeface="Arial" panose="020B0604020202020204" pitchFamily="34" charset="0"/>
                <a:ea typeface="Helvetica Neue"/>
              </a:rPr>
              <a:t>There can only be a single off-point which may or may not make the condition false.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400" b="0" i="0" u="none" strike="noStrike" cap="none" normalizeH="0" baseline="0" dirty="0">
                <a:ln>
                  <a:noFill/>
                </a:ln>
                <a:solidFill>
                  <a:srgbClr val="333333"/>
                </a:solidFill>
                <a:effectLst/>
                <a:latin typeface="Arial" panose="020B0604020202020204" pitchFamily="34" charset="0"/>
                <a:ea typeface="Helvetica Neue"/>
              </a:rPr>
              <a:t>There can be multiple off-points for a given condition which always make the condition false.</a:t>
            </a:r>
          </a:p>
        </p:txBody>
      </p:sp>
      <p:sp>
        <p:nvSpPr>
          <p:cNvPr id="5" name="Rectangle 1">
            <a:extLst>
              <a:ext uri="{FF2B5EF4-FFF2-40B4-BE49-F238E27FC236}">
                <a16:creationId xmlns:a16="http://schemas.microsoft.com/office/drawing/2014/main" id="{1708C67D-174E-40B1-8C1E-AAAFD3FCA61E}"/>
              </a:ext>
            </a:extLst>
          </p:cNvPr>
          <p:cNvSpPr txBox="1">
            <a:spLocks noChangeArrowheads="1"/>
          </p:cNvSpPr>
          <p:nvPr/>
        </p:nvSpPr>
        <p:spPr bwMode="auto">
          <a:xfrm>
            <a:off x="624115" y="5030199"/>
            <a:ext cx="10943770" cy="505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34895" numCol="1" anchor="ctr" anchorCtr="0" compatLnSpc="1">
            <a:prstTxWarp prst="textNoShape">
              <a:avLst/>
            </a:prstTxWarp>
            <a:spAutoFit/>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eaLnBrk="0" hangingPunct="0">
              <a:spcBef>
                <a:spcPct val="0"/>
              </a:spcBef>
              <a:buClrTx/>
              <a:buSzTx/>
              <a:buFontTx/>
              <a:buNone/>
            </a:pPr>
            <a:r>
              <a:rPr lang="zh-CN" altLang="zh-CN" sz="2400" b="1" kern="0" dirty="0">
                <a:solidFill>
                  <a:srgbClr val="333333"/>
                </a:solidFill>
                <a:latin typeface="Arial" panose="020B0604020202020204" pitchFamily="34" charset="0"/>
                <a:ea typeface="Helvetica Neue"/>
              </a:rPr>
              <a:t>Exercise 4</a:t>
            </a:r>
            <a:r>
              <a:rPr lang="en-US" altLang="zh-CN" sz="2400" b="1" kern="0" baseline="30000" dirty="0">
                <a:solidFill>
                  <a:srgbClr val="333333"/>
                </a:solidFill>
                <a:latin typeface="Courier New" panose="02070309020205020404" pitchFamily="49" charset="0"/>
                <a:ea typeface="Helvetica Neue"/>
                <a:cs typeface="Courier New" panose="02070309020205020404" pitchFamily="49" charset="0"/>
              </a:rPr>
              <a:t>’</a:t>
            </a:r>
            <a:r>
              <a:rPr lang="zh-CN" altLang="zh-CN" sz="2400" b="1" kern="0" dirty="0">
                <a:solidFill>
                  <a:srgbClr val="333333"/>
                </a:solidFill>
                <a:latin typeface="Arial" panose="020B0604020202020204" pitchFamily="34" charset="0"/>
                <a:ea typeface="Helvetica Neue"/>
              </a:rPr>
              <a:t>.</a:t>
            </a:r>
            <a:r>
              <a:rPr lang="zh-CN" altLang="zh-CN" sz="2400" b="0" kern="0" dirty="0">
                <a:solidFill>
                  <a:srgbClr val="333333"/>
                </a:solidFill>
                <a:latin typeface="Arial" panose="020B0604020202020204" pitchFamily="34" charset="0"/>
                <a:ea typeface="Helvetica Neue"/>
              </a:rPr>
              <a:t> </a:t>
            </a:r>
            <a:r>
              <a:rPr lang="en-US" altLang="zh-CN" sz="2400" b="0" kern="0" dirty="0">
                <a:solidFill>
                  <a:srgbClr val="333333"/>
                </a:solidFill>
                <a:latin typeface="Arial" panose="020B0604020202020204" pitchFamily="34" charset="0"/>
                <a:ea typeface="Helvetica Neue"/>
              </a:rPr>
              <a:t>Then, what about the equal condition a == 10?</a:t>
            </a:r>
            <a:endParaRPr lang="zh-CN" altLang="zh-CN" sz="2000" b="0" kern="0" dirty="0">
              <a:latin typeface="Arial" panose="020B0604020202020204" pitchFamily="34" charset="0"/>
            </a:endParaRPr>
          </a:p>
        </p:txBody>
      </p:sp>
    </p:spTree>
    <p:extLst>
      <p:ext uri="{BB962C8B-B14F-4D97-AF65-F5344CB8AC3E}">
        <p14:creationId xmlns:p14="http://schemas.microsoft.com/office/powerpoint/2010/main" val="402843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6D8C2-DABC-4F0F-AAF1-627349EAB2F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C6DB38DA-7457-4139-9824-EEE7C7635023}"/>
              </a:ext>
            </a:extLst>
          </p:cNvPr>
          <p:cNvSpPr>
            <a:spLocks noGrp="1"/>
          </p:cNvSpPr>
          <p:nvPr>
            <p:ph idx="1"/>
          </p:nvPr>
        </p:nvSpPr>
        <p:spPr/>
        <p:txBody>
          <a:bodyPr/>
          <a:lstStyle/>
          <a:p>
            <a:r>
              <a:rPr lang="en-US" altLang="zh-CN" b="1" dirty="0"/>
              <a:t>Exercise 6</a:t>
            </a:r>
            <a:r>
              <a:rPr lang="en-US" altLang="zh-CN" dirty="0"/>
              <a:t>. Perform boundary analysis on the following decision: n % 3 == 0 &amp;&amp; n % 5 == 0. What are the on- and off-points?</a:t>
            </a:r>
            <a:endParaRPr lang="zh-CN" altLang="en-US" dirty="0"/>
          </a:p>
        </p:txBody>
      </p:sp>
    </p:spTree>
    <p:extLst>
      <p:ext uri="{BB962C8B-B14F-4D97-AF65-F5344CB8AC3E}">
        <p14:creationId xmlns:p14="http://schemas.microsoft.com/office/powerpoint/2010/main" val="290579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3C8EA-ADCB-410C-A7B7-7CC07FA2A506}"/>
              </a:ext>
            </a:extLst>
          </p:cNvPr>
          <p:cNvSpPr>
            <a:spLocks noGrp="1"/>
          </p:cNvSpPr>
          <p:nvPr>
            <p:ph type="title"/>
          </p:nvPr>
        </p:nvSpPr>
        <p:spPr/>
        <p:txBody>
          <a:bodyPr/>
          <a:lstStyle/>
          <a:p>
            <a:r>
              <a:rPr lang="en-US" altLang="zh-CN" dirty="0"/>
              <a:t>Revisiting the "chocolate bars" problem</a:t>
            </a:r>
            <a:endParaRPr lang="zh-CN" altLang="en-US" dirty="0"/>
          </a:p>
        </p:txBody>
      </p:sp>
      <p:sp>
        <p:nvSpPr>
          <p:cNvPr id="3" name="内容占位符 2">
            <a:extLst>
              <a:ext uri="{FF2B5EF4-FFF2-40B4-BE49-F238E27FC236}">
                <a16:creationId xmlns:a16="http://schemas.microsoft.com/office/drawing/2014/main" id="{667595DD-C5C7-4A5E-BE8F-81E5DCB7EDD1}"/>
              </a:ext>
            </a:extLst>
          </p:cNvPr>
          <p:cNvSpPr>
            <a:spLocks noGrp="1"/>
          </p:cNvSpPr>
          <p:nvPr>
            <p:ph idx="1"/>
          </p:nvPr>
        </p:nvSpPr>
        <p:spPr>
          <a:xfrm>
            <a:off x="609600" y="2743199"/>
            <a:ext cx="10972800" cy="3387725"/>
          </a:xfrm>
        </p:spPr>
        <p:txBody>
          <a:bodyPr/>
          <a:lstStyle/>
          <a:p>
            <a:endParaRPr lang="zh-CN" altLang="en-US" dirty="0"/>
          </a:p>
        </p:txBody>
      </p:sp>
      <p:sp>
        <p:nvSpPr>
          <p:cNvPr id="4" name="文本框 3">
            <a:extLst>
              <a:ext uri="{FF2B5EF4-FFF2-40B4-BE49-F238E27FC236}">
                <a16:creationId xmlns:a16="http://schemas.microsoft.com/office/drawing/2014/main" id="{5FEB4463-538C-4FF8-8C44-BD9B2AE25296}"/>
              </a:ext>
            </a:extLst>
          </p:cNvPr>
          <p:cNvSpPr txBox="1"/>
          <p:nvPr/>
        </p:nvSpPr>
        <p:spPr>
          <a:xfrm>
            <a:off x="2438400" y="1170445"/>
            <a:ext cx="6096000" cy="430887"/>
          </a:xfrm>
          <a:prstGeom prst="rect">
            <a:avLst/>
          </a:prstGeom>
          <a:noFill/>
        </p:spPr>
        <p:txBody>
          <a:bodyPr wrap="square">
            <a:spAutoFit/>
          </a:bodyPr>
          <a:lstStyle/>
          <a:p>
            <a:pPr marL="342900" indent="-342900">
              <a:buFont typeface="Wingdings" panose="05000000000000000000" pitchFamily="2" charset="2"/>
              <a:buChar char="ü"/>
            </a:pPr>
            <a:r>
              <a:rPr lang="en-US" altLang="zh-CN" b="1" i="0" dirty="0">
                <a:solidFill>
                  <a:srgbClr val="333333"/>
                </a:solidFill>
                <a:effectLst/>
                <a:latin typeface="Helvetica Neue"/>
              </a:rPr>
              <a:t>Video: </a:t>
            </a:r>
            <a:r>
              <a:rPr lang="en-US" altLang="zh-CN" b="1" i="0" dirty="0">
                <a:solidFill>
                  <a:srgbClr val="333333"/>
                </a:solidFill>
                <a:effectLst/>
                <a:latin typeface="Helvetica Neue"/>
                <a:hlinkClick r:id="rId2"/>
              </a:rPr>
              <a:t>https://youtu.be/uP_SpXtHxoQ</a:t>
            </a:r>
            <a:endParaRPr lang="zh-CN" altLang="en-US" dirty="0"/>
          </a:p>
        </p:txBody>
      </p:sp>
    </p:spTree>
    <p:extLst>
      <p:ext uri="{BB962C8B-B14F-4D97-AF65-F5344CB8AC3E}">
        <p14:creationId xmlns:p14="http://schemas.microsoft.com/office/powerpoint/2010/main" val="1791342115"/>
      </p:ext>
    </p:extLst>
  </p:cSld>
  <p:clrMapOvr>
    <a:masterClrMapping/>
  </p:clrMapOvr>
</p:sld>
</file>

<file path=ppt/theme/theme1.xml><?xml version="1.0" encoding="utf-8"?>
<a:theme xmlns:a="http://schemas.openxmlformats.org/drawingml/2006/main" name="Helin">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elin" id="{ECDC0BB5-FF72-44B2-95C7-8E90DB5CED82}" vid="{614870AD-B39F-4ADB-B13B-93E4B6D84DBD}"/>
    </a:ext>
  </a:extLst>
</a:theme>
</file>

<file path=docProps/app.xml><?xml version="1.0" encoding="utf-8"?>
<Properties xmlns="http://schemas.openxmlformats.org/officeDocument/2006/extended-properties" xmlns:vt="http://schemas.openxmlformats.org/officeDocument/2006/docPropsVTypes">
  <Template>Helin</Template>
  <TotalTime>4304</TotalTime>
  <Words>1225</Words>
  <Application>Microsoft Office PowerPoint</Application>
  <PresentationFormat>宽屏</PresentationFormat>
  <Paragraphs>72</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Helvetica Neue</vt:lpstr>
      <vt:lpstr>KaTeX_Main</vt:lpstr>
      <vt:lpstr>KaTeX_Math</vt:lpstr>
      <vt:lpstr>华文楷体</vt:lpstr>
      <vt:lpstr>楷体</vt:lpstr>
      <vt:lpstr>Arial</vt:lpstr>
      <vt:lpstr>Courier New</vt:lpstr>
      <vt:lpstr>Times New Roman</vt:lpstr>
      <vt:lpstr>Wingdings</vt:lpstr>
      <vt:lpstr>Helin</vt:lpstr>
      <vt:lpstr>Boundary Testing</vt:lpstr>
      <vt:lpstr>Boundary Analysis: Introduction</vt:lpstr>
      <vt:lpstr>On and off points</vt:lpstr>
      <vt:lpstr>PowerPoint 演示文稿</vt:lpstr>
      <vt:lpstr>Exercise 1. </vt:lpstr>
      <vt:lpstr>PowerPoint 演示文稿</vt:lpstr>
      <vt:lpstr>PowerPoint 演示文稿</vt:lpstr>
      <vt:lpstr>PowerPoint 演示文稿</vt:lpstr>
      <vt:lpstr>Revisiting the "chocolate bars" problem</vt:lpstr>
      <vt:lpstr>Automating boundary testing with JUnit (via parameterized tests)</vt:lpstr>
      <vt:lpstr>The CORRECT way: Conformance</vt:lpstr>
      <vt:lpstr>The CORRECT way: Ordering</vt:lpstr>
      <vt:lpstr>The CORRECT way: Range</vt:lpstr>
      <vt:lpstr>The CORRECT way: Reference</vt:lpstr>
      <vt:lpstr>The CORRECT way: Cardinality</vt:lpstr>
      <vt:lpstr>The CORRECT way: Time</vt:lpstr>
      <vt:lpstr>The CORRECT way: Existence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 and Testing Techniques</dc:title>
  <dc:creator>Li Xiaoxin</dc:creator>
  <cp:lastModifiedBy>Li Xiaoxin</cp:lastModifiedBy>
  <cp:revision>84</cp:revision>
  <dcterms:created xsi:type="dcterms:W3CDTF">2021-03-08T04:15:30Z</dcterms:created>
  <dcterms:modified xsi:type="dcterms:W3CDTF">2021-03-31T03:55:20Z</dcterms:modified>
</cp:coreProperties>
</file>