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57"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59"/>
            <p14:sldId id="260"/>
            <p14:sldId id="258"/>
            <p14:sldId id="257"/>
            <p14:sldId id="261"/>
          </p14:sldIdLst>
        </p14:section>
        <p14:section name="Introduction" id="{203736B8-AA6A-465D-8760-65FD77C9EE6B}">
          <p14:sldIdLst>
            <p14:sldId id="263"/>
            <p14:sldId id="262"/>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2021/3/25</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2021/3/25</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2021/3/25</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2021/3/25</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ssport2.chaoxing.com/login?fid=1250" TargetMode="External"/><Relationship Id="rId2" Type="http://schemas.openxmlformats.org/officeDocument/2006/relationships/hyperlink" Target="https://mordeky.github.io/SoftwareTesting/Labwork/Labwork.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ordeky.github.io/SoftwareTesting/" TargetMode="External"/><Relationship Id="rId2" Type="http://schemas.openxmlformats.org/officeDocument/2006/relationships/hyperlink" Target="https://github.com/mordeky/SoftwareTesting/" TargetMode="External"/><Relationship Id="rId1" Type="http://schemas.openxmlformats.org/officeDocument/2006/relationships/slideLayout" Target="../slideLayouts/slideLayout2.xml"/><Relationship Id="rId4" Type="http://schemas.openxmlformats.org/officeDocument/2006/relationships/hyperlink" Target="https://mordeky.github.io/SQ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Software Quality Assurance and Testing Techniques</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41B22-924F-47A6-B8BD-A427DB189653}"/>
              </a:ext>
            </a:extLst>
          </p:cNvPr>
          <p:cNvSpPr>
            <a:spLocks noGrp="1"/>
          </p:cNvSpPr>
          <p:nvPr>
            <p:ph type="title"/>
          </p:nvPr>
        </p:nvSpPr>
        <p:spPr/>
        <p:txBody>
          <a:bodyPr/>
          <a:lstStyle/>
          <a:p>
            <a:r>
              <a:rPr lang="en-US" altLang="zh-CN" dirty="0"/>
              <a:t>Pragmatic software testing</a:t>
            </a:r>
            <a:endParaRPr lang="zh-CN" altLang="en-US" dirty="0"/>
          </a:p>
        </p:txBody>
      </p:sp>
      <p:sp>
        <p:nvSpPr>
          <p:cNvPr id="3" name="内容占位符 2">
            <a:extLst>
              <a:ext uri="{FF2B5EF4-FFF2-40B4-BE49-F238E27FC236}">
                <a16:creationId xmlns:a16="http://schemas.microsoft.com/office/drawing/2014/main" id="{A2DEBFD3-E31D-4729-A18F-B4F30F9565F5}"/>
              </a:ext>
            </a:extLst>
          </p:cNvPr>
          <p:cNvSpPr>
            <a:spLocks noGrp="1"/>
          </p:cNvSpPr>
          <p:nvPr>
            <p:ph idx="1"/>
          </p:nvPr>
        </p:nvSpPr>
        <p:spPr>
          <a:xfrm>
            <a:off x="609600" y="1052514"/>
            <a:ext cx="10972800" cy="5265174"/>
          </a:xfrm>
        </p:spPr>
        <p:txBody>
          <a:bodyPr/>
          <a:lstStyle/>
          <a:p>
            <a:r>
              <a:rPr lang="en-US" altLang="zh-CN" b="0" i="0" dirty="0">
                <a:solidFill>
                  <a:srgbClr val="333333"/>
                </a:solidFill>
                <a:effectLst/>
                <a:latin typeface="Helvetica Neue"/>
              </a:rPr>
              <a:t>Testing becomes more complicated once the software systems under test gets more complicated. And, on top of that, given how fast companies ship their software today, software testing is now a tool in the developers' belt. In this section, we cover:</a:t>
            </a:r>
          </a:p>
          <a:p>
            <a:pPr lvl="1"/>
            <a:r>
              <a:rPr lang="en-US" altLang="zh-CN" b="0" i="0" dirty="0">
                <a:solidFill>
                  <a:srgbClr val="333333"/>
                </a:solidFill>
                <a:effectLst/>
                <a:latin typeface="Helvetica Neue"/>
              </a:rPr>
              <a:t>Techniques that help developers in </a:t>
            </a:r>
            <a:r>
              <a:rPr lang="en-US" altLang="zh-CN" b="0" i="1" dirty="0">
                <a:solidFill>
                  <a:srgbClr val="333333"/>
                </a:solidFill>
                <a:effectLst/>
                <a:latin typeface="Helvetica Neue"/>
              </a:rPr>
              <a:t>writing their tests more effectively</a:t>
            </a:r>
            <a:r>
              <a:rPr lang="en-US" altLang="zh-CN" b="0" i="0" dirty="0">
                <a:solidFill>
                  <a:srgbClr val="333333"/>
                </a:solidFill>
                <a:effectLst/>
                <a:latin typeface="Helvetica Neue"/>
              </a:rPr>
              <a:t>;</a:t>
            </a:r>
          </a:p>
          <a:p>
            <a:pPr lvl="1"/>
            <a:r>
              <a:rPr lang="en-US" altLang="zh-CN" b="0" i="0" dirty="0">
                <a:solidFill>
                  <a:srgbClr val="333333"/>
                </a:solidFill>
                <a:effectLst/>
                <a:latin typeface="Helvetica Neue"/>
              </a:rPr>
              <a:t>What design and architectural decisions developers can take to </a:t>
            </a:r>
            <a:r>
              <a:rPr lang="en-US" altLang="zh-CN" b="1" i="0" dirty="0">
                <a:solidFill>
                  <a:srgbClr val="333333"/>
                </a:solidFill>
                <a:effectLst/>
                <a:latin typeface="Helvetica Neue"/>
              </a:rPr>
              <a:t>ease the testing process </a:t>
            </a:r>
            <a:r>
              <a:rPr lang="en-US" altLang="zh-CN" b="0" i="0" dirty="0">
                <a:solidFill>
                  <a:srgbClr val="333333"/>
                </a:solidFill>
                <a:effectLst/>
                <a:latin typeface="Helvetica Neue"/>
              </a:rPr>
              <a:t>(the so-called </a:t>
            </a:r>
            <a:r>
              <a:rPr lang="en-US" altLang="zh-CN" b="0" i="1" dirty="0">
                <a:solidFill>
                  <a:srgbClr val="333333"/>
                </a:solidFill>
                <a:effectLst/>
                <a:latin typeface="Helvetica Neue"/>
              </a:rPr>
              <a:t>design for testability</a:t>
            </a:r>
            <a:r>
              <a:rPr lang="en-US" altLang="zh-CN" b="0" i="0" dirty="0">
                <a:solidFill>
                  <a:srgbClr val="333333"/>
                </a:solidFill>
                <a:effectLst/>
                <a:latin typeface="Helvetica Neue"/>
              </a:rPr>
              <a:t>)</a:t>
            </a:r>
          </a:p>
          <a:p>
            <a:pPr lvl="1"/>
            <a:r>
              <a:rPr lang="en-US" altLang="zh-CN" b="0" i="0" dirty="0">
                <a:solidFill>
                  <a:srgbClr val="333333"/>
                </a:solidFill>
                <a:effectLst/>
                <a:latin typeface="Helvetica Neue"/>
              </a:rPr>
              <a:t>Given </a:t>
            </a:r>
            <a:r>
              <a:rPr lang="en-US" altLang="zh-CN" b="1" i="0" dirty="0">
                <a:solidFill>
                  <a:srgbClr val="333333"/>
                </a:solidFill>
                <a:effectLst/>
                <a:latin typeface="Helvetica Neue"/>
              </a:rPr>
              <a:t>test cases are implemented as code</a:t>
            </a:r>
            <a:r>
              <a:rPr lang="en-US" altLang="zh-CN" b="0" i="0" dirty="0">
                <a:solidFill>
                  <a:srgbClr val="333333"/>
                </a:solidFill>
                <a:effectLst/>
                <a:latin typeface="Helvetica Neue"/>
              </a:rPr>
              <a:t>, we discuss best practices on how to </a:t>
            </a:r>
            <a:r>
              <a:rPr lang="en-US" altLang="zh-CN" b="1" i="0" dirty="0">
                <a:solidFill>
                  <a:srgbClr val="333333"/>
                </a:solidFill>
                <a:effectLst/>
                <a:latin typeface="Helvetica Neue"/>
              </a:rPr>
              <a:t>write and maintain them</a:t>
            </a:r>
            <a:r>
              <a:rPr lang="en-US" altLang="zh-CN" b="0" i="0" dirty="0">
                <a:solidFill>
                  <a:srgbClr val="333333"/>
                </a:solidFill>
                <a:effectLst/>
                <a:latin typeface="Helvetica Neue"/>
              </a:rPr>
              <a:t>.</a:t>
            </a:r>
            <a:endParaRPr lang="zh-CN" altLang="en-US" dirty="0"/>
          </a:p>
        </p:txBody>
      </p:sp>
    </p:spTree>
    <p:extLst>
      <p:ext uri="{BB962C8B-B14F-4D97-AF65-F5344CB8AC3E}">
        <p14:creationId xmlns:p14="http://schemas.microsoft.com/office/powerpoint/2010/main" val="170143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D3B90-931D-42EF-946A-F5AC19AE9592}"/>
              </a:ext>
            </a:extLst>
          </p:cNvPr>
          <p:cNvSpPr>
            <a:spLocks noGrp="1"/>
          </p:cNvSpPr>
          <p:nvPr>
            <p:ph type="title"/>
          </p:nvPr>
        </p:nvSpPr>
        <p:spPr/>
        <p:txBody>
          <a:bodyPr/>
          <a:lstStyle/>
          <a:p>
            <a:r>
              <a:rPr lang="en-US" altLang="zh-CN" dirty="0"/>
              <a:t>Intelligent testing</a:t>
            </a:r>
            <a:endParaRPr lang="zh-CN" altLang="en-US" dirty="0"/>
          </a:p>
        </p:txBody>
      </p:sp>
      <p:sp>
        <p:nvSpPr>
          <p:cNvPr id="3" name="内容占位符 2">
            <a:extLst>
              <a:ext uri="{FF2B5EF4-FFF2-40B4-BE49-F238E27FC236}">
                <a16:creationId xmlns:a16="http://schemas.microsoft.com/office/drawing/2014/main" id="{1D7AECC4-7782-404F-B7C0-C8555979AE58}"/>
              </a:ext>
            </a:extLst>
          </p:cNvPr>
          <p:cNvSpPr>
            <a:spLocks noGrp="1"/>
          </p:cNvSpPr>
          <p:nvPr>
            <p:ph idx="1"/>
          </p:nvPr>
        </p:nvSpPr>
        <p:spPr/>
        <p:txBody>
          <a:bodyPr/>
          <a:lstStyle/>
          <a:p>
            <a:r>
              <a:rPr lang="en-US" altLang="zh-CN" b="0" i="0" dirty="0">
                <a:solidFill>
                  <a:srgbClr val="333333"/>
                </a:solidFill>
                <a:effectLst/>
                <a:latin typeface="Helvetica Neue"/>
              </a:rPr>
              <a:t>Can machines also devise test cases? Up to this section, test cases were mostly devised by humans (and only later written as test code, so that the machine could run them).</a:t>
            </a:r>
          </a:p>
          <a:p>
            <a:r>
              <a:rPr lang="en-US" altLang="zh-CN" b="0" i="0" dirty="0">
                <a:solidFill>
                  <a:srgbClr val="333333"/>
                </a:solidFill>
                <a:effectLst/>
                <a:latin typeface="Helvetica Neue"/>
              </a:rPr>
              <a:t>In this section, we discuss state-of-the-art ideas on how machines can also help developers in exploring systems and look out for crashes.</a:t>
            </a:r>
          </a:p>
          <a:p>
            <a:r>
              <a:rPr lang="en-US" altLang="zh-CN" b="0" i="0" dirty="0">
                <a:solidFill>
                  <a:srgbClr val="333333"/>
                </a:solidFill>
                <a:effectLst/>
                <a:latin typeface="Helvetica Neue"/>
              </a:rPr>
              <a:t>We cover techniques such as mutation testing, fuzzing testing, and search-based software testing.</a:t>
            </a:r>
            <a:endParaRPr lang="zh-CN" altLang="en-US" dirty="0"/>
          </a:p>
        </p:txBody>
      </p:sp>
    </p:spTree>
    <p:extLst>
      <p:ext uri="{BB962C8B-B14F-4D97-AF65-F5344CB8AC3E}">
        <p14:creationId xmlns:p14="http://schemas.microsoft.com/office/powerpoint/2010/main" val="284286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C6969-2753-46EF-8AE1-B553A1C10F2B}"/>
              </a:ext>
            </a:extLst>
          </p:cNvPr>
          <p:cNvSpPr>
            <a:spLocks noGrp="1"/>
          </p:cNvSpPr>
          <p:nvPr>
            <p:ph type="title"/>
          </p:nvPr>
        </p:nvSpPr>
        <p:spPr/>
        <p:txBody>
          <a:bodyPr/>
          <a:lstStyle/>
          <a:p>
            <a:r>
              <a:rPr lang="en-US" altLang="zh-CN" dirty="0"/>
              <a:t>Testing in the context</a:t>
            </a:r>
            <a:endParaRPr lang="zh-CN" altLang="en-US" dirty="0"/>
          </a:p>
        </p:txBody>
      </p:sp>
      <p:sp>
        <p:nvSpPr>
          <p:cNvPr id="3" name="内容占位符 2">
            <a:extLst>
              <a:ext uri="{FF2B5EF4-FFF2-40B4-BE49-F238E27FC236}">
                <a16:creationId xmlns:a16="http://schemas.microsoft.com/office/drawing/2014/main" id="{0DC3F8DE-2C40-435D-A6C3-923F2852F1A6}"/>
              </a:ext>
            </a:extLst>
          </p:cNvPr>
          <p:cNvSpPr>
            <a:spLocks noGrp="1"/>
          </p:cNvSpPr>
          <p:nvPr>
            <p:ph idx="1"/>
          </p:nvPr>
        </p:nvSpPr>
        <p:spPr/>
        <p:txBody>
          <a:bodyPr/>
          <a:lstStyle/>
          <a:p>
            <a:r>
              <a:rPr lang="en-US" altLang="zh-CN" b="0" i="0" dirty="0">
                <a:solidFill>
                  <a:srgbClr val="333333"/>
                </a:solidFill>
                <a:effectLst/>
                <a:latin typeface="Helvetica Neue"/>
              </a:rPr>
              <a:t>Context is king. In this chapter, we discuss some techniques and tools to test software systems in specific contexts, such as web applications, mobile applications, and embedded systems. We also cover the more recent idea of Continuous Experimentation (which can be seen as validation strategy).</a:t>
            </a:r>
            <a:endParaRPr lang="zh-CN" altLang="en-US" dirty="0"/>
          </a:p>
        </p:txBody>
      </p:sp>
    </p:spTree>
    <p:extLst>
      <p:ext uri="{BB962C8B-B14F-4D97-AF65-F5344CB8AC3E}">
        <p14:creationId xmlns:p14="http://schemas.microsoft.com/office/powerpoint/2010/main" val="48147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E62A7-BCD8-4358-9E29-96F021B48084}"/>
              </a:ext>
            </a:extLst>
          </p:cNvPr>
          <p:cNvSpPr>
            <a:spLocks noGrp="1"/>
          </p:cNvSpPr>
          <p:nvPr>
            <p:ph type="title"/>
          </p:nvPr>
        </p:nvSpPr>
        <p:spPr/>
        <p:txBody>
          <a:bodyPr/>
          <a:lstStyle/>
          <a:p>
            <a:r>
              <a:rPr lang="en-US" altLang="zh-CN" dirty="0"/>
              <a:t>Non-functional testing</a:t>
            </a:r>
            <a:endParaRPr lang="zh-CN" altLang="en-US" dirty="0"/>
          </a:p>
        </p:txBody>
      </p:sp>
      <p:sp>
        <p:nvSpPr>
          <p:cNvPr id="3" name="内容占位符 2">
            <a:extLst>
              <a:ext uri="{FF2B5EF4-FFF2-40B4-BE49-F238E27FC236}">
                <a16:creationId xmlns:a16="http://schemas.microsoft.com/office/drawing/2014/main" id="{B3024103-BC83-4C95-AEE7-A1558966AA86}"/>
              </a:ext>
            </a:extLst>
          </p:cNvPr>
          <p:cNvSpPr>
            <a:spLocks noGrp="1"/>
          </p:cNvSpPr>
          <p:nvPr>
            <p:ph idx="1"/>
          </p:nvPr>
        </p:nvSpPr>
        <p:spPr/>
        <p:txBody>
          <a:bodyPr/>
          <a:lstStyle/>
          <a:p>
            <a:r>
              <a:rPr lang="en-US" altLang="zh-CN" b="0" i="0" dirty="0">
                <a:solidFill>
                  <a:srgbClr val="333333"/>
                </a:solidFill>
                <a:effectLst/>
                <a:latin typeface="Helvetica Neue"/>
              </a:rPr>
              <a:t>Non-functional requirements are extremely important in some software systems. In this section, we cover different testing techniques to ensure that </a:t>
            </a:r>
            <a:r>
              <a:rPr lang="en-US" altLang="zh-CN" b="1" i="0" dirty="0">
                <a:solidFill>
                  <a:srgbClr val="333333"/>
                </a:solidFill>
                <a:effectLst/>
                <a:latin typeface="Helvetica Neue"/>
              </a:rPr>
              <a:t>security and performance requirements</a:t>
            </a:r>
            <a:r>
              <a:rPr lang="en-US" altLang="zh-CN" b="0" i="0" dirty="0">
                <a:solidFill>
                  <a:srgbClr val="333333"/>
                </a:solidFill>
                <a:effectLst/>
                <a:latin typeface="Helvetica Neue"/>
              </a:rPr>
              <a:t> of the systems are met. Moreover, and highly timely, we discuss the role of software testers in building ethical software systems.</a:t>
            </a:r>
            <a:endParaRPr lang="zh-CN" altLang="en-US" dirty="0"/>
          </a:p>
        </p:txBody>
      </p:sp>
    </p:spTree>
    <p:extLst>
      <p:ext uri="{BB962C8B-B14F-4D97-AF65-F5344CB8AC3E}">
        <p14:creationId xmlns:p14="http://schemas.microsoft.com/office/powerpoint/2010/main" val="367158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D47A5-D9C4-4FEF-9E64-08B91B7BEE75}"/>
              </a:ext>
            </a:extLst>
          </p:cNvPr>
          <p:cNvSpPr>
            <a:spLocks noGrp="1"/>
          </p:cNvSpPr>
          <p:nvPr>
            <p:ph type="title"/>
          </p:nvPr>
        </p:nvSpPr>
        <p:spPr/>
        <p:txBody>
          <a:bodyPr/>
          <a:lstStyle/>
          <a:p>
            <a:r>
              <a:rPr lang="en-US" altLang="zh-CN" dirty="0"/>
              <a:t>Why software testing?</a:t>
            </a:r>
            <a:endParaRPr lang="zh-CN" altLang="en-US" dirty="0"/>
          </a:p>
        </p:txBody>
      </p:sp>
      <p:sp>
        <p:nvSpPr>
          <p:cNvPr id="3" name="内容占位符 2">
            <a:extLst>
              <a:ext uri="{FF2B5EF4-FFF2-40B4-BE49-F238E27FC236}">
                <a16:creationId xmlns:a16="http://schemas.microsoft.com/office/drawing/2014/main" id="{1E32AD20-17EF-40BB-A41B-0D897733B854}"/>
              </a:ext>
            </a:extLst>
          </p:cNvPr>
          <p:cNvSpPr>
            <a:spLocks noGrp="1"/>
          </p:cNvSpPr>
          <p:nvPr>
            <p:ph idx="1"/>
          </p:nvPr>
        </p:nvSpPr>
        <p:spPr/>
        <p:txBody>
          <a:bodyPr/>
          <a:lstStyle/>
          <a:p>
            <a:r>
              <a:rPr lang="en-US" altLang="zh-CN" dirty="0"/>
              <a:t>Requirement: Min-max</a:t>
            </a:r>
          </a:p>
          <a:p>
            <a:r>
              <a:rPr lang="en-US" altLang="zh-CN" dirty="0"/>
              <a:t>https://youtu.be/xtLgp8LXWp8</a:t>
            </a:r>
            <a:endParaRPr lang="zh-CN" altLang="en-US" dirty="0"/>
          </a:p>
        </p:txBody>
      </p:sp>
    </p:spTree>
    <p:extLst>
      <p:ext uri="{BB962C8B-B14F-4D97-AF65-F5344CB8AC3E}">
        <p14:creationId xmlns:p14="http://schemas.microsoft.com/office/powerpoint/2010/main" val="337501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55FD8-A3E9-4F0F-A3AF-3FC081EE2B37}"/>
              </a:ext>
            </a:extLst>
          </p:cNvPr>
          <p:cNvSpPr>
            <a:spLocks noGrp="1"/>
          </p:cNvSpPr>
          <p:nvPr>
            <p:ph type="title"/>
          </p:nvPr>
        </p:nvSpPr>
        <p:spPr/>
        <p:txBody>
          <a:bodyPr/>
          <a:lstStyle/>
          <a:p>
            <a:r>
              <a:rPr lang="en-US" altLang="zh-CN" dirty="0"/>
              <a:t>One thousand miles begins with one step</a:t>
            </a:r>
            <a:endParaRPr lang="zh-CN" altLang="en-US" dirty="0"/>
          </a:p>
        </p:txBody>
      </p:sp>
      <p:sp>
        <p:nvSpPr>
          <p:cNvPr id="3" name="内容占位符 2">
            <a:extLst>
              <a:ext uri="{FF2B5EF4-FFF2-40B4-BE49-F238E27FC236}">
                <a16:creationId xmlns:a16="http://schemas.microsoft.com/office/drawing/2014/main" id="{886D5036-59E5-4F04-BC75-D0AC93B9A0D6}"/>
              </a:ext>
            </a:extLst>
          </p:cNvPr>
          <p:cNvSpPr>
            <a:spLocks noGrp="1"/>
          </p:cNvSpPr>
          <p:nvPr>
            <p:ph idx="1"/>
          </p:nvPr>
        </p:nvSpPr>
        <p:spPr>
          <a:xfrm>
            <a:off x="609601" y="1468540"/>
            <a:ext cx="10972800" cy="4411662"/>
          </a:xfrm>
        </p:spPr>
        <p:txBody>
          <a:bodyPr/>
          <a:lstStyle/>
          <a:p>
            <a:r>
              <a:rPr lang="en-US" altLang="zh-CN" i="0" dirty="0">
                <a:solidFill>
                  <a:srgbClr val="24292E"/>
                </a:solidFill>
                <a:effectLst/>
                <a:latin typeface="-apple-system"/>
              </a:rPr>
              <a:t>W</a:t>
            </a:r>
            <a:r>
              <a:rPr lang="en-US" altLang="zh-CN" b="0" i="0" dirty="0">
                <a:solidFill>
                  <a:srgbClr val="24292E"/>
                </a:solidFill>
                <a:effectLst/>
                <a:latin typeface="-apple-system"/>
              </a:rPr>
              <a:t>e'll start our course today!! </a:t>
            </a:r>
          </a:p>
          <a:p>
            <a:r>
              <a:rPr lang="en-US" altLang="zh-CN" b="0" i="0" dirty="0">
                <a:solidFill>
                  <a:srgbClr val="24292E"/>
                </a:solidFill>
                <a:effectLst/>
                <a:latin typeface="-apple-system"/>
              </a:rPr>
              <a:t>I know that you all have the ambitions to be a great software engineer like </a:t>
            </a:r>
            <a:r>
              <a:rPr lang="en-US" altLang="zh-CN" b="1" i="0" dirty="0">
                <a:solidFill>
                  <a:srgbClr val="24292E"/>
                </a:solidFill>
                <a:effectLst/>
                <a:latin typeface="-apple-system"/>
              </a:rPr>
              <a:t>James Arthur Gosling</a:t>
            </a:r>
            <a:r>
              <a:rPr lang="en-US" altLang="zh-CN" b="0" i="0" dirty="0">
                <a:solidFill>
                  <a:srgbClr val="24292E"/>
                </a:solidFill>
                <a:effectLst/>
                <a:latin typeface="-apple-system"/>
              </a:rPr>
              <a:t> (the father of Java) and </a:t>
            </a:r>
            <a:r>
              <a:rPr lang="en-US" altLang="zh-CN" b="1" i="0" dirty="0">
                <a:solidFill>
                  <a:srgbClr val="24292E"/>
                </a:solidFill>
                <a:effectLst/>
                <a:latin typeface="-apple-system"/>
              </a:rPr>
              <a:t>Donald Ervin Knuth</a:t>
            </a:r>
            <a:r>
              <a:rPr lang="en-US" altLang="zh-CN" b="0" i="0" dirty="0">
                <a:solidFill>
                  <a:srgbClr val="24292E"/>
                </a:solidFill>
                <a:effectLst/>
                <a:latin typeface="-apple-system"/>
              </a:rPr>
              <a:t> (the author of the Art of Computer Programming) in the future.</a:t>
            </a:r>
          </a:p>
          <a:p>
            <a:r>
              <a:rPr lang="en-US" altLang="zh-CN" b="0" i="0" dirty="0">
                <a:solidFill>
                  <a:srgbClr val="24292E"/>
                </a:solidFill>
                <a:effectLst/>
                <a:latin typeface="-apple-system"/>
              </a:rPr>
              <a:t>To this end, let’s start from this course, </a:t>
            </a:r>
            <a:r>
              <a:rPr lang="en-US" altLang="zh-CN" b="0" i="1" dirty="0">
                <a:solidFill>
                  <a:srgbClr val="24292E"/>
                </a:solidFill>
                <a:effectLst/>
                <a:latin typeface="-apple-system"/>
              </a:rPr>
              <a:t>Software Quality Assurance and Testing Techniques</a:t>
            </a:r>
            <a:r>
              <a:rPr lang="en-US" altLang="zh-CN" b="0" i="0" dirty="0">
                <a:solidFill>
                  <a:srgbClr val="24292E"/>
                </a:solidFill>
                <a:effectLst/>
                <a:latin typeface="-apple-system"/>
              </a:rPr>
              <a:t> (briefly, </a:t>
            </a:r>
            <a:r>
              <a:rPr lang="en-US" altLang="zh-CN" b="1" i="0" dirty="0">
                <a:solidFill>
                  <a:srgbClr val="24292E"/>
                </a:solidFill>
                <a:effectLst/>
                <a:latin typeface="-apple-system"/>
              </a:rPr>
              <a:t>SQAT</a:t>
            </a:r>
            <a:r>
              <a:rPr lang="en-US" altLang="zh-CN" b="0" i="0" dirty="0">
                <a:solidFill>
                  <a:srgbClr val="24292E"/>
                </a:solidFill>
                <a:effectLst/>
                <a:latin typeface="-apple-system"/>
              </a:rPr>
              <a:t> or just </a:t>
            </a:r>
            <a:r>
              <a:rPr lang="en-US" altLang="zh-CN" b="1" i="0" dirty="0">
                <a:solidFill>
                  <a:srgbClr val="24292E"/>
                </a:solidFill>
                <a:effectLst/>
                <a:latin typeface="-apple-system"/>
              </a:rPr>
              <a:t>Software Testing</a:t>
            </a:r>
            <a:r>
              <a:rPr lang="en-US" altLang="zh-CN" b="0" i="0" dirty="0">
                <a:solidFill>
                  <a:srgbClr val="24292E"/>
                </a:solidFill>
                <a:effectLst/>
                <a:latin typeface="-apple-system"/>
              </a:rPr>
              <a:t>). </a:t>
            </a:r>
          </a:p>
          <a:p>
            <a:r>
              <a:rPr lang="en-US" altLang="zh-CN" b="1" i="0" u="none" strike="noStrike" dirty="0">
                <a:solidFill>
                  <a:srgbClr val="2B77C5"/>
                </a:solidFill>
                <a:effectLst/>
                <a:latin typeface="Arial" panose="020B0604020202020204" pitchFamily="34" charset="0"/>
              </a:rPr>
              <a:t>A</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journey</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of</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one</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thousand</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miles</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begins</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with</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one</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step (</a:t>
            </a:r>
            <a:r>
              <a:rPr lang="zh-CN" altLang="en-US" b="1" i="0" u="none" strike="noStrike" dirty="0">
                <a:solidFill>
                  <a:srgbClr val="2B77C5"/>
                </a:solidFill>
                <a:effectLst/>
                <a:latin typeface="Arial" panose="020B0604020202020204" pitchFamily="34" charset="0"/>
              </a:rPr>
              <a:t>千里之行始于足下</a:t>
            </a:r>
            <a:r>
              <a:rPr lang="en-US" altLang="zh-CN" b="1" i="0" u="none" strike="noStrike" dirty="0">
                <a:solidFill>
                  <a:srgbClr val="2B77C5"/>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92735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76920-F8D1-4C23-9654-A5E87FB1F793}"/>
              </a:ext>
            </a:extLst>
          </p:cNvPr>
          <p:cNvSpPr>
            <a:spLocks noGrp="1"/>
          </p:cNvSpPr>
          <p:nvPr>
            <p:ph type="title"/>
          </p:nvPr>
        </p:nvSpPr>
        <p:spPr>
          <a:xfrm>
            <a:off x="609601" y="122239"/>
            <a:ext cx="10191751" cy="1352600"/>
          </a:xfrm>
        </p:spPr>
        <p:txBody>
          <a:bodyPr/>
          <a:lstStyle/>
          <a:p>
            <a:r>
              <a:rPr lang="en-US" altLang="zh-CN" dirty="0"/>
              <a:t>Main Teaching/Learning Method: task-or-experiment oriented teaching/learning</a:t>
            </a:r>
            <a:endParaRPr lang="zh-CN" altLang="en-US" dirty="0"/>
          </a:p>
        </p:txBody>
      </p:sp>
      <p:sp>
        <p:nvSpPr>
          <p:cNvPr id="3" name="内容占位符 2">
            <a:extLst>
              <a:ext uri="{FF2B5EF4-FFF2-40B4-BE49-F238E27FC236}">
                <a16:creationId xmlns:a16="http://schemas.microsoft.com/office/drawing/2014/main" id="{261F7DF0-320D-403E-B7DF-257ED8BE0A8B}"/>
              </a:ext>
            </a:extLst>
          </p:cNvPr>
          <p:cNvSpPr>
            <a:spLocks noGrp="1"/>
          </p:cNvSpPr>
          <p:nvPr>
            <p:ph idx="1"/>
          </p:nvPr>
        </p:nvSpPr>
        <p:spPr/>
        <p:txBody>
          <a:bodyPr/>
          <a:lstStyle/>
          <a:p>
            <a:r>
              <a:rPr lang="en-US" altLang="zh-CN" dirty="0"/>
              <a:t>TDD (Test-Driven Development) is a great idea to guide us to build a huge project, where we try our best to be. So, let’s try to learn as much as we can in this course.</a:t>
            </a:r>
          </a:p>
          <a:p>
            <a:r>
              <a:rPr lang="en-US" altLang="zh-CN" dirty="0"/>
              <a:t>I’ll use the </a:t>
            </a:r>
            <a:r>
              <a:rPr lang="en-US" altLang="zh-CN" b="1" u="sng" dirty="0"/>
              <a:t>task-or-experiment oriented method</a:t>
            </a:r>
            <a:r>
              <a:rPr lang="en-US" altLang="zh-CN" dirty="0"/>
              <a:t> to show you how to study this course. That is, I’ll give you PPT (.ppt or .pdf) and lab task (.docx) for each lecture. Your final aim is to complete the lab task by submitting your lab report as well as source code to the Chaoxing System in .zip package.</a:t>
            </a:r>
            <a:endParaRPr lang="zh-CN" altLang="en-US" dirty="0"/>
          </a:p>
        </p:txBody>
      </p:sp>
    </p:spTree>
    <p:extLst>
      <p:ext uri="{BB962C8B-B14F-4D97-AF65-F5344CB8AC3E}">
        <p14:creationId xmlns:p14="http://schemas.microsoft.com/office/powerpoint/2010/main" val="73947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44675-1C51-4968-9391-213338E2D589}"/>
              </a:ext>
            </a:extLst>
          </p:cNvPr>
          <p:cNvSpPr>
            <a:spLocks noGrp="1"/>
          </p:cNvSpPr>
          <p:nvPr>
            <p:ph type="title"/>
          </p:nvPr>
        </p:nvSpPr>
        <p:spPr/>
        <p:txBody>
          <a:bodyPr/>
          <a:lstStyle/>
          <a:p>
            <a:r>
              <a:rPr lang="en-US" altLang="zh-CN" dirty="0"/>
              <a:t>Assessment Methods</a:t>
            </a:r>
            <a:endParaRPr lang="zh-CN" altLang="en-US" dirty="0"/>
          </a:p>
        </p:txBody>
      </p:sp>
      <p:sp>
        <p:nvSpPr>
          <p:cNvPr id="3" name="内容占位符 2">
            <a:extLst>
              <a:ext uri="{FF2B5EF4-FFF2-40B4-BE49-F238E27FC236}">
                <a16:creationId xmlns:a16="http://schemas.microsoft.com/office/drawing/2014/main" id="{5A9EEF7F-ADCE-4F42-9FC0-C0EEAACD9830}"/>
              </a:ext>
            </a:extLst>
          </p:cNvPr>
          <p:cNvSpPr>
            <a:spLocks noGrp="1"/>
          </p:cNvSpPr>
          <p:nvPr>
            <p:ph idx="1"/>
          </p:nvPr>
        </p:nvSpPr>
        <p:spPr/>
        <p:txBody>
          <a:bodyPr/>
          <a:lstStyle/>
          <a:p>
            <a:r>
              <a:rPr lang="en-US" altLang="zh-CN" dirty="0"/>
              <a:t>Final Score = Formative Score (50%) + Final Exam Score (50%)</a:t>
            </a:r>
          </a:p>
          <a:p>
            <a:endParaRPr lang="en-US" altLang="zh-CN" dirty="0"/>
          </a:p>
          <a:p>
            <a:r>
              <a:rPr lang="en-US" altLang="zh-CN" dirty="0"/>
              <a:t>Formative Score = Labwork (80%) + Discussion (20%)</a:t>
            </a:r>
          </a:p>
          <a:p>
            <a:endParaRPr lang="en-US" altLang="zh-CN" dirty="0"/>
          </a:p>
          <a:p>
            <a:r>
              <a:rPr lang="en-US" altLang="zh-CN" dirty="0"/>
              <a:t>Final Exam Score: </a:t>
            </a:r>
            <a:r>
              <a:rPr lang="en-US" altLang="zh-CN" b="1" dirty="0"/>
              <a:t>Closed-Book</a:t>
            </a:r>
            <a:r>
              <a:rPr lang="en-US" altLang="zh-CN" dirty="0"/>
              <a:t>!!</a:t>
            </a:r>
            <a:endParaRPr lang="zh-CN" altLang="en-US" dirty="0"/>
          </a:p>
        </p:txBody>
      </p:sp>
    </p:spTree>
    <p:extLst>
      <p:ext uri="{BB962C8B-B14F-4D97-AF65-F5344CB8AC3E}">
        <p14:creationId xmlns:p14="http://schemas.microsoft.com/office/powerpoint/2010/main" val="342346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3C882-3776-41CB-A6B2-5B355757E8FA}"/>
              </a:ext>
            </a:extLst>
          </p:cNvPr>
          <p:cNvSpPr>
            <a:spLocks noGrp="1"/>
          </p:cNvSpPr>
          <p:nvPr>
            <p:ph type="title"/>
          </p:nvPr>
        </p:nvSpPr>
        <p:spPr/>
        <p:txBody>
          <a:bodyPr/>
          <a:lstStyle/>
          <a:p>
            <a:r>
              <a:rPr lang="en-US" altLang="zh-CN" dirty="0"/>
              <a:t>Labwork / Homework</a:t>
            </a:r>
            <a:endParaRPr lang="zh-CN" altLang="en-US" dirty="0"/>
          </a:p>
        </p:txBody>
      </p:sp>
      <p:sp>
        <p:nvSpPr>
          <p:cNvPr id="3" name="内容占位符 2">
            <a:extLst>
              <a:ext uri="{FF2B5EF4-FFF2-40B4-BE49-F238E27FC236}">
                <a16:creationId xmlns:a16="http://schemas.microsoft.com/office/drawing/2014/main" id="{DAB07273-06BA-475F-A3E8-A430804F67BF}"/>
              </a:ext>
            </a:extLst>
          </p:cNvPr>
          <p:cNvSpPr>
            <a:spLocks noGrp="1"/>
          </p:cNvSpPr>
          <p:nvPr>
            <p:ph idx="1"/>
          </p:nvPr>
        </p:nvSpPr>
        <p:spPr/>
        <p:txBody>
          <a:bodyPr/>
          <a:lstStyle/>
          <a:p>
            <a:r>
              <a:rPr lang="en-US" altLang="zh-CN" dirty="0"/>
              <a:t>Labwork Download: </a:t>
            </a:r>
            <a:r>
              <a:rPr lang="en-US" altLang="zh-CN" dirty="0">
                <a:hlinkClick r:id="rId2"/>
              </a:rPr>
              <a:t>(.docx)</a:t>
            </a:r>
            <a:r>
              <a:rPr lang="en-US" altLang="zh-CN" dirty="0"/>
              <a:t>.</a:t>
            </a:r>
          </a:p>
          <a:p>
            <a:r>
              <a:rPr lang="en-US" altLang="zh-CN" dirty="0"/>
              <a:t>Labwork Submission: Your labwork including your </a:t>
            </a:r>
            <a:r>
              <a:rPr lang="en-US" altLang="zh-CN" b="1" dirty="0"/>
              <a:t>lab report &amp; the related source codes</a:t>
            </a:r>
            <a:r>
              <a:rPr lang="en-US" altLang="zh-CN" dirty="0"/>
              <a:t>, should be submitted in the </a:t>
            </a:r>
            <a:r>
              <a:rPr lang="en-US" altLang="zh-CN" dirty="0">
                <a:hlinkClick r:id="rId3"/>
              </a:rPr>
              <a:t>Chaoxing System</a:t>
            </a:r>
            <a:r>
              <a:rPr lang="en-US" altLang="zh-CN" dirty="0"/>
              <a:t>.</a:t>
            </a:r>
          </a:p>
          <a:p>
            <a:endParaRPr lang="zh-CN" altLang="en-US" dirty="0"/>
          </a:p>
        </p:txBody>
      </p:sp>
    </p:spTree>
    <p:extLst>
      <p:ext uri="{BB962C8B-B14F-4D97-AF65-F5344CB8AC3E}">
        <p14:creationId xmlns:p14="http://schemas.microsoft.com/office/powerpoint/2010/main" val="8036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D5EA0-5151-424F-9911-4887A0695504}"/>
              </a:ext>
            </a:extLst>
          </p:cNvPr>
          <p:cNvSpPr>
            <a:spLocks noGrp="1"/>
          </p:cNvSpPr>
          <p:nvPr>
            <p:ph type="title"/>
          </p:nvPr>
        </p:nvSpPr>
        <p:spPr/>
        <p:txBody>
          <a:bodyPr/>
          <a:lstStyle/>
          <a:p>
            <a:r>
              <a:rPr lang="en-US" altLang="zh-CN" dirty="0"/>
              <a:t>Courseware Links</a:t>
            </a:r>
            <a:endParaRPr lang="zh-CN" altLang="en-US" dirty="0"/>
          </a:p>
        </p:txBody>
      </p:sp>
      <p:sp>
        <p:nvSpPr>
          <p:cNvPr id="3" name="内容占位符 2">
            <a:extLst>
              <a:ext uri="{FF2B5EF4-FFF2-40B4-BE49-F238E27FC236}">
                <a16:creationId xmlns:a16="http://schemas.microsoft.com/office/drawing/2014/main" id="{06EB8F81-BA7F-4615-A27F-7313700AA6DA}"/>
              </a:ext>
            </a:extLst>
          </p:cNvPr>
          <p:cNvSpPr>
            <a:spLocks noGrp="1"/>
          </p:cNvSpPr>
          <p:nvPr>
            <p:ph idx="1"/>
          </p:nvPr>
        </p:nvSpPr>
        <p:spPr/>
        <p:txBody>
          <a:bodyPr/>
          <a:lstStyle/>
          <a:p>
            <a:r>
              <a:rPr lang="en-US" altLang="zh-CN" dirty="0"/>
              <a:t>Courseware: </a:t>
            </a:r>
            <a:r>
              <a:rPr lang="en-US" altLang="zh-CN" dirty="0">
                <a:hlinkClick r:id="rId2"/>
              </a:rPr>
              <a:t>https://github.com/mordeky/SoftwareTesting/</a:t>
            </a:r>
            <a:endParaRPr lang="zh-CN" altLang="en-US" dirty="0"/>
          </a:p>
          <a:p>
            <a:r>
              <a:rPr lang="en-US" altLang="zh-CN" dirty="0"/>
              <a:t>Course Plan: </a:t>
            </a:r>
            <a:r>
              <a:rPr lang="en-US" altLang="zh-CN" dirty="0">
                <a:hlinkClick r:id="rId3"/>
              </a:rPr>
              <a:t>https://mordeky.github.io/SoftwareTesting/</a:t>
            </a:r>
            <a:endParaRPr lang="en-US" altLang="zh-CN" dirty="0"/>
          </a:p>
          <a:p>
            <a:r>
              <a:rPr lang="en-US" altLang="zh-CN" dirty="0"/>
              <a:t>Book Page: </a:t>
            </a:r>
            <a:r>
              <a:rPr lang="en-US" altLang="zh-CN" dirty="0">
                <a:hlinkClick r:id="rId4"/>
              </a:rPr>
              <a:t>https://mordeky.github.io/SQAT/</a:t>
            </a:r>
            <a:endParaRPr lang="en-US" altLang="zh-CN" dirty="0"/>
          </a:p>
        </p:txBody>
      </p:sp>
    </p:spTree>
    <p:extLst>
      <p:ext uri="{BB962C8B-B14F-4D97-AF65-F5344CB8AC3E}">
        <p14:creationId xmlns:p14="http://schemas.microsoft.com/office/powerpoint/2010/main" val="334992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AFBF4-67EF-4969-A4FF-206399BDE5B9}"/>
              </a:ext>
            </a:extLst>
          </p:cNvPr>
          <p:cNvSpPr>
            <a:spLocks noGrp="1"/>
          </p:cNvSpPr>
          <p:nvPr>
            <p:ph type="title"/>
          </p:nvPr>
        </p:nvSpPr>
        <p:spPr/>
        <p:txBody>
          <a:bodyPr/>
          <a:lstStyle/>
          <a:p>
            <a:r>
              <a:rPr lang="en-US" altLang="zh-CN" dirty="0"/>
              <a:t>Introduction: Structure of the book</a:t>
            </a:r>
            <a:endParaRPr lang="zh-CN" altLang="en-US" dirty="0"/>
          </a:p>
        </p:txBody>
      </p:sp>
      <p:sp>
        <p:nvSpPr>
          <p:cNvPr id="3" name="内容占位符 2">
            <a:extLst>
              <a:ext uri="{FF2B5EF4-FFF2-40B4-BE49-F238E27FC236}">
                <a16:creationId xmlns:a16="http://schemas.microsoft.com/office/drawing/2014/main" id="{3CC1A20D-5CCC-47F1-A894-98F85BB650F9}"/>
              </a:ext>
            </a:extLst>
          </p:cNvPr>
          <p:cNvSpPr>
            <a:spLocks noGrp="1"/>
          </p:cNvSpPr>
          <p:nvPr>
            <p:ph idx="1"/>
          </p:nvPr>
        </p:nvSpPr>
        <p:spPr/>
        <p:txBody>
          <a:bodyPr/>
          <a:lstStyle/>
          <a:p>
            <a:r>
              <a:rPr lang="en-US" altLang="zh-CN" dirty="0"/>
              <a:t>Getting started with software testing</a:t>
            </a:r>
          </a:p>
          <a:p>
            <a:r>
              <a:rPr lang="en-US" altLang="zh-CN" dirty="0"/>
              <a:t>Testing techniques</a:t>
            </a:r>
          </a:p>
          <a:p>
            <a:r>
              <a:rPr lang="en-US" altLang="zh-CN" dirty="0"/>
              <a:t>Pragmatic software testing</a:t>
            </a:r>
          </a:p>
          <a:p>
            <a:r>
              <a:rPr lang="en-US" altLang="zh-CN" dirty="0"/>
              <a:t>Intelligent testing</a:t>
            </a:r>
          </a:p>
          <a:p>
            <a:r>
              <a:rPr lang="en-US" altLang="zh-CN" dirty="0"/>
              <a:t>Testing in the context</a:t>
            </a:r>
          </a:p>
          <a:p>
            <a:r>
              <a:rPr lang="en-US" altLang="zh-CN" dirty="0"/>
              <a:t>Non-functional testing</a:t>
            </a:r>
            <a:endParaRPr lang="zh-CN" altLang="en-US" dirty="0"/>
          </a:p>
        </p:txBody>
      </p:sp>
    </p:spTree>
    <p:extLst>
      <p:ext uri="{BB962C8B-B14F-4D97-AF65-F5344CB8AC3E}">
        <p14:creationId xmlns:p14="http://schemas.microsoft.com/office/powerpoint/2010/main" val="36730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15164-B392-48E2-BE03-DD93DDC152DA}"/>
              </a:ext>
            </a:extLst>
          </p:cNvPr>
          <p:cNvSpPr>
            <a:spLocks noGrp="1"/>
          </p:cNvSpPr>
          <p:nvPr>
            <p:ph type="title"/>
          </p:nvPr>
        </p:nvSpPr>
        <p:spPr/>
        <p:txBody>
          <a:bodyPr/>
          <a:lstStyle/>
          <a:p>
            <a:r>
              <a:rPr lang="en-US" altLang="zh-CN" dirty="0"/>
              <a:t>Getting started with software testing</a:t>
            </a:r>
            <a:endParaRPr lang="zh-CN" altLang="en-US" dirty="0"/>
          </a:p>
        </p:txBody>
      </p:sp>
      <p:sp>
        <p:nvSpPr>
          <p:cNvPr id="3" name="内容占位符 2">
            <a:extLst>
              <a:ext uri="{FF2B5EF4-FFF2-40B4-BE49-F238E27FC236}">
                <a16:creationId xmlns:a16="http://schemas.microsoft.com/office/drawing/2014/main" id="{43FCEE4D-8A57-4D16-8866-EE4C43DAA001}"/>
              </a:ext>
            </a:extLst>
          </p:cNvPr>
          <p:cNvSpPr>
            <a:spLocks noGrp="1"/>
          </p:cNvSpPr>
          <p:nvPr>
            <p:ph idx="1"/>
          </p:nvPr>
        </p:nvSpPr>
        <p:spPr>
          <a:xfrm>
            <a:off x="609600" y="1052514"/>
            <a:ext cx="10972800" cy="5078411"/>
          </a:xfrm>
        </p:spPr>
        <p:txBody>
          <a:bodyPr/>
          <a:lstStyle/>
          <a:p>
            <a:r>
              <a:rPr lang="en-US" altLang="zh-CN" b="0" i="0" dirty="0">
                <a:solidFill>
                  <a:srgbClr val="333333"/>
                </a:solidFill>
                <a:effectLst/>
                <a:latin typeface="Helvetica Neue"/>
              </a:rPr>
              <a:t>Why is software testing such a challenging task?</a:t>
            </a:r>
          </a:p>
          <a:p>
            <a:r>
              <a:rPr lang="en-US" altLang="zh-CN" b="0" i="0" dirty="0">
                <a:solidFill>
                  <a:srgbClr val="333333"/>
                </a:solidFill>
                <a:effectLst/>
                <a:latin typeface="Helvetica Neue"/>
              </a:rPr>
              <a:t>Why can't we find all the bugs in a software system?</a:t>
            </a:r>
          </a:p>
          <a:p>
            <a:r>
              <a:rPr lang="en-US" altLang="zh-CN" b="0" i="0" dirty="0">
                <a:solidFill>
                  <a:srgbClr val="333333"/>
                </a:solidFill>
                <a:effectLst/>
                <a:latin typeface="Helvetica Neue"/>
              </a:rPr>
              <a:t>How expensive and/or feasible would it be if a developer decides to test all the possible scenarios in a software system? </a:t>
            </a:r>
          </a:p>
          <a:p>
            <a:r>
              <a:rPr lang="en-US" altLang="zh-CN" b="0" i="0" dirty="0">
                <a:solidFill>
                  <a:srgbClr val="333333"/>
                </a:solidFill>
                <a:effectLst/>
                <a:latin typeface="Helvetica Neue"/>
              </a:rPr>
              <a:t>In this section, we explain to the reader</a:t>
            </a:r>
            <a:r>
              <a:rPr lang="en-US" altLang="zh-CN" dirty="0">
                <a:solidFill>
                  <a:srgbClr val="333333"/>
                </a:solidFill>
                <a:latin typeface="Helvetica Neue"/>
              </a:rPr>
              <a:t>:</a:t>
            </a:r>
          </a:p>
          <a:p>
            <a:pPr lvl="1"/>
            <a:r>
              <a:rPr lang="en-US" altLang="zh-CN" b="0" i="0" dirty="0">
                <a:solidFill>
                  <a:srgbClr val="333333"/>
                </a:solidFill>
                <a:effectLst/>
                <a:latin typeface="Helvetica Neue"/>
              </a:rPr>
              <a:t>the so-called </a:t>
            </a:r>
            <a:r>
              <a:rPr lang="en-US" altLang="zh-CN" b="1" i="1" dirty="0">
                <a:solidFill>
                  <a:srgbClr val="333333"/>
                </a:solidFill>
                <a:effectLst/>
                <a:latin typeface="Helvetica Neue"/>
              </a:rPr>
              <a:t>principles of software testing</a:t>
            </a:r>
            <a:r>
              <a:rPr lang="en-US" altLang="zh-CN" b="0" i="0" dirty="0">
                <a:solidFill>
                  <a:srgbClr val="333333"/>
                </a:solidFill>
                <a:effectLst/>
                <a:latin typeface="Helvetica Neue"/>
              </a:rPr>
              <a:t>. </a:t>
            </a:r>
          </a:p>
          <a:p>
            <a:pPr lvl="1"/>
            <a:r>
              <a:rPr lang="en-US" altLang="zh-CN" b="0" i="0" dirty="0">
                <a:solidFill>
                  <a:srgbClr val="333333"/>
                </a:solidFill>
                <a:effectLst/>
                <a:latin typeface="Helvetica Neue"/>
              </a:rPr>
              <a:t>the idea of </a:t>
            </a:r>
            <a:r>
              <a:rPr lang="en-US" altLang="zh-CN" b="1" i="1" dirty="0">
                <a:solidFill>
                  <a:srgbClr val="333333"/>
                </a:solidFill>
                <a:effectLst/>
                <a:latin typeface="Helvetica Neue"/>
              </a:rPr>
              <a:t>automating the test cases</a:t>
            </a:r>
            <a:r>
              <a:rPr lang="en-US" altLang="zh-CN" b="0" i="0" dirty="0">
                <a:solidFill>
                  <a:srgbClr val="333333"/>
                </a:solidFill>
                <a:effectLst/>
                <a:latin typeface="Helvetica Neue"/>
              </a:rPr>
              <a:t> with the help of </a:t>
            </a:r>
            <a:r>
              <a:rPr lang="en-US" altLang="zh-CN" b="1" i="0" dirty="0">
                <a:solidFill>
                  <a:srgbClr val="333333"/>
                </a:solidFill>
                <a:effectLst/>
                <a:latin typeface="Helvetica Neue"/>
              </a:rPr>
              <a:t>JUnit</a:t>
            </a:r>
            <a:r>
              <a:rPr lang="en-US" altLang="zh-CN" b="0" i="0" dirty="0">
                <a:solidFill>
                  <a:srgbClr val="333333"/>
                </a:solidFill>
                <a:effectLst/>
                <a:latin typeface="Helvetica Neue"/>
              </a:rPr>
              <a:t>, the standard Java testing framework. </a:t>
            </a:r>
            <a:r>
              <a:rPr lang="en-US" altLang="zh-CN" b="1" i="0" dirty="0">
                <a:solidFill>
                  <a:srgbClr val="333333"/>
                </a:solidFill>
                <a:effectLst/>
                <a:latin typeface="Helvetica Neue"/>
              </a:rPr>
              <a:t>JUnit</a:t>
            </a:r>
            <a:r>
              <a:rPr lang="en-US" altLang="zh-CN" b="0" i="0" dirty="0">
                <a:solidFill>
                  <a:srgbClr val="333333"/>
                </a:solidFill>
                <a:effectLst/>
                <a:latin typeface="Helvetica Neue"/>
              </a:rPr>
              <a:t> (and later other tools such as </a:t>
            </a:r>
            <a:r>
              <a:rPr lang="en-US" altLang="zh-CN" b="1" i="1" dirty="0">
                <a:solidFill>
                  <a:srgbClr val="333333"/>
                </a:solidFill>
                <a:effectLst/>
                <a:latin typeface="Helvetica Neue"/>
              </a:rPr>
              <a:t>Mockito</a:t>
            </a:r>
            <a:r>
              <a:rPr lang="en-US" altLang="zh-CN" b="0" i="0" dirty="0">
                <a:solidFill>
                  <a:srgbClr val="333333"/>
                </a:solidFill>
                <a:effectLst/>
                <a:latin typeface="Helvetica Neue"/>
              </a:rPr>
              <a:t> and </a:t>
            </a:r>
            <a:r>
              <a:rPr lang="en-US" altLang="zh-CN" b="1" i="1" dirty="0">
                <a:solidFill>
                  <a:srgbClr val="333333"/>
                </a:solidFill>
                <a:effectLst/>
                <a:latin typeface="Helvetica Neue"/>
              </a:rPr>
              <a:t>Selenium</a:t>
            </a:r>
            <a:r>
              <a:rPr lang="en-US" altLang="zh-CN" b="0" i="0" dirty="0">
                <a:solidFill>
                  <a:srgbClr val="333333"/>
                </a:solidFill>
                <a:effectLst/>
                <a:latin typeface="Helvetica Neue"/>
              </a:rPr>
              <a:t>) are used throughout this book.</a:t>
            </a:r>
            <a:endParaRPr lang="zh-CN" altLang="en-US" dirty="0"/>
          </a:p>
        </p:txBody>
      </p:sp>
    </p:spTree>
    <p:extLst>
      <p:ext uri="{BB962C8B-B14F-4D97-AF65-F5344CB8AC3E}">
        <p14:creationId xmlns:p14="http://schemas.microsoft.com/office/powerpoint/2010/main" val="419441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05F80-A690-44CA-A6E4-FD8A9CA10263}"/>
              </a:ext>
            </a:extLst>
          </p:cNvPr>
          <p:cNvSpPr>
            <a:spLocks noGrp="1"/>
          </p:cNvSpPr>
          <p:nvPr>
            <p:ph type="title"/>
          </p:nvPr>
        </p:nvSpPr>
        <p:spPr>
          <a:xfrm>
            <a:off x="609600" y="250722"/>
            <a:ext cx="10191751" cy="624811"/>
          </a:xfrm>
        </p:spPr>
        <p:txBody>
          <a:bodyPr/>
          <a:lstStyle/>
          <a:p>
            <a:r>
              <a:rPr lang="en-US" altLang="zh-CN" dirty="0"/>
              <a:t>Testing techniques</a:t>
            </a:r>
            <a:endParaRPr lang="zh-CN" altLang="en-US" dirty="0"/>
          </a:p>
        </p:txBody>
      </p:sp>
      <p:sp>
        <p:nvSpPr>
          <p:cNvPr id="3" name="内容占位符 2">
            <a:extLst>
              <a:ext uri="{FF2B5EF4-FFF2-40B4-BE49-F238E27FC236}">
                <a16:creationId xmlns:a16="http://schemas.microsoft.com/office/drawing/2014/main" id="{7CAB1FA7-C8AF-43F9-BD68-4700D3143337}"/>
              </a:ext>
            </a:extLst>
          </p:cNvPr>
          <p:cNvSpPr>
            <a:spLocks noGrp="1"/>
          </p:cNvSpPr>
          <p:nvPr>
            <p:ph idx="1"/>
          </p:nvPr>
        </p:nvSpPr>
        <p:spPr>
          <a:xfrm>
            <a:off x="368710" y="1052514"/>
            <a:ext cx="11213690" cy="5377783"/>
          </a:xfrm>
        </p:spPr>
        <p:txBody>
          <a:bodyPr/>
          <a:lstStyle/>
          <a:p>
            <a:r>
              <a:rPr lang="en-US" altLang="zh-CN" sz="2400" dirty="0"/>
              <a:t>The main goal of software testing is to reveal bugs in the system under test. This section is entirely dedicated to techniques that aim at detecting those bugs as efficiently as possible. The chapters will cover</a:t>
            </a:r>
            <a:r>
              <a:rPr lang="zh-CN" altLang="en-US" sz="2400" dirty="0"/>
              <a:t>：</a:t>
            </a:r>
            <a:endParaRPr lang="en-US" altLang="zh-CN" sz="2400" dirty="0"/>
          </a:p>
          <a:p>
            <a:pPr lvl="1"/>
            <a:r>
              <a:rPr lang="en-US" altLang="zh-CN" sz="2200" b="1" dirty="0"/>
              <a:t>specification-based techniques </a:t>
            </a:r>
            <a:r>
              <a:rPr lang="en-US" altLang="zh-CN" sz="2200" dirty="0"/>
              <a:t>(i.e., deriving tests based on textual requirements of the system)</a:t>
            </a:r>
          </a:p>
          <a:p>
            <a:pPr lvl="1"/>
            <a:r>
              <a:rPr lang="en-US" altLang="zh-CN" sz="2200" b="1" dirty="0"/>
              <a:t>structural-based techniques </a:t>
            </a:r>
            <a:r>
              <a:rPr lang="en-US" altLang="zh-CN" sz="2200" dirty="0"/>
              <a:t>(i.e., deriving tests based on the structure of the source code)</a:t>
            </a:r>
          </a:p>
          <a:p>
            <a:pPr lvl="1"/>
            <a:r>
              <a:rPr lang="en-US" altLang="zh-CN" sz="2200" b="1" dirty="0"/>
              <a:t>boundary testing</a:t>
            </a:r>
            <a:r>
              <a:rPr lang="en-US" altLang="zh-CN" sz="2200" dirty="0"/>
              <a:t> (i.e., testing whether the system behaves correctly when inputs are near the boundaries of the input domain)</a:t>
            </a:r>
          </a:p>
          <a:p>
            <a:pPr lvl="1"/>
            <a:r>
              <a:rPr lang="en-US" altLang="zh-CN" sz="2200" b="1" dirty="0"/>
              <a:t>model-based testing</a:t>
            </a:r>
            <a:r>
              <a:rPr lang="en-US" altLang="zh-CN" sz="2200" dirty="0"/>
              <a:t> (i.e., deriving tests from more formal documentation, such as state machines or decision tables)</a:t>
            </a:r>
          </a:p>
          <a:p>
            <a:pPr lvl="1"/>
            <a:r>
              <a:rPr lang="en-US" altLang="zh-CN" sz="2200" b="1" dirty="0"/>
              <a:t>design-by-contracts and property-based testing</a:t>
            </a:r>
            <a:r>
              <a:rPr lang="en-US" altLang="zh-CN" sz="2200" dirty="0"/>
              <a:t> (i.e., devising explicit contracts to methods and classes and ensuring that they behave correctly when these contracts are met).</a:t>
            </a:r>
            <a:endParaRPr lang="zh-CN" altLang="en-US" sz="2200" dirty="0"/>
          </a:p>
        </p:txBody>
      </p:sp>
    </p:spTree>
    <p:extLst>
      <p:ext uri="{BB962C8B-B14F-4D97-AF65-F5344CB8AC3E}">
        <p14:creationId xmlns:p14="http://schemas.microsoft.com/office/powerpoint/2010/main" val="2774917691"/>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4244</TotalTime>
  <Words>914</Words>
  <Application>Microsoft Office PowerPoint</Application>
  <PresentationFormat>宽屏</PresentationFormat>
  <Paragraphs>61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Helvetica Neue</vt:lpstr>
      <vt:lpstr>华文楷体</vt:lpstr>
      <vt:lpstr>楷体</vt:lpstr>
      <vt:lpstr>Arial</vt:lpstr>
      <vt:lpstr>Times New Roman</vt:lpstr>
      <vt:lpstr>Wingdings</vt:lpstr>
      <vt:lpstr>Helin</vt:lpstr>
      <vt:lpstr>Software Quality Assurance and Testing Techniques</vt:lpstr>
      <vt:lpstr>One thousand miles begins with one step</vt:lpstr>
      <vt:lpstr>Main Teaching/Learning Method: task-or-experiment oriented teaching/learning</vt:lpstr>
      <vt:lpstr>Assessment Methods</vt:lpstr>
      <vt:lpstr>Labwork / Homework</vt:lpstr>
      <vt:lpstr>Courseware Links</vt:lpstr>
      <vt:lpstr>Introduction: Structure of the book</vt:lpstr>
      <vt:lpstr>Getting started with software testing</vt:lpstr>
      <vt:lpstr>Testing techniques</vt:lpstr>
      <vt:lpstr>Pragmatic software testing</vt:lpstr>
      <vt:lpstr>Intelligent testing</vt:lpstr>
      <vt:lpstr>Testing in the context</vt:lpstr>
      <vt:lpstr>Non-functional testing</vt:lpstr>
      <vt:lpstr>Why software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22</cp:revision>
  <dcterms:created xsi:type="dcterms:W3CDTF">2021-03-08T04:15:30Z</dcterms:created>
  <dcterms:modified xsi:type="dcterms:W3CDTF">2021-03-25T12:36:20Z</dcterms:modified>
</cp:coreProperties>
</file>